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officedocument.obfuscatedFont" Extension="odttf"/>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Slab"/>
      <p:regular r:id="rId23"/>
      <p:bold r:id="rId24"/>
    </p:embeddedFon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Slab-bold.fntdata"/><Relationship Id="rId23" Type="http://schemas.openxmlformats.org/officeDocument/2006/relationships/font" Target="fonts/RobotoSlab-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9da22b22aa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9da22b22aa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9da22b22aa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9da22b22aa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9da22b22aa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9da22b22aa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9da22b22a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9da22b22aa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9da22b22aa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9da22b22aa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9da22b22aa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9da22b22aa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9da22b22aa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9da22b22aa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9da22b22aa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9da22b22aa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9da22b22aa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9da22b22a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9da22b22aa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9da22b22aa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9da22b22a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9da22b22a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9da22b22aa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9da22b22aa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9da22b22aa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9da22b22aa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9da22b22aa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9da22b22aa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9da22b22aa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9da22b22aa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9da22b22aa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9da22b22aa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s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datasets/ashishjangra27/doodle-dataset/dat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01400" y="301850"/>
            <a:ext cx="5941200" cy="2496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sr" sz="3100"/>
              <a:t>Klasifikacija životinja na osnovu crteža primenom konvolutivnih neuronskih mreža</a:t>
            </a:r>
            <a:endParaRPr sz="3100"/>
          </a:p>
        </p:txBody>
      </p:sp>
      <p:sp>
        <p:nvSpPr>
          <p:cNvPr id="64" name="Google Shape;64;p13"/>
          <p:cNvSpPr txBox="1"/>
          <p:nvPr>
            <p:ph idx="1" type="subTitle"/>
          </p:nvPr>
        </p:nvSpPr>
        <p:spPr>
          <a:xfrm>
            <a:off x="1680302" y="3379050"/>
            <a:ext cx="5783400" cy="909000"/>
          </a:xfrm>
          <a:prstGeom prst="rect">
            <a:avLst/>
          </a:prstGeom>
        </p:spPr>
        <p:txBody>
          <a:bodyPr anchorCtr="0" anchor="t" bIns="91425" lIns="91425" spcFirstLastPara="1" rIns="91425" wrap="square" tIns="91425">
            <a:normAutofit lnSpcReduction="10000"/>
          </a:bodyPr>
          <a:lstStyle/>
          <a:p>
            <a:pPr indent="0" lvl="0" marL="0" rtl="0" algn="r">
              <a:spcBef>
                <a:spcPts val="0"/>
              </a:spcBef>
              <a:spcAft>
                <a:spcPts val="0"/>
              </a:spcAft>
              <a:buNone/>
            </a:pPr>
            <a:r>
              <a:rPr lang="sr"/>
              <a:t>Boško Kulušić E2 24/2024</a:t>
            </a:r>
            <a:endParaRPr/>
          </a:p>
          <a:p>
            <a:pPr indent="0" lvl="0" marL="0" rtl="0" algn="r">
              <a:spcBef>
                <a:spcPts val="0"/>
              </a:spcBef>
              <a:spcAft>
                <a:spcPts val="0"/>
              </a:spcAft>
              <a:buNone/>
            </a:pPr>
            <a:r>
              <a:rPr lang="sr"/>
              <a:t>Jelena Kovač E2 14/2024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sr"/>
              <a:t>GoogleNet(InceptionV1)</a:t>
            </a:r>
            <a:endParaRPr/>
          </a:p>
        </p:txBody>
      </p:sp>
      <p:sp>
        <p:nvSpPr>
          <p:cNvPr id="125" name="Google Shape;125;p22"/>
          <p:cNvSpPr txBox="1"/>
          <p:nvPr>
            <p:ph idx="1" type="body"/>
          </p:nvPr>
        </p:nvSpPr>
        <p:spPr>
          <a:xfrm>
            <a:off x="387900" y="1352650"/>
            <a:ext cx="4092300" cy="3141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sr" sz="1400"/>
              <a:t>Batch size: 64</a:t>
            </a:r>
            <a:endParaRPr sz="1400"/>
          </a:p>
          <a:p>
            <a:pPr indent="0" lvl="0" marL="0" rtl="0" algn="l">
              <a:spcBef>
                <a:spcPts val="1200"/>
              </a:spcBef>
              <a:spcAft>
                <a:spcPts val="0"/>
              </a:spcAft>
              <a:buNone/>
            </a:pPr>
            <a:r>
              <a:rPr lang="sr" sz="1400"/>
              <a:t>Adam optimizator</a:t>
            </a:r>
            <a:endParaRPr sz="1400"/>
          </a:p>
          <a:p>
            <a:pPr indent="0" lvl="0" marL="0" rtl="0" algn="l">
              <a:spcBef>
                <a:spcPts val="1200"/>
              </a:spcBef>
              <a:spcAft>
                <a:spcPts val="0"/>
              </a:spcAft>
              <a:buNone/>
            </a:pPr>
            <a:r>
              <a:rPr lang="sr" sz="1400"/>
              <a:t>Learning rate za konvolutivne slojeve: 0.00001</a:t>
            </a:r>
            <a:endParaRPr sz="1400"/>
          </a:p>
          <a:p>
            <a:pPr indent="0" lvl="0" marL="0" rtl="0" algn="l">
              <a:spcBef>
                <a:spcPts val="1200"/>
              </a:spcBef>
              <a:spcAft>
                <a:spcPts val="0"/>
              </a:spcAft>
              <a:buNone/>
            </a:pPr>
            <a:r>
              <a:rPr lang="sr" sz="1400"/>
              <a:t>Learning rate za klasifikator: 0.0001</a:t>
            </a:r>
            <a:endParaRPr sz="1400"/>
          </a:p>
          <a:p>
            <a:pPr indent="0" lvl="0" marL="0" rtl="0" algn="l">
              <a:spcBef>
                <a:spcPts val="1200"/>
              </a:spcBef>
              <a:spcAft>
                <a:spcPts val="0"/>
              </a:spcAft>
              <a:buNone/>
            </a:pPr>
            <a:r>
              <a:rPr lang="sr" sz="1400"/>
              <a:t>Weight decay: 0.0001</a:t>
            </a:r>
            <a:endParaRPr sz="1400"/>
          </a:p>
          <a:p>
            <a:pPr indent="0" lvl="0" marL="0" rtl="0" algn="l">
              <a:spcBef>
                <a:spcPts val="1200"/>
              </a:spcBef>
              <a:spcAft>
                <a:spcPts val="0"/>
              </a:spcAft>
              <a:buNone/>
            </a:pPr>
            <a:r>
              <a:rPr lang="sr" sz="1400"/>
              <a:t>Model je treniran 22 epoha.</a:t>
            </a:r>
            <a:endParaRPr sz="1400"/>
          </a:p>
          <a:p>
            <a:pPr indent="0" lvl="0" marL="0" rtl="0" algn="l">
              <a:spcBef>
                <a:spcPts val="1200"/>
              </a:spcBef>
              <a:spcAft>
                <a:spcPts val="0"/>
              </a:spcAft>
              <a:buNone/>
            </a:pPr>
            <a:r>
              <a:rPr lang="sr" sz="1400"/>
              <a:t>Early stopping je trigerovan nakon što 4 epohe nije bilo poboljšanja validacione loss funkcije za red veličina 0.01</a:t>
            </a:r>
            <a:endParaRPr sz="1400"/>
          </a:p>
          <a:p>
            <a:pPr indent="0" lvl="0" marL="0" rtl="0" algn="just">
              <a:lnSpc>
                <a:spcPct val="100000"/>
              </a:lnSpc>
              <a:spcBef>
                <a:spcPts val="1200"/>
              </a:spcBef>
              <a:spcAft>
                <a:spcPts val="0"/>
              </a:spcAft>
              <a:buNone/>
            </a:pPr>
            <a:r>
              <a:rPr lang="sr" sz="1400"/>
              <a:t>Postignuta tačnost od 86.89%, preciznost od 87.11%, odziv od 86.89% i F1 mera od 86.94%.</a:t>
            </a:r>
            <a:endParaRPr sz="1400"/>
          </a:p>
          <a:p>
            <a:pPr indent="0" lvl="0" marL="0" rtl="0" algn="l">
              <a:spcBef>
                <a:spcPts val="0"/>
              </a:spcBef>
              <a:spcAft>
                <a:spcPts val="1200"/>
              </a:spcAft>
              <a:buNone/>
            </a:pPr>
            <a:r>
              <a:t/>
            </a:r>
            <a:endParaRPr/>
          </a:p>
        </p:txBody>
      </p:sp>
      <p:pic>
        <p:nvPicPr>
          <p:cNvPr id="126" name="Google Shape;126;p22"/>
          <p:cNvPicPr preferRelativeResize="0"/>
          <p:nvPr/>
        </p:nvPicPr>
        <p:blipFill>
          <a:blip r:embed="rId3">
            <a:alphaModFix/>
          </a:blip>
          <a:stretch>
            <a:fillRect/>
          </a:stretch>
        </p:blipFill>
        <p:spPr>
          <a:xfrm>
            <a:off x="4089945" y="1178270"/>
            <a:ext cx="4890549" cy="1747850"/>
          </a:xfrm>
          <a:prstGeom prst="rect">
            <a:avLst/>
          </a:prstGeom>
          <a:noFill/>
          <a:ln>
            <a:noFill/>
          </a:ln>
        </p:spPr>
      </p:pic>
      <p:pic>
        <p:nvPicPr>
          <p:cNvPr id="127" name="Google Shape;127;p22"/>
          <p:cNvPicPr preferRelativeResize="0"/>
          <p:nvPr/>
        </p:nvPicPr>
        <p:blipFill>
          <a:blip r:embed="rId4">
            <a:alphaModFix/>
          </a:blip>
          <a:stretch>
            <a:fillRect/>
          </a:stretch>
        </p:blipFill>
        <p:spPr>
          <a:xfrm>
            <a:off x="4663800" y="3028301"/>
            <a:ext cx="4092299" cy="1719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sr"/>
              <a:t>ResNet50V2</a:t>
            </a:r>
            <a:endParaRPr/>
          </a:p>
        </p:txBody>
      </p:sp>
      <p:sp>
        <p:nvSpPr>
          <p:cNvPr id="133" name="Google Shape;133;p23"/>
          <p:cNvSpPr txBox="1"/>
          <p:nvPr>
            <p:ph idx="1" type="body"/>
          </p:nvPr>
        </p:nvSpPr>
        <p:spPr>
          <a:xfrm>
            <a:off x="387900" y="1322449"/>
            <a:ext cx="8368200" cy="3078900"/>
          </a:xfrm>
          <a:prstGeom prst="rect">
            <a:avLst/>
          </a:prstGeom>
        </p:spPr>
        <p:txBody>
          <a:bodyPr anchorCtr="0" anchor="t" bIns="91425" lIns="91425" spcFirstLastPara="1" rIns="91425" wrap="square" tIns="91425">
            <a:normAutofit lnSpcReduction="10000"/>
          </a:bodyPr>
          <a:lstStyle/>
          <a:p>
            <a:pPr indent="0" lvl="0" marL="0" marR="0" rtl="0" algn="l">
              <a:lnSpc>
                <a:spcPct val="115000"/>
              </a:lnSpc>
              <a:spcBef>
                <a:spcPts val="0"/>
              </a:spcBef>
              <a:spcAft>
                <a:spcPts val="0"/>
              </a:spcAft>
              <a:buClr>
                <a:srgbClr val="000000"/>
              </a:buClr>
              <a:buSzPts val="440"/>
              <a:buFont typeface="Arial"/>
              <a:buNone/>
            </a:pPr>
            <a:r>
              <a:rPr lang="sr" sz="1400"/>
              <a:t>Zasnovana je na konceptu rezidualnih konekcija (skip connections)</a:t>
            </a:r>
            <a:endParaRPr sz="1400"/>
          </a:p>
          <a:p>
            <a:pPr indent="0" lvl="0" marL="0" marR="0" rtl="0" algn="l">
              <a:lnSpc>
                <a:spcPct val="115000"/>
              </a:lnSpc>
              <a:spcBef>
                <a:spcPts val="1200"/>
              </a:spcBef>
              <a:spcAft>
                <a:spcPts val="0"/>
              </a:spcAft>
              <a:buClr>
                <a:srgbClr val="000000"/>
              </a:buClr>
              <a:buSzPts val="440"/>
              <a:buFont typeface="Arial"/>
              <a:buNone/>
            </a:pPr>
            <a:r>
              <a:rPr lang="sr" sz="1400"/>
              <a:t>Verzija V2 optimizuje arhitekturu postavljanjem Batch Normalization i aktivacione funkcije ReLU pre konekcije</a:t>
            </a:r>
            <a:endParaRPr sz="1400"/>
          </a:p>
          <a:p>
            <a:pPr indent="0" lvl="0" marL="0" marR="0" rtl="0" algn="l">
              <a:lnSpc>
                <a:spcPct val="115000"/>
              </a:lnSpc>
              <a:spcBef>
                <a:spcPts val="1200"/>
              </a:spcBef>
              <a:spcAft>
                <a:spcPts val="0"/>
              </a:spcAft>
              <a:buNone/>
            </a:pPr>
            <a:r>
              <a:rPr lang="sr" sz="1400"/>
              <a:t>16 rezidualnih blokova i 16 rezidualnih konekcija</a:t>
            </a:r>
            <a:endParaRPr sz="1400"/>
          </a:p>
          <a:p>
            <a:pPr indent="0" lvl="0" marL="0" rtl="0" algn="l">
              <a:spcBef>
                <a:spcPts val="1200"/>
              </a:spcBef>
              <a:spcAft>
                <a:spcPts val="0"/>
              </a:spcAft>
              <a:buNone/>
            </a:pPr>
            <a:r>
              <a:rPr lang="sr" sz="1400"/>
              <a:t>Odmrznut je posljednji konvolutivni sloj layer4</a:t>
            </a:r>
            <a:endParaRPr sz="1400"/>
          </a:p>
          <a:p>
            <a:pPr indent="0" lvl="0" marL="0" marR="0" rtl="0" algn="l">
              <a:lnSpc>
                <a:spcPct val="115000"/>
              </a:lnSpc>
              <a:spcBef>
                <a:spcPts val="1200"/>
              </a:spcBef>
              <a:spcAft>
                <a:spcPts val="0"/>
              </a:spcAft>
              <a:buNone/>
            </a:pPr>
            <a:r>
              <a:t/>
            </a:r>
            <a:endParaRPr sz="1400"/>
          </a:p>
          <a:p>
            <a:pPr indent="0" lvl="0" marL="0" marR="0" rtl="0" algn="l">
              <a:lnSpc>
                <a:spcPct val="115000"/>
              </a:lnSpc>
              <a:spcBef>
                <a:spcPts val="1200"/>
              </a:spcBef>
              <a:spcAft>
                <a:spcPts val="0"/>
              </a:spcAft>
              <a:buClr>
                <a:srgbClr val="000000"/>
              </a:buClr>
              <a:buSzPts val="440"/>
              <a:buFont typeface="Arial"/>
              <a:buNone/>
            </a:pPr>
            <a:r>
              <a:t/>
            </a:r>
            <a:endParaRPr sz="1400"/>
          </a:p>
          <a:p>
            <a:pPr indent="0" lvl="0" marL="0" rtl="0" algn="just">
              <a:lnSpc>
                <a:spcPct val="100000"/>
              </a:lnSpc>
              <a:spcBef>
                <a:spcPts val="1200"/>
              </a:spcBef>
              <a:spcAft>
                <a:spcPts val="0"/>
              </a:spcAft>
              <a:buNone/>
            </a:pPr>
            <a:r>
              <a:t/>
            </a:r>
            <a:endParaRPr/>
          </a:p>
        </p:txBody>
      </p:sp>
      <p:pic>
        <p:nvPicPr>
          <p:cNvPr id="134" name="Google Shape;134;p23"/>
          <p:cNvPicPr preferRelativeResize="0"/>
          <p:nvPr/>
        </p:nvPicPr>
        <p:blipFill>
          <a:blip r:embed="rId3">
            <a:alphaModFix/>
          </a:blip>
          <a:stretch>
            <a:fillRect/>
          </a:stretch>
        </p:blipFill>
        <p:spPr>
          <a:xfrm>
            <a:off x="472000" y="3175600"/>
            <a:ext cx="8368200" cy="1577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sr"/>
              <a:t>ResNet50V2</a:t>
            </a:r>
            <a:endParaRPr/>
          </a:p>
        </p:txBody>
      </p:sp>
      <p:sp>
        <p:nvSpPr>
          <p:cNvPr id="140" name="Google Shape;140;p24"/>
          <p:cNvSpPr txBox="1"/>
          <p:nvPr>
            <p:ph idx="1" type="body"/>
          </p:nvPr>
        </p:nvSpPr>
        <p:spPr>
          <a:xfrm>
            <a:off x="387900" y="1489825"/>
            <a:ext cx="46269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sr" sz="1400"/>
              <a:t>Batch size: 64</a:t>
            </a:r>
            <a:endParaRPr sz="1400"/>
          </a:p>
          <a:p>
            <a:pPr indent="0" lvl="0" marL="0" rtl="0" algn="l">
              <a:spcBef>
                <a:spcPts val="1200"/>
              </a:spcBef>
              <a:spcAft>
                <a:spcPts val="0"/>
              </a:spcAft>
              <a:buNone/>
            </a:pPr>
            <a:r>
              <a:rPr lang="sr" sz="1400"/>
              <a:t>Adam optimizator</a:t>
            </a:r>
            <a:endParaRPr sz="1400"/>
          </a:p>
          <a:p>
            <a:pPr indent="0" lvl="0" marL="0" rtl="0" algn="l">
              <a:spcBef>
                <a:spcPts val="1200"/>
              </a:spcBef>
              <a:spcAft>
                <a:spcPts val="0"/>
              </a:spcAft>
              <a:buNone/>
            </a:pPr>
            <a:r>
              <a:rPr lang="sr" sz="1400"/>
              <a:t>Learning rate za konvolutivne slojeve: 0.00001</a:t>
            </a:r>
            <a:endParaRPr sz="1400"/>
          </a:p>
          <a:p>
            <a:pPr indent="0" lvl="0" marL="0" rtl="0" algn="l">
              <a:spcBef>
                <a:spcPts val="1200"/>
              </a:spcBef>
              <a:spcAft>
                <a:spcPts val="0"/>
              </a:spcAft>
              <a:buNone/>
            </a:pPr>
            <a:r>
              <a:rPr lang="sr" sz="1400"/>
              <a:t>Learning rate za klasifikator: 0.0001</a:t>
            </a:r>
            <a:endParaRPr sz="1400"/>
          </a:p>
          <a:p>
            <a:pPr indent="0" lvl="0" marL="0" rtl="0" algn="l">
              <a:spcBef>
                <a:spcPts val="1200"/>
              </a:spcBef>
              <a:spcAft>
                <a:spcPts val="0"/>
              </a:spcAft>
              <a:buNone/>
            </a:pPr>
            <a:r>
              <a:rPr lang="sr" sz="1400"/>
              <a:t>Weight decay: 0.0001</a:t>
            </a:r>
            <a:endParaRPr sz="1400"/>
          </a:p>
          <a:p>
            <a:pPr indent="0" lvl="0" marL="0" rtl="0" algn="l">
              <a:spcBef>
                <a:spcPts val="1200"/>
              </a:spcBef>
              <a:spcAft>
                <a:spcPts val="0"/>
              </a:spcAft>
              <a:buNone/>
            </a:pPr>
            <a:r>
              <a:rPr lang="sr" sz="1400"/>
              <a:t>Model je treniran 20 epoha.</a:t>
            </a:r>
            <a:endParaRPr sz="1400"/>
          </a:p>
          <a:p>
            <a:pPr indent="0" lvl="0" marL="0" rtl="0" algn="l">
              <a:spcBef>
                <a:spcPts val="1200"/>
              </a:spcBef>
              <a:spcAft>
                <a:spcPts val="0"/>
              </a:spcAft>
              <a:buNone/>
            </a:pPr>
            <a:r>
              <a:rPr lang="sr" sz="1400"/>
              <a:t>Early stopping je trigerovan nakon što 4 epohe nije bilo poboljšanja validacione loss funkcije za red veličina 0.001</a:t>
            </a:r>
            <a:endParaRPr sz="1400"/>
          </a:p>
          <a:p>
            <a:pPr indent="0" lvl="0" marL="0" rtl="0" algn="just">
              <a:lnSpc>
                <a:spcPct val="100000"/>
              </a:lnSpc>
              <a:spcBef>
                <a:spcPts val="1200"/>
              </a:spcBef>
              <a:spcAft>
                <a:spcPts val="0"/>
              </a:spcAft>
              <a:buNone/>
            </a:pPr>
            <a:r>
              <a:rPr lang="sr" sz="1400"/>
              <a:t>Tačnost od 88.91%, preciznost od 88.92%, odziv od 88.91% i F1 meru od 88.77%.</a:t>
            </a:r>
            <a:endParaRPr sz="1400"/>
          </a:p>
        </p:txBody>
      </p:sp>
      <p:pic>
        <p:nvPicPr>
          <p:cNvPr id="141" name="Google Shape;141;p24"/>
          <p:cNvPicPr preferRelativeResize="0"/>
          <p:nvPr/>
        </p:nvPicPr>
        <p:blipFill>
          <a:blip r:embed="rId3">
            <a:alphaModFix/>
          </a:blip>
          <a:stretch>
            <a:fillRect/>
          </a:stretch>
        </p:blipFill>
        <p:spPr>
          <a:xfrm>
            <a:off x="5075808" y="1509811"/>
            <a:ext cx="3574593" cy="1718350"/>
          </a:xfrm>
          <a:prstGeom prst="rect">
            <a:avLst/>
          </a:prstGeom>
          <a:noFill/>
          <a:ln>
            <a:noFill/>
          </a:ln>
        </p:spPr>
      </p:pic>
      <p:pic>
        <p:nvPicPr>
          <p:cNvPr id="142" name="Google Shape;142;p24"/>
          <p:cNvPicPr preferRelativeResize="0"/>
          <p:nvPr/>
        </p:nvPicPr>
        <p:blipFill>
          <a:blip r:embed="rId4">
            <a:alphaModFix/>
          </a:blip>
          <a:stretch>
            <a:fillRect/>
          </a:stretch>
        </p:blipFill>
        <p:spPr>
          <a:xfrm>
            <a:off x="5014775" y="3298061"/>
            <a:ext cx="3696650" cy="1470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sr"/>
              <a:t>EfficientNetB3</a:t>
            </a:r>
            <a:endParaRPr/>
          </a:p>
        </p:txBody>
      </p:sp>
      <p:sp>
        <p:nvSpPr>
          <p:cNvPr id="148" name="Google Shape;148;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sr"/>
              <a:t>Koristi strategiju kompaundnog skaliranja (compound scaling) za istovremeno optimizovanje dubine mreže, širine i rezolucije ulazne slike.</a:t>
            </a:r>
            <a:endParaRPr/>
          </a:p>
          <a:p>
            <a:pPr indent="0" lvl="0" marL="0" marR="0" rtl="0" algn="l">
              <a:lnSpc>
                <a:spcPct val="115000"/>
              </a:lnSpc>
              <a:spcBef>
                <a:spcPts val="1200"/>
              </a:spcBef>
              <a:spcAft>
                <a:spcPts val="0"/>
              </a:spcAft>
              <a:buNone/>
            </a:pPr>
            <a:r>
              <a:rPr lang="sr"/>
              <a:t>22 MBConv bloka, 22 rezidualne konekcije i Swish aktivaciona funkcija</a:t>
            </a:r>
            <a:endParaRPr/>
          </a:p>
          <a:p>
            <a:pPr indent="0" lvl="0" marL="0" marR="0" rtl="0" algn="l">
              <a:lnSpc>
                <a:spcPct val="115000"/>
              </a:lnSpc>
              <a:spcBef>
                <a:spcPts val="1200"/>
              </a:spcBef>
              <a:spcAft>
                <a:spcPts val="0"/>
              </a:spcAft>
              <a:buNone/>
            </a:pPr>
            <a:r>
              <a:rPr lang="sr"/>
              <a:t>Odmrznuta su podsljednja dva konvolutivna bloka(blokovi 7 i 8)</a:t>
            </a:r>
            <a:endParaRPr/>
          </a:p>
          <a:p>
            <a:pPr indent="0" lvl="0" marL="0" marR="0" rtl="0" algn="l">
              <a:lnSpc>
                <a:spcPct val="115000"/>
              </a:lnSpc>
              <a:spcBef>
                <a:spcPts val="1200"/>
              </a:spcBef>
              <a:spcAft>
                <a:spcPts val="1200"/>
              </a:spcAft>
              <a:buNone/>
            </a:pPr>
            <a:r>
              <a:t/>
            </a:r>
            <a:endParaRPr/>
          </a:p>
        </p:txBody>
      </p:sp>
      <p:pic>
        <p:nvPicPr>
          <p:cNvPr id="149" name="Google Shape;149;p25"/>
          <p:cNvPicPr preferRelativeResize="0"/>
          <p:nvPr/>
        </p:nvPicPr>
        <p:blipFill>
          <a:blip r:embed="rId3">
            <a:alphaModFix/>
          </a:blip>
          <a:stretch>
            <a:fillRect/>
          </a:stretch>
        </p:blipFill>
        <p:spPr>
          <a:xfrm>
            <a:off x="942325" y="3309400"/>
            <a:ext cx="7259350" cy="1571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sr"/>
              <a:t>EfficientNetB3</a:t>
            </a:r>
            <a:endParaRPr/>
          </a:p>
        </p:txBody>
      </p:sp>
      <p:sp>
        <p:nvSpPr>
          <p:cNvPr id="155" name="Google Shape;155;p26"/>
          <p:cNvSpPr txBox="1"/>
          <p:nvPr>
            <p:ph idx="1" type="body"/>
          </p:nvPr>
        </p:nvSpPr>
        <p:spPr>
          <a:xfrm>
            <a:off x="387900" y="1489825"/>
            <a:ext cx="47568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sr" sz="1400"/>
              <a:t>Batch size: 64</a:t>
            </a:r>
            <a:endParaRPr sz="1400"/>
          </a:p>
          <a:p>
            <a:pPr indent="0" lvl="0" marL="0" rtl="0" algn="l">
              <a:spcBef>
                <a:spcPts val="1200"/>
              </a:spcBef>
              <a:spcAft>
                <a:spcPts val="0"/>
              </a:spcAft>
              <a:buNone/>
            </a:pPr>
            <a:r>
              <a:rPr lang="sr" sz="1400"/>
              <a:t>Adam optimizator</a:t>
            </a:r>
            <a:endParaRPr sz="1400"/>
          </a:p>
          <a:p>
            <a:pPr indent="0" lvl="0" marL="0" rtl="0" algn="l">
              <a:spcBef>
                <a:spcPts val="1200"/>
              </a:spcBef>
              <a:spcAft>
                <a:spcPts val="0"/>
              </a:spcAft>
              <a:buNone/>
            </a:pPr>
            <a:r>
              <a:rPr lang="sr" sz="1400"/>
              <a:t>Learning rate za konvolutivne slojeve: 0.0001</a:t>
            </a:r>
            <a:endParaRPr sz="1400"/>
          </a:p>
          <a:p>
            <a:pPr indent="0" lvl="0" marL="0" rtl="0" algn="l">
              <a:spcBef>
                <a:spcPts val="1200"/>
              </a:spcBef>
              <a:spcAft>
                <a:spcPts val="0"/>
              </a:spcAft>
              <a:buNone/>
            </a:pPr>
            <a:r>
              <a:rPr lang="sr" sz="1400"/>
              <a:t>Learning rate za klasifikator: 0.001</a:t>
            </a:r>
            <a:endParaRPr sz="1400"/>
          </a:p>
          <a:p>
            <a:pPr indent="0" lvl="0" marL="0" rtl="0" algn="l">
              <a:spcBef>
                <a:spcPts val="1200"/>
              </a:spcBef>
              <a:spcAft>
                <a:spcPts val="0"/>
              </a:spcAft>
              <a:buNone/>
            </a:pPr>
            <a:r>
              <a:rPr lang="sr" sz="1400"/>
              <a:t>Weight decay: 0.0001</a:t>
            </a:r>
            <a:endParaRPr sz="1400"/>
          </a:p>
          <a:p>
            <a:pPr indent="0" lvl="0" marL="0" rtl="0" algn="l">
              <a:spcBef>
                <a:spcPts val="1200"/>
              </a:spcBef>
              <a:spcAft>
                <a:spcPts val="0"/>
              </a:spcAft>
              <a:buNone/>
            </a:pPr>
            <a:r>
              <a:rPr lang="sr" sz="1400"/>
              <a:t>Model je treniran 27 epoha</a:t>
            </a:r>
            <a:endParaRPr sz="1400"/>
          </a:p>
          <a:p>
            <a:pPr indent="0" lvl="0" marL="0" rtl="0" algn="l">
              <a:spcBef>
                <a:spcPts val="1200"/>
              </a:spcBef>
              <a:spcAft>
                <a:spcPts val="0"/>
              </a:spcAft>
              <a:buNone/>
            </a:pPr>
            <a:r>
              <a:rPr lang="sr" sz="1400"/>
              <a:t>Early stopping je trigerovan nakon što 4 epohe nije bilo poboljšanja validacione loss funkcije za red veličina 0.0005</a:t>
            </a:r>
            <a:endParaRPr sz="1400"/>
          </a:p>
          <a:p>
            <a:pPr indent="0" lvl="0" marL="0" rtl="0" algn="just">
              <a:lnSpc>
                <a:spcPct val="100000"/>
              </a:lnSpc>
              <a:spcBef>
                <a:spcPts val="1200"/>
              </a:spcBef>
              <a:spcAft>
                <a:spcPts val="600"/>
              </a:spcAft>
              <a:buNone/>
            </a:pPr>
            <a:r>
              <a:rPr lang="sr" sz="1400"/>
              <a:t>Tačnost od 90.18%, preciznost od 90.28%, odziv od 90.18% i F1 mera 90.17%</a:t>
            </a:r>
            <a:endParaRPr/>
          </a:p>
        </p:txBody>
      </p:sp>
      <p:pic>
        <p:nvPicPr>
          <p:cNvPr id="156" name="Google Shape;156;p26"/>
          <p:cNvPicPr preferRelativeResize="0"/>
          <p:nvPr/>
        </p:nvPicPr>
        <p:blipFill>
          <a:blip r:embed="rId3">
            <a:alphaModFix/>
          </a:blip>
          <a:stretch>
            <a:fillRect/>
          </a:stretch>
        </p:blipFill>
        <p:spPr>
          <a:xfrm>
            <a:off x="5190237" y="1489825"/>
            <a:ext cx="3715325" cy="1586825"/>
          </a:xfrm>
          <a:prstGeom prst="rect">
            <a:avLst/>
          </a:prstGeom>
          <a:noFill/>
          <a:ln>
            <a:noFill/>
          </a:ln>
        </p:spPr>
      </p:pic>
      <p:pic>
        <p:nvPicPr>
          <p:cNvPr id="157" name="Google Shape;157;p26"/>
          <p:cNvPicPr preferRelativeResize="0"/>
          <p:nvPr/>
        </p:nvPicPr>
        <p:blipFill>
          <a:blip r:embed="rId4">
            <a:alphaModFix/>
          </a:blip>
          <a:stretch>
            <a:fillRect/>
          </a:stretch>
        </p:blipFill>
        <p:spPr>
          <a:xfrm>
            <a:off x="5094775" y="3228150"/>
            <a:ext cx="3906250" cy="1533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sr"/>
              <a:t>Rezultati i diskusija</a:t>
            </a:r>
            <a:endParaRPr/>
          </a:p>
        </p:txBody>
      </p:sp>
      <p:sp>
        <p:nvSpPr>
          <p:cNvPr id="163" name="Google Shape;163;p27"/>
          <p:cNvSpPr txBox="1"/>
          <p:nvPr>
            <p:ph idx="1" type="body"/>
          </p:nvPr>
        </p:nvSpPr>
        <p:spPr>
          <a:xfrm>
            <a:off x="387900" y="1489825"/>
            <a:ext cx="40377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sz="1400"/>
              <a:t>Po svim metrikama se pokazala najbolje arhitektura DenseNet</a:t>
            </a:r>
            <a:endParaRPr sz="1400"/>
          </a:p>
          <a:p>
            <a:pPr indent="0" lvl="0" marL="0" rtl="0" algn="l">
              <a:spcBef>
                <a:spcPts val="1200"/>
              </a:spcBef>
              <a:spcAft>
                <a:spcPts val="0"/>
              </a:spcAft>
              <a:buNone/>
            </a:pPr>
            <a:r>
              <a:rPr lang="sr" sz="1400"/>
              <a:t>Najslabije rezultate je ostvarila InceptionV1 arhitektura</a:t>
            </a:r>
            <a:endParaRPr sz="1400"/>
          </a:p>
          <a:p>
            <a:pPr indent="0" lvl="0" marL="0" rtl="0" algn="l">
              <a:spcBef>
                <a:spcPts val="1200"/>
              </a:spcBef>
              <a:spcAft>
                <a:spcPts val="0"/>
              </a:spcAft>
              <a:buNone/>
            </a:pPr>
            <a:r>
              <a:rPr lang="sr" sz="1400"/>
              <a:t>EfficientNet je najmodernija arhitektura i očekivano ima dobre rezultate iako nisu najbolji</a:t>
            </a:r>
            <a:endParaRPr sz="1400"/>
          </a:p>
          <a:p>
            <a:pPr indent="0" lvl="0" marL="0" rtl="0" algn="just">
              <a:lnSpc>
                <a:spcPct val="100000"/>
              </a:lnSpc>
              <a:spcBef>
                <a:spcPts val="1200"/>
              </a:spcBef>
              <a:spcAft>
                <a:spcPts val="0"/>
              </a:spcAft>
              <a:buNone/>
            </a:pPr>
            <a:r>
              <a:rPr lang="sr" sz="1400"/>
              <a:t>Rezultati demonstriraju izuzetnu efikasnost transfera učenja i tehnike finog podešavanja u adaptaciji pretreniranih CNN modela na domen klasifikacije skica životinja</a:t>
            </a:r>
            <a:endParaRPr sz="1400"/>
          </a:p>
        </p:txBody>
      </p:sp>
      <p:pic>
        <p:nvPicPr>
          <p:cNvPr id="164" name="Google Shape;164;p27" title="ChatGPT Image Oct 27, 2025, 11_43_30 PM.png"/>
          <p:cNvPicPr preferRelativeResize="0"/>
          <p:nvPr/>
        </p:nvPicPr>
        <p:blipFill>
          <a:blip r:embed="rId3">
            <a:alphaModFix/>
          </a:blip>
          <a:stretch>
            <a:fillRect/>
          </a:stretch>
        </p:blipFill>
        <p:spPr>
          <a:xfrm>
            <a:off x="4492925" y="1705075"/>
            <a:ext cx="4125600" cy="2750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sr"/>
              <a:t>Rezultati i diskusija</a:t>
            </a:r>
            <a:endParaRPr/>
          </a:p>
        </p:txBody>
      </p:sp>
      <p:sp>
        <p:nvSpPr>
          <p:cNvPr id="170" name="Google Shape;170;p28"/>
          <p:cNvSpPr txBox="1"/>
          <p:nvPr>
            <p:ph idx="1" type="body"/>
          </p:nvPr>
        </p:nvSpPr>
        <p:spPr>
          <a:xfrm>
            <a:off x="387900" y="1489825"/>
            <a:ext cx="41175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sz="1500"/>
              <a:t>Mešanja između klase pas sa klasama poput konja, mačke i krave(međuklasno poklapanje)</a:t>
            </a:r>
            <a:endParaRPr sz="1500"/>
          </a:p>
          <a:p>
            <a:pPr indent="0" lvl="0" marL="0" rtl="0" algn="l">
              <a:spcBef>
                <a:spcPts val="1200"/>
              </a:spcBef>
              <a:spcAft>
                <a:spcPts val="0"/>
              </a:spcAft>
              <a:buNone/>
            </a:pPr>
            <a:r>
              <a:rPr lang="sr" sz="1500"/>
              <a:t>Klasa puž je imala najveću tačnost(jedinstven zbog kućice)</a:t>
            </a:r>
            <a:endParaRPr sz="15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71" name="Google Shape;171;p28"/>
          <p:cNvPicPr preferRelativeResize="0"/>
          <p:nvPr/>
        </p:nvPicPr>
        <p:blipFill>
          <a:blip r:embed="rId3">
            <a:alphaModFix/>
          </a:blip>
          <a:stretch>
            <a:fillRect/>
          </a:stretch>
        </p:blipFill>
        <p:spPr>
          <a:xfrm>
            <a:off x="4572000" y="1230950"/>
            <a:ext cx="4053450" cy="3596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sr"/>
              <a:t>Zaključak</a:t>
            </a:r>
            <a:endParaRPr/>
          </a:p>
        </p:txBody>
      </p:sp>
      <p:sp>
        <p:nvSpPr>
          <p:cNvPr id="177" name="Google Shape;177;p2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U ovom radu su testirane četiri poznate arhitekture konvolutivnih neuronskih mreža</a:t>
            </a:r>
            <a:endParaRPr/>
          </a:p>
          <a:p>
            <a:pPr indent="0" lvl="0" marL="0" rtl="0" algn="l">
              <a:spcBef>
                <a:spcPts val="1200"/>
              </a:spcBef>
              <a:spcAft>
                <a:spcPts val="0"/>
              </a:spcAft>
              <a:buNone/>
            </a:pPr>
            <a:r>
              <a:rPr lang="sr"/>
              <a:t>DenseNet je pokazao najbolje rezultate ostvarivši tačnost od 90.68%</a:t>
            </a:r>
            <a:endParaRPr/>
          </a:p>
          <a:p>
            <a:pPr indent="0" lvl="0" marL="0" rtl="0" algn="l">
              <a:spcBef>
                <a:spcPts val="1200"/>
              </a:spcBef>
              <a:spcAft>
                <a:spcPts val="1200"/>
              </a:spcAft>
              <a:buNone/>
            </a:pPr>
            <a:r>
              <a:rPr lang="sr"/>
              <a:t>Buduća istraživanja se mogu fokusirati na primenu naprednijih tehnika augmentacije i na razvijanje attention mehanizma da bi se model usmerio na ključne karakteristike slike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sr"/>
              <a:t>Motivacija</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sz="1400"/>
              <a:t>Skice kao osnovni mehanizam prenošenja vizuelnih informacija.</a:t>
            </a:r>
            <a:endParaRPr sz="1400"/>
          </a:p>
          <a:p>
            <a:pPr indent="0" lvl="0" marL="0" rtl="0" algn="l">
              <a:spcBef>
                <a:spcPts val="1200"/>
              </a:spcBef>
              <a:spcAft>
                <a:spcPts val="0"/>
              </a:spcAft>
              <a:buNone/>
            </a:pPr>
            <a:r>
              <a:rPr lang="sr" sz="1400"/>
              <a:t>Prevazilaze ograničenja jezika, kulture, vremenskog perioda i starosne grupe.</a:t>
            </a:r>
            <a:endParaRPr sz="1400"/>
          </a:p>
          <a:p>
            <a:pPr indent="0" lvl="0" marL="0" rtl="0" algn="l">
              <a:spcBef>
                <a:spcPts val="1200"/>
              </a:spcBef>
              <a:spcAft>
                <a:spcPts val="0"/>
              </a:spcAft>
              <a:buNone/>
            </a:pPr>
            <a:r>
              <a:rPr lang="sr" sz="1400"/>
              <a:t>Varijacija u stilovima crtanje - varira od autora do autora</a:t>
            </a:r>
            <a:endParaRPr sz="1400"/>
          </a:p>
          <a:p>
            <a:pPr indent="0" lvl="0" marL="0" rtl="0" algn="l">
              <a:spcBef>
                <a:spcPts val="1200"/>
              </a:spcBef>
              <a:spcAft>
                <a:spcPts val="0"/>
              </a:spcAft>
              <a:buNone/>
            </a:pPr>
            <a:r>
              <a:rPr lang="sr" sz="1400"/>
              <a:t>Problem se rešava u okviru računarske vizije</a:t>
            </a:r>
            <a:endParaRPr sz="1400"/>
          </a:p>
          <a:p>
            <a:pPr indent="0" lvl="0" marL="0" rtl="0" algn="l">
              <a:spcBef>
                <a:spcPts val="1200"/>
              </a:spcBef>
              <a:spcAft>
                <a:spcPts val="1200"/>
              </a:spcAft>
              <a:buNone/>
            </a:pPr>
            <a:r>
              <a:rPr lang="sr" sz="1400"/>
              <a:t>Poznate arihitekture koje su trenirane i evaluirane su: DenseNet121, InseptionV1, ResNetV2, EfficientNet-B3</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sr"/>
              <a:t>Ciljevi rada</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sz="1400"/>
              <a:t>Upoređivanje rezultata više arhitektura konvolutivnih neuronskih mreža(</a:t>
            </a:r>
            <a:r>
              <a:rPr lang="sr" sz="1400"/>
              <a:t>DenseNet121, InseptionV1, ResNetV2, EfficientNet-B3</a:t>
            </a:r>
            <a:r>
              <a:rPr lang="sr" sz="1400"/>
              <a:t>) na istom skupu podataka.</a:t>
            </a:r>
            <a:endParaRPr sz="1400"/>
          </a:p>
          <a:p>
            <a:pPr indent="0" lvl="0" marL="0" rtl="0" algn="l">
              <a:spcBef>
                <a:spcPts val="1200"/>
              </a:spcBef>
              <a:spcAft>
                <a:spcPts val="0"/>
              </a:spcAft>
              <a:buNone/>
            </a:pPr>
            <a:r>
              <a:rPr lang="sr" sz="1400"/>
              <a:t>Proučiti uticaj transfer learning-a i fine tuning-a na tačnost predviđanja emocija.</a:t>
            </a:r>
            <a:endParaRPr sz="1400"/>
          </a:p>
          <a:p>
            <a:pPr indent="0" lvl="0" marL="0" rtl="0" algn="l">
              <a:spcBef>
                <a:spcPts val="1200"/>
              </a:spcBef>
              <a:spcAft>
                <a:spcPts val="0"/>
              </a:spcAft>
              <a:buNone/>
            </a:pPr>
            <a:r>
              <a:rPr lang="sr" sz="1400"/>
              <a:t>Prevazići problem overfitting-a nad našim problemom.</a:t>
            </a:r>
            <a:endParaRPr sz="1400"/>
          </a:p>
          <a:p>
            <a:pPr indent="0" lvl="0" marL="0" rtl="0" algn="l">
              <a:spcBef>
                <a:spcPts val="1200"/>
              </a:spcBef>
              <a:spcAft>
                <a:spcPts val="1200"/>
              </a:spcAft>
              <a:buNone/>
            </a:pPr>
            <a:r>
              <a:rPr lang="sr" sz="1400"/>
              <a:t>Pronaći model koji je davao najbolje rezultate na datom skupu podataka</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3819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sr"/>
              <a:t>Skup podataka</a:t>
            </a:r>
            <a:endParaRPr/>
          </a:p>
        </p:txBody>
      </p:sp>
      <p:sp>
        <p:nvSpPr>
          <p:cNvPr id="82" name="Google Shape;82;p16"/>
          <p:cNvSpPr txBox="1"/>
          <p:nvPr>
            <p:ph idx="1" type="body"/>
          </p:nvPr>
        </p:nvSpPr>
        <p:spPr>
          <a:xfrm>
            <a:off x="387900" y="1243025"/>
            <a:ext cx="8521800" cy="3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r" sz="1400"/>
              <a:t>U skupu podataka postoji 20 klasa, svaka klasa sadrži po 3000 grayscale slika veličine 255x255 piksela u png formatu. </a:t>
            </a:r>
            <a:endParaRPr sz="1400"/>
          </a:p>
          <a:p>
            <a:pPr indent="0" lvl="0" marL="0" rtl="0" algn="l">
              <a:spcBef>
                <a:spcPts val="1200"/>
              </a:spcBef>
              <a:spcAft>
                <a:spcPts val="0"/>
              </a:spcAft>
              <a:buNone/>
            </a:pPr>
            <a:r>
              <a:rPr lang="sr" sz="1400"/>
              <a:t>Lokacija: </a:t>
            </a:r>
            <a:r>
              <a:rPr lang="sr" sz="1400" u="sng">
                <a:solidFill>
                  <a:schemeClr val="hlink"/>
                </a:solidFill>
                <a:hlinkClick r:id="rId3"/>
              </a:rPr>
              <a:t>https://www.kaggle.com/datasets/ashishjangra27/doodle-dataset/data</a:t>
            </a:r>
            <a:endParaRPr sz="1400"/>
          </a:p>
          <a:p>
            <a:pPr indent="0" lvl="0" marL="0" rtl="0" algn="l">
              <a:spcBef>
                <a:spcPts val="1200"/>
              </a:spcBef>
              <a:spcAft>
                <a:spcPts val="0"/>
              </a:spcAft>
              <a:buNone/>
            </a:pPr>
            <a:r>
              <a:rPr lang="sr" sz="1400"/>
              <a:t>Klase: mačka (cat), krava (cow), krokodil (crocodile), pas (dog), patka (duck), slon (elephant), riba (fish), jež (hedgehog), konj (horse), kengur (kangaroo), lav (lion), majmun (monkey), sova (owl), panda (panda), svinja (pig), ovca (sheep), puž (snail), zmija (snake), pauk (spider) i zebra (zebra).</a:t>
            </a:r>
            <a:endParaRPr sz="1400"/>
          </a:p>
          <a:p>
            <a:pPr indent="0" lvl="0" marL="0" rtl="0" algn="l">
              <a:lnSpc>
                <a:spcPct val="90000"/>
              </a:lnSpc>
              <a:spcBef>
                <a:spcPts val="1200"/>
              </a:spcBef>
              <a:spcAft>
                <a:spcPts val="0"/>
              </a:spcAft>
              <a:buNone/>
            </a:pPr>
            <a:r>
              <a:rPr lang="sr" sz="1400"/>
              <a:t>Skup podataka je podeljen u odnosu 70:15:15. </a:t>
            </a:r>
            <a:endParaRPr sz="1400"/>
          </a:p>
          <a:p>
            <a:pPr indent="0" lvl="0" marL="0" rtl="0" algn="l">
              <a:lnSpc>
                <a:spcPct val="90000"/>
              </a:lnSpc>
              <a:spcBef>
                <a:spcPts val="1200"/>
              </a:spcBef>
              <a:spcAft>
                <a:spcPts val="0"/>
              </a:spcAft>
              <a:buClr>
                <a:srgbClr val="000000"/>
              </a:buClr>
              <a:buSzPts val="440"/>
              <a:buFont typeface="Arial"/>
              <a:buNone/>
            </a:pPr>
            <a:r>
              <a:rPr lang="sr" sz="1400"/>
              <a:t>Trening skup od 42000 slika (2100 po klasi)</a:t>
            </a:r>
            <a:endParaRPr sz="1400"/>
          </a:p>
          <a:p>
            <a:pPr indent="0" lvl="0" marL="0" rtl="0" algn="l">
              <a:lnSpc>
                <a:spcPct val="90000"/>
              </a:lnSpc>
              <a:spcBef>
                <a:spcPts val="1200"/>
              </a:spcBef>
              <a:spcAft>
                <a:spcPts val="0"/>
              </a:spcAft>
              <a:buClr>
                <a:srgbClr val="000000"/>
              </a:buClr>
              <a:buSzPts val="440"/>
              <a:buFont typeface="Arial"/>
              <a:buNone/>
            </a:pPr>
            <a:r>
              <a:rPr lang="sr" sz="1400"/>
              <a:t>Validacioni skup od 9000 slika (450 po klasi)</a:t>
            </a:r>
            <a:endParaRPr sz="1400"/>
          </a:p>
          <a:p>
            <a:pPr indent="0" lvl="0" marL="0" rtl="0" algn="l">
              <a:lnSpc>
                <a:spcPct val="90000"/>
              </a:lnSpc>
              <a:spcBef>
                <a:spcPts val="1200"/>
              </a:spcBef>
              <a:spcAft>
                <a:spcPts val="1200"/>
              </a:spcAft>
              <a:buClr>
                <a:srgbClr val="000000"/>
              </a:buClr>
              <a:buSzPts val="440"/>
              <a:buFont typeface="Arial"/>
              <a:buNone/>
            </a:pPr>
            <a:r>
              <a:rPr lang="sr" sz="1400"/>
              <a:t>Testni skup od 9000 slika (450 po klasi)</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283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Clr>
                <a:srgbClr val="000000"/>
              </a:buClr>
              <a:buSzPts val="440"/>
              <a:buFont typeface="Arial"/>
              <a:buNone/>
            </a:pPr>
            <a:r>
              <a:rPr lang="sr">
                <a:latin typeface="Roboto"/>
                <a:ea typeface="Roboto"/>
                <a:cs typeface="Roboto"/>
                <a:sym typeface="Roboto"/>
              </a:rPr>
              <a:t>Augmentacije</a:t>
            </a:r>
            <a:endParaRPr/>
          </a:p>
        </p:txBody>
      </p:sp>
      <p:sp>
        <p:nvSpPr>
          <p:cNvPr id="88" name="Google Shape;88;p17"/>
          <p:cNvSpPr txBox="1"/>
          <p:nvPr>
            <p:ph idx="1" type="body"/>
          </p:nvPr>
        </p:nvSpPr>
        <p:spPr>
          <a:xfrm>
            <a:off x="387900" y="1209800"/>
            <a:ext cx="8552400" cy="3561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440"/>
              <a:buNone/>
            </a:pPr>
            <a:r>
              <a:rPr lang="sr" sz="1400"/>
              <a:t>Ulazne slike se zahtevale transformacije radi prilagođavanja ImageNet pretreniranim modelima. </a:t>
            </a:r>
            <a:endParaRPr sz="1400"/>
          </a:p>
          <a:p>
            <a:pPr indent="0" lvl="0" marL="0" rtl="0" algn="l">
              <a:lnSpc>
                <a:spcPct val="115000"/>
              </a:lnSpc>
              <a:spcBef>
                <a:spcPts val="1200"/>
              </a:spcBef>
              <a:spcAft>
                <a:spcPts val="0"/>
              </a:spcAft>
              <a:buSzPts val="440"/>
              <a:buNone/>
            </a:pPr>
            <a:r>
              <a:rPr lang="sr" sz="1400"/>
              <a:t>Slike su skalirane na 224x224 piksela. </a:t>
            </a:r>
            <a:endParaRPr sz="1400"/>
          </a:p>
          <a:p>
            <a:pPr indent="0" lvl="0" marL="0" rtl="0" algn="l">
              <a:lnSpc>
                <a:spcPct val="115000"/>
              </a:lnSpc>
              <a:spcBef>
                <a:spcPts val="1200"/>
              </a:spcBef>
              <a:spcAft>
                <a:spcPts val="0"/>
              </a:spcAft>
              <a:buSzPts val="440"/>
              <a:buNone/>
            </a:pPr>
            <a:r>
              <a:rPr lang="sr" sz="1400"/>
              <a:t>Grayscale slike su konvertovane u trokanalni (RGB) format dupliranjem kanala. </a:t>
            </a:r>
            <a:endParaRPr sz="1400"/>
          </a:p>
          <a:p>
            <a:pPr indent="0" lvl="0" marL="0" rtl="0" algn="l">
              <a:lnSpc>
                <a:spcPct val="115000"/>
              </a:lnSpc>
              <a:spcBef>
                <a:spcPts val="1200"/>
              </a:spcBef>
              <a:spcAft>
                <a:spcPts val="0"/>
              </a:spcAft>
              <a:buSzPts val="440"/>
              <a:buNone/>
            </a:pPr>
            <a:r>
              <a:rPr lang="sr" sz="1400"/>
              <a:t>Takođe, vrednosti piksela su normalizovane na osnovu proseka i standardne devijacije ImageNet skupa. </a:t>
            </a:r>
            <a:endParaRPr sz="1400"/>
          </a:p>
          <a:p>
            <a:pPr indent="0" lvl="0" marL="0" rtl="0" algn="l">
              <a:lnSpc>
                <a:spcPct val="115000"/>
              </a:lnSpc>
              <a:spcBef>
                <a:spcPts val="1200"/>
              </a:spcBef>
              <a:spcAft>
                <a:spcPts val="0"/>
              </a:spcAft>
              <a:buSzPts val="440"/>
              <a:buNone/>
            </a:pPr>
            <a:r>
              <a:rPr lang="sr" sz="1400"/>
              <a:t>U cilju poboljšanja generalizacije modela i borbe protiv prekomernog prilagođavanja (overfitting), na trening skupu primenjene su sledeće augmentacije:</a:t>
            </a:r>
            <a:endParaRPr sz="1400"/>
          </a:p>
          <a:p>
            <a:pPr indent="0" lvl="0" marL="0" rtl="0" algn="l">
              <a:lnSpc>
                <a:spcPct val="115000"/>
              </a:lnSpc>
              <a:spcBef>
                <a:spcPts val="1200"/>
              </a:spcBef>
              <a:spcAft>
                <a:spcPts val="0"/>
              </a:spcAft>
              <a:buSzPts val="440"/>
              <a:buNone/>
            </a:pPr>
            <a:r>
              <a:rPr lang="sr" sz="1400"/>
              <a:t> ●	slučajna rotacija do 20 stepeni</a:t>
            </a:r>
            <a:endParaRPr sz="1400"/>
          </a:p>
          <a:p>
            <a:pPr indent="0" lvl="0" marL="0" rtl="0" algn="l">
              <a:lnSpc>
                <a:spcPct val="115000"/>
              </a:lnSpc>
              <a:spcBef>
                <a:spcPts val="1200"/>
              </a:spcBef>
              <a:spcAft>
                <a:spcPts val="0"/>
              </a:spcAft>
              <a:buSzPts val="440"/>
              <a:buNone/>
            </a:pPr>
            <a:r>
              <a:rPr lang="sr" sz="1400"/>
              <a:t>●	slučajna translacija do 15% po X i Y osi</a:t>
            </a:r>
            <a:endParaRPr sz="1400"/>
          </a:p>
          <a:p>
            <a:pPr indent="0" lvl="0" marL="0" rtl="0" algn="l">
              <a:lnSpc>
                <a:spcPct val="115000"/>
              </a:lnSpc>
              <a:spcBef>
                <a:spcPts val="1200"/>
              </a:spcBef>
              <a:spcAft>
                <a:spcPts val="0"/>
              </a:spcAft>
              <a:buSzPts val="440"/>
              <a:buNone/>
            </a:pPr>
            <a:r>
              <a:rPr lang="sr" sz="1400"/>
              <a:t>●	slučajno horizontalno preslikavanje sa verovatnoćom 0.3.</a:t>
            </a:r>
            <a:endParaRPr sz="1400"/>
          </a:p>
          <a:p>
            <a:pPr indent="0" lvl="0" marL="0" rtl="0" algn="l">
              <a:lnSpc>
                <a:spcPct val="105000"/>
              </a:lnSpc>
              <a:spcBef>
                <a:spcPts val="1200"/>
              </a:spcBef>
              <a:spcAft>
                <a:spcPts val="1200"/>
              </a:spcAft>
              <a:buSzPts val="440"/>
              <a:buNone/>
            </a:pPr>
            <a:r>
              <a:t/>
            </a:r>
            <a:endParaRPr sz="1400"/>
          </a:p>
        </p:txBody>
      </p:sp>
      <p:pic>
        <p:nvPicPr>
          <p:cNvPr id="89" name="Google Shape;89;p17"/>
          <p:cNvPicPr preferRelativeResize="0"/>
          <p:nvPr/>
        </p:nvPicPr>
        <p:blipFill>
          <a:blip r:embed="rId3">
            <a:alphaModFix/>
          </a:blip>
          <a:stretch>
            <a:fillRect/>
          </a:stretch>
        </p:blipFill>
        <p:spPr>
          <a:xfrm>
            <a:off x="6132625" y="3180425"/>
            <a:ext cx="2952201" cy="1897850"/>
          </a:xfrm>
          <a:prstGeom prst="rect">
            <a:avLst/>
          </a:prstGeom>
          <a:noFill/>
          <a:ln>
            <a:noFill/>
          </a:ln>
        </p:spPr>
      </p:pic>
      <p:pic>
        <p:nvPicPr>
          <p:cNvPr id="90" name="Google Shape;90;p17"/>
          <p:cNvPicPr preferRelativeResize="0"/>
          <p:nvPr/>
        </p:nvPicPr>
        <p:blipFill>
          <a:blip r:embed="rId4">
            <a:alphaModFix/>
          </a:blip>
          <a:stretch>
            <a:fillRect/>
          </a:stretch>
        </p:blipFill>
        <p:spPr>
          <a:xfrm>
            <a:off x="7091325" y="37475"/>
            <a:ext cx="1993500" cy="1261550"/>
          </a:xfrm>
          <a:prstGeom prst="rect">
            <a:avLst/>
          </a:prstGeom>
          <a:noFill/>
          <a:ln>
            <a:noFill/>
          </a:ln>
        </p:spPr>
      </p:pic>
      <p:pic>
        <p:nvPicPr>
          <p:cNvPr id="91" name="Google Shape;91;p17"/>
          <p:cNvPicPr preferRelativeResize="0"/>
          <p:nvPr/>
        </p:nvPicPr>
        <p:blipFill>
          <a:blip r:embed="rId5">
            <a:alphaModFix/>
          </a:blip>
          <a:stretch>
            <a:fillRect/>
          </a:stretch>
        </p:blipFill>
        <p:spPr>
          <a:xfrm>
            <a:off x="4139120" y="37467"/>
            <a:ext cx="1993500" cy="126155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sr"/>
              <a:t>Okruženje eksperimenta</a:t>
            </a:r>
            <a:endParaRPr/>
          </a:p>
        </p:txBody>
      </p:sp>
      <p:sp>
        <p:nvSpPr>
          <p:cNvPr id="97" name="Google Shape;97;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Treniranje i evaluacija modela je vršena u Google Colab okruženju</a:t>
            </a:r>
            <a:endParaRPr/>
          </a:p>
          <a:p>
            <a:pPr indent="0" lvl="0" marL="0" rtl="0" algn="l">
              <a:spcBef>
                <a:spcPts val="1200"/>
              </a:spcBef>
              <a:spcAft>
                <a:spcPts val="0"/>
              </a:spcAft>
              <a:buNone/>
            </a:pPr>
            <a:r>
              <a:rPr lang="sr"/>
              <a:t>Korištena je NVIDIA Tesla T4 grafička kartica.</a:t>
            </a:r>
            <a:endParaRPr/>
          </a:p>
          <a:p>
            <a:pPr indent="0" lvl="0" marL="0" rtl="0" algn="l">
              <a:spcBef>
                <a:spcPts val="1200"/>
              </a:spcBef>
              <a:spcAft>
                <a:spcPts val="0"/>
              </a:spcAft>
              <a:buNone/>
            </a:pPr>
            <a:r>
              <a:rPr lang="sr"/>
              <a:t>U datom okruženju, EfficientNet i Dense su se trenirale najduže: oko 1 sat i 30 minuta.</a:t>
            </a:r>
            <a:endParaRPr/>
          </a:p>
          <a:p>
            <a:pPr indent="0" lvl="0" marL="0" rtl="0" algn="l">
              <a:spcBef>
                <a:spcPts val="1200"/>
              </a:spcBef>
              <a:spcAft>
                <a:spcPts val="1200"/>
              </a:spcAft>
              <a:buNone/>
            </a:pPr>
            <a:r>
              <a:rPr lang="sr"/>
              <a:t>Ostale arhitekture su trening završile u vremenskom periodu od oko 1 sat sa varijacijama od 10 minuta.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200"/>
              </a:spcAft>
              <a:buNone/>
            </a:pPr>
            <a:r>
              <a:rPr lang="sr" sz="2300">
                <a:latin typeface="Roboto"/>
                <a:ea typeface="Roboto"/>
                <a:cs typeface="Roboto"/>
                <a:sym typeface="Roboto"/>
              </a:rPr>
              <a:t>DenseNet-121 (Densely Connected Convolutional Networks)</a:t>
            </a:r>
            <a:endParaRPr sz="3500"/>
          </a:p>
        </p:txBody>
      </p:sp>
      <p:sp>
        <p:nvSpPr>
          <p:cNvPr id="103" name="Google Shape;103;p19"/>
          <p:cNvSpPr txBox="1"/>
          <p:nvPr>
            <p:ph idx="1" type="body"/>
          </p:nvPr>
        </p:nvSpPr>
        <p:spPr>
          <a:xfrm>
            <a:off x="387900" y="1489825"/>
            <a:ext cx="8368200" cy="18960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sr"/>
              <a:t>Gusto povezivanje, izlaz svakog sloja povezuje sa ulazom svih narednih slojeva. </a:t>
            </a:r>
            <a:endParaRPr/>
          </a:p>
          <a:p>
            <a:pPr indent="0" lvl="0" marL="0" rtl="0" algn="l">
              <a:spcBef>
                <a:spcPts val="1200"/>
              </a:spcBef>
              <a:spcAft>
                <a:spcPts val="0"/>
              </a:spcAft>
              <a:buNone/>
            </a:pPr>
            <a:r>
              <a:rPr lang="sr"/>
              <a:t>Ovo omogućava efikasno ponovno korišćenje karakteristika i smanjuje problem nestajućeg gradijenta. </a:t>
            </a:r>
            <a:endParaRPr/>
          </a:p>
          <a:p>
            <a:pPr indent="0" lvl="0" marL="0" rtl="0" algn="l">
              <a:spcBef>
                <a:spcPts val="1200"/>
              </a:spcBef>
              <a:spcAft>
                <a:spcPts val="0"/>
              </a:spcAft>
              <a:buNone/>
            </a:pPr>
            <a:r>
              <a:rPr lang="sr"/>
              <a:t>Broj parametara u pytorch implementaciji ove mreže iznosi oko 7 miliona.</a:t>
            </a:r>
            <a:endParaRPr/>
          </a:p>
          <a:p>
            <a:pPr indent="0" lvl="0" marL="0" rtl="0" algn="l">
              <a:spcBef>
                <a:spcPts val="1200"/>
              </a:spcBef>
              <a:spcAft>
                <a:spcPts val="1200"/>
              </a:spcAft>
              <a:buNone/>
            </a:pPr>
            <a:r>
              <a:rPr lang="sr"/>
              <a:t>O</a:t>
            </a:r>
            <a:r>
              <a:rPr lang="sr"/>
              <a:t>dmrznuti su i dotrenirani dva gusta bloka konvolutivne baze denseblock3 i denseblock4 i završni sloj normalizacije.</a:t>
            </a:r>
            <a:endParaRPr/>
          </a:p>
        </p:txBody>
      </p:sp>
      <p:pic>
        <p:nvPicPr>
          <p:cNvPr id="104" name="Google Shape;104;p19"/>
          <p:cNvPicPr preferRelativeResize="0"/>
          <p:nvPr/>
        </p:nvPicPr>
        <p:blipFill>
          <a:blip r:embed="rId3">
            <a:alphaModFix/>
          </a:blip>
          <a:stretch>
            <a:fillRect/>
          </a:stretch>
        </p:blipFill>
        <p:spPr>
          <a:xfrm>
            <a:off x="981750" y="3431525"/>
            <a:ext cx="6791575" cy="1354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200"/>
              </a:spcAft>
              <a:buNone/>
            </a:pPr>
            <a:r>
              <a:rPr lang="sr" sz="2300">
                <a:latin typeface="Roboto"/>
                <a:ea typeface="Roboto"/>
                <a:cs typeface="Roboto"/>
                <a:sym typeface="Roboto"/>
              </a:rPr>
              <a:t>DenseNet-121 (Densely Connected Convolutional Networks)</a:t>
            </a:r>
            <a:endParaRPr sz="3500"/>
          </a:p>
        </p:txBody>
      </p:sp>
      <p:sp>
        <p:nvSpPr>
          <p:cNvPr id="110" name="Google Shape;110;p20"/>
          <p:cNvSpPr txBox="1"/>
          <p:nvPr>
            <p:ph idx="1" type="body"/>
          </p:nvPr>
        </p:nvSpPr>
        <p:spPr>
          <a:xfrm>
            <a:off x="387900" y="1339125"/>
            <a:ext cx="4184100" cy="3309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sr" sz="1400"/>
              <a:t>Batch size: 64</a:t>
            </a:r>
            <a:endParaRPr sz="1400"/>
          </a:p>
          <a:p>
            <a:pPr indent="0" lvl="0" marL="0" rtl="0" algn="l">
              <a:spcBef>
                <a:spcPts val="1200"/>
              </a:spcBef>
              <a:spcAft>
                <a:spcPts val="0"/>
              </a:spcAft>
              <a:buNone/>
            </a:pPr>
            <a:r>
              <a:rPr lang="sr" sz="1400"/>
              <a:t>Adam optimizator</a:t>
            </a:r>
            <a:endParaRPr sz="1400"/>
          </a:p>
          <a:p>
            <a:pPr indent="0" lvl="0" marL="0" rtl="0" algn="l">
              <a:spcBef>
                <a:spcPts val="1200"/>
              </a:spcBef>
              <a:spcAft>
                <a:spcPts val="0"/>
              </a:spcAft>
              <a:buNone/>
            </a:pPr>
            <a:r>
              <a:rPr lang="sr" sz="1400"/>
              <a:t>Learning rate za konvolutivne slojeve: 0.000005</a:t>
            </a:r>
            <a:endParaRPr sz="1400"/>
          </a:p>
          <a:p>
            <a:pPr indent="0" lvl="0" marL="0" rtl="0" algn="l">
              <a:spcBef>
                <a:spcPts val="1200"/>
              </a:spcBef>
              <a:spcAft>
                <a:spcPts val="0"/>
              </a:spcAft>
              <a:buNone/>
            </a:pPr>
            <a:r>
              <a:rPr lang="sr" sz="1400"/>
              <a:t>Learning rate za klasifikator: 0.0005</a:t>
            </a:r>
            <a:endParaRPr sz="1400"/>
          </a:p>
          <a:p>
            <a:pPr indent="0" lvl="0" marL="0" rtl="0" algn="l">
              <a:spcBef>
                <a:spcPts val="1200"/>
              </a:spcBef>
              <a:spcAft>
                <a:spcPts val="0"/>
              </a:spcAft>
              <a:buNone/>
            </a:pPr>
            <a:r>
              <a:rPr lang="sr" sz="1400"/>
              <a:t>Weight decay: 0.0001</a:t>
            </a:r>
            <a:endParaRPr sz="1400"/>
          </a:p>
          <a:p>
            <a:pPr indent="0" lvl="0" marL="0" rtl="0" algn="l">
              <a:spcBef>
                <a:spcPts val="1200"/>
              </a:spcBef>
              <a:spcAft>
                <a:spcPts val="0"/>
              </a:spcAft>
              <a:buNone/>
            </a:pPr>
            <a:r>
              <a:rPr lang="sr" sz="1400"/>
              <a:t>Model je treniran 25 epoha.</a:t>
            </a:r>
            <a:endParaRPr sz="1400"/>
          </a:p>
          <a:p>
            <a:pPr indent="0" lvl="0" marL="0" rtl="0" algn="l">
              <a:spcBef>
                <a:spcPts val="1200"/>
              </a:spcBef>
              <a:spcAft>
                <a:spcPts val="0"/>
              </a:spcAft>
              <a:buNone/>
            </a:pPr>
            <a:r>
              <a:rPr lang="sr" sz="1400"/>
              <a:t>Early stopping je trigerovan nakon što 4 epohe nije bilo poboljšanja validacione loss funkcije za red veličina 0.01</a:t>
            </a:r>
            <a:endParaRPr sz="1400"/>
          </a:p>
          <a:p>
            <a:pPr indent="0" lvl="0" marL="0" rtl="0" algn="just">
              <a:lnSpc>
                <a:spcPct val="100000"/>
              </a:lnSpc>
              <a:spcBef>
                <a:spcPts val="1200"/>
              </a:spcBef>
              <a:spcAft>
                <a:spcPts val="0"/>
              </a:spcAft>
              <a:buNone/>
            </a:pPr>
            <a:r>
              <a:rPr lang="sr" sz="1400"/>
              <a:t>Model je postigao tačnost od 90.68%, preciznost od 90.90%, odziv od 90.68% i F1 meru od 90.74%.</a:t>
            </a:r>
            <a:endParaRPr/>
          </a:p>
        </p:txBody>
      </p:sp>
      <p:pic>
        <p:nvPicPr>
          <p:cNvPr id="111" name="Google Shape;111;p20"/>
          <p:cNvPicPr preferRelativeResize="0"/>
          <p:nvPr/>
        </p:nvPicPr>
        <p:blipFill>
          <a:blip r:embed="rId3">
            <a:alphaModFix/>
          </a:blip>
          <a:stretch>
            <a:fillRect/>
          </a:stretch>
        </p:blipFill>
        <p:spPr>
          <a:xfrm>
            <a:off x="4784525" y="1255300"/>
            <a:ext cx="4114449" cy="1415375"/>
          </a:xfrm>
          <a:prstGeom prst="rect">
            <a:avLst/>
          </a:prstGeom>
          <a:noFill/>
          <a:ln>
            <a:noFill/>
          </a:ln>
        </p:spPr>
      </p:pic>
      <p:pic>
        <p:nvPicPr>
          <p:cNvPr id="112" name="Google Shape;112;p20"/>
          <p:cNvPicPr preferRelativeResize="0"/>
          <p:nvPr/>
        </p:nvPicPr>
        <p:blipFill>
          <a:blip r:embed="rId4">
            <a:alphaModFix/>
          </a:blip>
          <a:stretch>
            <a:fillRect/>
          </a:stretch>
        </p:blipFill>
        <p:spPr>
          <a:xfrm>
            <a:off x="4784525" y="2919650"/>
            <a:ext cx="4114450" cy="16941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sr"/>
              <a:t>GoogleNet(InceptionV1)</a:t>
            </a:r>
            <a:endParaRPr/>
          </a:p>
        </p:txBody>
      </p:sp>
      <p:sp>
        <p:nvSpPr>
          <p:cNvPr id="118" name="Google Shape;118;p21"/>
          <p:cNvSpPr txBox="1"/>
          <p:nvPr>
            <p:ph idx="1" type="body"/>
          </p:nvPr>
        </p:nvSpPr>
        <p:spPr>
          <a:xfrm>
            <a:off x="387900" y="1352650"/>
            <a:ext cx="8368200" cy="2059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sr"/>
              <a:t>Koristi Inception module koji izvode konvolucije različitih veličina istovremeno, čime se efikasno hvataju karakteristike različitih razmera i smanjuje broj parametara. </a:t>
            </a:r>
            <a:endParaRPr/>
          </a:p>
          <a:p>
            <a:pPr indent="0" lvl="0" marL="0" rtl="0" algn="l">
              <a:spcBef>
                <a:spcPts val="1200"/>
              </a:spcBef>
              <a:spcAft>
                <a:spcPts val="0"/>
              </a:spcAft>
              <a:buNone/>
            </a:pPr>
            <a:r>
              <a:rPr lang="sr"/>
              <a:t>Ukupno postoji 9 inception modula u mreži. </a:t>
            </a:r>
            <a:endParaRPr/>
          </a:p>
          <a:p>
            <a:pPr indent="0" lvl="0" marL="0" rtl="0" algn="l">
              <a:spcBef>
                <a:spcPts val="1200"/>
              </a:spcBef>
              <a:spcAft>
                <a:spcPts val="0"/>
              </a:spcAft>
              <a:buNone/>
            </a:pPr>
            <a:r>
              <a:rPr lang="sr"/>
              <a:t>Broj parametara u pytorch implementaciji ove mreže iznosi manje od 6  miliona.</a:t>
            </a:r>
            <a:endParaRPr/>
          </a:p>
          <a:p>
            <a:pPr indent="0" lvl="0" marL="0" rtl="0" algn="l">
              <a:spcBef>
                <a:spcPts val="1200"/>
              </a:spcBef>
              <a:spcAft>
                <a:spcPts val="1200"/>
              </a:spcAft>
              <a:buNone/>
            </a:pPr>
            <a:r>
              <a:rPr lang="sr"/>
              <a:t>Odmrznuti su i dotrenirani poslednji inception modul četvrte sekcije kao i čitava peta sekcija od dva inception modula.</a:t>
            </a:r>
            <a:endParaRPr/>
          </a:p>
        </p:txBody>
      </p:sp>
      <p:pic>
        <p:nvPicPr>
          <p:cNvPr id="119" name="Google Shape;119;p21"/>
          <p:cNvPicPr preferRelativeResize="0"/>
          <p:nvPr/>
        </p:nvPicPr>
        <p:blipFill>
          <a:blip r:embed="rId3">
            <a:alphaModFix/>
          </a:blip>
          <a:stretch>
            <a:fillRect/>
          </a:stretch>
        </p:blipFill>
        <p:spPr>
          <a:xfrm>
            <a:off x="1792125" y="3303452"/>
            <a:ext cx="6286499" cy="1404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