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6" r:id="rId17"/>
    <p:sldId id="277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accea0b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accea0bb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accea0bb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accea0bb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ccea0bb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ccea0bb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accea0bb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accea0bb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accea0bb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accea0bb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ccea0bb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ccea0bb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accea0b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accea0b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accea0bb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accea0bb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accea0b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accea0b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accea0b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accea0b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accea0b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accea0b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accea0b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accea0b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05501" cy="37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500" y="2616982"/>
            <a:ext cx="3738499" cy="25265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5405505" y="1352325"/>
            <a:ext cx="3579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1C232"/>
                </a:solidFill>
              </a:rPr>
              <a:t>Pravna informatika</a:t>
            </a:r>
            <a:endParaRPr sz="3300" b="1">
              <a:solidFill>
                <a:srgbClr val="F1C232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5405500" y="2148475"/>
            <a:ext cx="35790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65" b="1">
                <a:solidFill>
                  <a:srgbClr val="F1C232"/>
                </a:solidFill>
              </a:rPr>
              <a:t>Primanje i davanje mita</a:t>
            </a:r>
            <a:endParaRPr sz="1965"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00"/>
            <a:ext cx="4985424" cy="32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76" y="1263800"/>
            <a:ext cx="7645223" cy="37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2621050" y="24907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203125" y="3057125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425725" y="41215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Predlog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75" y="155250"/>
            <a:ext cx="5286725" cy="4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2344650"/>
            <a:ext cx="3528999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14350"/>
            <a:ext cx="2734500" cy="16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>
            <a:off x="1686875" y="1454200"/>
            <a:ext cx="75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3"/>
          <p:cNvCxnSpPr/>
          <p:nvPr/>
        </p:nvCxnSpPr>
        <p:spPr>
          <a:xfrm rot="10800000" flipH="1">
            <a:off x="1948625" y="1221600"/>
            <a:ext cx="8799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2799325" y="1236075"/>
            <a:ext cx="269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3"/>
          <p:cNvCxnSpPr/>
          <p:nvPr/>
        </p:nvCxnSpPr>
        <p:spPr>
          <a:xfrm rot="10800000" flipH="1">
            <a:off x="425675" y="1308862"/>
            <a:ext cx="2724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1228800" y="1337875"/>
            <a:ext cx="7635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19025" y="1084900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lvl2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9025" y="1520875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lvl1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Predlog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75" y="155250"/>
            <a:ext cx="5286725" cy="4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2344650"/>
            <a:ext cx="3528999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14350"/>
            <a:ext cx="2734500" cy="16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>
            <a:off x="1686875" y="1454200"/>
            <a:ext cx="75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 rot="10800000" flipH="1">
            <a:off x="1948625" y="1221600"/>
            <a:ext cx="8799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2799325" y="1236075"/>
            <a:ext cx="269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/>
          <p:nvPr/>
        </p:nvCxnSpPr>
        <p:spPr>
          <a:xfrm rot="10800000" flipH="1">
            <a:off x="425675" y="1308862"/>
            <a:ext cx="2724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1228800" y="1337875"/>
            <a:ext cx="7635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4"/>
          <p:cNvSpPr txBox="1"/>
          <p:nvPr/>
        </p:nvSpPr>
        <p:spPr>
          <a:xfrm>
            <a:off x="19025" y="1084900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lvl2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9025" y="1520875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lvl1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7921600" y="47821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Izgenerisana presuda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651550"/>
            <a:ext cx="6142949" cy="43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Primer oslobađajuće presude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6" y="579187"/>
            <a:ext cx="5403975" cy="44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50" y="913025"/>
            <a:ext cx="5015350" cy="3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97" y="227895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Rasu</a:t>
            </a:r>
            <a:r>
              <a:rPr lang="sr-Latn-BA" dirty="0" smtClean="0"/>
              <a:t>đivanje po slučajevima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595" y="964019"/>
            <a:ext cx="7960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 smtClean="0">
                <a:solidFill>
                  <a:schemeClr val="bg1"/>
                </a:solidFill>
              </a:rPr>
              <a:t>Atributi koji su korišteni su: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optuzenoDavalacMita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davalac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optuzenoPrimalacMita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primalac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optuzeniSluzbenoLice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službeno</a:t>
            </a:r>
            <a:r>
              <a:rPr lang="en-US" dirty="0">
                <a:solidFill>
                  <a:schemeClr val="bg1"/>
                </a:solidFill>
              </a:rPr>
              <a:t> lice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radnjaNezakonitaIliNeizvrsena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Radnja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nezakonita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neizvršena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mitoVezanZaKazneniPostupak</a:t>
            </a:r>
            <a:r>
              <a:rPr lang="en-US" dirty="0">
                <a:solidFill>
                  <a:schemeClr val="bg1"/>
                </a:solidFill>
              </a:rPr>
              <a:t> (Mito </a:t>
            </a:r>
            <a:r>
              <a:rPr lang="en-US" dirty="0" err="1">
                <a:solidFill>
                  <a:schemeClr val="bg1"/>
                </a:solidFill>
              </a:rPr>
              <a:t>vezan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kazneni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postupak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trazioMitoNakon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Traženje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nakon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izvršene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radnje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prijavioMito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Prijavljivanje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oslobadjajuceOkolnosti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oslobađajućih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okolnosti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primjenjeniPropisi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primijenjenih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propisa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utvrdjenaKrivicaUPresudi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Utvrđena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krivica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presudi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sr-Latn-BA" dirty="0" smtClean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Za promjenljive koje su tipa Boolean smo upoređivali po jednakosti. Dok smo broj oslobađajućih okolnosti smatrali sličnim ukoliko se ne razlikuju više od 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6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2" y="79039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sr-Latn-BA" dirty="0" smtClean="0"/>
              <a:t>Rasuđivanje po slučajevima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6" y="417394"/>
            <a:ext cx="2606196" cy="4562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8" y="434421"/>
            <a:ext cx="5510212" cy="4545267"/>
          </a:xfrm>
          <a:prstGeom prst="rect">
            <a:avLst/>
          </a:prstGeom>
        </p:spPr>
      </p:pic>
      <p:sp>
        <p:nvSpPr>
          <p:cNvPr id="8" name="Google Shape;106;p16"/>
          <p:cNvSpPr/>
          <p:nvPr/>
        </p:nvSpPr>
        <p:spPr>
          <a:xfrm>
            <a:off x="2715052" y="4449049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684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08" y="132733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presude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71" y="984041"/>
            <a:ext cx="3843329" cy="319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8" y="818458"/>
            <a:ext cx="5201821" cy="3870844"/>
          </a:xfrm>
          <a:prstGeom prst="rect">
            <a:avLst/>
          </a:prstGeom>
        </p:spPr>
      </p:pic>
      <p:sp>
        <p:nvSpPr>
          <p:cNvPr id="8" name="Google Shape;106;p16"/>
          <p:cNvSpPr/>
          <p:nvPr/>
        </p:nvSpPr>
        <p:spPr>
          <a:xfrm>
            <a:off x="5217694" y="4427696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06;p16"/>
          <p:cNvSpPr/>
          <p:nvPr/>
        </p:nvSpPr>
        <p:spPr>
          <a:xfrm rot="16200000">
            <a:off x="5827295" y="737458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36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Analiza presuda i ekstrakcija metapodataka i atributa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512" y="1134140"/>
            <a:ext cx="773000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Analiza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presuda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i ekstrakcija metapodataka iz presuda je vršena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 pomoću </a:t>
            </a:r>
            <a:r>
              <a:rPr lang="en-US" dirty="0" err="1" smtClean="0">
                <a:solidFill>
                  <a:schemeClr val="bg1"/>
                </a:solidFill>
              </a:rPr>
              <a:t>tehnika</a:t>
            </a:r>
            <a:r>
              <a:rPr lang="sr-Latn-BA" dirty="0" smtClean="0">
                <a:solidFill>
                  <a:schemeClr val="bg1"/>
                </a:solidFill>
              </a:rPr>
              <a:t> za obradu prirodnog jezika.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Anotacija presuda u Acomantoso je vršeno pomoću Claude.ai</a:t>
            </a:r>
            <a:endParaRPr lang="sr-Latn-BA" dirty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ekstrakciju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atributa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metapodataka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koristili model Gemini.</a:t>
            </a:r>
          </a:p>
          <a:p>
            <a:endParaRPr lang="sr-Latn-BA" dirty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Za dodatnu doradu, ukoliko je bilo potrebe, korišten je ChatGPT.</a:t>
            </a:r>
          </a:p>
          <a:p>
            <a:endParaRPr lang="sr-Latn-BA" dirty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Atributi koji su izvučeni su: optuženiDavalacMita, optuženiPrimalacMita, optuženiSlužbenoLice,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radnjaNezakonitaIliNeizvršena, mitoVezanozaKazneniPostupak, tražioMitoNakon, prijavioMito, 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oslobađajućeOkolnosti, primenjeniPropisi, utvrđenaKrivicaUPresudi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" y="849175"/>
            <a:ext cx="6261799" cy="41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" y="849175"/>
            <a:ext cx="6261799" cy="41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993025" y="191850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313"/>
            <a:ext cx="5338350" cy="39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313"/>
            <a:ext cx="5338350" cy="39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525" y="1506425"/>
            <a:ext cx="4410474" cy="3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 rot="1552373">
            <a:off x="2992327" y="1887017"/>
            <a:ext cx="3376217" cy="58821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Forma za 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75"/>
            <a:ext cx="5026551" cy="32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Forma za 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75"/>
            <a:ext cx="5026551" cy="32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4147750" y="96600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00"/>
            <a:ext cx="4985424" cy="32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76" y="1263800"/>
            <a:ext cx="7645223" cy="37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272</Words>
  <Application>Microsoft Office PowerPoint</Application>
  <PresentationFormat>On-screen Show (16:9)</PresentationFormat>
  <Paragraphs>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Geometric</vt:lpstr>
      <vt:lpstr>Pravna informatika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Pravna informatika</dc:title>
  <cp:lastModifiedBy>Laptop</cp:lastModifiedBy>
  <cp:revision>15</cp:revision>
  <dcterms:modified xsi:type="dcterms:W3CDTF">2025-10-10T17:20:52Z</dcterms:modified>
</cp:coreProperties>
</file>