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0" r:id="rId14"/>
    <p:sldId id="269" r:id="rId15"/>
    <p:sldId id="281" r:id="rId16"/>
    <p:sldId id="278" r:id="rId17"/>
    <p:sldId id="282" r:id="rId18"/>
    <p:sldId id="276" r:id="rId19"/>
    <p:sldId id="277" r:id="rId20"/>
    <p:sldId id="279" r:id="rId21"/>
  </p:sldIdLst>
  <p:sldSz cx="9144000" cy="5143500" type="screen16x9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4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accea0bb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8accea0bb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8accea0bbe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8accea0bbe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accea0bbe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8accea0bbe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accea0bbe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8accea0bbe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936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8accea0bbe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8accea0bbe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8accea0bbe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8accea0bbe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0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accea0bbe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accea0bbe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8accea0bb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8accea0bb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accea0bbe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8accea0bbe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accea0bb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8accea0bb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accea0bbe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8accea0bbe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8accea0bb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8accea0bb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8accea0bb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8accea0bb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405501" cy="378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5500" y="2616982"/>
            <a:ext cx="3738499" cy="252651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>
            <a:spLocks noGrp="1"/>
          </p:cNvSpPr>
          <p:nvPr>
            <p:ph type="ctrTitle" idx="4294967295"/>
          </p:nvPr>
        </p:nvSpPr>
        <p:spPr>
          <a:xfrm>
            <a:off x="5405505" y="1352325"/>
            <a:ext cx="35790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F1C232"/>
                </a:solidFill>
              </a:rPr>
              <a:t>Pravna informatika</a:t>
            </a:r>
            <a:endParaRPr sz="3300" b="1">
              <a:solidFill>
                <a:srgbClr val="F1C232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294967295"/>
          </p:nvPr>
        </p:nvSpPr>
        <p:spPr>
          <a:xfrm>
            <a:off x="5405500" y="2148475"/>
            <a:ext cx="35790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965" b="1">
                <a:solidFill>
                  <a:srgbClr val="F1C232"/>
                </a:solidFill>
              </a:rPr>
              <a:t>Primanje i davanje mita</a:t>
            </a:r>
            <a:endParaRPr sz="1965" b="1">
              <a:solidFill>
                <a:srgbClr val="F1C23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916" y="4158548"/>
            <a:ext cx="335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Bo</a:t>
            </a:r>
            <a:r>
              <a:rPr lang="sr-Latn-BA" dirty="0" smtClean="0">
                <a:solidFill>
                  <a:srgbClr val="FFFF00"/>
                </a:solidFill>
              </a:rPr>
              <a:t>ško Kulušić E2 24/2024</a:t>
            </a:r>
          </a:p>
          <a:p>
            <a:r>
              <a:rPr lang="sr-Latn-BA" dirty="0" smtClean="0">
                <a:solidFill>
                  <a:srgbClr val="FFFF00"/>
                </a:solidFill>
              </a:rPr>
              <a:t>Jelena Kovač E2 14/2024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subTitle" idx="4294967295"/>
          </p:nvPr>
        </p:nvSpPr>
        <p:spPr>
          <a:xfrm>
            <a:off x="121975" y="151575"/>
            <a:ext cx="64596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Unos nove presude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1400"/>
            <a:ext cx="4985424" cy="327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776" y="1263800"/>
            <a:ext cx="7645223" cy="374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/>
          <p:nvPr/>
        </p:nvSpPr>
        <p:spPr>
          <a:xfrm>
            <a:off x="2621050" y="2490750"/>
            <a:ext cx="297300" cy="1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3203125" y="3057125"/>
            <a:ext cx="297300" cy="1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3425725" y="4121550"/>
            <a:ext cx="297300" cy="1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subTitle" idx="4294967295"/>
          </p:nvPr>
        </p:nvSpPr>
        <p:spPr>
          <a:xfrm>
            <a:off x="121975" y="151575"/>
            <a:ext cx="64596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Predlog po pravilima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75" y="155250"/>
            <a:ext cx="5286725" cy="49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25" y="2344650"/>
            <a:ext cx="3528999" cy="259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675" y="614350"/>
            <a:ext cx="2734500" cy="1625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3"/>
          <p:cNvCxnSpPr/>
          <p:nvPr/>
        </p:nvCxnSpPr>
        <p:spPr>
          <a:xfrm>
            <a:off x="1686875" y="1454200"/>
            <a:ext cx="756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3"/>
          <p:cNvCxnSpPr/>
          <p:nvPr/>
        </p:nvCxnSpPr>
        <p:spPr>
          <a:xfrm rot="10800000" flipH="1">
            <a:off x="1948625" y="1221600"/>
            <a:ext cx="879900" cy="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3"/>
          <p:cNvCxnSpPr/>
          <p:nvPr/>
        </p:nvCxnSpPr>
        <p:spPr>
          <a:xfrm>
            <a:off x="2799325" y="1236075"/>
            <a:ext cx="269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3"/>
          <p:cNvCxnSpPr/>
          <p:nvPr/>
        </p:nvCxnSpPr>
        <p:spPr>
          <a:xfrm rot="10800000" flipH="1">
            <a:off x="425675" y="1308862"/>
            <a:ext cx="272400" cy="9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3"/>
          <p:cNvCxnSpPr/>
          <p:nvPr/>
        </p:nvCxnSpPr>
        <p:spPr>
          <a:xfrm>
            <a:off x="1228800" y="1337875"/>
            <a:ext cx="763500" cy="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23"/>
          <p:cNvSpPr txBox="1"/>
          <p:nvPr/>
        </p:nvSpPr>
        <p:spPr>
          <a:xfrm>
            <a:off x="19025" y="1084900"/>
            <a:ext cx="81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lvl2</a:t>
            </a:r>
            <a:endParaRPr sz="1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19025" y="1520875"/>
            <a:ext cx="81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lvl1</a:t>
            </a:r>
            <a:endParaRPr sz="1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subTitle" idx="4294967295"/>
          </p:nvPr>
        </p:nvSpPr>
        <p:spPr>
          <a:xfrm>
            <a:off x="121975" y="151575"/>
            <a:ext cx="64596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Predlog po pravilima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75" y="155250"/>
            <a:ext cx="5286725" cy="49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25" y="2344650"/>
            <a:ext cx="3528999" cy="259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675" y="614350"/>
            <a:ext cx="2734500" cy="1625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4"/>
          <p:cNvCxnSpPr/>
          <p:nvPr/>
        </p:nvCxnSpPr>
        <p:spPr>
          <a:xfrm>
            <a:off x="1686875" y="1454200"/>
            <a:ext cx="756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4"/>
          <p:cNvCxnSpPr/>
          <p:nvPr/>
        </p:nvCxnSpPr>
        <p:spPr>
          <a:xfrm rot="10800000" flipH="1">
            <a:off x="1948625" y="1221600"/>
            <a:ext cx="879900" cy="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2799325" y="1236075"/>
            <a:ext cx="269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4"/>
          <p:cNvCxnSpPr/>
          <p:nvPr/>
        </p:nvCxnSpPr>
        <p:spPr>
          <a:xfrm rot="10800000" flipH="1">
            <a:off x="425675" y="1308862"/>
            <a:ext cx="272400" cy="9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4"/>
          <p:cNvCxnSpPr/>
          <p:nvPr/>
        </p:nvCxnSpPr>
        <p:spPr>
          <a:xfrm>
            <a:off x="1228800" y="1337875"/>
            <a:ext cx="763500" cy="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24"/>
          <p:cNvSpPr txBox="1"/>
          <p:nvPr/>
        </p:nvSpPr>
        <p:spPr>
          <a:xfrm>
            <a:off x="19025" y="1084900"/>
            <a:ext cx="81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lvl2</a:t>
            </a:r>
            <a:endParaRPr sz="1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19025" y="1520875"/>
            <a:ext cx="81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lvl1</a:t>
            </a:r>
            <a:endParaRPr sz="1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7921600" y="4782150"/>
            <a:ext cx="297300" cy="1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subTitle" idx="4294967295"/>
          </p:nvPr>
        </p:nvSpPr>
        <p:spPr>
          <a:xfrm>
            <a:off x="121975" y="151575"/>
            <a:ext cx="64596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Predlog po pravilima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75" y="155250"/>
            <a:ext cx="5286725" cy="49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25" y="2344650"/>
            <a:ext cx="3528999" cy="259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675" y="614350"/>
            <a:ext cx="2734500" cy="1625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4"/>
          <p:cNvCxnSpPr/>
          <p:nvPr/>
        </p:nvCxnSpPr>
        <p:spPr>
          <a:xfrm>
            <a:off x="1686875" y="1454200"/>
            <a:ext cx="756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4"/>
          <p:cNvCxnSpPr/>
          <p:nvPr/>
        </p:nvCxnSpPr>
        <p:spPr>
          <a:xfrm rot="10800000" flipH="1">
            <a:off x="1948625" y="1221600"/>
            <a:ext cx="879900" cy="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2799325" y="1236075"/>
            <a:ext cx="269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4"/>
          <p:cNvCxnSpPr/>
          <p:nvPr/>
        </p:nvCxnSpPr>
        <p:spPr>
          <a:xfrm rot="10800000" flipH="1">
            <a:off x="425675" y="1308862"/>
            <a:ext cx="272400" cy="9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4"/>
          <p:cNvCxnSpPr/>
          <p:nvPr/>
        </p:nvCxnSpPr>
        <p:spPr>
          <a:xfrm>
            <a:off x="1228800" y="1337875"/>
            <a:ext cx="763500" cy="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24"/>
          <p:cNvSpPr txBox="1"/>
          <p:nvPr/>
        </p:nvSpPr>
        <p:spPr>
          <a:xfrm>
            <a:off x="19025" y="1084900"/>
            <a:ext cx="81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lvl2</a:t>
            </a:r>
            <a:endParaRPr sz="1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19025" y="1520875"/>
            <a:ext cx="81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lvl1</a:t>
            </a:r>
            <a:endParaRPr sz="1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7921600" y="4782150"/>
            <a:ext cx="297300" cy="1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8574" y="331623"/>
            <a:ext cx="4261425" cy="4534511"/>
          </a:xfrm>
          <a:prstGeom prst="rect">
            <a:avLst/>
          </a:prstGeom>
          <a:effectLst>
            <a:outerShdw blurRad="63500" dist="1143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187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subTitle" idx="4294967295"/>
          </p:nvPr>
        </p:nvSpPr>
        <p:spPr>
          <a:xfrm>
            <a:off x="121975" y="151575"/>
            <a:ext cx="64596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Primer oslobađajuće presude po pravilima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76" y="579187"/>
            <a:ext cx="5403975" cy="442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394" y="914400"/>
            <a:ext cx="4235988" cy="4229100"/>
          </a:xfrm>
          <a:prstGeom prst="rect">
            <a:avLst/>
          </a:prstGeom>
          <a:effectLst>
            <a:outerShdw blurRad="63500" dist="762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subTitle" idx="4294967295"/>
          </p:nvPr>
        </p:nvSpPr>
        <p:spPr>
          <a:xfrm>
            <a:off x="121975" y="151575"/>
            <a:ext cx="64596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Primer </a:t>
            </a:r>
            <a:r>
              <a:rPr lang="en" dirty="0" smtClean="0">
                <a:solidFill>
                  <a:schemeClr val="lt1"/>
                </a:solidFill>
              </a:rPr>
              <a:t>pravila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42" y="879675"/>
            <a:ext cx="6516547" cy="403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11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697" y="227895"/>
            <a:ext cx="8222100" cy="4329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Rasu</a:t>
            </a:r>
            <a:r>
              <a:rPr lang="sr-Latn-BA" dirty="0" smtClean="0"/>
              <a:t>đivanje po slučajevima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8595" y="964019"/>
            <a:ext cx="79602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dirty="0" smtClean="0">
                <a:solidFill>
                  <a:schemeClr val="bg1"/>
                </a:solidFill>
              </a:rPr>
              <a:t>Atributi koji su korišteni su: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optuzenoDavalacMita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Optuženo</a:t>
            </a:r>
            <a:r>
              <a:rPr lang="en-US" dirty="0">
                <a:solidFill>
                  <a:schemeClr val="bg1"/>
                </a:solidFill>
              </a:rPr>
              <a:t> lice </a:t>
            </a:r>
            <a:r>
              <a:rPr lang="en-US" dirty="0" err="1">
                <a:solidFill>
                  <a:schemeClr val="bg1"/>
                </a:solidFill>
              </a:rPr>
              <a:t>kao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davalac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mita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optuzenoPrimalacMita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Optuženo</a:t>
            </a:r>
            <a:r>
              <a:rPr lang="en-US" dirty="0">
                <a:solidFill>
                  <a:schemeClr val="bg1"/>
                </a:solidFill>
              </a:rPr>
              <a:t> lice </a:t>
            </a:r>
            <a:r>
              <a:rPr lang="en-US" dirty="0" err="1">
                <a:solidFill>
                  <a:schemeClr val="bg1"/>
                </a:solidFill>
              </a:rPr>
              <a:t>kao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primalac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mita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optuzeniSluzbenoLice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Optuženo</a:t>
            </a:r>
            <a:r>
              <a:rPr lang="en-US" dirty="0">
                <a:solidFill>
                  <a:schemeClr val="bg1"/>
                </a:solidFill>
              </a:rPr>
              <a:t> lice </a:t>
            </a:r>
            <a:r>
              <a:rPr lang="en-US" dirty="0" err="1">
                <a:solidFill>
                  <a:schemeClr val="bg1"/>
                </a:solidFill>
              </a:rPr>
              <a:t>kao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službeno</a:t>
            </a:r>
            <a:r>
              <a:rPr lang="en-US" dirty="0">
                <a:solidFill>
                  <a:schemeClr val="bg1"/>
                </a:solidFill>
              </a:rPr>
              <a:t> lice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radnjaNezakonitaIliNeizvrsena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Radnja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nezakonita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neizvršena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mitoVezanZaKazneniPostupak</a:t>
            </a:r>
            <a:r>
              <a:rPr lang="en-US" dirty="0">
                <a:solidFill>
                  <a:schemeClr val="bg1"/>
                </a:solidFill>
              </a:rPr>
              <a:t> (Mito </a:t>
            </a:r>
            <a:r>
              <a:rPr lang="en-US" dirty="0" err="1">
                <a:solidFill>
                  <a:schemeClr val="bg1"/>
                </a:solidFill>
              </a:rPr>
              <a:t>vezan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kazneni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postupak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trazioMitoNakon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Traženje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nakon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izvršene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radnje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prijavioMito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Prijavljivanje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mita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oslobadjajuceOkolnosti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Broj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oslobađajućih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okolnosti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primjenjeniPropisi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Lista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primijenjenih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propisa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utvrdjenaKrivicaUPresudi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Utvrđena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krivica</a:t>
            </a:r>
            <a:r>
              <a:rPr lang="en-US" dirty="0">
                <a:solidFill>
                  <a:schemeClr val="bg1"/>
                </a:solidFill>
              </a:rPr>
              <a:t> u </a:t>
            </a:r>
            <a:r>
              <a:rPr lang="en-US" dirty="0" err="1">
                <a:solidFill>
                  <a:schemeClr val="bg1"/>
                </a:solidFill>
              </a:rPr>
              <a:t>presudi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sr-Latn-BA" dirty="0" smtClean="0">
              <a:solidFill>
                <a:schemeClr val="bg1"/>
              </a:solidFill>
            </a:endParaRPr>
          </a:p>
          <a:p>
            <a:endParaRPr lang="sr-Latn-BA" dirty="0" smtClean="0">
              <a:solidFill>
                <a:schemeClr val="bg1"/>
              </a:solidFill>
            </a:endParaRPr>
          </a:p>
          <a:p>
            <a:r>
              <a:rPr lang="sr-Latn-BA" dirty="0" smtClean="0">
                <a:solidFill>
                  <a:schemeClr val="bg1"/>
                </a:solidFill>
              </a:rPr>
              <a:t>Za promjenljive koje su tipa Boolean smo upoređivali po jednakosti. Dok smo broj oslobađajućih okolnosti smatrali sličnim ukoliko se ne razlikuju više od 5.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369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697" y="220968"/>
            <a:ext cx="8222100" cy="4329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Rasu</a:t>
            </a:r>
            <a:r>
              <a:rPr lang="sr-Latn-BA" dirty="0" smtClean="0"/>
              <a:t>đivanje po slučajevima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6626" y="812407"/>
            <a:ext cx="796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dirty="0" smtClean="0">
                <a:solidFill>
                  <a:schemeClr val="bg1"/>
                </a:solidFill>
              </a:rPr>
              <a:t>Atributi </a:t>
            </a:r>
            <a:r>
              <a:rPr lang="en-US" dirty="0" err="1" smtClean="0">
                <a:solidFill>
                  <a:schemeClr val="bg1"/>
                </a:solidFill>
              </a:rPr>
              <a:t>su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sr-Latn-RS" dirty="0" smtClean="0">
                <a:solidFill>
                  <a:schemeClr val="bg1"/>
                </a:solidFill>
              </a:rPr>
              <a:t>čuvani u relacionoj bazi podataka.</a:t>
            </a:r>
            <a:endParaRPr lang="sr-Latn-BA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7" y="1271795"/>
            <a:ext cx="8528030" cy="357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54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72" y="79039"/>
            <a:ext cx="8222100" cy="432900"/>
          </a:xfrm>
        </p:spPr>
        <p:txBody>
          <a:bodyPr>
            <a:normAutofit fontScale="92500" lnSpcReduction="20000"/>
          </a:bodyPr>
          <a:lstStyle/>
          <a:p>
            <a:r>
              <a:rPr lang="sr-Latn-BA" dirty="0" smtClean="0"/>
              <a:t>Rasuđivanje po slučajevima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06" y="417394"/>
            <a:ext cx="2606196" cy="45622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088" y="434421"/>
            <a:ext cx="5510212" cy="4545267"/>
          </a:xfrm>
          <a:prstGeom prst="rect">
            <a:avLst/>
          </a:prstGeom>
        </p:spPr>
      </p:pic>
      <p:sp>
        <p:nvSpPr>
          <p:cNvPr id="8" name="Google Shape;106;p16"/>
          <p:cNvSpPr/>
          <p:nvPr/>
        </p:nvSpPr>
        <p:spPr>
          <a:xfrm>
            <a:off x="2715052" y="4449049"/>
            <a:ext cx="297300" cy="1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56840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08" y="132733"/>
            <a:ext cx="8222100" cy="4329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Generisanje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presude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260" y="714282"/>
            <a:ext cx="4459066" cy="4090810"/>
          </a:xfrm>
          <a:prstGeom prst="rect">
            <a:avLst/>
          </a:prstGeom>
          <a:effectLst/>
        </p:spPr>
      </p:pic>
      <p:sp>
        <p:nvSpPr>
          <p:cNvPr id="8" name="Google Shape;106;p16"/>
          <p:cNvSpPr/>
          <p:nvPr/>
        </p:nvSpPr>
        <p:spPr>
          <a:xfrm>
            <a:off x="3960118" y="4545044"/>
            <a:ext cx="297300" cy="1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06;p16"/>
          <p:cNvSpPr/>
          <p:nvPr/>
        </p:nvSpPr>
        <p:spPr>
          <a:xfrm rot="16200000">
            <a:off x="4996715" y="484633"/>
            <a:ext cx="297300" cy="1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88" y="714282"/>
            <a:ext cx="3108960" cy="408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0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subTitle" idx="4294967295"/>
          </p:nvPr>
        </p:nvSpPr>
        <p:spPr>
          <a:xfrm>
            <a:off x="121975" y="151575"/>
            <a:ext cx="64596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Analiza presuda i ekstrakcija metapodataka i atributa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2512" y="1134140"/>
            <a:ext cx="773000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Analiza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presuda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sr-Latn-BA" dirty="0" smtClean="0">
                <a:solidFill>
                  <a:schemeClr val="bg1"/>
                </a:solidFill>
              </a:rPr>
              <a:t>i ekstrakcija metapodataka i činjeničnog stanja je vršena</a:t>
            </a:r>
          </a:p>
          <a:p>
            <a:r>
              <a:rPr lang="sr-Latn-BA" dirty="0" smtClean="0">
                <a:solidFill>
                  <a:schemeClr val="bg1"/>
                </a:solidFill>
              </a:rPr>
              <a:t> pomoću </a:t>
            </a:r>
            <a:r>
              <a:rPr lang="en-US" dirty="0" err="1" smtClean="0">
                <a:solidFill>
                  <a:schemeClr val="bg1"/>
                </a:solidFill>
              </a:rPr>
              <a:t>tehnika</a:t>
            </a:r>
            <a:r>
              <a:rPr lang="sr-Latn-BA" dirty="0" smtClean="0">
                <a:solidFill>
                  <a:schemeClr val="bg1"/>
                </a:solidFill>
              </a:rPr>
              <a:t> za obradu prirodnog jezika.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sr-Latn-BA" dirty="0" smtClean="0">
              <a:solidFill>
                <a:schemeClr val="bg1"/>
              </a:solidFill>
            </a:endParaRPr>
          </a:p>
          <a:p>
            <a:r>
              <a:rPr lang="sr-Latn-BA" dirty="0" smtClean="0">
                <a:solidFill>
                  <a:schemeClr val="bg1"/>
                </a:solidFill>
              </a:rPr>
              <a:t>Anotacija presuda u Acomantoso je vršena </a:t>
            </a:r>
            <a:r>
              <a:rPr lang="sr-Latn-BA" smtClean="0">
                <a:solidFill>
                  <a:schemeClr val="bg1"/>
                </a:solidFill>
              </a:rPr>
              <a:t>pomoću Claude.ai.</a:t>
            </a:r>
            <a:endParaRPr lang="sr-Latn-BA" dirty="0">
              <a:solidFill>
                <a:schemeClr val="bg1"/>
              </a:solidFill>
            </a:endParaRPr>
          </a:p>
          <a:p>
            <a:endParaRPr lang="sr-Latn-BA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Za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ekstrakciju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atributa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sr-Latn-BA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metapodataka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smo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sr-Latn-BA" dirty="0" smtClean="0">
                <a:solidFill>
                  <a:schemeClr val="bg1"/>
                </a:solidFill>
              </a:rPr>
              <a:t>koristili model Gemini.</a:t>
            </a:r>
          </a:p>
          <a:p>
            <a:endParaRPr lang="sr-Latn-BA" dirty="0">
              <a:solidFill>
                <a:schemeClr val="bg1"/>
              </a:solidFill>
            </a:endParaRPr>
          </a:p>
          <a:p>
            <a:r>
              <a:rPr lang="sr-Latn-BA" dirty="0" smtClean="0">
                <a:solidFill>
                  <a:schemeClr val="bg1"/>
                </a:solidFill>
              </a:rPr>
              <a:t>Za dodatnu obradu, ukoliko je bilo potrebe, korišten je ChatGPT.</a:t>
            </a:r>
          </a:p>
          <a:p>
            <a:endParaRPr lang="sr-Latn-BA" dirty="0">
              <a:solidFill>
                <a:schemeClr val="bg1"/>
              </a:solidFill>
            </a:endParaRPr>
          </a:p>
          <a:p>
            <a:r>
              <a:rPr lang="sr-Latn-BA" dirty="0" smtClean="0">
                <a:solidFill>
                  <a:schemeClr val="bg1"/>
                </a:solidFill>
              </a:rPr>
              <a:t>Atributi koji su izvučeni su: optuženiDavalacMita, optuženiPrimalacMita, optuženiSlužbenoLice,</a:t>
            </a:r>
          </a:p>
          <a:p>
            <a:r>
              <a:rPr lang="sr-Latn-BA" dirty="0" smtClean="0">
                <a:solidFill>
                  <a:schemeClr val="bg1"/>
                </a:solidFill>
              </a:rPr>
              <a:t>radnjaNezakonitaIliNeizvršena, mitoVezanozaKazneniPostupak, tražioMitoNakon, prijavioMito, </a:t>
            </a:r>
          </a:p>
          <a:p>
            <a:r>
              <a:rPr lang="sr-Latn-BA" dirty="0" smtClean="0">
                <a:solidFill>
                  <a:schemeClr val="bg1"/>
                </a:solidFill>
              </a:rPr>
              <a:t>oslobađajućeOkolnosti, primenjeniPropisi, utvrđenaKrivicaUPresudi.</a:t>
            </a:r>
          </a:p>
          <a:p>
            <a:endParaRPr lang="sr-Latn-BA" dirty="0" smtClean="0"/>
          </a:p>
          <a:p>
            <a:r>
              <a:rPr lang="sr-Latn-BA" dirty="0" smtClean="0">
                <a:solidFill>
                  <a:schemeClr val="bg1"/>
                </a:solidFill>
              </a:rPr>
              <a:t>Meta podaci koji su izvučeni su: sudija, zapisničar, okrivljeni, naziv suda i broj presude.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smtClean="0"/>
              <a:t>Hvala na pažnji!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75" y="849175"/>
            <a:ext cx="6261799" cy="41091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>
            <a:spLocks noGrp="1"/>
          </p:cNvSpPr>
          <p:nvPr>
            <p:ph type="subTitle" idx="4294967295"/>
          </p:nvPr>
        </p:nvSpPr>
        <p:spPr>
          <a:xfrm>
            <a:off x="121975" y="151575"/>
            <a:ext cx="64596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Radni panel sa pregledom presuda i opcijom za unos nove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75" y="849175"/>
            <a:ext cx="6261799" cy="4109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>
            <a:spLocks noGrp="1"/>
          </p:cNvSpPr>
          <p:nvPr>
            <p:ph type="subTitle" idx="4294967295"/>
          </p:nvPr>
        </p:nvSpPr>
        <p:spPr>
          <a:xfrm>
            <a:off x="121975" y="151575"/>
            <a:ext cx="64596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Radni panel sa pregledom presuda i opcijom za unos nove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993025" y="1918500"/>
            <a:ext cx="297300" cy="1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subTitle" idx="4294967295"/>
          </p:nvPr>
        </p:nvSpPr>
        <p:spPr>
          <a:xfrm>
            <a:off x="121975" y="151575"/>
            <a:ext cx="64596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Radni panel sa pregledom presuda i opcijom za unos nove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29" y="666936"/>
            <a:ext cx="6042669" cy="42069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121975" y="151575"/>
            <a:ext cx="64596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Radni panel sa pregledom presuda i opcijom za unos nove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75" y="582593"/>
            <a:ext cx="6042669" cy="42069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256" y="1178470"/>
            <a:ext cx="4196390" cy="3965030"/>
          </a:xfrm>
          <a:prstGeom prst="rect">
            <a:avLst/>
          </a:prstGeom>
        </p:spPr>
      </p:pic>
      <p:sp>
        <p:nvSpPr>
          <p:cNvPr id="120" name="Google Shape;120;p18"/>
          <p:cNvSpPr/>
          <p:nvPr/>
        </p:nvSpPr>
        <p:spPr>
          <a:xfrm rot="1659162">
            <a:off x="2858851" y="1680643"/>
            <a:ext cx="3320773" cy="752729"/>
          </a:xfrm>
          <a:prstGeom prst="curvedDownArrow">
            <a:avLst>
              <a:gd name="adj1" fmla="val 25000"/>
              <a:gd name="adj2" fmla="val 36380"/>
              <a:gd name="adj3" fmla="val 23023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accent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subTitle" idx="4294967295"/>
          </p:nvPr>
        </p:nvSpPr>
        <p:spPr>
          <a:xfrm>
            <a:off x="121975" y="151575"/>
            <a:ext cx="64596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Forma za unos nove presude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4675"/>
            <a:ext cx="5026551" cy="329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subTitle" idx="4294967295"/>
          </p:nvPr>
        </p:nvSpPr>
        <p:spPr>
          <a:xfrm>
            <a:off x="121975" y="151575"/>
            <a:ext cx="64596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Forma za unos nove presude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4675"/>
            <a:ext cx="5026551" cy="3298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/>
          <p:nvPr/>
        </p:nvSpPr>
        <p:spPr>
          <a:xfrm>
            <a:off x="4147750" y="966000"/>
            <a:ext cx="297300" cy="1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subTitle" idx="4294967295"/>
          </p:nvPr>
        </p:nvSpPr>
        <p:spPr>
          <a:xfrm>
            <a:off x="121975" y="151575"/>
            <a:ext cx="64596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Unos nove presude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1400"/>
            <a:ext cx="4985424" cy="327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776" y="1263800"/>
            <a:ext cx="7645223" cy="37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324</Words>
  <Application>Microsoft Office PowerPoint</Application>
  <PresentationFormat>On-screen Show (16:9)</PresentationFormat>
  <Paragraphs>57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Roboto</vt:lpstr>
      <vt:lpstr>Arial</vt:lpstr>
      <vt:lpstr>Geometric</vt:lpstr>
      <vt:lpstr>Pravna informatika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Pravna informatika</dc:title>
  <dc:creator>bosko</dc:creator>
  <cp:lastModifiedBy>bosko</cp:lastModifiedBy>
  <cp:revision>27</cp:revision>
  <dcterms:modified xsi:type="dcterms:W3CDTF">2025-10-10T21:21:36Z</dcterms:modified>
</cp:coreProperties>
</file>