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44"/>
  </p:handoutMasterIdLst>
  <p:sldIdLst>
    <p:sldId id="256" r:id="rId5"/>
    <p:sldId id="261" r:id="rId6"/>
    <p:sldId id="258" r:id="rId7"/>
    <p:sldId id="265" r:id="rId8"/>
    <p:sldId id="262" r:id="rId9"/>
    <p:sldId id="266" r:id="rId10"/>
    <p:sldId id="264" r:id="rId11"/>
    <p:sldId id="276" r:id="rId12"/>
    <p:sldId id="275" r:id="rId13"/>
    <p:sldId id="273" r:id="rId14"/>
    <p:sldId id="277" r:id="rId15"/>
    <p:sldId id="278" r:id="rId16"/>
    <p:sldId id="270" r:id="rId17"/>
    <p:sldId id="282" r:id="rId18"/>
    <p:sldId id="283" r:id="rId19"/>
    <p:sldId id="285" r:id="rId20"/>
    <p:sldId id="286" r:id="rId21"/>
    <p:sldId id="284" r:id="rId22"/>
    <p:sldId id="287" r:id="rId23"/>
    <p:sldId id="288" r:id="rId24"/>
    <p:sldId id="289" r:id="rId25"/>
    <p:sldId id="279" r:id="rId26"/>
    <p:sldId id="280" r:id="rId27"/>
    <p:sldId id="290" r:id="rId28"/>
    <p:sldId id="293" r:id="rId29"/>
    <p:sldId id="292" r:id="rId30"/>
    <p:sldId id="291" r:id="rId31"/>
    <p:sldId id="294" r:id="rId32"/>
    <p:sldId id="271" r:id="rId33"/>
    <p:sldId id="295" r:id="rId34"/>
    <p:sldId id="296" r:id="rId35"/>
    <p:sldId id="272" r:id="rId36"/>
    <p:sldId id="297" r:id="rId37"/>
    <p:sldId id="298" r:id="rId38"/>
    <p:sldId id="260" r:id="rId39"/>
    <p:sldId id="299" r:id="rId40"/>
    <p:sldId id="300" r:id="rId41"/>
    <p:sldId id="281" r:id="rId42"/>
    <p:sldId id="267" r:id="rId4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2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709" autoAdjust="0"/>
  </p:normalViewPr>
  <p:slideViewPr>
    <p:cSldViewPr snapToGrid="0" snapToObjects="1">
      <p:cViewPr varScale="1">
        <p:scale>
          <a:sx n="161" d="100"/>
          <a:sy n="161" d="100"/>
        </p:scale>
        <p:origin x="-17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CE77F-B2F6-4C56-A9FE-A47B2C49451F}" type="datetimeFigureOut">
              <a:rPr lang="de-CH" smtClean="0"/>
              <a:pPr/>
              <a:t>17.01.13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C4D7-3E26-414C-BA08-3000D6E0BF37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65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08000" y="3510000"/>
            <a:ext cx="6768000" cy="558000"/>
          </a:xfrm>
        </p:spPr>
        <p:txBody>
          <a:bodyPr>
            <a:noAutofit/>
          </a:bodyPr>
          <a:lstStyle>
            <a:lvl1pPr>
              <a:defRPr sz="3200" b="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08000" y="3978000"/>
            <a:ext cx="6768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8000" y="2448000"/>
            <a:ext cx="4572000" cy="538609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2520000"/>
            <a:ext cx="6768000" cy="1440000"/>
          </a:xfrm>
        </p:spPr>
        <p:txBody>
          <a:bodyPr anchor="t">
            <a:normAutofit/>
          </a:bodyPr>
          <a:lstStyle>
            <a:lvl1pPr algn="l">
              <a:defRPr sz="2800" b="1" cap="none">
                <a:latin typeface="Arial"/>
                <a:cs typeface="Arial"/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1145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2000"/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1800225" y="103230"/>
            <a:ext cx="4572000" cy="415498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1800000" y="1080000"/>
            <a:ext cx="6984000" cy="810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2"/>
          </p:nvPr>
        </p:nvSpPr>
        <p:spPr>
          <a:xfrm>
            <a:off x="1799999" y="1908000"/>
            <a:ext cx="6984000" cy="4320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 err="1" smtClean="0"/>
              <a:t>Mastertextformat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Rechteck 4"/>
          <p:cNvSpPr/>
          <p:nvPr userDrawn="1"/>
        </p:nvSpPr>
        <p:spPr>
          <a:xfrm>
            <a:off x="1800000" y="103230"/>
            <a:ext cx="4572000" cy="600164"/>
          </a:xfrm>
          <a:prstGeom prst="rect">
            <a:avLst/>
          </a:prstGeom>
        </p:spPr>
        <p:txBody>
          <a:bodyPr lIns="0" tIns="0">
            <a:spAutoFit/>
          </a:bodyPr>
          <a:lstStyle/>
          <a:p>
            <a:pPr lvl="0"/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CH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Applied </a:t>
            </a:r>
            <a:r>
              <a:rPr lang="de-CH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Sciences</a:t>
            </a:r>
            <a:endParaRPr lang="de-CH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 and Information Technology</a:t>
            </a:r>
            <a:endParaRPr lang="de-DE" sz="1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de-DE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8000" y="3654000"/>
            <a:ext cx="6768000" cy="540000"/>
          </a:xfrm>
        </p:spPr>
        <p:txBody>
          <a:bodyPr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1907999" y="2448000"/>
            <a:ext cx="6652191" cy="538609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Bern University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1600" b="1" dirty="0" smtClean="0">
                <a:latin typeface="Arial" pitchFamily="34" charset="0"/>
                <a:cs typeface="Arial" pitchFamily="34" charset="0"/>
              </a:rPr>
              <a:t> Applied </a:t>
            </a:r>
            <a:r>
              <a:rPr lang="de-CH" sz="1600" b="1" dirty="0" err="1" smtClean="0">
                <a:latin typeface="Arial" pitchFamily="34" charset="0"/>
                <a:cs typeface="Arial" pitchFamily="34" charset="0"/>
              </a:rPr>
              <a:t>Sciences</a:t>
            </a:r>
            <a:endParaRPr lang="de-CH" sz="1600" b="1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600" dirty="0" smtClean="0">
                <a:latin typeface="Arial" pitchFamily="34" charset="0"/>
                <a:cs typeface="Arial" pitchFamily="34" charset="0"/>
              </a:rPr>
              <a:t>Engineering </a:t>
            </a:r>
            <a:r>
              <a:rPr lang="de-CH" sz="16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1600" dirty="0" smtClean="0">
                <a:latin typeface="Arial" pitchFamily="34" charset="0"/>
                <a:cs typeface="Arial" pitchFamily="34" charset="0"/>
              </a:rPr>
              <a:t> Information Technology</a:t>
            </a:r>
            <a:endParaRPr lang="de-DE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00000" y="1080000"/>
            <a:ext cx="698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0" y="1656000"/>
            <a:ext cx="7056000" cy="45259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7" r:id="rId4"/>
    <p:sldLayoutId id="2147483658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0"/>
        </a:spcBef>
        <a:spcAft>
          <a:spcPts val="0"/>
        </a:spcAft>
        <a:buFont typeface="Arial"/>
        <a:buNone/>
        <a:defRPr sz="16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0" indent="0" algn="l" defTabSz="457200" rtl="0" eaLnBrk="1" latinLnBrk="0" hangingPunct="1">
        <a:spcBef>
          <a:spcPts val="150"/>
        </a:spcBef>
        <a:spcAft>
          <a:spcPts val="600"/>
        </a:spcAft>
        <a:buFont typeface="Arial"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79388" indent="-179388" algn="l" defTabSz="457200" rtl="0" eaLnBrk="1" latinLnBrk="0" hangingPunct="1">
        <a:spcBef>
          <a:spcPts val="150"/>
        </a:spcBef>
        <a:spcAft>
          <a:spcPts val="600"/>
        </a:spcAft>
        <a:buFont typeface="Symbol" charset="2"/>
        <a:buChar char="-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gif"/><Relationship Id="rId5" Type="http://schemas.openxmlformats.org/officeDocument/2006/relationships/image" Target="../media/image31.png"/><Relationship Id="rId6" Type="http://schemas.openxmlformats.org/officeDocument/2006/relationships/image" Target="../media/image32.gif"/><Relationship Id="rId7" Type="http://schemas.openxmlformats.org/officeDocument/2006/relationships/image" Target="../media/image33.jp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1: </a:t>
            </a:r>
            <a:r>
              <a:rPr lang="de-DE" dirty="0" err="1" smtClean="0"/>
              <a:t>Comet</a:t>
            </a:r>
            <a:r>
              <a:rPr lang="de-DE" dirty="0" smtClean="0"/>
              <a:t> </a:t>
            </a:r>
            <a:r>
              <a:rPr lang="de-DE" dirty="0" err="1" smtClean="0"/>
              <a:t>Pinball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</a:t>
            </a:r>
            <a:r>
              <a:rPr lang="de-DE" dirty="0" err="1" smtClean="0"/>
              <a:t>Haring</a:t>
            </a:r>
            <a:r>
              <a:rPr lang="de-DE" dirty="0" smtClean="0"/>
              <a:t> &amp; Christian Bürgi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7" name="L-Form 6"/>
          <p:cNvSpPr/>
          <p:nvPr/>
        </p:nvSpPr>
        <p:spPr>
          <a:xfrm rot="10800000" flipV="1">
            <a:off x="4830500" y="3076885"/>
            <a:ext cx="3162362" cy="3251346"/>
          </a:xfrm>
          <a:prstGeom prst="corner">
            <a:avLst>
              <a:gd name="adj1" fmla="val 44195"/>
              <a:gd name="adj2" fmla="val 69511"/>
            </a:avLst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350296" y="4304228"/>
            <a:ext cx="217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No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 </a:t>
            </a:r>
            <a:r>
              <a:rPr lang="de-DE" sz="2400" b="1" dirty="0" err="1" smtClean="0">
                <a:solidFill>
                  <a:srgbClr val="920101"/>
                </a:solidFill>
                <a:latin typeface="Arial"/>
                <a:cs typeface="Arial"/>
              </a:rPr>
              <a:t>libgdx</a:t>
            </a:r>
            <a:r>
              <a:rPr lang="de-DE" sz="2400" b="1" dirty="0" smtClean="0">
                <a:solidFill>
                  <a:srgbClr val="920101"/>
                </a:solidFill>
                <a:latin typeface="Arial"/>
                <a:cs typeface="Arial"/>
              </a:rPr>
              <a:t>!</a:t>
            </a:r>
            <a:endParaRPr lang="de-DE" sz="2400" b="1" dirty="0">
              <a:solidFill>
                <a:srgbClr val="92010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884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79512" y="2701859"/>
            <a:ext cx="3102696" cy="265072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356602" y="2701859"/>
            <a:ext cx="15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Game </a:t>
            </a:r>
            <a:r>
              <a:rPr lang="de-DE" sz="2000" dirty="0" err="1" smtClean="0">
                <a:latin typeface="Arial"/>
                <a:cs typeface="Arial"/>
              </a:rPr>
              <a:t>logic</a:t>
            </a:r>
            <a:endParaRPr lang="de-DE" sz="2000" dirty="0" smtClean="0">
              <a:latin typeface="Arial"/>
              <a:cs typeface="Arial"/>
            </a:endParaRPr>
          </a:p>
          <a:p>
            <a:r>
              <a:rPr lang="de-DE" sz="2000" dirty="0" err="1" smtClean="0">
                <a:latin typeface="Arial"/>
                <a:cs typeface="Arial"/>
              </a:rPr>
              <a:t>Persistence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L-Form 5"/>
          <p:cNvSpPr/>
          <p:nvPr/>
        </p:nvSpPr>
        <p:spPr>
          <a:xfrm rot="16200000">
            <a:off x="2295410" y="2124199"/>
            <a:ext cx="2650726" cy="3806045"/>
          </a:xfrm>
          <a:prstGeom prst="corner">
            <a:avLst>
              <a:gd name="adj1" fmla="val 87034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738872" y="4561263"/>
            <a:ext cx="240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Rendering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Physics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calculation</a:t>
            </a:r>
            <a:endParaRPr lang="de-DE" sz="20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90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211405" y="5233260"/>
            <a:ext cx="4414769" cy="1414856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606013" y="5471011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Abstractions</a:t>
            </a:r>
            <a:r>
              <a:rPr lang="de-DE" sz="2000" dirty="0" smtClean="0">
                <a:latin typeface="Arial"/>
                <a:cs typeface="Arial"/>
              </a:rPr>
              <a:t>,</a:t>
            </a:r>
          </a:p>
          <a:p>
            <a:r>
              <a:rPr lang="de-DE" sz="2000" dirty="0" smtClean="0">
                <a:latin typeface="Arial"/>
                <a:cs typeface="Arial"/>
              </a:rPr>
              <a:t>Interfaces,</a:t>
            </a:r>
          </a:p>
          <a:p>
            <a:r>
              <a:rPr lang="de-DE" sz="2000" dirty="0" smtClean="0">
                <a:latin typeface="Arial"/>
                <a:cs typeface="Arial"/>
              </a:rPr>
              <a:t>Model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11406" y="1551227"/>
            <a:ext cx="4414768" cy="1082450"/>
          </a:xfrm>
          <a:prstGeom prst="rect">
            <a:avLst/>
          </a:prstGeom>
          <a:solidFill>
            <a:schemeClr val="accent3">
              <a:alpha val="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606013" y="1723778"/>
            <a:ext cx="1926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Dependency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wiring</a:t>
            </a:r>
            <a:endParaRPr lang="de-DE" sz="2000" dirty="0" smtClean="0">
              <a:latin typeface="Arial"/>
              <a:cs typeface="Arial"/>
            </a:endParaRPr>
          </a:p>
          <a:p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14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Model / </a:t>
            </a:r>
            <a:r>
              <a:rPr lang="de-DE" b="0" dirty="0" err="1" smtClean="0"/>
              <a:t>Persistence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3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25353"/>
            <a:ext cx="6288498" cy="454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</a:t>
            </a:r>
            <a:r>
              <a:rPr lang="de-DE" dirty="0" err="1" smtClean="0"/>
              <a:t>model</a:t>
            </a:r>
            <a:endParaRPr lang="de-DE" dirty="0"/>
          </a:p>
        </p:txBody>
      </p:sp>
      <p:pic>
        <p:nvPicPr>
          <p:cNvPr id="6" name="Bild 5" descr="Screen Shot 2013-01-15 at 10.0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9" y="1725353"/>
            <a:ext cx="6288498" cy="454239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5114331" y="3513762"/>
            <a:ext cx="2982691" cy="30065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36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008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799999" y="1725353"/>
            <a:ext cx="3213027" cy="47949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rgbClr val="FF66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800000" y="5812381"/>
            <a:ext cx="2419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Transaction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r>
              <a:rPr lang="de-DE" sz="2000" dirty="0" err="1" smtClean="0">
                <a:latin typeface="Arial"/>
                <a:cs typeface="Arial"/>
              </a:rPr>
              <a:t>Object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serialization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43388" y="5812381"/>
            <a:ext cx="1645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dirty="0" smtClean="0">
                <a:latin typeface="Arial"/>
                <a:cs typeface="Arial"/>
              </a:rPr>
              <a:t>Master </a:t>
            </a:r>
            <a:r>
              <a:rPr lang="de-DE" sz="2000" dirty="0" err="1" smtClean="0">
                <a:latin typeface="Arial"/>
                <a:cs typeface="Arial"/>
              </a:rPr>
              <a:t>data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pPr algn="r"/>
            <a:r>
              <a:rPr lang="de-DE" sz="2000" dirty="0" smtClean="0">
                <a:latin typeface="Arial"/>
                <a:cs typeface="Arial"/>
              </a:rPr>
              <a:t>JAXB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53137" y="1937622"/>
            <a:ext cx="22353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 smtClean="0">
                <a:latin typeface="Arial"/>
                <a:cs typeface="Arial"/>
              </a:rPr>
              <a:t>Not </a:t>
            </a:r>
            <a:r>
              <a:rPr lang="de-DE" sz="1600" dirty="0" err="1" smtClean="0">
                <a:latin typeface="Arial"/>
                <a:cs typeface="Arial"/>
              </a:rPr>
              <a:t>held</a:t>
            </a:r>
            <a:r>
              <a:rPr lang="de-DE" sz="1600" dirty="0">
                <a:latin typeface="Arial"/>
                <a:cs typeface="Arial"/>
              </a:rPr>
              <a:t> </a:t>
            </a:r>
            <a:r>
              <a:rPr lang="de-DE" sz="1600" dirty="0" smtClean="0">
                <a:latin typeface="Arial"/>
                <a:cs typeface="Arial"/>
              </a:rPr>
              <a:t>persistent</a:t>
            </a:r>
          </a:p>
          <a:p>
            <a:pPr algn="r"/>
            <a:r>
              <a:rPr lang="de-DE" sz="1600" dirty="0" smtClean="0">
                <a:latin typeface="Arial"/>
                <a:cs typeface="Arial"/>
              </a:rPr>
              <a:t>(</a:t>
            </a:r>
            <a:r>
              <a:rPr lang="de-DE" sz="1600" dirty="0" err="1" smtClean="0">
                <a:latin typeface="Arial"/>
                <a:cs typeface="Arial"/>
              </a:rPr>
              <a:t>only</a:t>
            </a:r>
            <a:r>
              <a:rPr lang="de-DE" sz="1600" dirty="0" smtClean="0">
                <a:latin typeface="Arial"/>
                <a:cs typeface="Arial"/>
              </a:rPr>
              <a:t> in </a:t>
            </a:r>
            <a:r>
              <a:rPr lang="de-DE" sz="1600" dirty="0" err="1" smtClean="0">
                <a:latin typeface="Arial"/>
                <a:cs typeface="Arial"/>
              </a:rPr>
              <a:t>game</a:t>
            </a:r>
            <a:r>
              <a:rPr lang="de-DE" sz="1600" dirty="0" smtClean="0">
                <a:latin typeface="Arial"/>
                <a:cs typeface="Arial"/>
              </a:rPr>
              <a:t> </a:t>
            </a:r>
            <a:r>
              <a:rPr lang="de-DE" sz="1600" dirty="0" err="1" smtClean="0">
                <a:latin typeface="Arial"/>
                <a:cs typeface="Arial"/>
              </a:rPr>
              <a:t>logic</a:t>
            </a:r>
            <a:r>
              <a:rPr lang="de-DE" sz="1600" dirty="0" smtClean="0">
                <a:latin typeface="Arial"/>
                <a:cs typeface="Arial"/>
              </a:rPr>
              <a:t>)</a:t>
            </a:r>
            <a:endParaRPr lang="de-DE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34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Transaction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3" name="Bild 2" descr="Screen Shot 2013-01-15 at 5.5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1692376"/>
            <a:ext cx="3749051" cy="3495737"/>
          </a:xfrm>
          <a:prstGeom prst="rect">
            <a:avLst/>
          </a:prstGeom>
        </p:spPr>
      </p:pic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5668385" y="1861725"/>
            <a:ext cx="3115614" cy="4114512"/>
          </a:xfrm>
        </p:spPr>
        <p:txBody>
          <a:bodyPr/>
          <a:lstStyle/>
          <a:p>
            <a:pPr lvl="2"/>
            <a:r>
              <a:rPr lang="de-DE" dirty="0" smtClean="0"/>
              <a:t>Human </a:t>
            </a:r>
            <a:r>
              <a:rPr lang="de-DE" dirty="0" err="1" smtClean="0"/>
              <a:t>readability</a:t>
            </a:r>
            <a:r>
              <a:rPr lang="de-DE" dirty="0" smtClean="0"/>
              <a:t> not </a:t>
            </a:r>
            <a:r>
              <a:rPr lang="de-DE" dirty="0" err="1" smtClean="0"/>
              <a:t>required</a:t>
            </a:r>
            <a:endParaRPr lang="de-DE" dirty="0" smtClean="0"/>
          </a:p>
          <a:p>
            <a:pPr lvl="2"/>
            <a:r>
              <a:rPr lang="de-DE" dirty="0" smtClean="0"/>
              <a:t>Simple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lvl="2"/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7359160" y="5433024"/>
            <a:ext cx="1416400" cy="1079990"/>
            <a:chOff x="1799999" y="1725353"/>
            <a:chExt cx="6288499" cy="4794914"/>
          </a:xfrm>
        </p:grpSpPr>
        <p:pic>
          <p:nvPicPr>
            <p:cNvPr id="6" name="Bild 5" descr="Screen Shot 2013-01-15 at 10.06.4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1725353"/>
              <a:ext cx="6288498" cy="4542396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1799999" y="1725353"/>
              <a:ext cx="3213027" cy="4794914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60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(PDO)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03" y="1777881"/>
            <a:ext cx="6914506" cy="3144312"/>
          </a:xfrm>
          <a:prstGeom prst="rect">
            <a:avLst/>
          </a:prstGeom>
        </p:spPr>
      </p:pic>
      <p:sp>
        <p:nvSpPr>
          <p:cNvPr id="7" name="Inhaltsplatzhalter 3"/>
          <p:cNvSpPr>
            <a:spLocks noGrp="1"/>
          </p:cNvSpPr>
          <p:nvPr>
            <p:ph idx="1"/>
          </p:nvPr>
        </p:nvSpPr>
        <p:spPr>
          <a:xfrm>
            <a:off x="1800000" y="5062795"/>
            <a:ext cx="6860269" cy="913441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de-DE" dirty="0" smtClean="0"/>
              <a:t>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(DAO) </a:t>
            </a:r>
            <a:r>
              <a:rPr lang="de-DE" dirty="0" err="1" smtClean="0"/>
              <a:t>persists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SimulationStorePdo</a:t>
            </a:r>
            <a:endParaRPr lang="de-DE" dirty="0">
              <a:latin typeface="Consolas"/>
              <a:cs typeface="Consolas"/>
            </a:endParaRPr>
          </a:p>
          <a:p>
            <a:pPr algn="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40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6" name="Bild 5" descr="Screen Shot 2013-01-15 at 6.37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8" y="1861724"/>
            <a:ext cx="3952164" cy="4181275"/>
          </a:xfrm>
          <a:prstGeom prst="rect">
            <a:avLst/>
          </a:prstGeom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830339" y="2037051"/>
            <a:ext cx="2953660" cy="3939186"/>
          </a:xfrm>
        </p:spPr>
        <p:txBody>
          <a:bodyPr/>
          <a:lstStyle/>
          <a:p>
            <a:pPr lvl="2"/>
            <a:r>
              <a:rPr lang="de-DE" dirty="0"/>
              <a:t>Human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 smtClean="0"/>
              <a:t>mandatory</a:t>
            </a:r>
            <a:endParaRPr lang="de-DE" dirty="0"/>
          </a:p>
          <a:p>
            <a:pPr lvl="2"/>
            <a:r>
              <a:rPr lang="de-DE" dirty="0" smtClean="0"/>
              <a:t>Syntax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XSD-Schema</a:t>
            </a:r>
            <a:endParaRPr lang="de-DE" dirty="0"/>
          </a:p>
        </p:txBody>
      </p:sp>
      <p:grpSp>
        <p:nvGrpSpPr>
          <p:cNvPr id="5" name="Gruppierung 4"/>
          <p:cNvGrpSpPr/>
          <p:nvPr/>
        </p:nvGrpSpPr>
        <p:grpSpPr>
          <a:xfrm>
            <a:off x="7367300" y="5438472"/>
            <a:ext cx="1411165" cy="1074542"/>
            <a:chOff x="1800000" y="1725353"/>
            <a:chExt cx="6297022" cy="4794914"/>
          </a:xfrm>
        </p:grpSpPr>
        <p:pic>
          <p:nvPicPr>
            <p:cNvPr id="8" name="Bild 7" descr="Screen Shot 2013-01-15 at 10.06.44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00" y="1725353"/>
              <a:ext cx="6288498" cy="4542396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5114331" y="3513762"/>
              <a:ext cx="2982691" cy="300650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36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36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21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XML-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5047837" y="2037051"/>
            <a:ext cx="3736162" cy="3939186"/>
          </a:xfrm>
        </p:spPr>
        <p:txBody>
          <a:bodyPr/>
          <a:lstStyle/>
          <a:p>
            <a:pPr lvl="2"/>
            <a:r>
              <a:rPr lang="de-DE" dirty="0" smtClean="0"/>
              <a:t>Java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XML </a:t>
            </a:r>
            <a:r>
              <a:rPr lang="de-DE" dirty="0" err="1" smtClean="0"/>
              <a:t>using</a:t>
            </a:r>
            <a:r>
              <a:rPr lang="de-DE" dirty="0" smtClean="0"/>
              <a:t> JAXB </a:t>
            </a:r>
            <a:r>
              <a:rPr lang="de-DE" dirty="0" err="1" smtClean="0"/>
              <a:t>annotations</a:t>
            </a:r>
            <a:endParaRPr lang="de-DE" dirty="0"/>
          </a:p>
          <a:p>
            <a:pPr lvl="2"/>
            <a:r>
              <a:rPr lang="de-DE" dirty="0" err="1" smtClean="0"/>
              <a:t>Again</a:t>
            </a:r>
            <a:r>
              <a:rPr lang="de-DE" dirty="0" smtClean="0"/>
              <a:t>, PDO-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core-package</a:t>
            </a:r>
            <a:endParaRPr lang="de-DE" dirty="0" smtClean="0"/>
          </a:p>
          <a:p>
            <a:pPr lvl="2"/>
            <a:r>
              <a:rPr lang="de-DE" dirty="0" err="1" smtClean="0"/>
              <a:t>Unmarshalling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playfields.xml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smtClean="0">
                <a:latin typeface="Consolas"/>
                <a:cs typeface="Consolas"/>
              </a:rPr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nsolas"/>
                <a:cs typeface="Consolas"/>
              </a:rPr>
              <a:t>PlayFieldPdo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99" y="1861724"/>
            <a:ext cx="3146575" cy="40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7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 smtClean="0"/>
              <a:t>Overview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800000" y="1861725"/>
            <a:ext cx="6984000" cy="4499820"/>
          </a:xfrm>
        </p:spPr>
        <p:txBody>
          <a:bodyPr>
            <a:normAutofit/>
          </a:bodyPr>
          <a:lstStyle/>
          <a:p>
            <a:r>
              <a:rPr lang="de-DE" dirty="0" smtClean="0"/>
              <a:t>K</a:t>
            </a:r>
            <a:r>
              <a:rPr lang="de-DE" sz="2000" dirty="0" smtClean="0"/>
              <a:t>ey </a:t>
            </a:r>
            <a:r>
              <a:rPr lang="de-DE" sz="2000" dirty="0" err="1" smtClean="0"/>
              <a:t>features</a:t>
            </a:r>
            <a:endParaRPr lang="de-DE" sz="2000" dirty="0" smtClean="0"/>
          </a:p>
          <a:p>
            <a:endParaRPr lang="de-DE" dirty="0"/>
          </a:p>
          <a:p>
            <a:r>
              <a:rPr lang="de-DE" sz="2000" dirty="0" smtClean="0"/>
              <a:t>Technologies</a:t>
            </a:r>
          </a:p>
          <a:p>
            <a:endParaRPr lang="de-DE" dirty="0"/>
          </a:p>
          <a:p>
            <a:r>
              <a:rPr lang="de-DE" dirty="0"/>
              <a:t>System design</a:t>
            </a:r>
          </a:p>
          <a:p>
            <a:pPr lvl="2"/>
            <a:r>
              <a:rPr lang="de-DE" dirty="0" err="1" smtClean="0"/>
              <a:t>Overview</a:t>
            </a:r>
            <a:endParaRPr lang="de-DE" dirty="0"/>
          </a:p>
          <a:p>
            <a:pPr lvl="2"/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sz="2000" dirty="0" smtClean="0"/>
          </a:p>
          <a:p>
            <a:pPr lvl="2"/>
            <a:r>
              <a:rPr lang="de-DE" dirty="0" smtClean="0"/>
              <a:t>Model / </a:t>
            </a:r>
            <a:r>
              <a:rPr lang="de-DE" dirty="0" err="1" smtClean="0"/>
              <a:t>Persistence</a:t>
            </a:r>
            <a:endParaRPr lang="de-DE" dirty="0" smtClean="0"/>
          </a:p>
          <a:p>
            <a:pPr lvl="2"/>
            <a:r>
              <a:rPr lang="de-DE" dirty="0" smtClean="0"/>
              <a:t>Communication</a:t>
            </a:r>
          </a:p>
          <a:p>
            <a:pPr lvl="2"/>
            <a:r>
              <a:rPr lang="de-DE" dirty="0" err="1" smtClean="0"/>
              <a:t>Logic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 &amp; A</a:t>
            </a:r>
            <a:endParaRPr lang="de-DE" sz="2000" dirty="0" smtClean="0"/>
          </a:p>
          <a:p>
            <a:endParaRPr lang="de-DE" dirty="0"/>
          </a:p>
          <a:p>
            <a:endParaRPr lang="de-DE" sz="2000" dirty="0"/>
          </a:p>
        </p:txBody>
      </p:sp>
      <p:pic>
        <p:nvPicPr>
          <p:cNvPr id="2" name="Bild 1" descr="spla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2" y="1080000"/>
            <a:ext cx="2712263" cy="49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JAXB </a:t>
            </a:r>
            <a:r>
              <a:rPr lang="de-DE" dirty="0" err="1" smtClean="0"/>
              <a:t>bindings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5" y="1943766"/>
            <a:ext cx="8899616" cy="4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Playfield</a:t>
            </a:r>
            <a:r>
              <a:rPr lang="de-DE" dirty="0" smtClean="0"/>
              <a:t> in XML</a:t>
            </a: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97" y="1933399"/>
            <a:ext cx="7611045" cy="45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70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Dependency</a:t>
            </a:r>
            <a:r>
              <a:rPr lang="de-DE" b="0" dirty="0" smtClean="0"/>
              <a:t> </a:t>
            </a:r>
            <a:r>
              <a:rPr lang="de-DE" b="0" dirty="0" err="1" smtClean="0"/>
              <a:t>Injection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7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Good</a:t>
            </a:r>
            <a:r>
              <a:rPr lang="de-DE" dirty="0" smtClean="0"/>
              <a:t> design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sp>
        <p:nvSpPr>
          <p:cNvPr id="3" name="L-Form 2"/>
          <p:cNvSpPr/>
          <p:nvPr/>
        </p:nvSpPr>
        <p:spPr>
          <a:xfrm rot="16200000">
            <a:off x="3841756" y="2636199"/>
            <a:ext cx="3695884" cy="3622651"/>
          </a:xfrm>
          <a:prstGeom prst="corner">
            <a:avLst>
              <a:gd name="adj1" fmla="val 61409"/>
              <a:gd name="adj2" fmla="val 43630"/>
            </a:avLst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00613" y="5467360"/>
            <a:ext cx="300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/>
                <a:cs typeface="Arial"/>
              </a:rPr>
              <a:t>How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get</a:t>
            </a:r>
            <a:r>
              <a:rPr lang="de-DE" sz="2000" dirty="0" smtClean="0">
                <a:latin typeface="Arial"/>
                <a:cs typeface="Arial"/>
              </a:rPr>
              <a:t> an </a:t>
            </a:r>
            <a:r>
              <a:rPr lang="de-DE" sz="2000" dirty="0" err="1" smtClean="0">
                <a:latin typeface="Arial"/>
                <a:cs typeface="Arial"/>
              </a:rPr>
              <a:t>instance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of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Consolas"/>
                <a:cs typeface="Consolas"/>
              </a:rPr>
              <a:t>PresentationManager</a:t>
            </a:r>
            <a:r>
              <a:rPr lang="de-DE" sz="2000" dirty="0" smtClean="0">
                <a:latin typeface="Arial"/>
                <a:cs typeface="Arial"/>
              </a:rPr>
              <a:t>?</a:t>
            </a:r>
            <a:endParaRPr lang="de-DE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801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...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PresentationManager</a:t>
            </a:r>
            <a:r>
              <a:rPr lang="de-DE" b="0" dirty="0" smtClean="0">
                <a:latin typeface="Consolas"/>
                <a:cs typeface="Consolas"/>
              </a:rPr>
              <a:t> m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PinballPresentationManager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new</a:t>
            </a:r>
            <a:r>
              <a:rPr lang="de-DE" b="0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(m);</a:t>
            </a:r>
          </a:p>
          <a:p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5610714" y="1193251"/>
            <a:ext cx="3533286" cy="1329623"/>
            <a:chOff x="5250714" y="1193251"/>
            <a:chExt cx="3533286" cy="1329623"/>
          </a:xfrm>
        </p:grpSpPr>
        <p:sp>
          <p:nvSpPr>
            <p:cNvPr id="4" name="Ovale Legende 3"/>
            <p:cNvSpPr/>
            <p:nvPr/>
          </p:nvSpPr>
          <p:spPr>
            <a:xfrm>
              <a:off x="5250714" y="1193251"/>
              <a:ext cx="3145315" cy="1329623"/>
            </a:xfrm>
            <a:prstGeom prst="wedgeEllipseCallout">
              <a:avLst>
                <a:gd name="adj1" fmla="val -26795"/>
                <a:gd name="adj2" fmla="val 70833"/>
              </a:avLst>
            </a:prstGeom>
            <a:solidFill>
              <a:schemeClr val="accent2">
                <a:alpha val="54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/>
                <a:cs typeface="Arial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446765" y="1538559"/>
              <a:ext cx="3337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Arial"/>
                  <a:cs typeface="Arial"/>
                </a:rPr>
                <a:t>Only</a:t>
              </a:r>
              <a:r>
                <a:rPr lang="de-DE" dirty="0">
                  <a:latin typeface="Arial"/>
                  <a:cs typeface="Arial"/>
                </a:rPr>
                <a:t> </a:t>
              </a:r>
              <a:r>
                <a:rPr lang="de-DE" dirty="0" err="1">
                  <a:latin typeface="Arial"/>
                  <a:cs typeface="Arial"/>
                </a:rPr>
                <a:t>possible</a:t>
              </a:r>
              <a:r>
                <a:rPr lang="de-DE" dirty="0">
                  <a:latin typeface="Arial"/>
                  <a:cs typeface="Arial"/>
                </a:rPr>
                <a:t> in </a:t>
              </a:r>
              <a:r>
                <a:rPr lang="de-DE" dirty="0" err="1" smtClean="0">
                  <a:latin typeface="Arial"/>
                  <a:cs typeface="Arial"/>
                </a:rPr>
                <a:t>package</a:t>
              </a:r>
              <a:r>
                <a:rPr lang="de-DE" dirty="0" smtClean="0">
                  <a:latin typeface="Arial"/>
                  <a:cs typeface="Arial"/>
                </a:rPr>
                <a:t/>
              </a:r>
              <a:br>
                <a:rPr lang="de-DE" dirty="0" smtClean="0">
                  <a:latin typeface="Arial"/>
                  <a:cs typeface="Arial"/>
                </a:rPr>
              </a:br>
              <a:r>
                <a:rPr lang="de-DE" dirty="0" err="1" smtClean="0">
                  <a:latin typeface="Arial"/>
                  <a:cs typeface="Arial"/>
                </a:rPr>
                <a:t>pinball</a:t>
              </a:r>
              <a:r>
                <a:rPr lang="de-DE" dirty="0">
                  <a:latin typeface="Arial"/>
                  <a:cs typeface="Arial"/>
                </a:rPr>
                <a:t>-game-</a:t>
              </a:r>
              <a:r>
                <a:rPr lang="de-DE" dirty="0" err="1" smtClean="0">
                  <a:latin typeface="Arial"/>
                  <a:cs typeface="Arial"/>
                </a:rPr>
                <a:t>application</a:t>
              </a:r>
              <a:r>
                <a:rPr lang="de-DE" dirty="0" smtClean="0"/>
                <a:t>!</a:t>
              </a:r>
              <a:endParaRPr lang="de-DE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314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3" name="Bild 2" descr="Screen Shot 2013-01-15 at 8.37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06924"/>
            <a:ext cx="5858701" cy="44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endParaRPr lang="de-DE" dirty="0"/>
          </a:p>
        </p:txBody>
      </p:sp>
      <p:pic>
        <p:nvPicPr>
          <p:cNvPr id="4" name="Bild 3" descr="Screen Shot 2013-01-15 at 7.5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0" y="1806924"/>
            <a:ext cx="5981633" cy="4488543"/>
          </a:xfrm>
          <a:prstGeom prst="rect">
            <a:avLst/>
          </a:prstGeom>
        </p:spPr>
      </p:pic>
      <p:pic>
        <p:nvPicPr>
          <p:cNvPr id="3" name="Bild 2" descr="Screen Shot 2013-01-15 at 8.30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96" y="1806924"/>
            <a:ext cx="7662975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6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0000" y="1861724"/>
            <a:ext cx="6984000" cy="4735251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class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AnyWhere</a:t>
            </a:r>
            <a:r>
              <a:rPr lang="de-DE" b="0" dirty="0" smtClean="0">
                <a:latin typeface="Consolas"/>
                <a:cs typeface="Consolas"/>
              </a:rPr>
              <a:t> {</a:t>
            </a:r>
            <a:endParaRPr lang="de-DE" dirty="0" smtClean="0">
              <a:latin typeface="Consolas"/>
              <a:cs typeface="Consolas"/>
            </a:endParaRP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</a:p>
          <a:p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@</a:t>
            </a:r>
            <a:r>
              <a:rPr lang="de-DE" b="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/>
                <a:cs typeface="Consolas"/>
              </a:rPr>
              <a:t>Inject</a:t>
            </a:r>
            <a:endParaRPr lang="de-DE" b="0" dirty="0" smtClean="0">
              <a:solidFill>
                <a:schemeClr val="tx2">
                  <a:lumMod val="40000"/>
                  <a:lumOff val="60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PicoContainer</a:t>
            </a:r>
            <a:r>
              <a:rPr lang="de-DE" b="0" dirty="0" smtClean="0"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smtClean="0">
                <a:latin typeface="Consolas"/>
                <a:cs typeface="Consolas"/>
              </a:rPr>
              <a:t>;</a:t>
            </a:r>
            <a:endParaRPr lang="de-DE" b="0" dirty="0">
              <a:latin typeface="Consolas"/>
              <a:cs typeface="Consolas"/>
            </a:endParaRPr>
          </a:p>
          <a:p>
            <a:endParaRPr lang="de-DE" b="0" dirty="0">
              <a:latin typeface="Consolas"/>
              <a:cs typeface="Consolas"/>
            </a:endParaRPr>
          </a:p>
          <a:p>
            <a:r>
              <a:rPr lang="de-DE" dirty="0" smtClean="0">
                <a:latin typeface="Consolas"/>
                <a:cs typeface="Consolas"/>
              </a:rPr>
              <a:t>	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public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dirty="0" err="1" smtClean="0">
                <a:solidFill>
                  <a:srgbClr val="604A7B"/>
                </a:solidFill>
                <a:latin typeface="Consolas"/>
                <a:cs typeface="Consolas"/>
              </a:rPr>
              <a:t>void</a:t>
            </a:r>
            <a:r>
              <a:rPr lang="de-DE" dirty="0" smtClean="0">
                <a:solidFill>
                  <a:srgbClr val="604A7B"/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latin typeface="Consolas"/>
                <a:cs typeface="Consolas"/>
              </a:rPr>
              <a:t>needsSimulationManager</a:t>
            </a:r>
            <a:r>
              <a:rPr lang="de-DE" b="0" dirty="0" smtClean="0">
                <a:latin typeface="Consolas"/>
                <a:cs typeface="Consolas"/>
              </a:rPr>
              <a:t>() {</a:t>
            </a:r>
            <a:endParaRPr lang="de-DE" b="0" dirty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	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PicoContainer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injects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PresentationManager</a:t>
            </a:r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</a:t>
            </a:r>
            <a:r>
              <a:rPr lang="de-DE" b="0" dirty="0" err="1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into</a:t>
            </a:r>
            <a:r>
              <a:rPr lang="de-DE" b="0" dirty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</a:t>
            </a:r>
            <a:r>
              <a:rPr lang="de-DE" b="0" dirty="0" err="1" smtClean="0">
                <a:latin typeface="Consolas"/>
                <a:cs typeface="Consolas"/>
              </a:rPr>
              <a:t>SimulationManager</a:t>
            </a:r>
            <a:r>
              <a:rPr lang="de-DE" b="0" dirty="0" smtClean="0">
                <a:latin typeface="Consolas"/>
                <a:cs typeface="Consolas"/>
              </a:rPr>
              <a:t> s = 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</a:t>
            </a:r>
            <a:r>
              <a:rPr lang="de-DE" b="0" dirty="0" err="1" smtClean="0">
                <a:solidFill>
                  <a:srgbClr val="376092"/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</a:t>
            </a:r>
            <a:r>
              <a:rPr lang="de-DE" b="0" dirty="0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					</a:t>
            </a:r>
            <a:r>
              <a:rPr lang="de-DE" b="0" dirty="0" err="1" smtClean="0">
                <a:latin typeface="Consolas"/>
                <a:cs typeface="Consolas"/>
              </a:rPr>
              <a:t>SimulationManager.</a:t>
            </a:r>
            <a:r>
              <a:rPr lang="de-DE" b="0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endParaRPr lang="de-DE" b="0" dirty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		// do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things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with</a:t>
            </a:r>
            <a:r>
              <a:rPr lang="de-DE" b="0" dirty="0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de-DE" b="0" dirty="0" err="1" smtClean="0">
                <a:solidFill>
                  <a:schemeClr val="accent3">
                    <a:lumMod val="75000"/>
                  </a:schemeClr>
                </a:solidFill>
                <a:latin typeface="Consolas"/>
                <a:cs typeface="Consolas"/>
              </a:rPr>
              <a:t>SimulationManager</a:t>
            </a:r>
            <a:endParaRPr lang="de-DE" b="0" dirty="0" smtClean="0">
              <a:solidFill>
                <a:schemeClr val="accent3">
                  <a:lumMod val="75000"/>
                </a:schemeClr>
              </a:solidFill>
              <a:latin typeface="Consolas"/>
              <a:cs typeface="Consolas"/>
            </a:endParaRP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}</a:t>
            </a:r>
          </a:p>
          <a:p>
            <a:r>
              <a:rPr lang="de-DE" b="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92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smtClean="0"/>
              <a:t>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3554185"/>
            <a:ext cx="6984000" cy="2422052"/>
          </a:xfrm>
        </p:spPr>
        <p:txBody>
          <a:bodyPr/>
          <a:lstStyle/>
          <a:p>
            <a:r>
              <a:rPr lang="de-DE" b="0" dirty="0" err="1" smtClean="0"/>
              <a:t>How</a:t>
            </a:r>
            <a:r>
              <a:rPr lang="de-DE" b="0" dirty="0" smtClean="0"/>
              <a:t> </a:t>
            </a:r>
            <a:r>
              <a:rPr lang="de-DE" b="0" dirty="0" err="1" smtClean="0"/>
              <a:t>does</a:t>
            </a:r>
            <a:r>
              <a:rPr lang="de-DE" b="0" dirty="0" smtClean="0"/>
              <a:t> </a:t>
            </a:r>
            <a:r>
              <a:rPr lang="de-DE" b="0" dirty="0" err="1">
                <a:latin typeface="Consolas"/>
                <a:cs typeface="Consolas"/>
              </a:rPr>
              <a:t>PlayField</a:t>
            </a:r>
            <a:r>
              <a:rPr lang="de-DE" b="0" dirty="0" smtClean="0"/>
              <a:t> </a:t>
            </a:r>
            <a:r>
              <a:rPr lang="de-DE" b="0" dirty="0" err="1" smtClean="0"/>
              <a:t>notifies</a:t>
            </a:r>
            <a:r>
              <a:rPr lang="de-DE" b="0" dirty="0" smtClean="0"/>
              <a:t> </a:t>
            </a:r>
            <a:r>
              <a:rPr lang="de-DE" b="0" dirty="0" err="1" smtClean="0">
                <a:latin typeface="Consolas"/>
                <a:cs typeface="Consolas"/>
              </a:rPr>
              <a:t>LogicManager</a:t>
            </a:r>
            <a:r>
              <a:rPr lang="de-DE" b="0" dirty="0" smtClean="0"/>
              <a:t> </a:t>
            </a:r>
            <a:r>
              <a:rPr lang="de-DE" b="0" dirty="0" err="1" smtClean="0"/>
              <a:t>if</a:t>
            </a:r>
            <a:r>
              <a:rPr lang="de-DE" b="0" dirty="0" smtClean="0"/>
              <a:t> </a:t>
            </a:r>
            <a:r>
              <a:rPr lang="de-DE" b="0" dirty="0">
                <a:latin typeface="Consolas"/>
                <a:cs typeface="Consolas"/>
              </a:rPr>
              <a:t>Ball</a:t>
            </a:r>
            <a:r>
              <a:rPr lang="de-DE" b="0" dirty="0" smtClean="0"/>
              <a:t> </a:t>
            </a:r>
            <a:r>
              <a:rPr lang="de-DE" b="0" dirty="0" err="1" smtClean="0"/>
              <a:t>went</a:t>
            </a:r>
            <a:r>
              <a:rPr lang="de-DE" b="0" dirty="0" smtClean="0"/>
              <a:t> </a:t>
            </a:r>
            <a:r>
              <a:rPr lang="de-DE" b="0" dirty="0" err="1" smtClean="0"/>
              <a:t>through</a:t>
            </a:r>
            <a:r>
              <a:rPr lang="de-DE" b="0" dirty="0" smtClean="0"/>
              <a:t> </a:t>
            </a:r>
            <a:r>
              <a:rPr lang="de-DE" b="0" dirty="0" err="1" smtClean="0"/>
              <a:t>drain</a:t>
            </a:r>
            <a:r>
              <a:rPr lang="de-DE" b="0" dirty="0" smtClean="0"/>
              <a:t>?</a:t>
            </a:r>
            <a:endParaRPr lang="de-DE" b="0" dirty="0"/>
          </a:p>
        </p:txBody>
      </p:sp>
      <p:pic>
        <p:nvPicPr>
          <p:cNvPr id="6" name="Bild 5" descr="Screen Shot 2013-01-15 at 9.2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24" y="1776287"/>
            <a:ext cx="7144391" cy="16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8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Command </a:t>
            </a:r>
            <a:r>
              <a:rPr lang="de-DE" dirty="0" err="1" smtClean="0"/>
              <a:t>pattern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800000" y="5446341"/>
            <a:ext cx="6984000" cy="1201775"/>
          </a:xfrm>
        </p:spPr>
        <p:txBody>
          <a:bodyPr>
            <a:normAutofit/>
          </a:bodyPr>
          <a:lstStyle/>
          <a:p>
            <a:r>
              <a:rPr lang="de-DE" b="0" dirty="0" smtClean="0">
                <a:latin typeface="Consolas"/>
                <a:cs typeface="Consolas"/>
              </a:rPr>
              <a:t>Command c = </a:t>
            </a:r>
            <a:r>
              <a:rPr lang="de-DE" b="0" dirty="0" err="1" smtClean="0">
                <a:solidFill>
                  <a:schemeClr val="accent1">
                    <a:lumMod val="75000"/>
                  </a:schemeClr>
                </a:solidFill>
                <a:latin typeface="Consolas"/>
                <a:cs typeface="Consolas"/>
              </a:rPr>
              <a:t>context</a:t>
            </a:r>
            <a:r>
              <a:rPr lang="de-DE" b="0" dirty="0" err="1" smtClean="0">
                <a:latin typeface="Consolas"/>
                <a:cs typeface="Consolas"/>
              </a:rPr>
              <a:t>.getComponent</a:t>
            </a:r>
            <a:r>
              <a:rPr lang="de-DE" b="0" dirty="0" smtClean="0">
                <a:latin typeface="Consolas"/>
                <a:cs typeface="Consolas"/>
              </a:rPr>
              <a:t>(</a:t>
            </a:r>
          </a:p>
          <a:p>
            <a:r>
              <a:rPr lang="de-DE" b="0" dirty="0">
                <a:latin typeface="Consolas"/>
                <a:cs typeface="Consolas"/>
              </a:rPr>
              <a:t>	</a:t>
            </a:r>
            <a:r>
              <a:rPr lang="de-DE" b="0" dirty="0" smtClean="0">
                <a:latin typeface="Consolas"/>
                <a:cs typeface="Consolas"/>
              </a:rPr>
              <a:t>							</a:t>
            </a:r>
            <a:r>
              <a:rPr lang="de-DE" b="0" dirty="0" err="1" smtClean="0">
                <a:latin typeface="Consolas"/>
                <a:cs typeface="Consolas"/>
              </a:rPr>
              <a:t>BallDownCommand.</a:t>
            </a:r>
            <a:r>
              <a:rPr lang="de-DE" dirty="0" err="1" smtClean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class</a:t>
            </a:r>
            <a:r>
              <a:rPr lang="de-DE" b="0" dirty="0" smtClean="0">
                <a:latin typeface="Consolas"/>
                <a:cs typeface="Consolas"/>
              </a:rPr>
              <a:t>);</a:t>
            </a:r>
          </a:p>
          <a:p>
            <a:r>
              <a:rPr lang="de-DE" b="0" dirty="0" err="1" smtClean="0">
                <a:latin typeface="Consolas"/>
                <a:cs typeface="Consolas"/>
              </a:rPr>
              <a:t>c.execute</a:t>
            </a:r>
            <a:r>
              <a:rPr lang="de-DE" b="0" dirty="0" smtClean="0">
                <a:latin typeface="Consolas"/>
                <a:cs typeface="Consolas"/>
              </a:rPr>
              <a:t>();</a:t>
            </a:r>
            <a:endParaRPr lang="de-DE" b="0" dirty="0">
              <a:latin typeface="Consolas"/>
              <a:cs typeface="Consolas"/>
            </a:endParaRPr>
          </a:p>
        </p:txBody>
      </p:sp>
      <p:pic>
        <p:nvPicPr>
          <p:cNvPr id="5" name="Bild 4" descr="Screen Shot 2013-01-15 at 9.29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7" y="1776286"/>
            <a:ext cx="7081891" cy="35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br>
              <a:rPr lang="de-DE" dirty="0" smtClean="0"/>
            </a:br>
            <a:r>
              <a:rPr lang="de-DE" b="0" dirty="0" err="1" smtClean="0"/>
              <a:t>Logic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9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Bild 3" descr="Screen Shot 2013-01-15 at 11.55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49" y="1796246"/>
            <a:ext cx="6912873" cy="44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State </a:t>
            </a:r>
            <a:r>
              <a:rPr lang="de-DE" dirty="0" err="1" smtClean="0"/>
              <a:t>pattern</a:t>
            </a:r>
            <a:endParaRPr lang="de-DE" dirty="0"/>
          </a:p>
        </p:txBody>
      </p:sp>
      <p:pic>
        <p:nvPicPr>
          <p:cNvPr id="5" name="Bild 4" descr="Screen Shot 2013-01-16 at 12.20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796246"/>
            <a:ext cx="6984000" cy="42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&amp; </a:t>
            </a:r>
            <a:r>
              <a:rPr lang="de-DE" dirty="0" err="1" smtClean="0"/>
              <a:t>Answers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7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0" y="638094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eclipse.org-common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themes</a:t>
            </a:r>
            <a:r>
              <a:rPr lang="de-DE" sz="800" dirty="0">
                <a:latin typeface="Arial"/>
                <a:cs typeface="Arial"/>
              </a:rPr>
              <a:t>/Nova/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eclipse.png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astah.net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resources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AstahCommunity.png</a:t>
            </a:r>
            <a:r>
              <a:rPr lang="de-DE" sz="800" dirty="0" smtClean="0">
                <a:latin typeface="Arial"/>
                <a:cs typeface="Arial"/>
              </a:rPr>
              <a:t> </a:t>
            </a:r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maven.apache.org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/maven-logo-2.</a:t>
            </a:r>
            <a:r>
              <a:rPr lang="de-DE" sz="800" dirty="0" smtClean="0">
                <a:latin typeface="Arial"/>
                <a:cs typeface="Arial"/>
              </a:rPr>
              <a:t>gif</a:t>
            </a:r>
          </a:p>
          <a:p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www.redmine.org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boards</a:t>
            </a:r>
            <a:r>
              <a:rPr lang="de-DE" sz="800" dirty="0" smtClean="0">
                <a:latin typeface="Arial"/>
                <a:cs typeface="Arial"/>
              </a:rPr>
              <a:t>/1/</a:t>
            </a:r>
            <a:r>
              <a:rPr lang="de-DE" sz="800" dirty="0" err="1" smtClean="0">
                <a:latin typeface="Arial"/>
                <a:cs typeface="Arial"/>
              </a:rPr>
              <a:t>topics</a:t>
            </a:r>
            <a:r>
              <a:rPr lang="de-DE" sz="800" dirty="0" smtClean="0">
                <a:latin typeface="Arial"/>
                <a:cs typeface="Arial"/>
              </a:rPr>
              <a:t>/1183?page</a:t>
            </a:r>
            <a:r>
              <a:rPr lang="de-DE" sz="800" dirty="0">
                <a:latin typeface="Arial"/>
                <a:cs typeface="Arial"/>
              </a:rPr>
              <a:t>=2 http://</a:t>
            </a:r>
            <a:r>
              <a:rPr lang="de-DE" sz="800" dirty="0" err="1">
                <a:latin typeface="Arial"/>
                <a:cs typeface="Arial"/>
              </a:rPr>
              <a:t>git-scm.com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/logo@2x.png </a:t>
            </a:r>
            <a:r>
              <a:rPr lang="de-DE" sz="800" dirty="0" smtClean="0">
                <a:latin typeface="Arial"/>
                <a:cs typeface="Arial"/>
              </a:rPr>
              <a:t>http://</a:t>
            </a:r>
            <a:r>
              <a:rPr lang="de-DE" sz="800" dirty="0" err="1" smtClean="0">
                <a:latin typeface="Arial"/>
                <a:cs typeface="Arial"/>
              </a:rPr>
              <a:t>upload.wikimedia.org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wikipedia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commons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thumb</a:t>
            </a:r>
            <a:r>
              <a:rPr lang="de-DE" sz="800" dirty="0" smtClean="0">
                <a:latin typeface="Arial"/>
                <a:cs typeface="Arial"/>
              </a:rPr>
              <a:t>/b/b3/</a:t>
            </a:r>
            <a:r>
              <a:rPr lang="de-DE" sz="800" dirty="0" err="1" smtClean="0">
                <a:latin typeface="Arial"/>
                <a:cs typeface="Arial"/>
              </a:rPr>
              <a:t>GitHub.svg</a:t>
            </a:r>
            <a:r>
              <a:rPr lang="de-DE" sz="800" dirty="0" smtClean="0">
                <a:latin typeface="Arial"/>
                <a:cs typeface="Arial"/>
              </a:rPr>
              <a:t>/500px-GitHub.svg.png</a:t>
            </a:r>
          </a:p>
          <a:p>
            <a:r>
              <a:rPr lang="de-DE" sz="800" dirty="0" smtClean="0">
                <a:latin typeface="Arial"/>
                <a:cs typeface="Arial"/>
              </a:rPr>
              <a:t>http://ci.m02.ch/</a:t>
            </a:r>
            <a:r>
              <a:rPr lang="de-DE" sz="800" dirty="0" err="1" smtClean="0">
                <a:latin typeface="Arial"/>
                <a:cs typeface="Arial"/>
              </a:rPr>
              <a:t>artifactory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webapp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wicket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resource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org.artifactory.web.ui.skins.GreenSkin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images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</a:t>
            </a:r>
            <a:r>
              <a:rPr lang="de-DE" sz="800" dirty="0" smtClean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header_logo.gif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www.eclipse.org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juno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/eclipse_juno242x132.</a:t>
            </a:r>
            <a:r>
              <a:rPr lang="de-DE" sz="800" dirty="0" smtClean="0">
                <a:latin typeface="Arial"/>
                <a:cs typeface="Arial"/>
              </a:rPr>
              <a:t>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5" name="Bild 4" descr="g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6"/>
            <a:ext cx="1923963" cy="804566"/>
          </a:xfrm>
          <a:prstGeom prst="rect">
            <a:avLst/>
          </a:prstGeom>
        </p:spPr>
      </p:pic>
      <p:pic>
        <p:nvPicPr>
          <p:cNvPr id="12" name="Bild 11" descr="500px-GitHu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1861726"/>
            <a:ext cx="1820284" cy="804566"/>
          </a:xfrm>
          <a:prstGeom prst="rect">
            <a:avLst/>
          </a:prstGeom>
        </p:spPr>
      </p:pic>
      <p:pic>
        <p:nvPicPr>
          <p:cNvPr id="13" name="Bild 12" descr="maven-logo-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941186"/>
            <a:ext cx="2706950" cy="804301"/>
          </a:xfrm>
          <a:prstGeom prst="rect">
            <a:avLst/>
          </a:prstGeom>
        </p:spPr>
      </p:pic>
      <p:pic>
        <p:nvPicPr>
          <p:cNvPr id="14" name="Bild 13" descr="jenkins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2941186"/>
            <a:ext cx="2485330" cy="799302"/>
          </a:xfrm>
          <a:prstGeom prst="rect">
            <a:avLst/>
          </a:prstGeom>
        </p:spPr>
      </p:pic>
      <p:pic>
        <p:nvPicPr>
          <p:cNvPr id="15" name="Bild 14" descr="artifactory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5167235"/>
            <a:ext cx="1820283" cy="756117"/>
          </a:xfrm>
          <a:prstGeom prst="rect">
            <a:avLst/>
          </a:prstGeom>
        </p:spPr>
      </p:pic>
      <p:pic>
        <p:nvPicPr>
          <p:cNvPr id="16" name="Bild 15" descr="eclipse_juno242x13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5092667"/>
            <a:ext cx="1522921" cy="830685"/>
          </a:xfrm>
          <a:prstGeom prst="rect">
            <a:avLst/>
          </a:prstGeom>
        </p:spPr>
      </p:pic>
      <p:pic>
        <p:nvPicPr>
          <p:cNvPr id="3" name="Bild 2" descr="redmine_logo_v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1" y="4024191"/>
            <a:ext cx="2706950" cy="738258"/>
          </a:xfrm>
          <a:prstGeom prst="rect">
            <a:avLst/>
          </a:prstGeom>
        </p:spPr>
      </p:pic>
      <p:pic>
        <p:nvPicPr>
          <p:cNvPr id="6" name="Bild 5" descr="AstahCommunit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60" y="4024191"/>
            <a:ext cx="3852363" cy="7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Technologies</a:t>
            </a:r>
            <a:endParaRPr lang="de-DE" dirty="0"/>
          </a:p>
        </p:txBody>
      </p:sp>
      <p:pic>
        <p:nvPicPr>
          <p:cNvPr id="5" name="Bild 4" descr="slf4j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2223269"/>
            <a:ext cx="2184371" cy="931043"/>
          </a:xfrm>
          <a:prstGeom prst="rect">
            <a:avLst/>
          </a:prstGeom>
        </p:spPr>
      </p:pic>
      <p:pic>
        <p:nvPicPr>
          <p:cNvPr id="12" name="Bild 11" descr="commons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604032"/>
            <a:ext cx="3277091" cy="93631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800000" y="4882517"/>
            <a:ext cx="281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kern="1800" dirty="0" err="1">
                <a:solidFill>
                  <a:srgbClr val="00CC00"/>
                </a:solidFill>
                <a:latin typeface="Times"/>
                <a:ea typeface="Times New Roman"/>
                <a:cs typeface="Times New Roman"/>
              </a:rPr>
              <a:t>J</a:t>
            </a:r>
            <a:r>
              <a:rPr lang="en-US" sz="5400" b="1" kern="1800" dirty="0" err="1">
                <a:solidFill>
                  <a:srgbClr val="FF0000"/>
                </a:solidFill>
                <a:latin typeface="Times"/>
                <a:ea typeface="Times New Roman"/>
                <a:cs typeface="Times New Roman"/>
              </a:rPr>
              <a:t>U</a:t>
            </a:r>
            <a:r>
              <a:rPr lang="en-US" sz="5400" b="1" kern="1800" dirty="0" err="1">
                <a:solidFill>
                  <a:srgbClr val="000000"/>
                </a:solidFill>
                <a:latin typeface="Times"/>
                <a:ea typeface="Times New Roman"/>
                <a:cs typeface="Times New Roman"/>
              </a:rPr>
              <a:t>nit</a:t>
            </a:r>
            <a:r>
              <a:rPr lang="en-US" sz="5400" dirty="0"/>
              <a:t> </a:t>
            </a:r>
            <a:endParaRPr lang="de-DE" sz="5400" dirty="0"/>
          </a:p>
        </p:txBody>
      </p:sp>
      <p:pic>
        <p:nvPicPr>
          <p:cNvPr id="14" name="Bild 13" descr="mocki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4804792"/>
            <a:ext cx="2010590" cy="9328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://slf4j.org/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/slf4j-</a:t>
            </a:r>
            <a:r>
              <a:rPr lang="de-DE" sz="800" dirty="0" smtClean="0">
                <a:latin typeface="Arial"/>
                <a:cs typeface="Arial"/>
              </a:rPr>
              <a:t>logo.jpg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www.lwjgl.org</a:t>
            </a:r>
            <a:r>
              <a:rPr lang="de-DE" sz="800" dirty="0">
                <a:latin typeface="Arial"/>
                <a:cs typeface="Arial"/>
              </a:rPr>
              <a:t>/_</a:t>
            </a:r>
            <a:r>
              <a:rPr lang="de-DE" sz="800" dirty="0" err="1">
                <a:latin typeface="Arial"/>
                <a:cs typeface="Arial"/>
              </a:rPr>
              <a:t>gfx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endParaRPr lang="de-DE" sz="800" dirty="0" smtClean="0">
              <a:latin typeface="Arial"/>
              <a:cs typeface="Arial"/>
            </a:endParaRPr>
          </a:p>
          <a:p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commons.apache.org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commons-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 smtClean="0">
                <a:latin typeface="Arial"/>
                <a:cs typeface="Arial"/>
              </a:rPr>
              <a:t> 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mockito.googlecode.com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svn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logo.jpg</a:t>
            </a:r>
            <a:endParaRPr lang="de-DE" sz="800" dirty="0">
              <a:latin typeface="Arial"/>
              <a:cs typeface="Arial"/>
            </a:endParaRPr>
          </a:p>
        </p:txBody>
      </p:sp>
      <p:pic>
        <p:nvPicPr>
          <p:cNvPr id="17" name="Bild 16" descr="lwjg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74" y="2322177"/>
            <a:ext cx="2101426" cy="7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7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721825" y="2207514"/>
            <a:ext cx="3835749" cy="1159159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de-DE" dirty="0" smtClean="0"/>
              <a:t>Game </a:t>
            </a:r>
            <a:r>
              <a:rPr lang="de-DE" dirty="0" err="1" smtClean="0"/>
              <a:t>physics</a:t>
            </a:r>
            <a:r>
              <a:rPr lang="de-DE" dirty="0" smtClean="0"/>
              <a:t> (Box2D)</a:t>
            </a:r>
          </a:p>
          <a:p>
            <a:pPr lvl="2"/>
            <a:r>
              <a:rPr lang="de-DE" dirty="0" err="1" smtClean="0"/>
              <a:t>Customizability</a:t>
            </a:r>
            <a:r>
              <a:rPr lang="de-DE" dirty="0" smtClean="0"/>
              <a:t> (XML, JAXB)</a:t>
            </a:r>
          </a:p>
          <a:p>
            <a:pPr lvl="2"/>
            <a:r>
              <a:rPr lang="de-DE" dirty="0" err="1" smtClean="0"/>
              <a:t>Expandability</a:t>
            </a:r>
            <a:r>
              <a:rPr lang="de-DE" dirty="0" smtClean="0"/>
              <a:t> (</a:t>
            </a:r>
            <a:r>
              <a:rPr lang="de-DE" dirty="0" err="1" smtClean="0"/>
              <a:t>software</a:t>
            </a:r>
            <a:r>
              <a:rPr lang="de-DE" dirty="0" smtClean="0"/>
              <a:t> design,</a:t>
            </a:r>
            <a:br>
              <a:rPr lang="de-DE" dirty="0" smtClean="0"/>
            </a:b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)</a:t>
            </a:r>
          </a:p>
          <a:p>
            <a:pPr lvl="2"/>
            <a:r>
              <a:rPr lang="de-DE" dirty="0" err="1" smtClean="0"/>
              <a:t>Portability</a:t>
            </a:r>
            <a:r>
              <a:rPr lang="de-DE" dirty="0" smtClean="0"/>
              <a:t> (Java)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endParaRPr lang="de-DE" dirty="0"/>
          </a:p>
        </p:txBody>
      </p:sp>
      <p:pic>
        <p:nvPicPr>
          <p:cNvPr id="5" name="Bild 4" descr="comet-pinb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83" y="1104672"/>
            <a:ext cx="2701129" cy="51008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 rot="21057654">
            <a:off x="1524747" y="3996373"/>
            <a:ext cx="3835749" cy="83527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latin typeface="Arial"/>
                <a:cs typeface="Arial"/>
              </a:rPr>
              <a:t>Focus </a:t>
            </a:r>
            <a:r>
              <a:rPr lang="de-DE" sz="3200" dirty="0" err="1" smtClean="0">
                <a:latin typeface="Arial"/>
                <a:cs typeface="Arial"/>
              </a:rPr>
              <a:t>of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this</a:t>
            </a:r>
            <a:r>
              <a:rPr lang="de-DE" sz="3200" dirty="0" smtClean="0">
                <a:latin typeface="Arial"/>
                <a:cs typeface="Arial"/>
              </a:rPr>
              <a:t> </a:t>
            </a:r>
            <a:r>
              <a:rPr lang="de-DE" sz="3200" dirty="0" err="1" smtClean="0">
                <a:latin typeface="Arial"/>
                <a:cs typeface="Arial"/>
              </a:rPr>
              <a:t>talk</a:t>
            </a:r>
            <a:endParaRPr lang="de-DE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59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89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pic>
        <p:nvPicPr>
          <p:cNvPr id="4" name="Bild 3" descr="Jav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1861725"/>
            <a:ext cx="2177910" cy="3994288"/>
          </a:xfrm>
          <a:prstGeom prst="rect">
            <a:avLst/>
          </a:prstGeom>
        </p:spPr>
      </p:pic>
      <p:pic>
        <p:nvPicPr>
          <p:cNvPr id="6" name="Bild 5" descr="libgdx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8"/>
          <a:stretch/>
        </p:blipFill>
        <p:spPr>
          <a:xfrm>
            <a:off x="4410159" y="1861725"/>
            <a:ext cx="2364380" cy="557148"/>
          </a:xfrm>
          <a:prstGeom prst="rect">
            <a:avLst/>
          </a:prstGeom>
        </p:spPr>
      </p:pic>
      <p:pic>
        <p:nvPicPr>
          <p:cNvPr id="7" name="Bild 6" descr="box2d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2799215"/>
            <a:ext cx="2628900" cy="698500"/>
          </a:xfrm>
          <a:prstGeom prst="rect">
            <a:avLst/>
          </a:prstGeom>
        </p:spPr>
      </p:pic>
      <p:pic>
        <p:nvPicPr>
          <p:cNvPr id="8" name="Bild 7" descr="openg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74" y="1800022"/>
            <a:ext cx="1588706" cy="7004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19446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upload.wikimedia.org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wikipedia</a:t>
            </a:r>
            <a:r>
              <a:rPr lang="de-DE" sz="800" dirty="0">
                <a:latin typeface="Arial"/>
                <a:cs typeface="Arial"/>
              </a:rPr>
              <a:t>/en/</a:t>
            </a:r>
            <a:r>
              <a:rPr lang="de-DE" sz="800" dirty="0" err="1">
                <a:latin typeface="Arial"/>
                <a:cs typeface="Arial"/>
              </a:rPr>
              <a:t>thumb</a:t>
            </a:r>
            <a:r>
              <a:rPr lang="de-DE" sz="800" dirty="0">
                <a:latin typeface="Arial"/>
                <a:cs typeface="Arial"/>
              </a:rPr>
              <a:t>/3/39/</a:t>
            </a:r>
            <a:r>
              <a:rPr lang="de-DE" sz="800" dirty="0" err="1">
                <a:latin typeface="Arial"/>
                <a:cs typeface="Arial"/>
              </a:rPr>
              <a:t>Java_logo.svg</a:t>
            </a:r>
            <a:r>
              <a:rPr lang="de-DE" sz="800" dirty="0">
                <a:latin typeface="Arial"/>
                <a:cs typeface="Arial"/>
              </a:rPr>
              <a:t>/500px-</a:t>
            </a:r>
            <a:r>
              <a:rPr lang="de-DE" sz="800" dirty="0" smtClean="0">
                <a:latin typeface="Arial"/>
                <a:cs typeface="Arial"/>
              </a:rPr>
              <a:t>Java_logo.svg.png http</a:t>
            </a:r>
            <a:r>
              <a:rPr lang="de-DE" sz="800" dirty="0">
                <a:latin typeface="Arial"/>
                <a:cs typeface="Arial"/>
              </a:rPr>
              <a:t>://box2d.org/</a:t>
            </a:r>
            <a:r>
              <a:rPr lang="de-DE" sz="800" dirty="0" err="1">
                <a:latin typeface="Arial"/>
                <a:cs typeface="Arial"/>
              </a:rPr>
              <a:t>forum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styles</a:t>
            </a:r>
            <a:r>
              <a:rPr lang="de-DE" sz="800" dirty="0">
                <a:latin typeface="Arial"/>
                <a:cs typeface="Arial"/>
              </a:rPr>
              <a:t>/subsilver2/</a:t>
            </a:r>
            <a:r>
              <a:rPr lang="de-DE" sz="800" dirty="0" err="1">
                <a:latin typeface="Arial"/>
                <a:cs typeface="Arial"/>
              </a:rPr>
              <a:t>imageset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title.gif</a:t>
            </a:r>
            <a:endParaRPr lang="de-DE" sz="800" dirty="0">
              <a:latin typeface="Arial"/>
              <a:cs typeface="Arial"/>
            </a:endParaRPr>
          </a:p>
          <a:p>
            <a:r>
              <a:rPr lang="de-DE" sz="800" dirty="0">
                <a:latin typeface="Arial"/>
                <a:cs typeface="Arial"/>
              </a:rPr>
              <a:t>http://</a:t>
            </a:r>
            <a:r>
              <a:rPr lang="de-DE" sz="800" dirty="0" err="1">
                <a:latin typeface="Arial"/>
                <a:cs typeface="Arial"/>
              </a:rPr>
              <a:t>libgdx.badlogicgames.com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 smtClean="0">
                <a:latin typeface="Arial"/>
                <a:cs typeface="Arial"/>
              </a:rPr>
              <a:t>logo.png</a:t>
            </a:r>
            <a:r>
              <a:rPr lang="de-DE" sz="800" dirty="0">
                <a:latin typeface="Arial"/>
                <a:cs typeface="Arial"/>
              </a:rPr>
              <a:t> </a:t>
            </a:r>
            <a:r>
              <a:rPr lang="de-DE" sz="800" dirty="0" smtClean="0">
                <a:latin typeface="Arial"/>
                <a:cs typeface="Arial"/>
              </a:rPr>
              <a:t>http</a:t>
            </a:r>
            <a:r>
              <a:rPr lang="de-DE" sz="800" dirty="0">
                <a:latin typeface="Arial"/>
                <a:cs typeface="Arial"/>
              </a:rPr>
              <a:t>://</a:t>
            </a:r>
            <a:r>
              <a:rPr lang="de-DE" sz="800" dirty="0" err="1">
                <a:latin typeface="Arial"/>
                <a:cs typeface="Arial"/>
              </a:rPr>
              <a:t>www.opengl.org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img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opengl_logo.jpg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logback.qos.ch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logos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lblogo.jpg</a:t>
            </a:r>
            <a:r>
              <a:rPr lang="de-DE" sz="800" dirty="0">
                <a:latin typeface="Arial"/>
                <a:cs typeface="Arial"/>
              </a:rPr>
              <a:t> http://</a:t>
            </a:r>
            <a:r>
              <a:rPr lang="de-DE" sz="800" dirty="0" err="1">
                <a:latin typeface="Arial"/>
                <a:cs typeface="Arial"/>
              </a:rPr>
              <a:t>picocontainer.com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images</a:t>
            </a:r>
            <a:r>
              <a:rPr lang="de-DE" sz="800" dirty="0">
                <a:latin typeface="Arial"/>
                <a:cs typeface="Arial"/>
              </a:rPr>
              <a:t>/</a:t>
            </a:r>
            <a:r>
              <a:rPr lang="de-DE" sz="800" dirty="0" err="1">
                <a:latin typeface="Arial"/>
                <a:cs typeface="Arial"/>
              </a:rPr>
              <a:t>pico_logo.png</a:t>
            </a:r>
            <a:r>
              <a:rPr lang="de-DE" sz="800" dirty="0">
                <a:latin typeface="Arial"/>
                <a:cs typeface="Arial"/>
              </a:rPr>
              <a:t> </a:t>
            </a:r>
          </a:p>
        </p:txBody>
      </p:sp>
      <p:sp>
        <p:nvSpPr>
          <p:cNvPr id="11" name="Gefaltete Ecke 10"/>
          <p:cNvSpPr/>
          <p:nvPr/>
        </p:nvSpPr>
        <p:spPr>
          <a:xfrm>
            <a:off x="4410159" y="4943292"/>
            <a:ext cx="1883210" cy="74281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latin typeface="Arial"/>
                <a:cs typeface="Arial"/>
              </a:rPr>
              <a:t>JAXB 2.0</a:t>
            </a:r>
            <a:endParaRPr lang="de-DE" sz="2000" dirty="0" smtClean="0">
              <a:latin typeface="Arial"/>
              <a:cs typeface="Arial"/>
            </a:endParaRPr>
          </a:p>
        </p:txBody>
      </p:sp>
      <p:cxnSp>
        <p:nvCxnSpPr>
          <p:cNvPr id="12" name="Gerade Verbindung 11"/>
          <p:cNvCxnSpPr>
            <a:stCxn id="11" idx="1"/>
          </p:cNvCxnSpPr>
          <p:nvPr/>
        </p:nvCxnSpPr>
        <p:spPr>
          <a:xfrm flipH="1">
            <a:off x="3810179" y="5314699"/>
            <a:ext cx="5999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Bild 13" descr="pico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59" y="3940225"/>
            <a:ext cx="4217606" cy="443959"/>
          </a:xfrm>
          <a:prstGeom prst="rect">
            <a:avLst/>
          </a:prstGeom>
        </p:spPr>
      </p:pic>
      <p:pic>
        <p:nvPicPr>
          <p:cNvPr id="15" name="Bild 14" descr="lb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9" y="4749793"/>
            <a:ext cx="1738866" cy="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33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55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72" y="1863803"/>
            <a:ext cx="5890006" cy="425177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87527" y="1639696"/>
            <a:ext cx="3307268" cy="2369880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2431" y="2420947"/>
            <a:ext cx="2051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Main </a:t>
            </a:r>
            <a:r>
              <a:rPr lang="de-DE" sz="2000" dirty="0" err="1" smtClean="0">
                <a:latin typeface="Arial"/>
                <a:cs typeface="Arial"/>
              </a:rPr>
              <a:t>class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Natives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4" name="L-Form 3"/>
          <p:cNvSpPr/>
          <p:nvPr/>
        </p:nvSpPr>
        <p:spPr>
          <a:xfrm rot="16200000">
            <a:off x="2413235" y="1023900"/>
            <a:ext cx="4679854" cy="5911446"/>
          </a:xfrm>
          <a:prstGeom prst="corner">
            <a:avLst>
              <a:gd name="adj1" fmla="val 88642"/>
              <a:gd name="adj2" fmla="val 47876"/>
            </a:avLst>
          </a:prstGeom>
          <a:solidFill>
            <a:schemeClr val="accent3">
              <a:alpha val="1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289191" y="5495665"/>
            <a:ext cx="2051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/>
                <a:cs typeface="Arial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38407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Engli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Präsentation_Vorlage_englisch</AVMTitle>
  </documentManagement>
</p:properties>
</file>

<file path=customXml/itemProps1.xml><?xml version="1.0" encoding="utf-8"?>
<ds:datastoreItem xmlns:ds="http://schemas.openxmlformats.org/officeDocument/2006/customXml" ds:itemID="{184D1BA4-E1D9-4A13-9520-8B128AB9B7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FC4B711-E929-41BE-9ADF-F25D40A4BE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07253-A5D3-49F9-A42C-66035004080B}">
  <ds:schemaRefs>
    <ds:schemaRef ds:uri="http://schemas.microsoft.com/office/2006/metadata/properties"/>
    <ds:schemaRef ds:uri="5091c847-84be-4f4f-b16c-c018ad2ca6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BFH_English.potx</Template>
  <TotalTime>0</TotalTime>
  <Words>514</Words>
  <Application>Microsoft Macintosh PowerPoint</Application>
  <PresentationFormat>Bildschirmpräsentation (4:3)</PresentationFormat>
  <Paragraphs>128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BFH_English</vt:lpstr>
      <vt:lpstr>Project 1: Comet Pinball</vt:lpstr>
      <vt:lpstr>Overview</vt:lpstr>
      <vt:lpstr>Key features</vt:lpstr>
      <vt:lpstr>Key features</vt:lpstr>
      <vt:lpstr>Technologies</vt:lpstr>
      <vt:lpstr>Technologies</vt:lpstr>
      <vt:lpstr>System design</vt:lpstr>
      <vt:lpstr>Overview</vt:lpstr>
      <vt:lpstr>Overview</vt:lpstr>
      <vt:lpstr>Overview</vt:lpstr>
      <vt:lpstr>Overview</vt:lpstr>
      <vt:lpstr>Overview</vt:lpstr>
      <vt:lpstr>System design Model / Persistence</vt:lpstr>
      <vt:lpstr>Domain model</vt:lpstr>
      <vt:lpstr>Domain model</vt:lpstr>
      <vt:lpstr>Transaction data</vt:lpstr>
      <vt:lpstr>Model vs persistence data objects (PDO)</vt:lpstr>
      <vt:lpstr>Master data</vt:lpstr>
      <vt:lpstr>XML-persistence data objects</vt:lpstr>
      <vt:lpstr>Java JAXB bindings</vt:lpstr>
      <vt:lpstr>Playfield in XML</vt:lpstr>
      <vt:lpstr>System design Dependency Injection</vt:lpstr>
      <vt:lpstr>Good design</vt:lpstr>
      <vt:lpstr>Problem</vt:lpstr>
      <vt:lpstr>Possible solution</vt:lpstr>
      <vt:lpstr>Wiring components</vt:lpstr>
      <vt:lpstr>How it works</vt:lpstr>
      <vt:lpstr>Better solution</vt:lpstr>
      <vt:lpstr>System design Communication</vt:lpstr>
      <vt:lpstr>Problem</vt:lpstr>
      <vt:lpstr>Command pattern!</vt:lpstr>
      <vt:lpstr>System design Logic</vt:lpstr>
      <vt:lpstr>Game logic</vt:lpstr>
      <vt:lpstr>State pattern</vt:lpstr>
      <vt:lpstr>Questions &amp; Answers</vt:lpstr>
      <vt:lpstr>Questions &amp; Answers</vt:lpstr>
      <vt:lpstr>Questions &amp; Answers</vt:lpstr>
      <vt:lpstr>Tools</vt:lpstr>
      <vt:lpstr>Further Technologies</vt:lpstr>
    </vt:vector>
  </TitlesOfParts>
  <Company>BFH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Präsentation_Vorlage_englisch</dc:title>
  <dc:creator>AdminRZ</dc:creator>
  <cp:lastModifiedBy>Patrick Haring</cp:lastModifiedBy>
  <cp:revision>46</cp:revision>
  <cp:lastPrinted>2010-06-23T13:47:58Z</cp:lastPrinted>
  <dcterms:created xsi:type="dcterms:W3CDTF">2012-01-30T10:03:31Z</dcterms:created>
  <dcterms:modified xsi:type="dcterms:W3CDTF">2013-01-17T23:35:47Z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