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4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4" r:id="rId11"/>
    <p:sldId id="276" r:id="rId12"/>
    <p:sldId id="275" r:id="rId13"/>
    <p:sldId id="273" r:id="rId14"/>
    <p:sldId id="277" r:id="rId15"/>
    <p:sldId id="278" r:id="rId16"/>
    <p:sldId id="270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79" r:id="rId26"/>
    <p:sldId id="280" r:id="rId27"/>
    <p:sldId id="290" r:id="rId28"/>
    <p:sldId id="293" r:id="rId29"/>
    <p:sldId id="292" r:id="rId30"/>
    <p:sldId id="291" r:id="rId31"/>
    <p:sldId id="294" r:id="rId32"/>
    <p:sldId id="271" r:id="rId33"/>
    <p:sldId id="295" r:id="rId34"/>
    <p:sldId id="296" r:id="rId35"/>
    <p:sldId id="272" r:id="rId36"/>
    <p:sldId id="297" r:id="rId37"/>
    <p:sldId id="298" r:id="rId38"/>
    <p:sldId id="260" r:id="rId39"/>
    <p:sldId id="299" r:id="rId40"/>
    <p:sldId id="300" r:id="rId41"/>
    <p:sldId id="281" r:id="rId42"/>
    <p:sldId id="267" r:id="rId4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gif"/><Relationship Id="rId5" Type="http://schemas.openxmlformats.org/officeDocument/2006/relationships/image" Target="../media/image31.png"/><Relationship Id="rId6" Type="http://schemas.openxmlformats.org/officeDocument/2006/relationships/image" Target="../media/image32.gif"/><Relationship Id="rId7" Type="http://schemas.openxmlformats.org/officeDocument/2006/relationships/image" Target="../media/image33.jp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48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58394" y="4571124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39738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33893" y="4571124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41485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Interfaces,</a:t>
            </a:r>
          </a:p>
          <a:p>
            <a:r>
              <a:rPr lang="de-DE" sz="2000" dirty="0" smtClean="0">
                <a:latin typeface="Arial"/>
                <a:cs typeface="Arial"/>
              </a:rPr>
              <a:t>Model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14331" y="1725353"/>
            <a:ext cx="2982691" cy="1700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83146" y="1813970"/>
            <a:ext cx="250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Not </a:t>
            </a:r>
            <a:r>
              <a:rPr lang="de-DE" sz="2000" dirty="0" err="1" smtClean="0">
                <a:latin typeface="Arial"/>
                <a:cs typeface="Arial"/>
              </a:rPr>
              <a:t>held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(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in </a:t>
            </a:r>
            <a:r>
              <a:rPr lang="de-DE" sz="2000" dirty="0" err="1" smtClean="0">
                <a:latin typeface="Arial"/>
                <a:cs typeface="Arial"/>
              </a:rPr>
              <a:t>game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r>
              <a:rPr lang="de-DE" sz="2000" dirty="0" smtClean="0">
                <a:latin typeface="Arial"/>
                <a:cs typeface="Arial"/>
              </a:rPr>
              <a:t>)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 descr="Screen Shot 2013-01-15 at 6.1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56" y="1777881"/>
            <a:ext cx="6984000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</a:t>
            </a:r>
            <a:r>
              <a:rPr lang="de-DE" dirty="0" err="1" smtClean="0">
                <a:latin typeface="Consolas"/>
                <a:cs typeface="Consolas"/>
              </a:rPr>
              <a:t>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047837" y="2037051"/>
            <a:ext cx="3736162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  <p:pic>
        <p:nvPicPr>
          <p:cNvPr id="3" name="Bild 2" descr="Screen Shot 2013-01-15 at 7.0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271949" cy="41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smtClean="0"/>
              <a:t>Communication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 descr="Screen Shot 2013-01-15 at 7.0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698316" cy="4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 descr="Screen Shot 2013-01-15 at 7.1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708625" cy="41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sp>
        <p:nvSpPr>
          <p:cNvPr id="3" name="L-Form 2"/>
          <p:cNvSpPr/>
          <p:nvPr/>
        </p:nvSpPr>
        <p:spPr>
          <a:xfrm rot="16200000">
            <a:off x="3841756" y="2636199"/>
            <a:ext cx="3695884" cy="3622651"/>
          </a:xfrm>
          <a:prstGeom prst="corner">
            <a:avLst>
              <a:gd name="adj1" fmla="val 61409"/>
              <a:gd name="adj2" fmla="val 43630"/>
            </a:avLst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00613" y="5467360"/>
            <a:ext cx="300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How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get</a:t>
            </a:r>
            <a:r>
              <a:rPr lang="de-DE" sz="2000" dirty="0" smtClean="0">
                <a:latin typeface="Arial"/>
                <a:cs typeface="Arial"/>
              </a:rPr>
              <a:t> an </a:t>
            </a:r>
            <a:r>
              <a:rPr lang="de-DE" sz="2000" dirty="0" err="1" smtClean="0">
                <a:latin typeface="Arial"/>
                <a:cs typeface="Arial"/>
              </a:rPr>
              <a:t>instance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PresentationManager</a:t>
            </a:r>
            <a:r>
              <a:rPr lang="de-DE" sz="2000" dirty="0" smtClean="0">
                <a:latin typeface="Arial"/>
                <a:cs typeface="Arial"/>
              </a:rPr>
              <a:t>?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...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PresentationManager</a:t>
            </a:r>
            <a:r>
              <a:rPr lang="de-DE" b="0" dirty="0" smtClean="0">
                <a:latin typeface="Consolas"/>
                <a:cs typeface="Consolas"/>
              </a:rPr>
              <a:t> m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PinballPresentationManager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(m);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5610714" y="1193251"/>
            <a:ext cx="3533286" cy="1329623"/>
            <a:chOff x="5250714" y="1193251"/>
            <a:chExt cx="3533286" cy="1329623"/>
          </a:xfrm>
        </p:grpSpPr>
        <p:sp>
          <p:nvSpPr>
            <p:cNvPr id="4" name="Ovale Legende 3"/>
            <p:cNvSpPr/>
            <p:nvPr/>
          </p:nvSpPr>
          <p:spPr>
            <a:xfrm>
              <a:off x="5250714" y="1193251"/>
              <a:ext cx="3145315" cy="1329623"/>
            </a:xfrm>
            <a:prstGeom prst="wedgeEllipseCallout">
              <a:avLst>
                <a:gd name="adj1" fmla="val -26795"/>
                <a:gd name="adj2" fmla="val 70833"/>
              </a:avLst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/>
                <a:cs typeface="Arial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446765" y="1538559"/>
              <a:ext cx="3337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rial"/>
                  <a:cs typeface="Arial"/>
                </a:rPr>
                <a:t>Only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possible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dirty="0" err="1" smtClean="0">
                  <a:latin typeface="Arial"/>
                  <a:cs typeface="Arial"/>
                </a:rPr>
                <a:t>package</a:t>
              </a:r>
              <a:r>
                <a:rPr lang="de-DE" dirty="0" smtClean="0">
                  <a:latin typeface="Arial"/>
                  <a:cs typeface="Arial"/>
                </a:rPr>
                <a:t/>
              </a:r>
              <a:br>
                <a:rPr lang="de-DE" dirty="0" smtClean="0">
                  <a:latin typeface="Arial"/>
                  <a:cs typeface="Arial"/>
                </a:rPr>
              </a:br>
              <a:r>
                <a:rPr lang="de-DE" dirty="0" err="1" smtClean="0">
                  <a:latin typeface="Arial"/>
                  <a:cs typeface="Arial"/>
                </a:rPr>
                <a:t>pinball</a:t>
              </a:r>
              <a:r>
                <a:rPr lang="de-DE" dirty="0">
                  <a:latin typeface="Arial"/>
                  <a:cs typeface="Arial"/>
                </a:rPr>
                <a:t>-game-</a:t>
              </a:r>
              <a:r>
                <a:rPr lang="de-DE" dirty="0" err="1" smtClean="0">
                  <a:latin typeface="Arial"/>
                  <a:cs typeface="Arial"/>
                </a:rPr>
                <a:t>application</a:t>
              </a:r>
              <a:r>
                <a:rPr lang="de-DE" dirty="0" smtClean="0"/>
                <a:t>!</a:t>
              </a:r>
              <a:endParaRPr lang="de-DE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3" name="Bild 2" descr="Screen Shot 2013-01-15 at 8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6924"/>
            <a:ext cx="5858701" cy="4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pic>
        <p:nvPicPr>
          <p:cNvPr id="3" name="Bild 2" descr="Screen Shot 2013-01-15 at 8.3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6" y="1806924"/>
            <a:ext cx="7662975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4"/>
            <a:ext cx="6984000" cy="4735251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AnyWhere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@</a:t>
            </a:r>
            <a:r>
              <a:rPr lang="de-DE" b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Inject</a:t>
            </a:r>
            <a:endParaRPr lang="de-DE" b="0" dirty="0" smtClean="0">
              <a:solidFill>
                <a:schemeClr val="tx2">
                  <a:lumMod val="40000"/>
                  <a:lumOff val="60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PicoContainer</a:t>
            </a:r>
            <a:r>
              <a:rPr lang="de-DE" b="0" dirty="0" smtClean="0"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smtClean="0">
                <a:latin typeface="Consolas"/>
                <a:cs typeface="Consolas"/>
              </a:rPr>
              <a:t>;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  <a:endParaRPr lang="de-DE" b="0" dirty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	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PicoContainer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injects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PresentationManager</a:t>
            </a:r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into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b="0" dirty="0" err="1" smtClean="0">
                <a:solidFill>
                  <a:srgbClr val="376092"/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				</a:t>
            </a:r>
            <a:r>
              <a:rPr lang="de-DE" b="0" dirty="0" err="1" smtClean="0">
                <a:latin typeface="Consolas"/>
                <a:cs typeface="Consolas"/>
              </a:rPr>
              <a:t>SimulationManager.</a:t>
            </a:r>
            <a:r>
              <a:rPr lang="de-DE" b="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9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3554185"/>
            <a:ext cx="6984000" cy="2422052"/>
          </a:xfrm>
        </p:spPr>
        <p:txBody>
          <a:bodyPr/>
          <a:lstStyle/>
          <a:p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does</a:t>
            </a:r>
            <a:r>
              <a:rPr lang="de-DE" b="0" dirty="0" smtClean="0"/>
              <a:t> </a:t>
            </a:r>
            <a:r>
              <a:rPr lang="de-DE" b="0" dirty="0" err="1">
                <a:latin typeface="Consolas"/>
                <a:cs typeface="Consolas"/>
              </a:rPr>
              <a:t>PlayField</a:t>
            </a:r>
            <a:r>
              <a:rPr lang="de-DE" b="0" dirty="0" smtClean="0"/>
              <a:t> </a:t>
            </a:r>
            <a:r>
              <a:rPr lang="de-DE" b="0" dirty="0" err="1" smtClean="0"/>
              <a:t>notifies</a:t>
            </a:r>
            <a:r>
              <a:rPr lang="de-DE" b="0" dirty="0" smtClean="0"/>
              <a:t> </a:t>
            </a:r>
            <a:r>
              <a:rPr lang="de-DE" b="0" dirty="0" err="1" smtClean="0">
                <a:latin typeface="Consolas"/>
                <a:cs typeface="Consolas"/>
              </a:rPr>
              <a:t>LogicManager</a:t>
            </a:r>
            <a:r>
              <a:rPr lang="de-DE" b="0" dirty="0" smtClean="0"/>
              <a:t>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>
                <a:latin typeface="Consolas"/>
                <a:cs typeface="Consolas"/>
              </a:rPr>
              <a:t>Ball</a:t>
            </a:r>
            <a:r>
              <a:rPr lang="de-DE" b="0" dirty="0" smtClean="0"/>
              <a:t> </a:t>
            </a:r>
            <a:r>
              <a:rPr lang="de-DE" b="0" dirty="0" err="1" smtClean="0"/>
              <a:t>went</a:t>
            </a:r>
            <a:r>
              <a:rPr lang="de-DE" b="0" dirty="0" smtClean="0"/>
              <a:t> </a:t>
            </a:r>
            <a:r>
              <a:rPr lang="de-DE" b="0" dirty="0" err="1" smtClean="0"/>
              <a:t>through</a:t>
            </a:r>
            <a:r>
              <a:rPr lang="de-DE" b="0" dirty="0" smtClean="0"/>
              <a:t> </a:t>
            </a:r>
            <a:r>
              <a:rPr lang="de-DE" b="0" dirty="0" err="1" smtClean="0"/>
              <a:t>drain</a:t>
            </a:r>
            <a:r>
              <a:rPr lang="de-DE" b="0" dirty="0" smtClean="0"/>
              <a:t>?</a:t>
            </a:r>
            <a:endParaRPr lang="de-DE" b="0" dirty="0"/>
          </a:p>
        </p:txBody>
      </p:sp>
      <p:pic>
        <p:nvPicPr>
          <p:cNvPr id="6" name="Bild 5" descr="Screen Shot 2013-01-15 at 9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4" y="1776287"/>
            <a:ext cx="7144391" cy="16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</a:t>
            </a:r>
            <a:r>
              <a:rPr lang="de-DE" dirty="0" err="1" smtClean="0"/>
              <a:t>pattern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5446341"/>
            <a:ext cx="6984000" cy="1201775"/>
          </a:xfrm>
        </p:spPr>
        <p:txBody>
          <a:bodyPr>
            <a:normAutofit/>
          </a:bodyPr>
          <a:lstStyle/>
          <a:p>
            <a:r>
              <a:rPr lang="de-DE" b="0" dirty="0" smtClean="0">
                <a:latin typeface="Consolas"/>
                <a:cs typeface="Consolas"/>
              </a:rPr>
              <a:t>Command c =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				</a:t>
            </a:r>
            <a:r>
              <a:rPr lang="de-DE" b="0" dirty="0" err="1" smtClean="0">
                <a:latin typeface="Consolas"/>
                <a:cs typeface="Consolas"/>
              </a:rPr>
              <a:t>BallDownCommand.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r>
              <a:rPr lang="de-DE" b="0" dirty="0" err="1" smtClean="0">
                <a:latin typeface="Consolas"/>
                <a:cs typeface="Consolas"/>
              </a:rPr>
              <a:t>c.execute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  <a:endParaRPr lang="de-DE" b="0" dirty="0">
              <a:latin typeface="Consolas"/>
              <a:cs typeface="Consolas"/>
            </a:endParaRPr>
          </a:p>
        </p:txBody>
      </p:sp>
      <p:pic>
        <p:nvPicPr>
          <p:cNvPr id="5" name="Bild 4" descr="Screen Shot 2013-01-15 at 9.2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7" y="1776286"/>
            <a:ext cx="7081891" cy="3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Bild 3" descr="Screen Shot 2013-01-15 at 11.5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49" y="1796246"/>
            <a:ext cx="6912873" cy="4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" name="Bild 4" descr="Screen Shot 2013-01-16 at 12.2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96246"/>
            <a:ext cx="6984000" cy="4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Technologies</a:t>
            </a:r>
            <a:endParaRPr lang="de-DE" dirty="0"/>
          </a:p>
        </p:txBody>
      </p:sp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223269"/>
            <a:ext cx="2184371" cy="931043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4032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4882517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4804792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17" name="Bild 16" descr="lwjg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2322177"/>
            <a:ext cx="2101426" cy="7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21825" y="2207514"/>
            <a:ext cx="3835749" cy="1159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r>
              <a:rPr lang="de-DE" dirty="0" smtClean="0"/>
              <a:t> (Box2D)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r>
              <a:rPr lang="de-DE" dirty="0" smtClean="0"/>
              <a:t> (XML, </a:t>
            </a:r>
            <a:r>
              <a:rPr lang="de-DE" dirty="0" smtClean="0"/>
              <a:t>JAXB</a:t>
            </a:r>
            <a:r>
              <a:rPr lang="de-DE" dirty="0" smtClean="0"/>
              <a:t>)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r>
              <a:rPr lang="de-DE" dirty="0" smtClean="0"/>
              <a:t> (</a:t>
            </a:r>
            <a:r>
              <a:rPr lang="de-DE" dirty="0" err="1" smtClean="0"/>
              <a:t>software</a:t>
            </a:r>
            <a:r>
              <a:rPr lang="de-DE" dirty="0" smtClean="0"/>
              <a:t> design,</a:t>
            </a:r>
            <a:br>
              <a:rPr lang="de-DE" dirty="0" smtClean="0"/>
            </a:b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  <a:endParaRPr lang="de-DE" dirty="0" smtClean="0"/>
          </a:p>
          <a:p>
            <a:pPr lvl="2"/>
            <a:r>
              <a:rPr lang="de-DE" dirty="0" err="1" smtClean="0"/>
              <a:t>Portability</a:t>
            </a:r>
            <a:r>
              <a:rPr lang="de-DE" dirty="0" smtClean="0"/>
              <a:t> (Java)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rot="21057654">
            <a:off x="1524747" y="3996373"/>
            <a:ext cx="3835749" cy="83527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Arial"/>
                <a:cs typeface="Arial"/>
              </a:rPr>
              <a:t>Focus </a:t>
            </a:r>
            <a:r>
              <a:rPr lang="de-DE" sz="3200" dirty="0" err="1" smtClean="0">
                <a:latin typeface="Arial"/>
                <a:cs typeface="Arial"/>
              </a:rPr>
              <a:t>of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this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talk</a:t>
            </a:r>
            <a:endParaRPr lang="de-DE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410159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2799215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74" y="1800022"/>
            <a:ext cx="158870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lblogo.jpg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pico_logo.png</a:t>
            </a:r>
            <a:r>
              <a:rPr lang="de-DE" sz="800" dirty="0">
                <a:latin typeface="Arial"/>
                <a:cs typeface="Arial"/>
              </a:rPr>
              <a:t> 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1" name="Gefaltete Ecke 10"/>
          <p:cNvSpPr/>
          <p:nvPr/>
        </p:nvSpPr>
        <p:spPr>
          <a:xfrm>
            <a:off x="4410159" y="4943292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2" name="Gerade Verbindung 11"/>
          <p:cNvCxnSpPr>
            <a:stCxn id="11" idx="1"/>
          </p:cNvCxnSpPr>
          <p:nvPr/>
        </p:nvCxnSpPr>
        <p:spPr>
          <a:xfrm flipH="1">
            <a:off x="3810179" y="5314699"/>
            <a:ext cx="5999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Bild 13" descr="pico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3940225"/>
            <a:ext cx="4217606" cy="443959"/>
          </a:xfrm>
          <a:prstGeom prst="rect">
            <a:avLst/>
          </a:prstGeom>
        </p:spPr>
      </p:pic>
      <p:pic>
        <p:nvPicPr>
          <p:cNvPr id="15" name="Bild 14" descr="lb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9" y="4749793"/>
            <a:ext cx="1738866" cy="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35517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514</Words>
  <Application>Microsoft Macintosh PowerPoint</Application>
  <PresentationFormat>Bildschirmpräsentation (4:3)</PresentationFormat>
  <Paragraphs>128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System design</vt:lpstr>
      <vt:lpstr>Overview</vt:lpstr>
      <vt:lpstr>Overview</vt:lpstr>
      <vt:lpstr>Overview</vt:lpstr>
      <vt:lpstr>Overview</vt:lpstr>
      <vt:lpstr>Overview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Dependency Injection</vt:lpstr>
      <vt:lpstr>Good design</vt:lpstr>
      <vt:lpstr>Problem</vt:lpstr>
      <vt:lpstr>Possible solution</vt:lpstr>
      <vt:lpstr>Wiring components</vt:lpstr>
      <vt:lpstr>How it works</vt:lpstr>
      <vt:lpstr>Better solution</vt:lpstr>
      <vt:lpstr>System design Communication</vt:lpstr>
      <vt:lpstr>Problem</vt:lpstr>
      <vt:lpstr>Command pattern!</vt:lpstr>
      <vt:lpstr>System design Logic</vt:lpstr>
      <vt:lpstr>Game logic</vt:lpstr>
      <vt:lpstr>State pattern</vt:lpstr>
      <vt:lpstr>Questions &amp; Answers</vt:lpstr>
      <vt:lpstr>Questions &amp; Answers</vt:lpstr>
      <vt:lpstr>Questions &amp; Answers</vt:lpstr>
      <vt:lpstr>Tools</vt:lpstr>
      <vt:lpstr>Further Technologies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40</cp:revision>
  <cp:lastPrinted>2010-06-23T13:47:58Z</cp:lastPrinted>
  <dcterms:created xsi:type="dcterms:W3CDTF">2012-01-30T10:03:31Z</dcterms:created>
  <dcterms:modified xsi:type="dcterms:W3CDTF">2013-01-16T00:01:59Z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