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33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7" r:id="rId11"/>
    <p:sldId id="281" r:id="rId12"/>
    <p:sldId id="264" r:id="rId13"/>
    <p:sldId id="276" r:id="rId14"/>
    <p:sldId id="275" r:id="rId15"/>
    <p:sldId id="273" r:id="rId16"/>
    <p:sldId id="277" r:id="rId17"/>
    <p:sldId id="278" r:id="rId18"/>
    <p:sldId id="279" r:id="rId19"/>
    <p:sldId id="280" r:id="rId20"/>
    <p:sldId id="270" r:id="rId21"/>
    <p:sldId id="282" r:id="rId22"/>
    <p:sldId id="283" r:id="rId23"/>
    <p:sldId id="285" r:id="rId24"/>
    <p:sldId id="286" r:id="rId25"/>
    <p:sldId id="284" r:id="rId26"/>
    <p:sldId id="287" r:id="rId27"/>
    <p:sldId id="288" r:id="rId28"/>
    <p:sldId id="289" r:id="rId29"/>
    <p:sldId id="271" r:id="rId30"/>
    <p:sldId id="272" r:id="rId31"/>
    <p:sldId id="260" r:id="rId3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12" y="-1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1/15/13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png"/><Relationship Id="rId6" Type="http://schemas.openxmlformats.org/officeDocument/2006/relationships/image" Target="../media/image21.gif"/><Relationship Id="rId7" Type="http://schemas.openxmlformats.org/officeDocument/2006/relationships/image" Target="../media/image22.jp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35517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986474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48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258394" y="4571124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39738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933893" y="4571124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creen Shot 2013-01-15 at 10.3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00485"/>
            <a:ext cx="5890006" cy="43784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09949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Injection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Dependency</a:t>
            </a:r>
            <a:r>
              <a:rPr lang="de-DE" b="0" dirty="0" smtClean="0"/>
              <a:t> </a:t>
            </a:r>
            <a:r>
              <a:rPr lang="de-DE" b="0" dirty="0" err="1" smtClean="0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7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3" name="Bild 2" descr="Bildschirmfoto 2013-01-15 um 13.3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485"/>
            <a:ext cx="5934364" cy="44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114331" y="3513762"/>
            <a:ext cx="2982691" cy="30065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9999" y="1725353"/>
            <a:ext cx="3213027" cy="479491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FF66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00000" y="5812381"/>
            <a:ext cx="24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Transaction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Object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serialization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43388" y="5812381"/>
            <a:ext cx="16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Master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JAXB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114331" y="1725353"/>
            <a:ext cx="2982691" cy="1700983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583146" y="1813970"/>
            <a:ext cx="250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Not </a:t>
            </a:r>
            <a:r>
              <a:rPr lang="de-DE" sz="2000" dirty="0" err="1" smtClean="0">
                <a:latin typeface="Arial"/>
                <a:cs typeface="Arial"/>
              </a:rPr>
              <a:t>held</a:t>
            </a:r>
            <a:r>
              <a:rPr lang="de-DE" sz="2000" dirty="0">
                <a:latin typeface="Arial"/>
                <a:cs typeface="Arial"/>
              </a:rPr>
              <a:t> </a:t>
            </a:r>
            <a:r>
              <a:rPr lang="de-DE" sz="2000" dirty="0" smtClean="0">
                <a:latin typeface="Arial"/>
                <a:cs typeface="Arial"/>
              </a:rPr>
              <a:t>persistent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(</a:t>
            </a:r>
            <a:r>
              <a:rPr lang="de-DE" sz="2000" dirty="0" err="1" smtClean="0">
                <a:latin typeface="Arial"/>
                <a:cs typeface="Arial"/>
              </a:rPr>
              <a:t>only</a:t>
            </a:r>
            <a:r>
              <a:rPr lang="de-DE" sz="2000" dirty="0" smtClean="0">
                <a:latin typeface="Arial"/>
                <a:cs typeface="Arial"/>
              </a:rPr>
              <a:t> in </a:t>
            </a:r>
            <a:r>
              <a:rPr lang="de-DE" sz="2000" dirty="0" err="1" smtClean="0">
                <a:latin typeface="Arial"/>
                <a:cs typeface="Arial"/>
              </a:rPr>
              <a:t>game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r>
              <a:rPr lang="de-DE" sz="2000" dirty="0" smtClean="0">
                <a:latin typeface="Arial"/>
                <a:cs typeface="Arial"/>
              </a:rPr>
              <a:t>)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3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499820"/>
          </a:xfrm>
        </p:spPr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endParaRPr lang="de-DE" dirty="0"/>
          </a:p>
          <a:p>
            <a:pPr lvl="2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err="1" smtClean="0"/>
              <a:t>Presentation</a:t>
            </a:r>
            <a:r>
              <a:rPr lang="de-DE" dirty="0" smtClean="0"/>
              <a:t> /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Transaction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3" name="Bild 2" descr="Screen Shot 2013-01-15 at 5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1692376"/>
            <a:ext cx="3749051" cy="3495737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5668385" y="1861725"/>
            <a:ext cx="3115614" cy="4114512"/>
          </a:xfrm>
        </p:spPr>
        <p:txBody>
          <a:bodyPr/>
          <a:lstStyle/>
          <a:p>
            <a:pPr lvl="2"/>
            <a:r>
              <a:rPr lang="de-DE" dirty="0" smtClean="0"/>
              <a:t>Human </a:t>
            </a:r>
            <a:r>
              <a:rPr lang="de-DE" dirty="0" err="1" smtClean="0"/>
              <a:t>readability</a:t>
            </a:r>
            <a:r>
              <a:rPr lang="de-DE" dirty="0" smtClean="0"/>
              <a:t> not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lvl="2"/>
            <a:r>
              <a:rPr lang="de-DE" dirty="0" smtClean="0"/>
              <a:t>Simple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2"/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7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(PDO)</a:t>
            </a:r>
            <a:endParaRPr lang="de-DE" dirty="0"/>
          </a:p>
        </p:txBody>
      </p:sp>
      <p:pic>
        <p:nvPicPr>
          <p:cNvPr id="6" name="Bild 5" descr="Screen Shot 2013-01-15 at 6.1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56" y="1777881"/>
            <a:ext cx="6984000" cy="3144312"/>
          </a:xfrm>
          <a:prstGeom prst="rect">
            <a:avLst/>
          </a:prstGeom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1800000" y="5062795"/>
            <a:ext cx="6860269" cy="913441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de-DE" dirty="0" smtClean="0"/>
              <a:t>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(DAO) </a:t>
            </a:r>
            <a:r>
              <a:rPr lang="de-DE" dirty="0" err="1" smtClean="0"/>
              <a:t>persists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SimulationStore</a:t>
            </a:r>
            <a:r>
              <a:rPr lang="de-DE" dirty="0" err="1" smtClean="0">
                <a:latin typeface="Consolas"/>
                <a:cs typeface="Consolas"/>
              </a:rPr>
              <a:t>Pdo</a:t>
            </a:r>
            <a:endParaRPr lang="de-DE" dirty="0">
              <a:latin typeface="Consolas"/>
              <a:cs typeface="Consolas"/>
            </a:endParaRP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0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6" name="Bild 5" descr="Screen Shot 2013-01-15 at 6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952164" cy="4181275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830339" y="2037051"/>
            <a:ext cx="2953660" cy="3939186"/>
          </a:xfrm>
        </p:spPr>
        <p:txBody>
          <a:bodyPr/>
          <a:lstStyle/>
          <a:p>
            <a:pPr lvl="2"/>
            <a:r>
              <a:rPr lang="de-DE" dirty="0"/>
              <a:t>Human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 smtClean="0"/>
              <a:t>mandatory</a:t>
            </a:r>
            <a:endParaRPr lang="de-DE" dirty="0"/>
          </a:p>
          <a:p>
            <a:pPr lvl="2"/>
            <a:r>
              <a:rPr lang="de-DE" dirty="0" smtClean="0"/>
              <a:t>Syntax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XSD-Schema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21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XML-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047837" y="2037051"/>
            <a:ext cx="3736162" cy="3939186"/>
          </a:xfrm>
        </p:spPr>
        <p:txBody>
          <a:bodyPr/>
          <a:lstStyle/>
          <a:p>
            <a:pPr lvl="2"/>
            <a:r>
              <a:rPr lang="de-DE" dirty="0" smtClean="0"/>
              <a:t>Java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XML </a:t>
            </a:r>
            <a:r>
              <a:rPr lang="de-DE" dirty="0" err="1" smtClean="0"/>
              <a:t>using</a:t>
            </a:r>
            <a:r>
              <a:rPr lang="de-DE" dirty="0" smtClean="0"/>
              <a:t> JAXB </a:t>
            </a:r>
            <a:r>
              <a:rPr lang="de-DE" dirty="0" err="1" smtClean="0"/>
              <a:t>annotations</a:t>
            </a:r>
            <a:endParaRPr lang="de-DE" dirty="0"/>
          </a:p>
          <a:p>
            <a:pPr lvl="2"/>
            <a:r>
              <a:rPr lang="de-DE" dirty="0" err="1" smtClean="0"/>
              <a:t>Again</a:t>
            </a:r>
            <a:r>
              <a:rPr lang="de-DE" dirty="0" smtClean="0"/>
              <a:t>, PDO-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core-package</a:t>
            </a:r>
            <a:endParaRPr lang="de-DE" dirty="0" smtClean="0"/>
          </a:p>
          <a:p>
            <a:pPr lvl="2"/>
            <a:r>
              <a:rPr lang="de-DE" dirty="0" err="1" smtClean="0"/>
              <a:t>Unmarshalling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playfields.xml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smtClean="0">
                <a:latin typeface="Consolas"/>
                <a:cs typeface="Consolas"/>
              </a:rPr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PlayFieldPdo</a:t>
            </a:r>
            <a:endParaRPr lang="de-DE" dirty="0"/>
          </a:p>
        </p:txBody>
      </p:sp>
      <p:pic>
        <p:nvPicPr>
          <p:cNvPr id="3" name="Bild 2" descr="Screen Shot 2013-01-15 at 7.0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271949" cy="41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JAXB </a:t>
            </a:r>
            <a:r>
              <a:rPr lang="de-DE" dirty="0" err="1" smtClean="0"/>
              <a:t>bindings</a:t>
            </a:r>
            <a:endParaRPr lang="de-DE" dirty="0"/>
          </a:p>
        </p:txBody>
      </p:sp>
      <p:pic>
        <p:nvPicPr>
          <p:cNvPr id="4" name="Bild 3" descr="Screen Shot 2013-01-15 at 7.0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4"/>
            <a:ext cx="6698316" cy="43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5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Playfield</a:t>
            </a:r>
            <a:r>
              <a:rPr lang="de-DE" dirty="0" smtClean="0"/>
              <a:t> in XML</a:t>
            </a:r>
            <a:endParaRPr lang="de-DE" dirty="0"/>
          </a:p>
        </p:txBody>
      </p:sp>
      <p:pic>
        <p:nvPicPr>
          <p:cNvPr id="3" name="Bild 2" descr="Screen Shot 2013-01-15 at 7.1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4"/>
            <a:ext cx="6708625" cy="41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2"/>
            <a:r>
              <a:rPr lang="de-DE" dirty="0" err="1" smtClean="0"/>
              <a:t>Customizability</a:t>
            </a:r>
            <a:endParaRPr lang="de-DE" dirty="0" smtClean="0"/>
          </a:p>
          <a:p>
            <a:pPr lvl="2"/>
            <a:r>
              <a:rPr lang="de-DE" dirty="0" err="1" smtClean="0"/>
              <a:t>Expandability</a:t>
            </a:r>
            <a:endParaRPr lang="de-DE" dirty="0" smtClean="0"/>
          </a:p>
          <a:p>
            <a:pPr lvl="2"/>
            <a:r>
              <a:rPr lang="de-DE" dirty="0" err="1" smtClean="0"/>
              <a:t>Portability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776686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2867401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3923897"/>
            <a:ext cx="1588706" cy="700475"/>
          </a:xfrm>
          <a:prstGeom prst="rect">
            <a:avLst/>
          </a:prstGeom>
        </p:spPr>
      </p:pic>
      <p:pic>
        <p:nvPicPr>
          <p:cNvPr id="9" name="Bild 8" descr="lwjg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5039707"/>
            <a:ext cx="210142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533" y="1080000"/>
            <a:ext cx="720109" cy="1320679"/>
          </a:xfrm>
          <a:prstGeom prst="rect">
            <a:avLst/>
          </a:prstGeom>
        </p:spPr>
      </p:pic>
      <p:pic>
        <p:nvPicPr>
          <p:cNvPr id="3" name="Bild 2" descr="pic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911323"/>
            <a:ext cx="4648882" cy="489356"/>
          </a:xfrm>
          <a:prstGeom prst="rect">
            <a:avLst/>
          </a:prstGeom>
        </p:spPr>
      </p:pic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777278"/>
            <a:ext cx="2184371" cy="931043"/>
          </a:xfrm>
          <a:prstGeom prst="rect">
            <a:avLst/>
          </a:prstGeom>
        </p:spPr>
      </p:pic>
      <p:pic>
        <p:nvPicPr>
          <p:cNvPr id="11" name="Bild 10" descr="lb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77" y="2777278"/>
            <a:ext cx="1738866" cy="936312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064286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5240492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9" y="5179814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pico_logo.png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lblogo.jpg</a:t>
            </a:r>
            <a:r>
              <a:rPr lang="de-DE" sz="800" dirty="0" smtClean="0">
                <a:latin typeface="Arial"/>
                <a:cs typeface="Arial"/>
              </a:rPr>
              <a:t> </a:t>
            </a: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sp>
        <p:nvSpPr>
          <p:cNvPr id="16" name="Gefaltete Ecke 15"/>
          <p:cNvSpPr/>
          <p:nvPr/>
        </p:nvSpPr>
        <p:spPr>
          <a:xfrm>
            <a:off x="6833983" y="2913076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8" name="Gerade Verbindung 17"/>
          <p:cNvCxnSpPr>
            <a:stCxn id="16" idx="0"/>
            <a:endCxn id="4" idx="2"/>
          </p:cNvCxnSpPr>
          <p:nvPr/>
        </p:nvCxnSpPr>
        <p:spPr>
          <a:xfrm flipV="1">
            <a:off x="7775588" y="2400679"/>
            <a:ext cx="0" cy="5123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809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astah.net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AstahCommunity.png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www.redmine.org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boards</a:t>
            </a:r>
            <a:r>
              <a:rPr lang="de-DE" sz="800" dirty="0" smtClean="0">
                <a:latin typeface="Arial"/>
                <a:cs typeface="Arial"/>
              </a:rPr>
              <a:t>/1/</a:t>
            </a:r>
            <a:r>
              <a:rPr lang="de-DE" sz="800" dirty="0" err="1" smtClean="0">
                <a:latin typeface="Arial"/>
                <a:cs typeface="Arial"/>
              </a:rPr>
              <a:t>topics</a:t>
            </a:r>
            <a:r>
              <a:rPr lang="de-DE" sz="800" dirty="0" smtClean="0">
                <a:latin typeface="Arial"/>
                <a:cs typeface="Arial"/>
              </a:rPr>
              <a:t>/1183?page</a:t>
            </a:r>
            <a:r>
              <a:rPr lang="de-DE" sz="800" dirty="0">
                <a:latin typeface="Arial"/>
                <a:cs typeface="Arial"/>
              </a:rPr>
              <a:t>=2 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/logo@2x.png </a:t>
            </a:r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upload.wikimedia.org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wikipedia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commons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thumb</a:t>
            </a:r>
            <a:r>
              <a:rPr lang="de-DE" sz="800" dirty="0" smtClean="0">
                <a:latin typeface="Arial"/>
                <a:cs typeface="Arial"/>
              </a:rPr>
              <a:t>/b/b3/</a:t>
            </a:r>
            <a:r>
              <a:rPr lang="de-DE" sz="800" dirty="0" err="1" smtClean="0">
                <a:latin typeface="Arial"/>
                <a:cs typeface="Arial"/>
              </a:rPr>
              <a:t>GitHub.svg</a:t>
            </a:r>
            <a:r>
              <a:rPr lang="de-DE" sz="800" dirty="0" smtClean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GitHub.svg.png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http://ci.m02.ch/</a:t>
            </a:r>
            <a:r>
              <a:rPr lang="de-DE" sz="800" dirty="0" err="1" smtClean="0">
                <a:latin typeface="Arial"/>
                <a:cs typeface="Arial"/>
              </a:rPr>
              <a:t>artifactory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webapp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wicket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resource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org.artifactory.web.ui.skins.GreenSkin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images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</a:t>
            </a:r>
            <a:r>
              <a:rPr lang="de-DE" sz="800" dirty="0" smtClean="0">
                <a:latin typeface="Arial"/>
                <a:cs typeface="Arial"/>
              </a:rPr>
              <a:t>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6"/>
            <a:ext cx="1923963" cy="804566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1861726"/>
            <a:ext cx="1820284" cy="804566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941186"/>
            <a:ext cx="2706950" cy="804301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2941186"/>
            <a:ext cx="2485330" cy="799302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5167235"/>
            <a:ext cx="1820283" cy="75611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5092667"/>
            <a:ext cx="1522921" cy="830685"/>
          </a:xfrm>
          <a:prstGeom prst="rect">
            <a:avLst/>
          </a:prstGeom>
        </p:spPr>
      </p:pic>
      <p:pic>
        <p:nvPicPr>
          <p:cNvPr id="3" name="Bild 2" descr="redmine_logo_v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1" y="4024191"/>
            <a:ext cx="2706950" cy="738258"/>
          </a:xfrm>
          <a:prstGeom prst="rect">
            <a:avLst/>
          </a:prstGeom>
        </p:spPr>
      </p:pic>
      <p:pic>
        <p:nvPicPr>
          <p:cNvPr id="6" name="Bild 5" descr="AstahCommun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4024191"/>
            <a:ext cx="3852363" cy="7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440</Words>
  <Application>Microsoft Macintosh PowerPoint</Application>
  <PresentationFormat>Bildschirmpräsentation (4:3)</PresentationFormat>
  <Paragraphs>81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Technologies</vt:lpstr>
      <vt:lpstr>Tools</vt:lpstr>
      <vt:lpstr>System design</vt:lpstr>
      <vt:lpstr>Overview</vt:lpstr>
      <vt:lpstr>Overview</vt:lpstr>
      <vt:lpstr>Overview</vt:lpstr>
      <vt:lpstr>Overview</vt:lpstr>
      <vt:lpstr>Overview</vt:lpstr>
      <vt:lpstr>System design Dependency Injection</vt:lpstr>
      <vt:lpstr>Good design</vt:lpstr>
      <vt:lpstr>System design Model / Persistence</vt:lpstr>
      <vt:lpstr>Domain model</vt:lpstr>
      <vt:lpstr>Domain model</vt:lpstr>
      <vt:lpstr>Transaction data</vt:lpstr>
      <vt:lpstr>Model vs persistence data objects (PDO)</vt:lpstr>
      <vt:lpstr>Master data</vt:lpstr>
      <vt:lpstr>XML-persistence data objects</vt:lpstr>
      <vt:lpstr>Java JAXB bindings</vt:lpstr>
      <vt:lpstr>Playfield in XML</vt:lpstr>
      <vt:lpstr>System design Presentation</vt:lpstr>
      <vt:lpstr>System design Logic</vt:lpstr>
      <vt:lpstr>Questions &amp; Answers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Christian Bürgi</cp:lastModifiedBy>
  <cp:revision>29</cp:revision>
  <cp:lastPrinted>2010-06-23T13:47:58Z</cp:lastPrinted>
  <dcterms:created xsi:type="dcterms:W3CDTF">2012-01-30T10:03:31Z</dcterms:created>
  <dcterms:modified xsi:type="dcterms:W3CDTF">2013-01-15T18:16:26Z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