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21"/>
  </p:handoutMasterIdLst>
  <p:sldIdLst>
    <p:sldId id="256" r:id="rId5"/>
    <p:sldId id="261" r:id="rId6"/>
    <p:sldId id="258" r:id="rId7"/>
    <p:sldId id="265" r:id="rId8"/>
    <p:sldId id="262" r:id="rId9"/>
    <p:sldId id="266" r:id="rId10"/>
    <p:sldId id="267" r:id="rId11"/>
    <p:sldId id="268" r:id="rId12"/>
    <p:sldId id="263" r:id="rId13"/>
    <p:sldId id="269" r:id="rId14"/>
    <p:sldId id="264" r:id="rId15"/>
    <p:sldId id="273" r:id="rId16"/>
    <p:sldId id="270" r:id="rId17"/>
    <p:sldId id="271" r:id="rId18"/>
    <p:sldId id="272" r:id="rId19"/>
    <p:sldId id="260" r:id="rId2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112" y="-1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-26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CE77F-B2F6-4C56-A9FE-A47B2C49451F}" type="datetimeFigureOut">
              <a:rPr lang="de-CH" smtClean="0"/>
              <a:pPr/>
              <a:t>1/15/13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4C4D7-3E26-414C-BA08-3000D6E0BF37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6565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08000" y="3510000"/>
            <a:ext cx="6768000" cy="558000"/>
          </a:xfrm>
        </p:spPr>
        <p:txBody>
          <a:bodyPr>
            <a:noAutofit/>
          </a:bodyPr>
          <a:lstStyle>
            <a:lvl1pPr>
              <a:defRPr sz="3200" b="0"/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08000" y="3978000"/>
            <a:ext cx="6768000" cy="36000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8000" y="2448000"/>
            <a:ext cx="4572000" cy="538609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 Applied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Sciences</a:t>
            </a:r>
            <a:endParaRPr lang="de-CH" sz="1600" b="1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CH" sz="1600" dirty="0" smtClean="0"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6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CH" sz="1600" dirty="0" smtClean="0"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2520000"/>
            <a:ext cx="6768000" cy="1440000"/>
          </a:xfrm>
        </p:spPr>
        <p:txBody>
          <a:bodyPr anchor="t">
            <a:normAutofit/>
          </a:bodyPr>
          <a:lstStyle>
            <a:lvl1pPr algn="l">
              <a:defRPr sz="2800" b="1" cap="none">
                <a:latin typeface="Arial"/>
                <a:cs typeface="Arial"/>
              </a:defRPr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0" y="1861725"/>
            <a:ext cx="6984000" cy="41145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2000"/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1800225" y="103230"/>
            <a:ext cx="4572000" cy="415498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Applied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  <a:endParaRPr lang="de-CH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1800000" y="1080000"/>
            <a:ext cx="6984000" cy="810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2"/>
          </p:nvPr>
        </p:nvSpPr>
        <p:spPr>
          <a:xfrm>
            <a:off x="1799999" y="1908000"/>
            <a:ext cx="6984000" cy="4320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5" name="Rechteck 4"/>
          <p:cNvSpPr/>
          <p:nvPr userDrawn="1"/>
        </p:nvSpPr>
        <p:spPr>
          <a:xfrm>
            <a:off x="1800000" y="103230"/>
            <a:ext cx="4572000" cy="600164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Applied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  <a:endParaRPr lang="de-CH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Engineering and Information Technology</a:t>
            </a:r>
            <a:endParaRPr lang="de-DE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3654000"/>
            <a:ext cx="6768000" cy="540000"/>
          </a:xfrm>
        </p:spPr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7999" y="2448000"/>
            <a:ext cx="6652191" cy="538609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 Applied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Sciences</a:t>
            </a:r>
            <a:endParaRPr lang="de-CH" sz="1600" b="1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dirty="0" smtClean="0"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6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CH" sz="1600" dirty="0" smtClean="0"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00000" y="1080000"/>
            <a:ext cx="6984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00000" y="1656000"/>
            <a:ext cx="7056000" cy="45259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7" r:id="rId4"/>
    <p:sldLayoutId id="2147483658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0"/>
        </a:spcAft>
        <a:buFont typeface="Arial"/>
        <a:buNone/>
        <a:defRPr sz="16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ts val="150"/>
        </a:spcBef>
        <a:spcAft>
          <a:spcPts val="600"/>
        </a:spcAft>
        <a:buFont typeface="Arial"/>
        <a:buNone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79388" indent="-179388" algn="l" defTabSz="457200" rtl="0" eaLnBrk="1" latinLnBrk="0" hangingPunct="1">
        <a:spcBef>
          <a:spcPts val="150"/>
        </a:spcBef>
        <a:spcAft>
          <a:spcPts val="600"/>
        </a:spcAft>
        <a:buFont typeface="Symbol" charset="2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png"/><Relationship Id="rId7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gif"/><Relationship Id="rId5" Type="http://schemas.openxmlformats.org/officeDocument/2006/relationships/image" Target="../media/image20.png"/><Relationship Id="rId6" Type="http://schemas.openxmlformats.org/officeDocument/2006/relationships/image" Target="../media/image21.gif"/><Relationship Id="rId7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Project 1: </a:t>
            </a:r>
            <a:r>
              <a:rPr lang="de-DE" dirty="0" err="1" smtClean="0"/>
              <a:t>Comet</a:t>
            </a:r>
            <a:r>
              <a:rPr lang="de-DE" dirty="0" smtClean="0"/>
              <a:t> </a:t>
            </a:r>
            <a:r>
              <a:rPr lang="de-DE" dirty="0" err="1" smtClean="0"/>
              <a:t>Pinball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</a:t>
            </a:r>
            <a:r>
              <a:rPr lang="de-DE" dirty="0" err="1" smtClean="0"/>
              <a:t>Haring</a:t>
            </a:r>
            <a:r>
              <a:rPr lang="de-DE" dirty="0" smtClean="0"/>
              <a:t> &amp; Christian B</a:t>
            </a:r>
            <a:r>
              <a:rPr lang="de-DE" dirty="0" smtClean="0"/>
              <a:t>ürgi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</a:t>
            </a:r>
            <a:r>
              <a:rPr lang="de-DE" dirty="0" err="1" smtClean="0"/>
              <a:t>model</a:t>
            </a:r>
            <a:endParaRPr lang="de-DE" dirty="0"/>
          </a:p>
        </p:txBody>
      </p:sp>
      <p:pic>
        <p:nvPicPr>
          <p:cNvPr id="6" name="Bild 5" descr="Screen Shot 2013-01-15 at 10.0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725353"/>
            <a:ext cx="6288498" cy="454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74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33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pic>
        <p:nvPicPr>
          <p:cNvPr id="5" name="Bild 4" descr="Screen Shot 2013-01-15 at 10.25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79" y="1657167"/>
            <a:ext cx="6186882" cy="467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84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smtClean="0"/>
              <a:t>Model / </a:t>
            </a:r>
            <a:r>
              <a:rPr lang="de-DE" b="0" dirty="0" err="1" smtClean="0"/>
              <a:t>Persistence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3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err="1" smtClean="0"/>
              <a:t>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917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err="1" smtClean="0"/>
              <a:t>Logic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917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Questions</a:t>
            </a:r>
            <a:r>
              <a:rPr lang="de-DE" dirty="0" smtClean="0"/>
              <a:t> &amp; </a:t>
            </a:r>
            <a:r>
              <a:rPr lang="de-DE" dirty="0" err="1" smtClean="0"/>
              <a:t>Answers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100" dirty="0" err="1" smtClean="0"/>
              <a:t>Overview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</a:t>
            </a:r>
            <a:r>
              <a:rPr lang="de-DE" sz="2000" dirty="0" smtClean="0"/>
              <a:t>ey </a:t>
            </a:r>
            <a:r>
              <a:rPr lang="de-DE" sz="2000" dirty="0" err="1" smtClean="0"/>
              <a:t>features</a:t>
            </a:r>
            <a:endParaRPr lang="de-DE" sz="2000" dirty="0" smtClean="0"/>
          </a:p>
          <a:p>
            <a:endParaRPr lang="de-DE" dirty="0"/>
          </a:p>
          <a:p>
            <a:r>
              <a:rPr lang="de-DE" sz="2000" dirty="0" smtClean="0"/>
              <a:t>Technologies</a:t>
            </a:r>
          </a:p>
          <a:p>
            <a:endParaRPr lang="de-DE" dirty="0"/>
          </a:p>
          <a:p>
            <a:r>
              <a:rPr lang="de-DE" sz="2000" dirty="0" smtClean="0"/>
              <a:t>Domain </a:t>
            </a:r>
            <a:r>
              <a:rPr lang="de-DE" sz="2000" dirty="0" err="1" smtClean="0"/>
              <a:t>model</a:t>
            </a:r>
            <a:endParaRPr lang="de-DE" sz="2000" dirty="0" smtClean="0"/>
          </a:p>
          <a:p>
            <a:endParaRPr lang="de-DE" dirty="0"/>
          </a:p>
          <a:p>
            <a:r>
              <a:rPr lang="de-DE" sz="2000" dirty="0" smtClean="0"/>
              <a:t>System design</a:t>
            </a:r>
          </a:p>
          <a:p>
            <a:pPr lvl="2"/>
            <a:r>
              <a:rPr lang="de-DE" dirty="0" smtClean="0"/>
              <a:t>Model / </a:t>
            </a:r>
            <a:r>
              <a:rPr lang="de-DE" dirty="0" err="1" smtClean="0"/>
              <a:t>Persistence</a:t>
            </a:r>
            <a:endParaRPr lang="de-DE" dirty="0" smtClean="0"/>
          </a:p>
          <a:p>
            <a:pPr lvl="2"/>
            <a:r>
              <a:rPr lang="de-DE" dirty="0" err="1" smtClean="0"/>
              <a:t>Presentation</a:t>
            </a:r>
            <a:endParaRPr lang="de-DE" dirty="0" smtClean="0"/>
          </a:p>
          <a:p>
            <a:pPr lvl="2"/>
            <a:r>
              <a:rPr lang="de-DE" dirty="0" err="1" smtClean="0"/>
              <a:t>Logic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Q &amp; A</a:t>
            </a:r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sz="2000" dirty="0" smtClean="0"/>
          </a:p>
          <a:p>
            <a:endParaRPr lang="de-DE" dirty="0"/>
          </a:p>
          <a:p>
            <a:endParaRPr lang="de-DE" sz="2000" dirty="0"/>
          </a:p>
        </p:txBody>
      </p:sp>
      <p:pic>
        <p:nvPicPr>
          <p:cNvPr id="2" name="Bild 1" descr="spla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82" y="1080000"/>
            <a:ext cx="2712263" cy="499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8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de-DE" dirty="0" smtClean="0"/>
              <a:t>Game </a:t>
            </a:r>
            <a:r>
              <a:rPr lang="de-DE" dirty="0" err="1" smtClean="0"/>
              <a:t>physics</a:t>
            </a:r>
            <a:endParaRPr lang="de-DE" dirty="0" smtClean="0"/>
          </a:p>
          <a:p>
            <a:pPr lvl="2"/>
            <a:r>
              <a:rPr lang="de-DE" dirty="0" err="1" smtClean="0"/>
              <a:t>Customizability</a:t>
            </a:r>
            <a:endParaRPr lang="de-DE" dirty="0" smtClean="0"/>
          </a:p>
          <a:p>
            <a:pPr lvl="2"/>
            <a:r>
              <a:rPr lang="de-DE" dirty="0" err="1" smtClean="0"/>
              <a:t>Expandability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Bild 4" descr="comet-pinb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83" y="1104672"/>
            <a:ext cx="2701129" cy="510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9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89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  <p:pic>
        <p:nvPicPr>
          <p:cNvPr id="4" name="Bild 3" descr="Jav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5"/>
            <a:ext cx="2177910" cy="3994288"/>
          </a:xfrm>
          <a:prstGeom prst="rect">
            <a:avLst/>
          </a:prstGeom>
        </p:spPr>
      </p:pic>
      <p:pic>
        <p:nvPicPr>
          <p:cNvPr id="6" name="Bild 5" descr="libgdx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88"/>
          <a:stretch/>
        </p:blipFill>
        <p:spPr>
          <a:xfrm>
            <a:off x="4776686" y="1861725"/>
            <a:ext cx="2364380" cy="557148"/>
          </a:xfrm>
          <a:prstGeom prst="rect">
            <a:avLst/>
          </a:prstGeom>
        </p:spPr>
      </p:pic>
      <p:pic>
        <p:nvPicPr>
          <p:cNvPr id="7" name="Bild 6" descr="box2d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86" y="2867401"/>
            <a:ext cx="2628900" cy="698500"/>
          </a:xfrm>
          <a:prstGeom prst="rect">
            <a:avLst/>
          </a:prstGeom>
        </p:spPr>
      </p:pic>
      <p:pic>
        <p:nvPicPr>
          <p:cNvPr id="8" name="Bild 7" descr="opengl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86" y="3923897"/>
            <a:ext cx="1588706" cy="700475"/>
          </a:xfrm>
          <a:prstGeom prst="rect">
            <a:avLst/>
          </a:prstGeom>
        </p:spPr>
      </p:pic>
      <p:pic>
        <p:nvPicPr>
          <p:cNvPr id="9" name="Bild 8" descr="lwjg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86" y="5039707"/>
            <a:ext cx="2101426" cy="70047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upload.wikimedia.org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wikipedia</a:t>
            </a:r>
            <a:r>
              <a:rPr lang="de-DE" sz="800" dirty="0">
                <a:latin typeface="Arial"/>
                <a:cs typeface="Arial"/>
              </a:rPr>
              <a:t>/en/</a:t>
            </a:r>
            <a:r>
              <a:rPr lang="de-DE" sz="800" dirty="0" err="1">
                <a:latin typeface="Arial"/>
                <a:cs typeface="Arial"/>
              </a:rPr>
              <a:t>thumb</a:t>
            </a:r>
            <a:r>
              <a:rPr lang="de-DE" sz="800" dirty="0">
                <a:latin typeface="Arial"/>
                <a:cs typeface="Arial"/>
              </a:rPr>
              <a:t>/3/39/</a:t>
            </a:r>
            <a:r>
              <a:rPr lang="de-DE" sz="800" dirty="0" err="1">
                <a:latin typeface="Arial"/>
                <a:cs typeface="Arial"/>
              </a:rPr>
              <a:t>Java_logo.svg</a:t>
            </a:r>
            <a:r>
              <a:rPr lang="de-DE" sz="800" dirty="0">
                <a:latin typeface="Arial"/>
                <a:cs typeface="Arial"/>
              </a:rPr>
              <a:t>/500px-</a:t>
            </a:r>
            <a:r>
              <a:rPr lang="de-DE" sz="800" dirty="0" smtClean="0">
                <a:latin typeface="Arial"/>
                <a:cs typeface="Arial"/>
              </a:rPr>
              <a:t>Java_logo.svg.png http</a:t>
            </a:r>
            <a:r>
              <a:rPr lang="de-DE" sz="800" dirty="0">
                <a:latin typeface="Arial"/>
                <a:cs typeface="Arial"/>
              </a:rPr>
              <a:t>://box2d.org/</a:t>
            </a:r>
            <a:r>
              <a:rPr lang="de-DE" sz="800" dirty="0" err="1">
                <a:latin typeface="Arial"/>
                <a:cs typeface="Arial"/>
              </a:rPr>
              <a:t>forum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styles</a:t>
            </a:r>
            <a:r>
              <a:rPr lang="de-DE" sz="800" dirty="0">
                <a:latin typeface="Arial"/>
                <a:cs typeface="Arial"/>
              </a:rPr>
              <a:t>/subsilver2/</a:t>
            </a:r>
            <a:r>
              <a:rPr lang="de-DE" sz="800" dirty="0" err="1">
                <a:latin typeface="Arial"/>
                <a:cs typeface="Arial"/>
              </a:rPr>
              <a:t>imageset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title.gif</a:t>
            </a:r>
            <a:endParaRPr lang="de-DE" sz="800" dirty="0">
              <a:latin typeface="Arial"/>
              <a:cs typeface="Arial"/>
            </a:endParaRPr>
          </a:p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libgdx.badlogicgames.com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logo.png</a:t>
            </a:r>
            <a:r>
              <a:rPr lang="de-DE" sz="800" dirty="0">
                <a:latin typeface="Arial"/>
                <a:cs typeface="Arial"/>
              </a:rPr>
              <a:t> </a:t>
            </a:r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www.opengl.org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opengl_logo.jpg</a:t>
            </a:r>
            <a:r>
              <a:rPr lang="de-DE" sz="800" dirty="0">
                <a:latin typeface="Arial"/>
                <a:cs typeface="Arial"/>
              </a:rPr>
              <a:t> </a:t>
            </a:r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www.lwjgl.org</a:t>
            </a:r>
            <a:r>
              <a:rPr lang="de-DE" sz="800" dirty="0">
                <a:latin typeface="Arial"/>
                <a:cs typeface="Arial"/>
              </a:rPr>
              <a:t>/_</a:t>
            </a:r>
            <a:r>
              <a:rPr lang="de-DE" sz="800" dirty="0" err="1">
                <a:latin typeface="Arial"/>
                <a:cs typeface="Arial"/>
              </a:rPr>
              <a:t>gfx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logo.png</a:t>
            </a:r>
            <a:endParaRPr lang="de-DE"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512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  <p:pic>
        <p:nvPicPr>
          <p:cNvPr id="4" name="Bild 3" descr="Jav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533" y="1080000"/>
            <a:ext cx="720109" cy="1320679"/>
          </a:xfrm>
          <a:prstGeom prst="rect">
            <a:avLst/>
          </a:prstGeom>
        </p:spPr>
      </p:pic>
      <p:pic>
        <p:nvPicPr>
          <p:cNvPr id="3" name="Bild 2" descr="pico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911323"/>
            <a:ext cx="4648882" cy="489356"/>
          </a:xfrm>
          <a:prstGeom prst="rect">
            <a:avLst/>
          </a:prstGeom>
        </p:spPr>
      </p:pic>
      <p:pic>
        <p:nvPicPr>
          <p:cNvPr id="5" name="Bild 4" descr="slf4j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2777278"/>
            <a:ext cx="2184371" cy="931043"/>
          </a:xfrm>
          <a:prstGeom prst="rect">
            <a:avLst/>
          </a:prstGeom>
        </p:spPr>
      </p:pic>
      <p:pic>
        <p:nvPicPr>
          <p:cNvPr id="11" name="Bild 10" descr="lb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77" y="2777278"/>
            <a:ext cx="1738866" cy="936312"/>
          </a:xfrm>
          <a:prstGeom prst="rect">
            <a:avLst/>
          </a:prstGeom>
        </p:spPr>
      </p:pic>
      <p:pic>
        <p:nvPicPr>
          <p:cNvPr id="12" name="Bild 11" descr="commons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064286"/>
            <a:ext cx="3277091" cy="93631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800000" y="5240492"/>
            <a:ext cx="2812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kern="1800" dirty="0" err="1">
                <a:solidFill>
                  <a:srgbClr val="00CC00"/>
                </a:solidFill>
                <a:latin typeface="Times"/>
                <a:ea typeface="Times New Roman"/>
                <a:cs typeface="Times New Roman"/>
              </a:rPr>
              <a:t>J</a:t>
            </a:r>
            <a:r>
              <a:rPr lang="en-US" sz="5400" b="1" kern="1800" dirty="0" err="1">
                <a:solidFill>
                  <a:srgbClr val="FF0000"/>
                </a:solidFill>
                <a:latin typeface="Times"/>
                <a:ea typeface="Times New Roman"/>
                <a:cs typeface="Times New Roman"/>
              </a:rPr>
              <a:t>U</a:t>
            </a:r>
            <a:r>
              <a:rPr lang="en-US" sz="5400" b="1" kern="1800" dirty="0" err="1">
                <a:solidFill>
                  <a:srgbClr val="000000"/>
                </a:solidFill>
                <a:latin typeface="Times"/>
                <a:ea typeface="Times New Roman"/>
                <a:cs typeface="Times New Roman"/>
              </a:rPr>
              <a:t>nit</a:t>
            </a:r>
            <a:r>
              <a:rPr lang="en-US" sz="5400" dirty="0"/>
              <a:t> </a:t>
            </a:r>
            <a:endParaRPr lang="de-DE" sz="5400" dirty="0"/>
          </a:p>
        </p:txBody>
      </p:sp>
      <p:pic>
        <p:nvPicPr>
          <p:cNvPr id="14" name="Bild 13" descr="mockit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229" y="5179814"/>
            <a:ext cx="2010590" cy="9328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picocontainer.com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pico_logo.png</a:t>
            </a:r>
            <a:r>
              <a:rPr lang="de-DE" sz="800" dirty="0" smtClean="0">
                <a:latin typeface="Arial"/>
                <a:cs typeface="Arial"/>
              </a:rPr>
              <a:t> http</a:t>
            </a:r>
            <a:r>
              <a:rPr lang="de-DE" sz="800" dirty="0">
                <a:latin typeface="Arial"/>
                <a:cs typeface="Arial"/>
              </a:rPr>
              <a:t>://slf4j.org/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/slf4j-</a:t>
            </a:r>
            <a:r>
              <a:rPr lang="de-DE" sz="800" dirty="0" smtClean="0">
                <a:latin typeface="Arial"/>
                <a:cs typeface="Arial"/>
              </a:rPr>
              <a:t>logo.jpg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logback.qos.ch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lblogo.jpg</a:t>
            </a:r>
            <a:r>
              <a:rPr lang="de-DE" sz="800" dirty="0" smtClean="0">
                <a:latin typeface="Arial"/>
                <a:cs typeface="Arial"/>
              </a:rPr>
              <a:t> </a:t>
            </a:r>
          </a:p>
          <a:p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commons.apache.org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commons-</a:t>
            </a:r>
            <a:r>
              <a:rPr lang="de-DE" sz="800" dirty="0" err="1" smtClean="0">
                <a:latin typeface="Arial"/>
                <a:cs typeface="Arial"/>
              </a:rPr>
              <a:t>logo.png</a:t>
            </a:r>
            <a:r>
              <a:rPr lang="de-DE" sz="800" dirty="0" smtClean="0">
                <a:latin typeface="Arial"/>
                <a:cs typeface="Arial"/>
              </a:rPr>
              <a:t>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mockito.googlecode.com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svn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wiki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logo.jpg</a:t>
            </a:r>
            <a:endParaRPr lang="de-DE" sz="800" dirty="0">
              <a:latin typeface="Arial"/>
              <a:cs typeface="Arial"/>
            </a:endParaRPr>
          </a:p>
        </p:txBody>
      </p:sp>
      <p:sp>
        <p:nvSpPr>
          <p:cNvPr id="16" name="Gefaltete Ecke 15"/>
          <p:cNvSpPr/>
          <p:nvPr/>
        </p:nvSpPr>
        <p:spPr>
          <a:xfrm>
            <a:off x="6833983" y="2913076"/>
            <a:ext cx="1883210" cy="74281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latin typeface="Arial"/>
                <a:cs typeface="Arial"/>
              </a:rPr>
              <a:t>JAXB 2.0</a:t>
            </a:r>
            <a:endParaRPr lang="de-DE" sz="2000" dirty="0" smtClean="0">
              <a:latin typeface="Arial"/>
              <a:cs typeface="Arial"/>
            </a:endParaRPr>
          </a:p>
        </p:txBody>
      </p:sp>
      <p:cxnSp>
        <p:nvCxnSpPr>
          <p:cNvPr id="18" name="Gerade Verbindung 17"/>
          <p:cNvCxnSpPr>
            <a:stCxn id="16" idx="0"/>
            <a:endCxn id="4" idx="2"/>
          </p:cNvCxnSpPr>
          <p:nvPr/>
        </p:nvCxnSpPr>
        <p:spPr>
          <a:xfrm flipV="1">
            <a:off x="7775588" y="2400679"/>
            <a:ext cx="0" cy="51239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17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6396335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git-scm.com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/logo@</a:t>
            </a:r>
            <a:r>
              <a:rPr lang="de-DE" sz="800" dirty="0" smtClean="0">
                <a:latin typeface="Arial"/>
                <a:cs typeface="Arial"/>
              </a:rPr>
              <a:t>2x.png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www.eclipse.org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eclipse.org-common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themes</a:t>
            </a:r>
            <a:r>
              <a:rPr lang="de-DE" sz="800" dirty="0">
                <a:latin typeface="Arial"/>
                <a:cs typeface="Arial"/>
              </a:rPr>
              <a:t>/Nova/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eclipse.png</a:t>
            </a:r>
            <a:r>
              <a:rPr lang="de-DE" sz="800" dirty="0" smtClean="0">
                <a:latin typeface="Arial"/>
                <a:cs typeface="Arial"/>
              </a:rPr>
              <a:t> </a:t>
            </a:r>
          </a:p>
          <a:p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upload.wikimedia.org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wikipedia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commons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thumb</a:t>
            </a:r>
            <a:r>
              <a:rPr lang="de-DE" sz="800" dirty="0">
                <a:latin typeface="Arial"/>
                <a:cs typeface="Arial"/>
              </a:rPr>
              <a:t>/b/b3/</a:t>
            </a:r>
            <a:r>
              <a:rPr lang="de-DE" sz="800" dirty="0" err="1">
                <a:latin typeface="Arial"/>
                <a:cs typeface="Arial"/>
              </a:rPr>
              <a:t>GitHub.svg</a:t>
            </a:r>
            <a:r>
              <a:rPr lang="de-DE" sz="800" dirty="0">
                <a:latin typeface="Arial"/>
                <a:cs typeface="Arial"/>
              </a:rPr>
              <a:t>/500px-</a:t>
            </a:r>
            <a:r>
              <a:rPr lang="de-DE" sz="800" dirty="0" smtClean="0">
                <a:latin typeface="Arial"/>
                <a:cs typeface="Arial"/>
              </a:rPr>
              <a:t>GitHub.svg.png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maven.apache.org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/maven-logo-2.</a:t>
            </a:r>
            <a:r>
              <a:rPr lang="de-DE" sz="800" dirty="0" smtClean="0">
                <a:latin typeface="Arial"/>
                <a:cs typeface="Arial"/>
              </a:rPr>
              <a:t>gif http</a:t>
            </a:r>
            <a:r>
              <a:rPr lang="de-DE" sz="800" dirty="0">
                <a:latin typeface="Arial"/>
                <a:cs typeface="Arial"/>
              </a:rPr>
              <a:t>://ci.m02.ch/</a:t>
            </a:r>
            <a:r>
              <a:rPr lang="de-DE" sz="800" dirty="0" err="1">
                <a:latin typeface="Arial"/>
                <a:cs typeface="Arial"/>
              </a:rPr>
              <a:t>artifactory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webapp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wicket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resource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org.artifactory.web.ui.skins.GreenSkin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header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header_logo.gif</a:t>
            </a:r>
            <a:r>
              <a:rPr lang="de-DE" sz="800" dirty="0">
                <a:latin typeface="Arial"/>
                <a:cs typeface="Arial"/>
              </a:rPr>
              <a:t> http://</a:t>
            </a:r>
            <a:r>
              <a:rPr lang="de-DE" sz="800" dirty="0" err="1">
                <a:latin typeface="Arial"/>
                <a:cs typeface="Arial"/>
              </a:rPr>
              <a:t>www.eclipse.org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juno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/eclipse_juno242x132.jpg</a:t>
            </a:r>
          </a:p>
        </p:txBody>
      </p:sp>
      <p:pic>
        <p:nvPicPr>
          <p:cNvPr id="5" name="Bild 4" descr="g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5"/>
            <a:ext cx="2110931" cy="882753"/>
          </a:xfrm>
          <a:prstGeom prst="rect">
            <a:avLst/>
          </a:prstGeom>
        </p:spPr>
      </p:pic>
      <p:pic>
        <p:nvPicPr>
          <p:cNvPr id="12" name="Bild 11" descr="500px-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16" y="1861725"/>
            <a:ext cx="1998704" cy="883427"/>
          </a:xfrm>
          <a:prstGeom prst="rect">
            <a:avLst/>
          </a:prstGeom>
        </p:spPr>
      </p:pic>
      <p:pic>
        <p:nvPicPr>
          <p:cNvPr id="13" name="Bild 12" descr="maven-logo-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3113054"/>
            <a:ext cx="2976321" cy="884338"/>
          </a:xfrm>
          <a:prstGeom prst="rect">
            <a:avLst/>
          </a:prstGeom>
        </p:spPr>
      </p:pic>
      <p:pic>
        <p:nvPicPr>
          <p:cNvPr id="14" name="Bild 13" descr="jenkins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16" y="3109195"/>
            <a:ext cx="2761739" cy="888197"/>
          </a:xfrm>
          <a:prstGeom prst="rect">
            <a:avLst/>
          </a:prstGeom>
        </p:spPr>
      </p:pic>
      <p:pic>
        <p:nvPicPr>
          <p:cNvPr id="15" name="Bild 14" descr="artifactory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468246"/>
            <a:ext cx="2138036" cy="888107"/>
          </a:xfrm>
          <a:prstGeom prst="rect">
            <a:avLst/>
          </a:prstGeom>
        </p:spPr>
      </p:pic>
      <p:pic>
        <p:nvPicPr>
          <p:cNvPr id="16" name="Bild 15" descr="eclipse_juno242x132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16" y="4468246"/>
            <a:ext cx="1611954" cy="87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4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</a:t>
            </a:r>
            <a:r>
              <a:rPr lang="de-DE" dirty="0" err="1" smtClean="0"/>
              <a:t>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714894"/>
      </p:ext>
    </p:extLst>
  </p:cSld>
  <p:clrMapOvr>
    <a:masterClrMapping/>
  </p:clrMapOvr>
</p:sld>
</file>

<file path=ppt/theme/theme1.xml><?xml version="1.0" encoding="utf-8"?>
<a:theme xmlns:a="http://schemas.openxmlformats.org/drawingml/2006/main" name="BFH_Engli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Präsentation_Vorlage_englisch</AVMTitle>
  </documentManagement>
</p:properties>
</file>

<file path=customXml/itemProps1.xml><?xml version="1.0" encoding="utf-8"?>
<ds:datastoreItem xmlns:ds="http://schemas.openxmlformats.org/officeDocument/2006/customXml" ds:itemID="{184D1BA4-E1D9-4A13-9520-8B128AB9B7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FC4B711-E929-41BE-9ADF-F25D40A4BE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07253-A5D3-49F9-A42C-66035004080B}">
  <ds:schemaRefs>
    <ds:schemaRef ds:uri="http://schemas.microsoft.com/office/2006/metadata/properties"/>
    <ds:schemaRef ds:uri="5091c847-84be-4f4f-b16c-c018ad2ca66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BFH_English.potx</Template>
  <TotalTime>0</TotalTime>
  <Words>279</Words>
  <Application>Microsoft Macintosh PowerPoint</Application>
  <PresentationFormat>Bildschirmpräsentation (4:3)</PresentationFormat>
  <Paragraphs>44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BFH_English</vt:lpstr>
      <vt:lpstr>Project 1: Comet Pinball</vt:lpstr>
      <vt:lpstr>Overview</vt:lpstr>
      <vt:lpstr>Key features</vt:lpstr>
      <vt:lpstr>Key features</vt:lpstr>
      <vt:lpstr>Technologies</vt:lpstr>
      <vt:lpstr>Technologies</vt:lpstr>
      <vt:lpstr>Technologies</vt:lpstr>
      <vt:lpstr>Tools</vt:lpstr>
      <vt:lpstr>Domain model</vt:lpstr>
      <vt:lpstr>Domain model</vt:lpstr>
      <vt:lpstr>System design</vt:lpstr>
      <vt:lpstr>Overview</vt:lpstr>
      <vt:lpstr>System design Model / Persistence</vt:lpstr>
      <vt:lpstr>System design Presentation</vt:lpstr>
      <vt:lpstr>System design Logic</vt:lpstr>
      <vt:lpstr>Questions &amp; Answers</vt:lpstr>
    </vt:vector>
  </TitlesOfParts>
  <Company>BFH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Präsentation_Vorlage_englisch</dc:title>
  <dc:creator>AdminRZ</dc:creator>
  <cp:lastModifiedBy>Christian Bürgi</cp:lastModifiedBy>
  <cp:revision>13</cp:revision>
  <cp:lastPrinted>2010-06-23T13:47:58Z</cp:lastPrinted>
  <dcterms:created xsi:type="dcterms:W3CDTF">2012-01-30T10:03:31Z</dcterms:created>
  <dcterms:modified xsi:type="dcterms:W3CDTF">2013-01-15T09:27:51Z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