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5470C-EC45-5B8D-E0FA-7B5FF3CAD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079003-FA1B-1ECC-729A-8BC0625B3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3345A8-148E-092E-7DF8-D04E0CF8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9095-5555-4873-AB98-4D38E8E81338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50161FB-BE33-A3F7-1D89-DEB0F557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4B97DE-8304-8E3C-924F-489BD1E1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ED29-67DD-4773-A32D-1928246845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748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0D7A2-ECC6-FBF1-C921-9742C9AF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E70DF34-F02F-E13D-3A06-834C1FBFE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E192D7-A7ED-B79F-59DC-E87A996E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9095-5555-4873-AB98-4D38E8E81338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3D06B2-F7F4-2DC4-8012-ACA961CC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C67AEA-D12B-E5B6-8195-12DA5671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ED29-67DD-4773-A32D-1928246845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28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FCCEB8B-DE2D-1F19-360C-E37656A6D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7D6DF5D-1CDD-06B6-CE08-3ABE06FD3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1EF56D-7505-9F8D-2154-5B5243B1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9095-5555-4873-AB98-4D38E8E81338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7BFF0E-4B16-6D27-2B9B-5676DCCF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B86F3B-B564-D0C6-F2BC-47335299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ED29-67DD-4773-A32D-1928246845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48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48956-3C55-8135-FDF1-63B9F12C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354CC5-2AC6-3B1E-88E6-CEFFC5E4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E0D010-E8FF-4F61-B402-3DC7C0EC0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9095-5555-4873-AB98-4D38E8E81338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3C89F9-EE24-2C80-157B-65BDFCB6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75FCC2-09F4-4C53-E21C-6A1B5A02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ED29-67DD-4773-A32D-1928246845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955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E72F8-F4F9-0CB5-74AA-9C508753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9F94FDA-2B93-D601-C0DD-914C5AF8E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10EC23-15F3-D0B3-C35E-DABC97C3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9095-5555-4873-AB98-4D38E8E81338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5ECBAB-1930-C74F-BDE3-8B53B728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836B65-A511-5C54-2ACA-46127CD0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ED29-67DD-4773-A32D-1928246845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805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46222-0434-E3FA-2342-F5D6FB83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47094F-1E3A-33FD-1905-D0326837A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0EE43BE-C1EA-6A05-8670-5D90A3DA4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253247-3786-A465-7110-F7990A3C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9095-5555-4873-AB98-4D38E8E81338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DC1CCA-B3EF-51A7-A667-4D12FBAE0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501212-B892-915F-A679-5D73D08F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ED29-67DD-4773-A32D-1928246845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210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402F4-0075-A859-4743-EB567FB1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729295-EB32-D862-6B9C-372D19CF9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9A466D7-566E-285B-E6A8-A9ECAD2AE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7EFCD23-2272-9789-7F6D-871F7096C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E833662-757D-C360-D779-12F3C9624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FA15D86-E0B5-CD50-3CD5-BC75951B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9095-5555-4873-AB98-4D38E8E81338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3259A1C-2E3B-A364-7238-1DE91765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6ADF543-AB54-D7C3-D4B8-485DD63D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ED29-67DD-4773-A32D-1928246845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887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85BF2-17CF-728D-0AF0-C0C15938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7C1B4FB-BB38-185D-EC42-5F2AB47A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9095-5555-4873-AB98-4D38E8E81338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0F56CCB-3A77-AB64-A390-F3C6EF88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46818E-2A73-F32F-1733-1DB1B483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ED29-67DD-4773-A32D-1928246845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502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6F2105A-2552-7C03-3852-5066BAA1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9095-5555-4873-AB98-4D38E8E81338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90A41CF-AD2F-7651-F776-B7669B55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1AA075-E3F0-78E4-14FE-695BCAC8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ED29-67DD-4773-A32D-1928246845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05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F7E66-1DAC-85B2-7496-E62E483F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128901-DF87-4153-3E93-14510BF5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A1F5B2D-0DD1-F84F-6287-DAED8342D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5BEDE70-546F-2FF8-19CA-453D1087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9095-5555-4873-AB98-4D38E8E81338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C8EE4FD-CC39-2D23-937E-08CF9F76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32B6823-3B1F-FDEA-B8AB-3E0FF439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ED29-67DD-4773-A32D-1928246845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953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C41F8-00F7-E3EE-0BD1-04CA35D9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DEE845F-3FAD-4C91-3ABE-B8A421D37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CF80D8-94B3-EEB7-3873-925529274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D4B9B4-3522-92B1-CBAB-EC28D724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9095-5555-4873-AB98-4D38E8E81338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9970E7C-6572-DA9E-2399-5544B784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72A850E-F908-A0ED-1AC6-10BCAC7B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ED29-67DD-4773-A32D-1928246845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09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681585B-CAD5-C0DF-530B-51E2E107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96EFF8-2672-8A70-74AF-BE8C0DF9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03A257-731A-71AC-9043-E909AE74E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39095-5555-4873-AB98-4D38E8E81338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0FE407-B1E1-7468-069E-D93EA701F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360286-4BA9-74B9-233B-2BA9C8E99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2ED29-67DD-4773-A32D-1928246845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997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E015A-6C91-4049-3C60-E1F363633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0398"/>
          </a:xfrm>
        </p:spPr>
        <p:txBody>
          <a:bodyPr/>
          <a:lstStyle/>
          <a:p>
            <a:r>
              <a:rPr lang="nl-NL" dirty="0"/>
              <a:t>Tree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417EF8-1C05-DE5D-53A5-F3305C2CC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2761"/>
            <a:ext cx="9144000" cy="3075039"/>
          </a:xfrm>
        </p:spPr>
        <p:txBody>
          <a:bodyPr/>
          <a:lstStyle/>
          <a:p>
            <a:r>
              <a:rPr lang="nl-NL" dirty="0"/>
              <a:t>Model </a:t>
            </a:r>
            <a:r>
              <a:rPr lang="nl-NL" dirty="0" err="1"/>
              <a:t>selection</a:t>
            </a:r>
            <a:endParaRPr lang="nl-NL" dirty="0"/>
          </a:p>
          <a:p>
            <a:r>
              <a:rPr lang="nl-NL" dirty="0" err="1"/>
              <a:t>Dataprep</a:t>
            </a:r>
            <a:endParaRPr lang="nl-NL" dirty="0"/>
          </a:p>
          <a:p>
            <a:r>
              <a:rPr lang="nl-NL" dirty="0" err="1"/>
              <a:t>Results</a:t>
            </a:r>
            <a:endParaRPr lang="nl-NL" dirty="0"/>
          </a:p>
          <a:p>
            <a:r>
              <a:rPr lang="nl-NL" dirty="0" err="1"/>
              <a:t>Finetuning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558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28DE7-B79B-75FA-4F30-39ECCD27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 </a:t>
            </a:r>
            <a:r>
              <a:rPr lang="nl-NL" dirty="0" err="1"/>
              <a:t>selection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BA3AC827-FDF8-DDF0-D777-D750F3A8E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757257"/>
              </p:ext>
            </p:extLst>
          </p:nvPr>
        </p:nvGraphicFramePr>
        <p:xfrm>
          <a:off x="845574" y="1504335"/>
          <a:ext cx="9999407" cy="4517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4937">
                  <a:extLst>
                    <a:ext uri="{9D8B030D-6E8A-4147-A177-3AD203B41FA5}">
                      <a16:colId xmlns:a16="http://schemas.microsoft.com/office/drawing/2014/main" val="295815618"/>
                    </a:ext>
                  </a:extLst>
                </a:gridCol>
                <a:gridCol w="1209773">
                  <a:extLst>
                    <a:ext uri="{9D8B030D-6E8A-4147-A177-3AD203B41FA5}">
                      <a16:colId xmlns:a16="http://schemas.microsoft.com/office/drawing/2014/main" val="343215533"/>
                    </a:ext>
                  </a:extLst>
                </a:gridCol>
                <a:gridCol w="1337187">
                  <a:extLst>
                    <a:ext uri="{9D8B030D-6E8A-4147-A177-3AD203B41FA5}">
                      <a16:colId xmlns:a16="http://schemas.microsoft.com/office/drawing/2014/main" val="146836821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3621680787"/>
                    </a:ext>
                  </a:extLst>
                </a:gridCol>
                <a:gridCol w="1189703">
                  <a:extLst>
                    <a:ext uri="{9D8B030D-6E8A-4147-A177-3AD203B41FA5}">
                      <a16:colId xmlns:a16="http://schemas.microsoft.com/office/drawing/2014/main" val="532611551"/>
                    </a:ext>
                  </a:extLst>
                </a:gridCol>
                <a:gridCol w="1288348">
                  <a:extLst>
                    <a:ext uri="{9D8B030D-6E8A-4147-A177-3AD203B41FA5}">
                      <a16:colId xmlns:a16="http://schemas.microsoft.com/office/drawing/2014/main" val="2892721514"/>
                    </a:ext>
                  </a:extLst>
                </a:gridCol>
                <a:gridCol w="2231601">
                  <a:extLst>
                    <a:ext uri="{9D8B030D-6E8A-4147-A177-3AD203B41FA5}">
                      <a16:colId xmlns:a16="http://schemas.microsoft.com/office/drawing/2014/main" val="1161479195"/>
                    </a:ext>
                  </a:extLst>
                </a:gridCol>
              </a:tblGrid>
              <a:tr h="3139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nl-NL" sz="1400" b="1" u="none" strike="noStrike" dirty="0">
                          <a:effectLst/>
                        </a:rPr>
                        <a:t>Model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 dirty="0" err="1">
                          <a:effectLst/>
                        </a:rPr>
                        <a:t>Overfitting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 dirty="0" err="1">
                          <a:effectLst/>
                        </a:rPr>
                        <a:t>Interpretability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Handles High </a:t>
                      </a:r>
                      <a:r>
                        <a:rPr lang="nl-NL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dimensionality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 dirty="0">
                          <a:effectLst/>
                        </a:rPr>
                        <a:t>Slow </a:t>
                      </a:r>
                      <a:r>
                        <a:rPr lang="nl-NL" sz="1400" b="1" u="none" strike="noStrike" dirty="0" err="1">
                          <a:effectLst/>
                        </a:rPr>
                        <a:t>to</a:t>
                      </a:r>
                      <a:r>
                        <a:rPr lang="nl-NL" sz="1400" b="1" u="none" strike="noStrike" dirty="0">
                          <a:effectLst/>
                        </a:rPr>
                        <a:t> Train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 dirty="0" err="1">
                          <a:effectLst/>
                        </a:rPr>
                        <a:t>Requires</a:t>
                      </a:r>
                      <a:r>
                        <a:rPr lang="nl-NL" sz="1400" b="1" u="none" strike="noStrike" dirty="0">
                          <a:effectLst/>
                        </a:rPr>
                        <a:t> </a:t>
                      </a:r>
                      <a:r>
                        <a:rPr lang="nl-NL" sz="1400" b="1" u="none" strike="noStrike" dirty="0" err="1">
                          <a:effectLst/>
                        </a:rPr>
                        <a:t>Tuning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400" b="1" u="none" strike="noStrike" dirty="0" err="1">
                          <a:effectLst/>
                        </a:rPr>
                        <a:t>Variable</a:t>
                      </a:r>
                      <a:r>
                        <a:rPr lang="nl-NL" sz="1400" b="1" u="none" strike="noStrike" dirty="0">
                          <a:effectLst/>
                        </a:rPr>
                        <a:t> </a:t>
                      </a:r>
                      <a:r>
                        <a:rPr lang="nl-NL" sz="1400" b="1" u="none" strike="noStrike" dirty="0" err="1">
                          <a:effectLst/>
                        </a:rPr>
                        <a:t>Selection</a:t>
                      </a:r>
                      <a:r>
                        <a:rPr lang="nl-NL" sz="1400" b="1" u="none" strike="noStrike" dirty="0">
                          <a:effectLst/>
                        </a:rPr>
                        <a:t> Bias</a:t>
                      </a:r>
                      <a:endParaRPr lang="nl-NL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3306577"/>
                  </a:ext>
                </a:extLst>
              </a:tr>
              <a:tr h="62786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1" u="none" strike="noStrike" dirty="0">
                          <a:effectLst/>
                        </a:rPr>
                        <a:t>CART (basic tree)</a:t>
                      </a:r>
                      <a:endParaRPr lang="nl-NL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Yes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High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Poor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No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Yes (</a:t>
                      </a:r>
                      <a:r>
                        <a:rPr lang="el-GR" sz="1100" u="none" strike="noStrike">
                          <a:effectLst/>
                        </a:rPr>
                        <a:t>α </a:t>
                      </a:r>
                      <a:r>
                        <a:rPr lang="nl-NL" sz="1100" u="none" strike="noStrike">
                          <a:effectLst/>
                        </a:rPr>
                        <a:t>pruning)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High – favors variables with many cut points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3010053"/>
                  </a:ext>
                </a:extLst>
              </a:tr>
              <a:tr h="941791"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1" u="none" strike="noStrike" dirty="0" err="1">
                          <a:effectLst/>
                        </a:rPr>
                        <a:t>Conditional</a:t>
                      </a:r>
                      <a:r>
                        <a:rPr lang="nl-NL" sz="1100" b="1" u="none" strike="noStrike" dirty="0">
                          <a:effectLst/>
                        </a:rPr>
                        <a:t> </a:t>
                      </a:r>
                      <a:r>
                        <a:rPr lang="nl-NL" sz="1100" b="1" u="none" strike="noStrike" dirty="0" err="1">
                          <a:effectLst/>
                        </a:rPr>
                        <a:t>Inference</a:t>
                      </a:r>
                      <a:r>
                        <a:rPr lang="nl-NL" sz="1100" b="1" u="none" strike="noStrike" dirty="0">
                          <a:effectLst/>
                        </a:rPr>
                        <a:t> Tree (</a:t>
                      </a:r>
                      <a:r>
                        <a:rPr lang="nl-NL" sz="1000" b="1" u="none" strike="noStrike" dirty="0" err="1">
                          <a:effectLst/>
                        </a:rPr>
                        <a:t>ctree</a:t>
                      </a:r>
                      <a:r>
                        <a:rPr lang="nl-NL" sz="1100" b="1" u="none" strike="noStrike" dirty="0">
                          <a:effectLst/>
                        </a:rPr>
                        <a:t>)</a:t>
                      </a:r>
                      <a:endParaRPr lang="nl-NL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 dirty="0">
                          <a:effectLst/>
                        </a:rPr>
                        <a:t>No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High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 dirty="0">
                          <a:effectLst/>
                        </a:rPr>
                        <a:t>Yes (</a:t>
                      </a:r>
                      <a:r>
                        <a:rPr lang="nl-NL" sz="1100" u="none" strike="noStrike" dirty="0" err="1">
                          <a:effectLst/>
                        </a:rPr>
                        <a:t>when</a:t>
                      </a:r>
                      <a:r>
                        <a:rPr lang="nl-NL" sz="1100" u="none" strike="noStrike" dirty="0">
                          <a:effectLst/>
                        </a:rPr>
                        <a:t> p*n is large)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No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Low – splits chosen via p-values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038173"/>
                  </a:ext>
                </a:extLst>
              </a:tr>
              <a:tr h="62786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1" u="none" strike="noStrike" dirty="0" err="1">
                          <a:effectLst/>
                        </a:rPr>
                        <a:t>Bagging</a:t>
                      </a:r>
                      <a:endParaRPr lang="nl-NL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Reduced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Low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Yes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No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High – uses unadjusted CART trees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6102580"/>
                  </a:ext>
                </a:extLst>
              </a:tr>
              <a:tr h="62786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1" u="none" strike="noStrike" dirty="0">
                          <a:effectLst/>
                        </a:rPr>
                        <a:t>Random </a:t>
                      </a:r>
                      <a:r>
                        <a:rPr lang="nl-NL" sz="1100" b="1" u="none" strike="noStrike" dirty="0" err="1">
                          <a:effectLst/>
                        </a:rPr>
                        <a:t>Forest</a:t>
                      </a:r>
                      <a:endParaRPr lang="nl-NL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Reduced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Low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Good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 dirty="0">
                          <a:effectLst/>
                        </a:rPr>
                        <a:t>Yes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No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Medium – random feature selection helps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41"/>
                  </a:ext>
                </a:extLst>
              </a:tr>
              <a:tr h="62786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1" u="none" strike="noStrike" dirty="0" err="1">
                          <a:effectLst/>
                        </a:rPr>
                        <a:t>Boosting</a:t>
                      </a:r>
                      <a:r>
                        <a:rPr lang="nl-NL" sz="1100" b="1" u="none" strike="noStrike" dirty="0">
                          <a:effectLst/>
                        </a:rPr>
                        <a:t> (</a:t>
                      </a:r>
                      <a:r>
                        <a:rPr lang="nl-NL" sz="1000" b="1" u="none" strike="noStrike" dirty="0" err="1">
                          <a:effectLst/>
                        </a:rPr>
                        <a:t>gbm</a:t>
                      </a:r>
                      <a:r>
                        <a:rPr lang="nl-NL" sz="1100" b="1" u="none" strike="noStrike" dirty="0">
                          <a:effectLst/>
                        </a:rPr>
                        <a:t>)</a:t>
                      </a:r>
                      <a:endParaRPr lang="nl-NL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Yes (if untuned)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Low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Moderate </a:t>
                      </a:r>
                      <a:r>
                        <a:rPr lang="nl-N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</a:t>
                      </a:r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nl-N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good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Yes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Yes – needs tuning (e.g. shrinkage λ)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High – typically uses biased base trees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412252"/>
                  </a:ext>
                </a:extLst>
              </a:tr>
              <a:tr h="627860"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1" u="none" strike="noStrike" dirty="0" err="1">
                          <a:effectLst/>
                        </a:rPr>
                        <a:t>XGBoost</a:t>
                      </a:r>
                      <a:endParaRPr lang="nl-NL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Reduced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 dirty="0">
                          <a:effectLst/>
                        </a:rPr>
                        <a:t>Low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Excellent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No (optimized)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u="none" strike="noStrike">
                          <a:effectLst/>
                        </a:rPr>
                        <a:t>Yes – extensive tuning needed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High – unless special splitting method used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2946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1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9062E-CA6C-2EEF-9D55-AC694EA3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r>
              <a:rPr lang="nl-NL" dirty="0"/>
              <a:t> – data </a:t>
            </a:r>
            <a:r>
              <a:rPr lang="nl-NL" dirty="0" err="1"/>
              <a:t>preparation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93B0D1-4520-9938-0C34-5FE8DBC7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Missing Values</a:t>
            </a:r>
          </a:p>
          <a:p>
            <a:r>
              <a:rPr lang="en-US" noProof="0" dirty="0"/>
              <a:t>Factorize classes and columns with characters</a:t>
            </a:r>
          </a:p>
        </p:txBody>
      </p:sp>
    </p:spTree>
    <p:extLst>
      <p:ext uri="{BB962C8B-B14F-4D97-AF65-F5344CB8AC3E}">
        <p14:creationId xmlns:p14="http://schemas.microsoft.com/office/powerpoint/2010/main" val="250674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6AD22-CEB6-60E2-6C6C-814B5ABE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/>
              <a:t>Forest</a:t>
            </a:r>
            <a:r>
              <a:rPr lang="nl-NL" dirty="0"/>
              <a:t> - training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6D0105-9B7B-D602-BB1B-015DCF229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8032" cy="2126943"/>
          </a:xfrm>
        </p:spPr>
        <p:txBody>
          <a:bodyPr/>
          <a:lstStyle/>
          <a:p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lectures</a:t>
            </a:r>
            <a:r>
              <a:rPr lang="nl-NL" dirty="0"/>
              <a:t>:</a:t>
            </a:r>
          </a:p>
          <a:p>
            <a:r>
              <a:rPr lang="en-US" dirty="0" err="1"/>
              <a:t>mtry</a:t>
            </a:r>
            <a:r>
              <a:rPr lang="en-US" dirty="0"/>
              <a:t>: √p for classification</a:t>
            </a:r>
          </a:p>
          <a:p>
            <a:r>
              <a:rPr lang="en-US" dirty="0" err="1"/>
              <a:t>Ntree</a:t>
            </a:r>
            <a:r>
              <a:rPr lang="en-US" dirty="0"/>
              <a:t>: 500</a:t>
            </a:r>
          </a:p>
          <a:p>
            <a:r>
              <a:rPr lang="en-US" dirty="0" err="1"/>
              <a:t>Nodesize</a:t>
            </a:r>
            <a:r>
              <a:rPr lang="en-US" dirty="0"/>
              <a:t>: min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260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DF5CB-E6FE-FA8B-5D8B-70B65611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Checking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trees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B6A0D2-FC41-E4C9-80C6-9900BC9A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0781" cy="415385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Ntree</a:t>
            </a:r>
            <a:r>
              <a:rPr lang="nl-NL" dirty="0"/>
              <a:t> = 500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3B0BD4-62F9-7B97-A8D8-B7D33448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06" y="2241010"/>
            <a:ext cx="6325059" cy="39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2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B165E-702C-4E87-BB0B-FDF47EE7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67116" cy="1208036"/>
          </a:xfrm>
        </p:spPr>
        <p:txBody>
          <a:bodyPr/>
          <a:lstStyle/>
          <a:p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5D6B33-4196-E2C5-B44C-8CE4E805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5852" cy="1603375"/>
          </a:xfrm>
        </p:spPr>
        <p:txBody>
          <a:bodyPr/>
          <a:lstStyle/>
          <a:p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Positive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: 2.54 %</a:t>
            </a:r>
          </a:p>
          <a:p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Negative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: 7.96 %</a:t>
            </a:r>
          </a:p>
          <a:p>
            <a:r>
              <a:rPr lang="nl-NL" dirty="0" err="1"/>
              <a:t>Accuracy</a:t>
            </a:r>
            <a:r>
              <a:rPr lang="nl-NL" dirty="0"/>
              <a:t>: 95.29 %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34C2F51-99EB-A500-B845-7AA56BDA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591" y="1146786"/>
            <a:ext cx="4654701" cy="528392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5C8539CA-8425-84BD-EB40-683AE09A667A}"/>
              </a:ext>
            </a:extLst>
          </p:cNvPr>
          <p:cNvSpPr txBox="1">
            <a:spLocks/>
          </p:cNvSpPr>
          <p:nvPr/>
        </p:nvSpPr>
        <p:spPr>
          <a:xfrm>
            <a:off x="6922268" y="365126"/>
            <a:ext cx="4552415" cy="875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/>
              <a:t>Most important variables</a:t>
            </a:r>
          </a:p>
        </p:txBody>
      </p:sp>
    </p:spTree>
    <p:extLst>
      <p:ext uri="{BB962C8B-B14F-4D97-AF65-F5344CB8AC3E}">
        <p14:creationId xmlns:p14="http://schemas.microsoft.com/office/powerpoint/2010/main" val="150153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B324F-B609-5532-3AC9-F6FE202D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/>
          <a:lstStyle/>
          <a:p>
            <a:r>
              <a:rPr lang="nl-NL" dirty="0"/>
              <a:t>Get </a:t>
            </a:r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positives</a:t>
            </a:r>
            <a:r>
              <a:rPr lang="nl-NL" dirty="0"/>
              <a:t> below 1%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2547E5-C648-9A72-7923-C0A71E65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5024283"/>
          </a:xfrm>
        </p:spPr>
        <p:txBody>
          <a:bodyPr/>
          <a:lstStyle/>
          <a:p>
            <a:r>
              <a:rPr lang="en-US" noProof="0" dirty="0"/>
              <a:t>Retrieve the probabilities</a:t>
            </a:r>
          </a:p>
          <a:p>
            <a:r>
              <a:rPr lang="en-US" noProof="0" dirty="0"/>
              <a:t>Find the threshold that gives FP &lt; 1%</a:t>
            </a:r>
          </a:p>
          <a:p>
            <a:pPr marL="0" indent="0">
              <a:buNone/>
            </a:pPr>
            <a:r>
              <a:rPr lang="en-US" noProof="0" dirty="0">
                <a:sym typeface="Wingdings" panose="05000000000000000000" pitchFamily="2" charset="2"/>
              </a:rPr>
              <a:t> 	</a:t>
            </a:r>
            <a:r>
              <a:rPr lang="en-US" noProof="0" dirty="0"/>
              <a:t>This occurs when we set the </a:t>
            </a:r>
            <a:r>
              <a:rPr lang="en-US" noProof="0" dirty="0" err="1"/>
              <a:t>the</a:t>
            </a:r>
            <a:r>
              <a:rPr lang="en-US" noProof="0" dirty="0"/>
              <a:t> minimum probability for an 	observation to be classified as (1) (spam) to 0.66</a:t>
            </a:r>
          </a:p>
          <a:p>
            <a:r>
              <a:rPr lang="en-US" noProof="0" dirty="0"/>
              <a:t>Results:</a:t>
            </a:r>
          </a:p>
          <a:p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Positive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: </a:t>
            </a:r>
            <a:r>
              <a:rPr lang="nl-NL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0.96 %</a:t>
            </a:r>
          </a:p>
          <a:p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Negative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: </a:t>
            </a:r>
            <a:r>
              <a:rPr lang="nl-NL" dirty="0">
                <a:solidFill>
                  <a:srgbClr val="FF0000"/>
                </a:solidFill>
              </a:rPr>
              <a:t>14.65 %</a:t>
            </a:r>
          </a:p>
          <a:p>
            <a:r>
              <a:rPr lang="nl-NL" dirty="0" err="1"/>
              <a:t>Accuracy</a:t>
            </a:r>
            <a:r>
              <a:rPr lang="nl-NL" dirty="0"/>
              <a:t>: </a:t>
            </a:r>
            <a:r>
              <a:rPr lang="nl-NL" dirty="0">
                <a:solidFill>
                  <a:srgbClr val="FF0000"/>
                </a:solidFill>
              </a:rPr>
              <a:t>93.56 %</a:t>
            </a:r>
          </a:p>
          <a:p>
            <a:endParaRPr lang="en-US" noProof="0" dirty="0"/>
          </a:p>
          <a:p>
            <a:r>
              <a:rPr lang="en-US" dirty="0"/>
              <a:t>Optional: retraining the model with different weights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9846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283</Words>
  <Application>Microsoft Office PowerPoint</Application>
  <PresentationFormat>Breedbeeld</PresentationFormat>
  <Paragraphs>81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Aptos Narrow</vt:lpstr>
      <vt:lpstr>Arial</vt:lpstr>
      <vt:lpstr>Wingdings</vt:lpstr>
      <vt:lpstr>Kantoorthema</vt:lpstr>
      <vt:lpstr>Tree based models</vt:lpstr>
      <vt:lpstr>Model selection</vt:lpstr>
      <vt:lpstr>Random Forest – data preparation</vt:lpstr>
      <vt:lpstr>Random Forest - training</vt:lpstr>
      <vt:lpstr>Checking the number of trees</vt:lpstr>
      <vt:lpstr>Results</vt:lpstr>
      <vt:lpstr>Get false positives below 1%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Blokland</dc:creator>
  <cp:lastModifiedBy>Andre Blokland</cp:lastModifiedBy>
  <cp:revision>1</cp:revision>
  <dcterms:created xsi:type="dcterms:W3CDTF">2025-05-21T13:02:09Z</dcterms:created>
  <dcterms:modified xsi:type="dcterms:W3CDTF">2025-05-21T13:35:22Z</dcterms:modified>
</cp:coreProperties>
</file>