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WgXHQ9z+Im03zKoFSGQehkh8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6B08C-E5D6-42EA-BB49-1A7329B88A80}">
  <a:tblStyle styleId="{0456B08C-E5D6-42EA-BB49-1A7329B88A80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fill>
          <a:solidFill>
            <a:srgbClr val="EFCE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FCECA"/>
          </a:solidFill>
        </a:fill>
      </a:tcStyle>
    </a:band1V>
    <a:band2V>
      <a:tcTxStyle b="off" i="off"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1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6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8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8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cueeclass.ncu.edu.tw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作業02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繳交截止日期：2021/10/12   23:55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45282" y="228157"/>
            <a:ext cx="10295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作業02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b="1" lang="zh-TW" sz="3200">
                <a:latin typeface="Rockwell"/>
                <a:ea typeface="Rockwell"/>
                <a:cs typeface="Rockwell"/>
                <a:sym typeface="Rockwell"/>
              </a:rPr>
              <a:t>字母出現的</a:t>
            </a:r>
            <a:r>
              <a:rPr b="1" lang="zh-TW" sz="3200"/>
              <a:t>次數</a:t>
            </a:r>
            <a:endParaRPr b="1" sz="3200">
              <a:latin typeface="Rockwell"/>
              <a:ea typeface="Rockwell"/>
              <a:cs typeface="Rockwell"/>
              <a:sym typeface="Rockwell"/>
            </a:endParaRPr>
          </a:p>
          <a:p>
            <a:pPr indent="-5333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sz="2400">
                <a:latin typeface="Rockwell"/>
                <a:ea typeface="Rockwell"/>
                <a:cs typeface="Rockwell"/>
                <a:sym typeface="Rockwell"/>
              </a:rPr>
              <a:t>輸入：一串字串(英文字母小寫組合，</a:t>
            </a:r>
            <a:r>
              <a:rPr lang="zh-TW" sz="2400" u="sng">
                <a:latin typeface="Rockwell"/>
                <a:ea typeface="Rockwell"/>
                <a:cs typeface="Rockwell"/>
                <a:sym typeface="Rockwell"/>
              </a:rPr>
              <a:t>大寫、空格、標點符號</a:t>
            </a:r>
            <a:r>
              <a:rPr lang="zh-TW" sz="2400">
                <a:latin typeface="Rockwell"/>
                <a:ea typeface="Rockwell"/>
                <a:cs typeface="Rockwell"/>
                <a:sym typeface="Rockwell"/>
              </a:rPr>
              <a:t>忽略不計)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sz="2400">
                <a:latin typeface="Rockwell"/>
                <a:ea typeface="Rockwell"/>
                <a:cs typeface="Rockwell"/>
                <a:sym typeface="Rockwell"/>
              </a:rPr>
              <a:t>輸出：分別計算 a、e、i、o、u 出現的次數</a:t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5333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範例：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767" y="4284353"/>
            <a:ext cx="4221073" cy="47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8767" y="4761211"/>
            <a:ext cx="4534581" cy="48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作業02 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23" name="Google Shape;123;p6"/>
          <p:cNvGraphicFramePr/>
          <p:nvPr/>
        </p:nvGraphicFramePr>
        <p:xfrm>
          <a:off x="1122769" y="1934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{0456B08C-E5D6-42EA-BB49-1A7329B88A80}</a:tableStyleId>
              </a:tblPr>
              <a:tblGrid>
                <a:gridCol w="6296925"/>
                <a:gridCol w="3761475"/>
              </a:tblGrid>
              <a:tr h="6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input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output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zh-TW" sz="1800" u="none" cap="none" strike="noStrike"/>
                        <a:t>Pycharm Projects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a: 1 ,e: 1 ,i: 0 ,o: 1 ,u: 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i am a student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a: 2 ,e: 1 ,i: 1 ,o: 0 ,u: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5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Pneumonoultramicroscopicsilicovolcanoconiosis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a: 2 ,e: 1 ,i: 6 ,o: 9 ,u: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範例</a:t>
            </a:r>
            <a:endParaRPr/>
          </a:p>
        </p:txBody>
      </p:sp>
      <p:pic>
        <p:nvPicPr>
          <p:cNvPr descr="C:\Users\ZSheng\Downloads\s1.PN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38" y="2194709"/>
            <a:ext cx="4908725" cy="18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1066798" y="1992631"/>
            <a:ext cx="100584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程式碼 (.py)</a:t>
            </a:r>
            <a:endParaRPr b="1">
              <a:solidFill>
                <a:srgbClr val="FF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不用圖片</a:t>
            </a:r>
            <a:endParaRPr b="1">
              <a:solidFill>
                <a:srgbClr val="FF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不用壓縮，直接丟一個py檔上來就好</a:t>
            </a:r>
            <a:endParaRPr b="1">
              <a:solidFill>
                <a:srgbClr val="FF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30"/>
              <a:buChar char="▪"/>
            </a:pPr>
            <a:r>
              <a:rPr b="1" lang="zh-TW">
                <a:solidFill>
                  <a:srgbClr val="FF0000"/>
                </a:solidFill>
              </a:rPr>
              <a:t>檔名皆須為  A2-10XXXXXXX</a:t>
            </a:r>
            <a:endParaRPr b="1">
              <a:solidFill>
                <a:srgbClr val="FF0000"/>
              </a:solidFill>
            </a:endParaRPr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1. 作業上傳以 </a:t>
            </a:r>
            <a:r>
              <a:rPr b="1" lang="zh-TW">
                <a:solidFill>
                  <a:srgbClr val="FF0000"/>
                </a:solidFill>
              </a:rPr>
              <a:t>新eeclass系統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為主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2. </a:t>
            </a:r>
            <a:r>
              <a:rPr lang="zh-TW">
                <a:solidFill>
                  <a:srgbClr val="FF0000"/>
                </a:solidFill>
              </a:rPr>
              <a:t>有修計實者</a:t>
            </a:r>
            <a:r>
              <a:rPr lang="zh-TW"/>
              <a:t>，作業繳交至 </a:t>
            </a:r>
            <a:r>
              <a:rPr lang="zh-TW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3. </a:t>
            </a:r>
            <a:r>
              <a:rPr lang="zh-TW">
                <a:solidFill>
                  <a:srgbClr val="FF0000"/>
                </a:solidFill>
              </a:rPr>
              <a:t>無修計實者</a:t>
            </a:r>
            <a:r>
              <a:rPr lang="zh-TW"/>
              <a:t>，但有修計概者，作業繳交至 </a:t>
            </a:r>
            <a:r>
              <a:rPr lang="zh-TW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4. 不接受補交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 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4653678" y="4794525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:\計概文件\sreenshot_0918\40.PNG"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5">
            <a:alphaModFix/>
          </a:blip>
          <a:srcRect b="18791" l="32550" r="60068" t="68887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