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FXoq1dux9zkFgv0wA4gF/dhsq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1695F-49BE-4C0D-95DF-CD3AE5995C9D}">
  <a:tblStyle styleId="{E6B1695F-49BE-4C0D-95DF-CD3AE5995C9D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663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body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>
  <p:cSld name="比對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body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body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body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7" name="Google Shape;37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44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5"/>
          <p:cNvSpPr txBox="1">
            <a:spLocks noGrp="1"/>
          </p:cNvSpPr>
          <p:nvPr>
            <p:ph type="body" idx="1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6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6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計算機實習 01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/>
              <a:t>202</a:t>
            </a:r>
            <a:r>
              <a:rPr lang="en-US" altLang="zh-TW" dirty="0"/>
              <a:t>1</a:t>
            </a:r>
            <a:r>
              <a:rPr lang="en-US" dirty="0"/>
              <a:t>/</a:t>
            </a:r>
            <a:r>
              <a:rPr lang="en-US" altLang="zh-TW" dirty="0"/>
              <a:t>10</a:t>
            </a:r>
            <a:r>
              <a:rPr lang="en-US" dirty="0"/>
              <a:t>/</a:t>
            </a:r>
            <a:r>
              <a:rPr lang="en-US" altLang="zh-TW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DATA TYPES </a:t>
            </a:r>
            <a:r>
              <a:rPr lang="en-US" dirty="0" err="1"/>
              <a:t>資料形態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261" name="Google Shape;261;p10"/>
          <p:cNvSpPr txBox="1">
            <a:spLocks noGrp="1"/>
          </p:cNvSpPr>
          <p:nvPr>
            <p:ph type="body" idx="1"/>
          </p:nvPr>
        </p:nvSpPr>
        <p:spPr>
          <a:xfrm>
            <a:off x="1069847" y="2121408"/>
            <a:ext cx="10164209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常用的data types有string (str), integers (int), floating number (float), boolean (bool)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graphicFrame>
        <p:nvGraphicFramePr>
          <p:cNvPr id="262" name="Google Shape;262;p10"/>
          <p:cNvGraphicFramePr/>
          <p:nvPr/>
        </p:nvGraphicFramePr>
        <p:xfrm>
          <a:off x="1968137" y="3150989"/>
          <a:ext cx="7010400" cy="2151355"/>
        </p:xfrm>
        <a:graphic>
          <a:graphicData uri="http://schemas.openxmlformats.org/drawingml/2006/table">
            <a:tbl>
              <a:tblPr firstRow="1" bandRow="1">
                <a:noFill/>
                <a:tableStyleId>{E6B1695F-49BE-4C0D-95DF-CD3AE5995C9D}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data types</a:t>
                      </a:r>
                      <a:endParaRPr sz="1800" u="none" strike="noStrike" cap="none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examples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str</a:t>
                      </a:r>
                      <a:endParaRPr sz="1800" u="none" strike="noStrike" cap="none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Abc,  123,  !?/+ 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int</a:t>
                      </a:r>
                      <a:endParaRPr sz="1800" u="none" strike="noStrike" cap="none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8,  -1,  999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float</a:t>
                      </a:r>
                      <a:endParaRPr sz="1800" u="none" strike="noStrike" cap="none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0.5,  3.14159,  3.0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bool</a:t>
                      </a:r>
                      <a:endParaRPr sz="1800" u="none" strike="noStrike" cap="none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True,  False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TYPES</a:t>
            </a:r>
            <a:endParaRPr/>
          </a:p>
        </p:txBody>
      </p:sp>
      <p:pic>
        <p:nvPicPr>
          <p:cNvPr id="268" name="Google Shape;268;p11" descr="C:\Users\ZSheng\Downloads\60.PNG"/>
          <p:cNvPicPr preferRelativeResize="0"/>
          <p:nvPr/>
        </p:nvPicPr>
        <p:blipFill rotWithShape="1">
          <a:blip r:embed="rId3">
            <a:alphaModFix/>
          </a:blip>
          <a:srcRect b="57240"/>
          <a:stretch/>
        </p:blipFill>
        <p:spPr>
          <a:xfrm>
            <a:off x="2144477" y="2945124"/>
            <a:ext cx="2241604" cy="11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 descr="C:\Users\ZSheng\Downloads\60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5691"/>
          <a:stretch/>
        </p:blipFill>
        <p:spPr>
          <a:xfrm>
            <a:off x="6138384" y="3152024"/>
            <a:ext cx="2146722" cy="1181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 descr="C:\Users\ZSheng\Downloads\60.PNG"/>
          <p:cNvPicPr preferRelativeResize="0"/>
          <p:nvPr/>
        </p:nvPicPr>
        <p:blipFill rotWithShape="1">
          <a:blip r:embed="rId3">
            <a:alphaModFix/>
          </a:blip>
          <a:srcRect b="89551"/>
          <a:stretch/>
        </p:blipFill>
        <p:spPr>
          <a:xfrm>
            <a:off x="6138384" y="2770954"/>
            <a:ext cx="2241604" cy="29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 descr="C:\Users\ZSheng\Downloads\6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0251" y="2770954"/>
            <a:ext cx="1050148" cy="151048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/>
          <p:nvPr/>
        </p:nvSpPr>
        <p:spPr>
          <a:xfrm>
            <a:off x="8249141" y="3423282"/>
            <a:ext cx="383178" cy="1767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2" descr="C:\Users\ZSheng\Downloads\6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790" y="5269081"/>
            <a:ext cx="8414747" cy="119092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279" name="Google Shape;279;p1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>
                <a:solidFill>
                  <a:srgbClr val="FF0000"/>
                </a:solidFill>
              </a:rPr>
              <a:t>注意！無法在不對應的data types上進行輸入或輸出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80" name="Google Shape;280;p12" descr="C:\Users\ZSheng\Downloads\6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4460" y="4568741"/>
            <a:ext cx="1778815" cy="62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2" descr="C:\Users\ZSheng\Downloads\64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4460" y="2786453"/>
            <a:ext cx="2066198" cy="35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2" descr="C:\Users\ZSheng\Downloads\65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00103" y="3174528"/>
            <a:ext cx="8284119" cy="1192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12"/>
          <p:cNvCxnSpPr/>
          <p:nvPr/>
        </p:nvCxnSpPr>
        <p:spPr>
          <a:xfrm>
            <a:off x="3381195" y="4047840"/>
            <a:ext cx="140208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12"/>
          <p:cNvCxnSpPr/>
          <p:nvPr/>
        </p:nvCxnSpPr>
        <p:spPr>
          <a:xfrm>
            <a:off x="3336519" y="6142251"/>
            <a:ext cx="140208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12"/>
          <p:cNvCxnSpPr/>
          <p:nvPr/>
        </p:nvCxnSpPr>
        <p:spPr>
          <a:xfrm>
            <a:off x="3004460" y="3364217"/>
            <a:ext cx="37673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12"/>
          <p:cNvCxnSpPr/>
          <p:nvPr/>
        </p:nvCxnSpPr>
        <p:spPr>
          <a:xfrm>
            <a:off x="2959784" y="5458629"/>
            <a:ext cx="37673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12"/>
          <p:cNvCxnSpPr/>
          <p:nvPr/>
        </p:nvCxnSpPr>
        <p:spPr>
          <a:xfrm flipH="1">
            <a:off x="2590802" y="3281486"/>
            <a:ext cx="413658" cy="23677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12"/>
          <p:cNvCxnSpPr/>
          <p:nvPr/>
        </p:nvCxnSpPr>
        <p:spPr>
          <a:xfrm rot="10800000">
            <a:off x="2590802" y="3770809"/>
            <a:ext cx="745718" cy="21278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12"/>
          <p:cNvSpPr txBox="1"/>
          <p:nvPr/>
        </p:nvSpPr>
        <p:spPr>
          <a:xfrm>
            <a:off x="914400" y="3464199"/>
            <a:ext cx="1676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type不同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90" name="Google Shape;290;p12"/>
          <p:cNvCxnSpPr/>
          <p:nvPr/>
        </p:nvCxnSpPr>
        <p:spPr>
          <a:xfrm flipH="1">
            <a:off x="2508071" y="5425270"/>
            <a:ext cx="413658" cy="23677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2"/>
          <p:cNvCxnSpPr/>
          <p:nvPr/>
        </p:nvCxnSpPr>
        <p:spPr>
          <a:xfrm rot="10800000">
            <a:off x="2508071" y="5914594"/>
            <a:ext cx="745718" cy="10639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p12"/>
          <p:cNvSpPr txBox="1"/>
          <p:nvPr/>
        </p:nvSpPr>
        <p:spPr>
          <a:xfrm>
            <a:off x="831669" y="5607983"/>
            <a:ext cx="1676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type不同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OPERATORS </a:t>
            </a:r>
            <a:r>
              <a:rPr lang="en-US" dirty="0" err="1"/>
              <a:t>運算子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7492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graphicFrame>
        <p:nvGraphicFramePr>
          <p:cNvPr id="304" name="Google Shape;304;p14"/>
          <p:cNvGraphicFramePr/>
          <p:nvPr/>
        </p:nvGraphicFramePr>
        <p:xfrm>
          <a:off x="1097280" y="2129609"/>
          <a:ext cx="7585175" cy="3921600"/>
        </p:xfrm>
        <a:graphic>
          <a:graphicData uri="http://schemas.openxmlformats.org/drawingml/2006/table">
            <a:tbl>
              <a:tblPr firstRow="1" bandRow="1">
                <a:noFill/>
                <a:tableStyleId>{E6B1695F-49BE-4C0D-95DF-CD3AE5995C9D}</a:tableStyleId>
              </a:tblPr>
              <a:tblGrid>
                <a:gridCol w="23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Operator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+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Addition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加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Subtraction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減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*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Multiplication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乘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/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Division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除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%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Modulus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模除(mod)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**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Exponentiation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次方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//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Floor division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地板除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5" name="Google Shape;305;p14" descr="C:\Users\ZSheng\Downloads\6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4201" y="2468337"/>
            <a:ext cx="2004061" cy="112069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4"/>
          <p:cNvSpPr txBox="1"/>
          <p:nvPr/>
        </p:nvSpPr>
        <p:spPr>
          <a:xfrm>
            <a:off x="9134201" y="1985555"/>
            <a:ext cx="1281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Example: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endParaRPr/>
          </a:p>
        </p:txBody>
      </p:sp>
      <p:graphicFrame>
        <p:nvGraphicFramePr>
          <p:cNvPr id="312" name="Google Shape;312;p15"/>
          <p:cNvGraphicFramePr/>
          <p:nvPr/>
        </p:nvGraphicFramePr>
        <p:xfrm>
          <a:off x="2237468" y="403316"/>
          <a:ext cx="7543800" cy="5974080"/>
        </p:xfrm>
        <a:graphic>
          <a:graphicData uri="http://schemas.openxmlformats.org/drawingml/2006/table">
            <a:tbl>
              <a:tblPr firstRow="1" bandRow="1">
                <a:noFill/>
                <a:tableStyleId>{E6B1695F-49BE-4C0D-95DF-CD3AE5995C9D}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Operator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Example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Same As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5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5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+=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+=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+ 3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-=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- 3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*=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*=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*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/=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/=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/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%=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%=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%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//=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//=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//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**=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**=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**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&amp;=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&amp;=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&amp;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|=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|=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|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^=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^=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^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&gt;&gt;=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&gt;&gt;=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&gt;&gt;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&lt;&lt;=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&lt;&lt;= 3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 = x &lt;&lt; 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課堂練習01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練習01</a:t>
            </a:r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body" idx="1"/>
          </p:nvPr>
        </p:nvSpPr>
        <p:spPr>
          <a:xfrm>
            <a:off x="1069847" y="2121408"/>
            <a:ext cx="10500829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目標：</a:t>
            </a:r>
            <a:r>
              <a:rPr lang="en-US" dirty="0" err="1">
                <a:latin typeface="DFKai-SB"/>
                <a:ea typeface="DFKai-SB"/>
                <a:cs typeface="DFKai-SB"/>
                <a:sym typeface="DFKai-SB"/>
              </a:rPr>
              <a:t>讓使用者能進行輸入，按下enter後，</a:t>
            </a:r>
            <a:r>
              <a:rPr lang="en-US" b="1" dirty="0" err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先輸出“hello</a:t>
            </a:r>
            <a:r>
              <a:rPr lang="en-US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 world”</a:t>
            </a:r>
            <a:r>
              <a:rPr lang="en-US" dirty="0"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en-US" dirty="0" err="1">
                <a:latin typeface="DFKai-SB"/>
                <a:ea typeface="DFKai-SB"/>
                <a:cs typeface="DFKai-SB"/>
                <a:sym typeface="DFKai-SB"/>
              </a:rPr>
              <a:t>再輸出使用者輸入的內容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例：輸入數字</a:t>
            </a:r>
            <a:r>
              <a:rPr lang="en-US" dirty="0"/>
              <a:t> 123，輸出hello world 123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例：輸入</a:t>
            </a:r>
            <a:r>
              <a:rPr lang="en-US" dirty="0" err="1">
                <a:latin typeface="DFKai-SB"/>
                <a:ea typeface="DFKai-SB"/>
                <a:cs typeface="DFKai-SB"/>
                <a:sym typeface="DFKai-SB"/>
              </a:rPr>
              <a:t>英文字</a:t>
            </a:r>
            <a:r>
              <a:rPr lang="en-US" dirty="0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b="1" dirty="0" err="1">
                <a:latin typeface="DFKai-SB"/>
                <a:ea typeface="DFKai-SB"/>
                <a:cs typeface="DFKai-SB"/>
                <a:sym typeface="DFKai-SB"/>
              </a:rPr>
              <a:t>Alice</a:t>
            </a:r>
            <a:r>
              <a:rPr lang="en-US" dirty="0" err="1"/>
              <a:t>，輸出hello</a:t>
            </a:r>
            <a:r>
              <a:rPr lang="en-US" dirty="0"/>
              <a:t> world Alice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繳交截止日期：</a:t>
            </a:r>
            <a:r>
              <a:rPr lang="en-US" sz="2800" dirty="0">
                <a:solidFill>
                  <a:srgbClr val="FF0000"/>
                </a:solidFill>
              </a:rPr>
              <a:t>202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  23:55</a:t>
            </a:r>
            <a:endParaRPr sz="2800" dirty="0">
              <a:solidFill>
                <a:srgbClr val="FF0000"/>
              </a:solidFill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324" name="Google Shape;324;p17" descr="D:\計概文件\sreenshot_0918\5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379" y="4589236"/>
            <a:ext cx="3336471" cy="157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 descr="D:\計概文件\sreenshot_0918\58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1969" y="4589236"/>
            <a:ext cx="3263673" cy="150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 err="1"/>
              <a:t>繳交規範</a:t>
            </a:r>
            <a:endParaRPr dirty="0"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1454863" y="325124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altLang="zh-TW" dirty="0"/>
              <a:t>Outline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BAE72C0-538B-4638-BC12-A37582A3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124"/>
            <a:ext cx="1454863" cy="1316651"/>
          </a:xfrm>
          <a:prstGeom prst="rect">
            <a:avLst/>
          </a:prstGeom>
        </p:spPr>
      </p:pic>
      <p:sp>
        <p:nvSpPr>
          <p:cNvPr id="7" name="Google Shape;195;p3">
            <a:extLst>
              <a:ext uri="{FF2B5EF4-FFF2-40B4-BE49-F238E27FC236}">
                <a16:creationId xmlns:a16="http://schemas.microsoft.com/office/drawing/2014/main" id="{F9966D10-E805-4543-8FCD-0E2A8727665B}"/>
              </a:ext>
            </a:extLst>
          </p:cNvPr>
          <p:cNvSpPr txBox="1">
            <a:spLocks/>
          </p:cNvSpPr>
          <p:nvPr/>
        </p:nvSpPr>
        <p:spPr>
          <a:xfrm>
            <a:off x="1066800" y="1765133"/>
            <a:ext cx="10058400" cy="464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4400" dirty="0"/>
              <a:t>1.OUTPUT </a:t>
            </a:r>
            <a:r>
              <a:rPr lang="zh-TW" altLang="en-US" sz="4400" dirty="0"/>
              <a:t>輸出</a:t>
            </a:r>
            <a:endParaRPr lang="en-US" altLang="zh-TW" sz="4400" dirty="0"/>
          </a:p>
          <a:p>
            <a:pPr>
              <a:buSzPts val="5400"/>
            </a:pPr>
            <a:r>
              <a:rPr lang="en-US" altLang="zh-TW" sz="4400" dirty="0"/>
              <a:t>2. INPUT </a:t>
            </a:r>
            <a:r>
              <a:rPr lang="en-US" altLang="zh-TW" sz="4400" dirty="0" err="1"/>
              <a:t>輸入</a:t>
            </a:r>
            <a:endParaRPr lang="en-US" altLang="zh-TW" sz="4400" dirty="0"/>
          </a:p>
          <a:p>
            <a:pPr>
              <a:buSzPts val="5400"/>
            </a:pPr>
            <a:r>
              <a:rPr lang="en-US" altLang="zh-TW" sz="4400" dirty="0"/>
              <a:t>3. DATA TYPES </a:t>
            </a:r>
            <a:r>
              <a:rPr lang="en-US" altLang="zh-TW" sz="4400" dirty="0" err="1"/>
              <a:t>資料形態</a:t>
            </a:r>
            <a:endParaRPr lang="en-US" altLang="zh-TW" sz="4400" dirty="0"/>
          </a:p>
          <a:p>
            <a:pPr>
              <a:buSzPts val="5400"/>
            </a:pPr>
            <a:r>
              <a:rPr lang="en-US" altLang="zh-TW" sz="4400" dirty="0"/>
              <a:t>4. OPERATORS </a:t>
            </a:r>
            <a:r>
              <a:rPr lang="en-US" altLang="zh-TW" sz="4400" dirty="0" err="1"/>
              <a:t>運算子</a:t>
            </a:r>
            <a:endParaRPr lang="en-US" altLang="zh-TW" sz="4400" dirty="0"/>
          </a:p>
          <a:p>
            <a:pPr>
              <a:buSzPts val="5400"/>
            </a:pPr>
            <a:r>
              <a:rPr lang="en-US" altLang="zh-TW" sz="4400" dirty="0"/>
              <a:t>5. 課堂練習01</a:t>
            </a:r>
          </a:p>
          <a:p>
            <a:pPr>
              <a:buSzPts val="5400"/>
            </a:pPr>
            <a:r>
              <a:rPr lang="en-US" altLang="zh-TW" sz="4400" dirty="0"/>
              <a:t>6. </a:t>
            </a:r>
            <a:r>
              <a:rPr lang="en-US" altLang="zh-TW" sz="4400" dirty="0" err="1"/>
              <a:t>繳交規範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72038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337" name="Google Shape;337;p1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D33C935-E78F-4E79-881C-356894F8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31" y="4831597"/>
            <a:ext cx="8001000" cy="1600200"/>
          </a:xfrm>
          <a:prstGeom prst="rect">
            <a:avLst/>
          </a:prstGeom>
        </p:spPr>
      </p:pic>
      <p:sp>
        <p:nvSpPr>
          <p:cNvPr id="344" name="Google Shape;344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上傳內容須為</a:t>
            </a:r>
            <a:r>
              <a:rPr lang="en-US" dirty="0"/>
              <a:t> .zip </a:t>
            </a:r>
            <a:r>
              <a:rPr lang="en-US" dirty="0" err="1"/>
              <a:t>壓縮檔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內容包含</a:t>
            </a:r>
            <a:r>
              <a:rPr lang="en-US" dirty="0"/>
              <a:t>: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</a:rPr>
              <a:t>程式碼</a:t>
            </a:r>
            <a:r>
              <a:rPr lang="en-US" b="1" dirty="0">
                <a:solidFill>
                  <a:srgbClr val="FF0000"/>
                </a:solidFill>
              </a:rPr>
              <a:t> (C++為.cpp，Python為.py)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</a:rPr>
              <a:t>執行結果截圖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只接受</a:t>
            </a:r>
            <a:r>
              <a:rPr lang="en-US" b="1" dirty="0">
                <a:solidFill>
                  <a:srgbClr val="FF0000"/>
                </a:solidFill>
              </a:rPr>
              <a:t> .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或 .jpg </a:t>
            </a:r>
            <a:r>
              <a:rPr lang="en-US" b="1" dirty="0" err="1">
                <a:solidFill>
                  <a:srgbClr val="FF0000"/>
                </a:solidFill>
              </a:rPr>
              <a:t>形式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檔名皆須為</a:t>
            </a:r>
            <a:r>
              <a:rPr lang="en-US" dirty="0"/>
              <a:t>  A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dirty="0"/>
              <a:t>-1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altLang="zh-TW" dirty="0">
                <a:solidFill>
                  <a:srgbClr val="BFBFBF"/>
                </a:solidFill>
              </a:rPr>
              <a:t>X</a:t>
            </a:r>
            <a:r>
              <a:rPr lang="en-US" dirty="0">
                <a:solidFill>
                  <a:srgbClr val="BFBFBF"/>
                </a:solidFill>
              </a:rPr>
              <a:t>XXXXXX</a:t>
            </a:r>
            <a:r>
              <a:rPr lang="en-US" dirty="0"/>
              <a:t>  或  P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dirty="0"/>
              <a:t>-1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altLang="zh-TW" dirty="0">
                <a:solidFill>
                  <a:srgbClr val="BFBFBF"/>
                </a:solidFill>
              </a:rPr>
              <a:t>X</a:t>
            </a:r>
            <a:r>
              <a:rPr lang="en-US" dirty="0">
                <a:solidFill>
                  <a:srgbClr val="BFBFBF"/>
                </a:solidFill>
              </a:rPr>
              <a:t>XXXXXX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Assignment: A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Practice: 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346" name="Google Shape;346;p20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49" name="Google Shape;349;p20"/>
          <p:cNvCxnSpPr>
            <a:endCxn id="348" idx="1"/>
          </p:cNvCxnSpPr>
          <p:nvPr/>
        </p:nvCxnSpPr>
        <p:spPr>
          <a:xfrm>
            <a:off x="8834972" y="6090535"/>
            <a:ext cx="605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32D048F-5944-447F-AA04-D050EAA3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338" y="2408767"/>
            <a:ext cx="5994929" cy="2940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C1CA06E-F551-4A04-B9D7-637027E7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86" y="2331641"/>
            <a:ext cx="4502696" cy="185029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5F7458A-F628-4752-9A88-2650762DE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545" y="2282790"/>
            <a:ext cx="3320039" cy="1850298"/>
          </a:xfrm>
          <a:prstGeom prst="rect">
            <a:avLst/>
          </a:prstGeom>
        </p:spPr>
      </p:pic>
      <p:sp>
        <p:nvSpPr>
          <p:cNvPr id="360" name="Google Shape;360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361" name="Google Shape;361;p22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202</a:t>
            </a:r>
            <a:r>
              <a:rPr lang="en-US" alt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202</a:t>
            </a:r>
            <a:r>
              <a:rPr lang="en-US" alt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202</a:t>
            </a:r>
            <a:r>
              <a:rPr lang="en-US" alt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-CE1003-B</a:t>
            </a:r>
            <a:endParaRPr sz="2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1686978" y="2794095"/>
            <a:ext cx="1818222" cy="31230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6136131" y="2557198"/>
            <a:ext cx="1384689" cy="29060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6117275" y="3433133"/>
            <a:ext cx="2095889" cy="290604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7059400" y="4198076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2354018" y="4198076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1686978" y="3595442"/>
            <a:ext cx="2732622" cy="312309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OUTPUT 輸出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OUTPUT </a:t>
            </a:r>
            <a:r>
              <a:rPr lang="en-US" dirty="0" err="1"/>
              <a:t>輸出</a:t>
            </a:r>
            <a:endParaRPr dirty="0"/>
          </a:p>
        </p:txBody>
      </p:sp>
      <p:pic>
        <p:nvPicPr>
          <p:cNvPr id="196" name="Google Shape;196;p3" descr="D:\計概文件\sreenshot_0918\52-1.PNG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1171348" y="1985285"/>
            <a:ext cx="3506787" cy="41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 descr="D:\計概文件\sreenshot_0918\5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348" y="2865891"/>
            <a:ext cx="5908448" cy="231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換行 VS 沒換行</a:t>
            </a:r>
            <a:endParaRPr/>
          </a:p>
        </p:txBody>
      </p:sp>
      <p:pic>
        <p:nvPicPr>
          <p:cNvPr id="203" name="Google Shape;203;p4" descr="D:\計概文件\sreenshot_0918\52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825" y="1991150"/>
            <a:ext cx="2845479" cy="67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 descr="D:\計概文件\sreenshot_0918\52-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825" y="3154521"/>
            <a:ext cx="3215001" cy="46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 descr="D:\計概文件\sreenshot_0918\53-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8930" y="1873155"/>
            <a:ext cx="3237365" cy="526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 descr="D:\計概文件\sreenshot_0918\53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8930" y="2826882"/>
            <a:ext cx="33623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 descr="D:\計概文件\sreenshot_0918\52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4825" y="4090987"/>
            <a:ext cx="4090603" cy="164034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473528" y="1951816"/>
            <a:ext cx="10531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方法1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473528" y="3121867"/>
            <a:ext cx="1053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方法2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INPUT </a:t>
            </a:r>
            <a:r>
              <a:rPr lang="en-US" dirty="0" err="1"/>
              <a:t>輸入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INPUT 輸入</a:t>
            </a:r>
            <a:endParaRPr/>
          </a:p>
        </p:txBody>
      </p:sp>
      <p:pic>
        <p:nvPicPr>
          <p:cNvPr id="220" name="Google Shape;220;p6" descr="D:\計概文件\sreenshot_0918\5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6484" y="3590242"/>
            <a:ext cx="4948061" cy="211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" descr="D:\計概文件\sreenshot_0918\54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1943" y="2046289"/>
            <a:ext cx="2257879" cy="887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6"/>
          <p:cNvCxnSpPr/>
          <p:nvPr/>
        </p:nvCxnSpPr>
        <p:spPr>
          <a:xfrm flipH="1">
            <a:off x="3902529" y="4302577"/>
            <a:ext cx="3600451" cy="653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3" name="Google Shape;223;p6"/>
          <p:cNvCxnSpPr/>
          <p:nvPr/>
        </p:nvCxnSpPr>
        <p:spPr>
          <a:xfrm rot="10800000">
            <a:off x="3902529" y="4673030"/>
            <a:ext cx="3600449" cy="2068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4" name="Google Shape;224;p6"/>
          <p:cNvSpPr txBox="1"/>
          <p:nvPr/>
        </p:nvSpPr>
        <p:spPr>
          <a:xfrm>
            <a:off x="7625443" y="3889311"/>
            <a:ext cx="25390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鍵盤輸入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Input by keyboard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7625443" y="4695193"/>
            <a:ext cx="1167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輸出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Output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26" name="Google Shape;226;p6"/>
          <p:cNvCxnSpPr/>
          <p:nvPr/>
        </p:nvCxnSpPr>
        <p:spPr>
          <a:xfrm rot="10800000" flipH="1">
            <a:off x="1322614" y="2400300"/>
            <a:ext cx="604157" cy="8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6"/>
          <p:cNvCxnSpPr/>
          <p:nvPr/>
        </p:nvCxnSpPr>
        <p:spPr>
          <a:xfrm rot="10800000" flipH="1">
            <a:off x="2079171" y="2737756"/>
            <a:ext cx="604157" cy="8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6"/>
          <p:cNvSpPr txBox="1"/>
          <p:nvPr/>
        </p:nvSpPr>
        <p:spPr>
          <a:xfrm>
            <a:off x="3469822" y="2110615"/>
            <a:ext cx="2269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*紅線的部分可更改</a:t>
            </a:r>
            <a:endParaRPr sz="1800" b="1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6486525" y="1808299"/>
            <a:ext cx="24084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= input()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print(a)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7" descr="D:\計概文件\sreenshot_0918\5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579" y="2234293"/>
            <a:ext cx="5021365" cy="211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 descr="D:\計概文件\sreenshot_0918\55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7579" y="895804"/>
            <a:ext cx="3591378" cy="72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輸出 PART2 </a:t>
            </a:r>
            <a:endParaRPr/>
          </a:p>
        </p:txBody>
      </p:sp>
      <p:pic>
        <p:nvPicPr>
          <p:cNvPr id="241" name="Google Shape;241;p8" descr="D:\計概文件\sreenshot_0918\5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250" y="3867830"/>
            <a:ext cx="4908914" cy="207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 descr="D:\計概文件\sreenshot_0918\56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577" y="2277949"/>
            <a:ext cx="2972011" cy="72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 descr="D:\計概文件\sreenshot_0918\56-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8844" y="2277949"/>
            <a:ext cx="3305697" cy="72435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 txBox="1"/>
          <p:nvPr/>
        </p:nvSpPr>
        <p:spPr>
          <a:xfrm>
            <a:off x="1508577" y="1820636"/>
            <a:ext cx="1019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方法1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5618844" y="1809751"/>
            <a:ext cx="1019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方法2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4149273" y="3030885"/>
            <a:ext cx="11166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*注意空格</a:t>
            </a:r>
            <a:endParaRPr sz="1600" b="1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47" name="Google Shape;247;p8"/>
          <p:cNvCxnSpPr/>
          <p:nvPr/>
        </p:nvCxnSpPr>
        <p:spPr>
          <a:xfrm>
            <a:off x="2889250" y="2873829"/>
            <a:ext cx="3111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8"/>
          <p:cNvCxnSpPr/>
          <p:nvPr/>
        </p:nvCxnSpPr>
        <p:spPr>
          <a:xfrm>
            <a:off x="7129271" y="2871108"/>
            <a:ext cx="3111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8"/>
          <p:cNvCxnSpPr>
            <a:endCxn id="246" idx="1"/>
          </p:cNvCxnSpPr>
          <p:nvPr/>
        </p:nvCxnSpPr>
        <p:spPr>
          <a:xfrm>
            <a:off x="3044973" y="2873762"/>
            <a:ext cx="1104300" cy="32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8"/>
          <p:cNvCxnSpPr>
            <a:endCxn id="246" idx="3"/>
          </p:cNvCxnSpPr>
          <p:nvPr/>
        </p:nvCxnSpPr>
        <p:spPr>
          <a:xfrm flipH="1">
            <a:off x="5265964" y="2873762"/>
            <a:ext cx="2005800" cy="32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442</Words>
  <Application>Microsoft Office PowerPoint</Application>
  <PresentationFormat>寬螢幕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Noto Sans Symbols</vt:lpstr>
      <vt:lpstr>DFKai-SB</vt:lpstr>
      <vt:lpstr>Arial</vt:lpstr>
      <vt:lpstr>Calibri</vt:lpstr>
      <vt:lpstr>Rockwell</vt:lpstr>
      <vt:lpstr>木刻字型</vt:lpstr>
      <vt:lpstr>HDOfficeLightV0</vt:lpstr>
      <vt:lpstr>計算機實習 01</vt:lpstr>
      <vt:lpstr>Outline</vt:lpstr>
      <vt:lpstr>OUTPUT 輸出</vt:lpstr>
      <vt:lpstr>OUTPUT 輸出</vt:lpstr>
      <vt:lpstr>換行 VS 沒換行</vt:lpstr>
      <vt:lpstr>INPUT 輸入</vt:lpstr>
      <vt:lpstr>INPUT 輸入</vt:lpstr>
      <vt:lpstr>PowerPoint 簡報</vt:lpstr>
      <vt:lpstr>輸出 PART2 </vt:lpstr>
      <vt:lpstr>DATA TYPES 資料形態</vt:lpstr>
      <vt:lpstr>DATA TYPES</vt:lpstr>
      <vt:lpstr>DATA TYPES</vt:lpstr>
      <vt:lpstr>DATA TYPES</vt:lpstr>
      <vt:lpstr>OPERATORS 運算子</vt:lpstr>
      <vt:lpstr>OPERATORS</vt:lpstr>
      <vt:lpstr>PowerPoint 簡報</vt:lpstr>
      <vt:lpstr>課堂練習01</vt:lpstr>
      <vt:lpstr>練習01</vt:lpstr>
      <vt:lpstr>繳交規範</vt:lpstr>
      <vt:lpstr>繳交方式</vt:lpstr>
      <vt:lpstr>繳交內容</vt:lpstr>
      <vt:lpstr>截圖範例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01</dc:title>
  <dc:creator>user</dc:creator>
  <cp:lastModifiedBy>林家佑</cp:lastModifiedBy>
  <cp:revision>12</cp:revision>
  <dcterms:created xsi:type="dcterms:W3CDTF">2019-09-17T01:59:49Z</dcterms:created>
  <dcterms:modified xsi:type="dcterms:W3CDTF">2021-09-27T03:33:04Z</dcterms:modified>
</cp:coreProperties>
</file>