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61" r:id="rId5"/>
    <p:sldId id="262" r:id="rId6"/>
    <p:sldId id="263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2" r:id="rId18"/>
    <p:sldId id="284" r:id="rId19"/>
    <p:sldId id="285" r:id="rId20"/>
    <p:sldId id="265" r:id="rId21"/>
    <p:sldId id="266" r:id="rId22"/>
    <p:sldId id="267" r:id="rId23"/>
    <p:sldId id="269" r:id="rId24"/>
    <p:sldId id="271" r:id="rId25"/>
    <p:sldId id="272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uGFk/IawxqVajjrpd/htnSOkr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8064CA-0391-4DDB-AF6F-42C5310E8F2C}">
  <a:tblStyle styleId="{B68064CA-0391-4DDB-AF6F-42C5310E8F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31" name="Google Shape;23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250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47" name="Google Shape;2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14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7" name="Google Shape;2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7254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7" name="Google Shape;2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3436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24" name="Google Shape;22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7247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31" name="Google Shape;23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2196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47" name="Google Shape;2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0993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7" name="Google Shape;2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790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7" name="Google Shape;2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8561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24" name="Google Shape;22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31" name="Google Shape;23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7" name="Google Shape;2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7" name="Google Shape;2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891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7" name="Google Shape;2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189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7" name="Google Shape;2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2582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24" name="Google Shape;22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745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9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9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1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1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19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body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>
  <p:cSld name="比對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body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body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35"/>
          <p:cNvSpPr txBox="1">
            <a:spLocks noGrp="1"/>
          </p:cNvSpPr>
          <p:nvPr>
            <p:ph type="body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9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0"/>
          <p:cNvSpPr txBox="1">
            <a:spLocks noGrp="1"/>
          </p:cNvSpPr>
          <p:nvPr>
            <p:ph type="body" idx="1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70" name="Google Shape;170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>
            <a:spLocks noGrp="1"/>
          </p:cNvSpPr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1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76" name="Google Shape;17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2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2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reference/set/s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reference/vector/vecto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zh-TW" dirty="0"/>
              <a:t>計算機實習 </a:t>
            </a:r>
            <a:r>
              <a:rPr lang="en-US" altLang="zh-TW" dirty="0" smtClean="0"/>
              <a:t>11</a:t>
            </a:r>
            <a:endParaRPr dirty="0"/>
          </a:p>
        </p:txBody>
      </p:sp>
      <p:sp>
        <p:nvSpPr>
          <p:cNvPr id="185" name="Google Shape;185;p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zh-TW" dirty="0" smtClean="0"/>
              <a:t>202</a:t>
            </a:r>
            <a:r>
              <a:rPr lang="en-US" altLang="zh-TW" dirty="0" smtClean="0"/>
              <a:t>1</a:t>
            </a:r>
            <a:r>
              <a:rPr lang="zh-TW" dirty="0" smtClean="0"/>
              <a:t>/12/0</a:t>
            </a:r>
            <a:r>
              <a:rPr lang="en-US" altLang="zh-TW" dirty="0" smtClean="0"/>
              <a:t>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None/>
            </a:pPr>
            <a:r>
              <a:rPr lang="en-US" altLang="zh-TW" dirty="0" smtClean="0"/>
              <a:t>SET-</a:t>
            </a:r>
            <a:r>
              <a:rPr lang="zh-TW" altLang="en-US" dirty="0"/>
              <a:t>初始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68" y="1723292"/>
            <a:ext cx="3490875" cy="370539"/>
          </a:xfrm>
          <a:prstGeom prst="rect">
            <a:avLst/>
          </a:prstGeom>
        </p:spPr>
      </p:pic>
      <p:sp>
        <p:nvSpPr>
          <p:cNvPr id="234" name="Google Shape;234;p7"/>
          <p:cNvSpPr txBox="1">
            <a:spLocks noGrp="1"/>
          </p:cNvSpPr>
          <p:nvPr>
            <p:ph type="body" idx="1"/>
          </p:nvPr>
        </p:nvSpPr>
        <p:spPr>
          <a:xfrm>
            <a:off x="1069848" y="1569212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endParaRPr lang="en-US" dirty="0" smtClean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zh-TW" altLang="en-US" dirty="0"/>
              <a:t>記得在最</a:t>
            </a:r>
            <a:r>
              <a:rPr lang="zh-TW" altLang="en-US" dirty="0" smtClean="0"/>
              <a:t>前面引入</a:t>
            </a:r>
            <a:endParaRPr lang="en-US" altLang="zh-TW" dirty="0" smtClean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endParaRPr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7" y="1637576"/>
            <a:ext cx="3472599" cy="45625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7" y="2878454"/>
            <a:ext cx="5221631" cy="24145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494" y="3178412"/>
            <a:ext cx="5164899" cy="13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en-US" altLang="zh-TW" dirty="0" smtClean="0">
                <a:solidFill>
                  <a:schemeClr val="dk1"/>
                </a:solidFill>
              </a:rPr>
              <a:t>SET</a:t>
            </a:r>
            <a:r>
              <a:rPr lang="zh-TW" dirty="0" smtClean="0">
                <a:solidFill>
                  <a:schemeClr val="dk1"/>
                </a:solidFill>
              </a:rPr>
              <a:t> </a:t>
            </a:r>
            <a:r>
              <a:rPr lang="zh-TW" altLang="en-US" dirty="0" smtClean="0">
                <a:solidFill>
                  <a:schemeClr val="dk1"/>
                </a:solidFill>
              </a:rPr>
              <a:t>常用的</a:t>
            </a:r>
            <a:r>
              <a:rPr lang="en-US" altLang="zh-TW" dirty="0" smtClean="0">
                <a:solidFill>
                  <a:schemeClr val="dk1"/>
                </a:solidFill>
              </a:rPr>
              <a:t>MEMBER FUN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946552" y="2298317"/>
            <a:ext cx="106505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</a:rPr>
              <a:t>insert()</a:t>
            </a:r>
            <a:r>
              <a:rPr lang="zh-TW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zh-TW" altLang="en-US" sz="3200" dirty="0"/>
              <a:t>插入元素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</a:rPr>
              <a:t>erase() </a:t>
            </a:r>
            <a:r>
              <a:rPr lang="en-US" altLang="zh-TW" sz="3200" dirty="0" smtClean="0"/>
              <a:t>: </a:t>
            </a:r>
            <a:r>
              <a:rPr lang="zh-TW" altLang="en-US" sz="3200" dirty="0" smtClean="0"/>
              <a:t>移除元素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</a:rPr>
              <a:t>c</a:t>
            </a:r>
            <a:r>
              <a:rPr lang="en-US" altLang="zh-TW" sz="3200" dirty="0" smtClean="0">
                <a:solidFill>
                  <a:srgbClr val="FF0000"/>
                </a:solidFill>
              </a:rPr>
              <a:t>lear() </a:t>
            </a:r>
            <a:r>
              <a:rPr lang="en-US" altLang="zh-TW" sz="3200" dirty="0" smtClean="0"/>
              <a:t>: </a:t>
            </a:r>
            <a:r>
              <a:rPr lang="zh-TW" altLang="en-US" sz="3200" dirty="0" smtClean="0"/>
              <a:t>清空所有元素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</a:rPr>
              <a:t>s</a:t>
            </a:r>
            <a:r>
              <a:rPr lang="en-US" altLang="zh-TW" sz="3200" dirty="0" smtClean="0">
                <a:solidFill>
                  <a:srgbClr val="FF0000"/>
                </a:solidFill>
              </a:rPr>
              <a:t>ize()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返回元素數量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</a:rPr>
              <a:t>c</a:t>
            </a:r>
            <a:r>
              <a:rPr lang="en-US" altLang="zh-TW" sz="3200" dirty="0" smtClean="0">
                <a:solidFill>
                  <a:srgbClr val="FF0000"/>
                </a:solidFill>
              </a:rPr>
              <a:t>ount() </a:t>
            </a:r>
            <a:r>
              <a:rPr lang="en-US" altLang="zh-TW" sz="3200" dirty="0" smtClean="0"/>
              <a:t>: </a:t>
            </a:r>
            <a:r>
              <a:rPr lang="zh-TW" altLang="en-US" sz="3200" dirty="0" smtClean="0"/>
              <a:t>判斷元素是否存在，存在回傳</a:t>
            </a:r>
            <a:r>
              <a:rPr lang="en-US" altLang="zh-TW" sz="3200" dirty="0" smtClean="0"/>
              <a:t>1</a:t>
            </a:r>
            <a:r>
              <a:rPr lang="zh-TW" altLang="en-US" sz="3200" dirty="0" smtClean="0"/>
              <a:t>，反之</a:t>
            </a:r>
            <a:r>
              <a:rPr lang="en-US" altLang="zh-TW" sz="3200" dirty="0" smtClean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</a:rPr>
              <a:t>e</a:t>
            </a:r>
            <a:r>
              <a:rPr lang="en-US" altLang="zh-TW" sz="3200" dirty="0" smtClean="0">
                <a:solidFill>
                  <a:srgbClr val="FF0000"/>
                </a:solidFill>
              </a:rPr>
              <a:t>mpty() </a:t>
            </a:r>
            <a:r>
              <a:rPr lang="en-US" altLang="zh-TW" sz="3200" dirty="0" smtClean="0"/>
              <a:t>: </a:t>
            </a:r>
            <a:r>
              <a:rPr lang="zh-TW" altLang="en-US" sz="3200" dirty="0" smtClean="0"/>
              <a:t>判斷</a:t>
            </a:r>
            <a:r>
              <a:rPr lang="en-US" altLang="zh-TW" sz="3200" dirty="0" smtClean="0"/>
              <a:t>set</a:t>
            </a:r>
            <a:r>
              <a:rPr lang="zh-TW" altLang="en-US" sz="3200" dirty="0" smtClean="0"/>
              <a:t>中是否有元素，沒有回傳</a:t>
            </a:r>
            <a:r>
              <a:rPr lang="en-US" altLang="zh-TW" sz="3200" dirty="0" smtClean="0"/>
              <a:t>1</a:t>
            </a:r>
            <a:r>
              <a:rPr lang="zh-TW" altLang="en-US" sz="3200" dirty="0" smtClean="0"/>
              <a:t>，還有回傳</a:t>
            </a:r>
            <a:r>
              <a:rPr lang="en-US" altLang="zh-TW" sz="3200" dirty="0" smtClean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r>
              <a:rPr lang="en-US" altLang="zh-TW" sz="3200" dirty="0">
                <a:hlinkClick r:id="rId3"/>
              </a:rPr>
              <a:t>https://www.cplusplus.com/reference/set/set/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82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769402" y="393192"/>
            <a:ext cx="11000232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en-US" altLang="zh-TW" dirty="0" smtClean="0">
                <a:solidFill>
                  <a:schemeClr val="dk1"/>
                </a:solidFill>
              </a:rPr>
              <a:t>SET</a:t>
            </a:r>
            <a:r>
              <a:rPr lang="zh-TW" dirty="0" smtClean="0">
                <a:solidFill>
                  <a:schemeClr val="dk1"/>
                </a:solidFill>
              </a:rPr>
              <a:t> </a:t>
            </a:r>
            <a:r>
              <a:rPr lang="zh-TW" altLang="en-US" dirty="0" smtClean="0">
                <a:solidFill>
                  <a:schemeClr val="dk1"/>
                </a:solidFill>
              </a:rPr>
              <a:t>常用的</a:t>
            </a:r>
            <a:r>
              <a:rPr lang="en-US" altLang="zh-TW" dirty="0" smtClean="0">
                <a:solidFill>
                  <a:schemeClr val="dk1"/>
                </a:solidFill>
              </a:rPr>
              <a:t>MEMBER FUN</a:t>
            </a:r>
            <a:r>
              <a:rPr lang="zh-TW" altLang="en-US" dirty="0" smtClean="0">
                <a:solidFill>
                  <a:schemeClr val="dk1"/>
                </a:solidFill>
              </a:rPr>
              <a:t>範例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23" y="1896883"/>
            <a:ext cx="3929270" cy="42494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114" y="3035626"/>
            <a:ext cx="4084619" cy="236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769402" y="393192"/>
            <a:ext cx="11000232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5400"/>
            </a:pPr>
            <a:r>
              <a:rPr lang="en-US" altLang="zh-TW" dirty="0" smtClean="0">
                <a:solidFill>
                  <a:schemeClr val="dk1"/>
                </a:solidFill>
              </a:rPr>
              <a:t>SET</a:t>
            </a:r>
            <a:r>
              <a:rPr lang="zh-TW" altLang="en-US" dirty="0" smtClean="0">
                <a:solidFill>
                  <a:schemeClr val="dk1"/>
                </a:solidFill>
              </a:rPr>
              <a:t> </a:t>
            </a:r>
            <a:r>
              <a:rPr lang="en-US" altLang="zh-TW" b="1" dirty="0" smtClean="0"/>
              <a:t>for </a:t>
            </a:r>
            <a:r>
              <a:rPr lang="zh-TW" altLang="en-US" b="1" dirty="0"/>
              <a:t>迴圈</a:t>
            </a:r>
            <a:r>
              <a:rPr lang="zh-TW" altLang="en-US" b="1" dirty="0" smtClean="0"/>
              <a:t>遍歷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40" y="2292538"/>
            <a:ext cx="7741424" cy="29125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249" y="2872918"/>
            <a:ext cx="3498780" cy="162874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11140" y="5969977"/>
            <a:ext cx="430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延伸</a:t>
            </a:r>
            <a:r>
              <a:rPr lang="zh-TW" altLang="en-US" dirty="0" smtClean="0"/>
              <a:t>閱讀</a:t>
            </a:r>
            <a:r>
              <a:rPr lang="en-US" altLang="zh-TW" smtClean="0"/>
              <a:t>:multiset</a:t>
            </a:r>
            <a:r>
              <a:rPr lang="zh-TW" altLang="en-US" smtClean="0"/>
              <a:t>、</a:t>
            </a:r>
            <a:r>
              <a:rPr lang="en-US" altLang="zh-TW" smtClean="0"/>
              <a:t>unordered_set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7072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altLang="zh-TW" sz="7200" dirty="0" smtClean="0"/>
              <a:t>MAP</a:t>
            </a:r>
            <a:endParaRPr sz="7200" dirty="0"/>
          </a:p>
        </p:txBody>
      </p:sp>
      <p:sp>
        <p:nvSpPr>
          <p:cNvPr id="227" name="Google Shape;227;p6"/>
          <p:cNvSpPr txBox="1">
            <a:spLocks noGrp="1"/>
          </p:cNvSpPr>
          <p:nvPr>
            <p:ph type="body" idx="1"/>
          </p:nvPr>
        </p:nvSpPr>
        <p:spPr>
          <a:xfrm>
            <a:off x="970020" y="3678996"/>
            <a:ext cx="9052500" cy="123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zh-TW" altLang="en-US" dirty="0"/>
              <a:t>把鍵值和一個元素連繫起來，並使用該鍵值來尋找元素、插入元素和刪除元素等</a:t>
            </a:r>
            <a:r>
              <a:rPr lang="zh-TW" altLang="en-US" dirty="0" smtClean="0"/>
              <a:t>操作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10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None/>
            </a:pPr>
            <a:r>
              <a:rPr lang="en-US" altLang="zh-TW" dirty="0" smtClean="0"/>
              <a:t>MAP-</a:t>
            </a:r>
            <a:r>
              <a:rPr lang="zh-TW" altLang="en-US" dirty="0"/>
              <a:t>初始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68" y="1723292"/>
            <a:ext cx="3490875" cy="370539"/>
          </a:xfrm>
          <a:prstGeom prst="rect">
            <a:avLst/>
          </a:prstGeom>
        </p:spPr>
      </p:pic>
      <p:sp>
        <p:nvSpPr>
          <p:cNvPr id="234" name="Google Shape;234;p7"/>
          <p:cNvSpPr txBox="1">
            <a:spLocks noGrp="1"/>
          </p:cNvSpPr>
          <p:nvPr>
            <p:ph type="body" idx="1"/>
          </p:nvPr>
        </p:nvSpPr>
        <p:spPr>
          <a:xfrm>
            <a:off x="1069848" y="1569212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endParaRPr lang="en-US" dirty="0" smtClean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zh-TW" altLang="en-US" dirty="0"/>
              <a:t>記得在最</a:t>
            </a:r>
            <a:r>
              <a:rPr lang="zh-TW" altLang="en-US" dirty="0" smtClean="0"/>
              <a:t>前面引入</a:t>
            </a:r>
            <a:endParaRPr lang="en-US" altLang="zh-TW" dirty="0" smtClean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1569212"/>
            <a:ext cx="3583515" cy="5883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8" y="2505979"/>
            <a:ext cx="5554100" cy="35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en-US" altLang="zh-TW" smtClean="0">
                <a:solidFill>
                  <a:schemeClr val="dk1"/>
                </a:solidFill>
              </a:rPr>
              <a:t>MAP</a:t>
            </a:r>
            <a:r>
              <a:rPr lang="zh-TW" smtClean="0">
                <a:solidFill>
                  <a:schemeClr val="dk1"/>
                </a:solidFill>
              </a:rPr>
              <a:t> </a:t>
            </a:r>
            <a:r>
              <a:rPr lang="zh-TW" altLang="en-US" dirty="0" smtClean="0">
                <a:solidFill>
                  <a:schemeClr val="dk1"/>
                </a:solidFill>
              </a:rPr>
              <a:t>常用的</a:t>
            </a:r>
            <a:r>
              <a:rPr lang="en-US" altLang="zh-TW" dirty="0" smtClean="0">
                <a:solidFill>
                  <a:schemeClr val="dk1"/>
                </a:solidFill>
              </a:rPr>
              <a:t>MEMBER FUN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946552" y="2298317"/>
            <a:ext cx="111516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</a:rPr>
              <a:t>insert()</a:t>
            </a:r>
            <a:r>
              <a:rPr lang="zh-TW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zh-TW" altLang="en-US" sz="3200" dirty="0"/>
              <a:t>插入元素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</a:rPr>
              <a:t>erase() </a:t>
            </a:r>
            <a:r>
              <a:rPr lang="en-US" altLang="zh-TW" sz="3200" dirty="0" smtClean="0"/>
              <a:t>: </a:t>
            </a:r>
            <a:r>
              <a:rPr lang="zh-TW" altLang="en-US" sz="3200" dirty="0" smtClean="0"/>
              <a:t>移除元素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</a:rPr>
              <a:t>c</a:t>
            </a:r>
            <a:r>
              <a:rPr lang="en-US" altLang="zh-TW" sz="3200" dirty="0" smtClean="0">
                <a:solidFill>
                  <a:srgbClr val="FF0000"/>
                </a:solidFill>
              </a:rPr>
              <a:t>lear() </a:t>
            </a:r>
            <a:r>
              <a:rPr lang="en-US" altLang="zh-TW" sz="3200" dirty="0" smtClean="0"/>
              <a:t>: </a:t>
            </a:r>
            <a:r>
              <a:rPr lang="zh-TW" altLang="en-US" sz="3200" dirty="0" smtClean="0"/>
              <a:t>清空所有元素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</a:rPr>
              <a:t>s</a:t>
            </a:r>
            <a:r>
              <a:rPr lang="en-US" altLang="zh-TW" sz="3200" dirty="0" smtClean="0">
                <a:solidFill>
                  <a:srgbClr val="FF0000"/>
                </a:solidFill>
              </a:rPr>
              <a:t>ize()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返回元素數量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</a:rPr>
              <a:t>c</a:t>
            </a:r>
            <a:r>
              <a:rPr lang="en-US" altLang="zh-TW" sz="3200" dirty="0" smtClean="0">
                <a:solidFill>
                  <a:srgbClr val="FF0000"/>
                </a:solidFill>
              </a:rPr>
              <a:t>ount() </a:t>
            </a:r>
            <a:r>
              <a:rPr lang="en-US" altLang="zh-TW" sz="3200" dirty="0" smtClean="0"/>
              <a:t>: </a:t>
            </a:r>
            <a:r>
              <a:rPr lang="zh-TW" altLang="en-US" sz="3200" dirty="0" smtClean="0"/>
              <a:t>判斷元素是否存在，存在回傳</a:t>
            </a:r>
            <a:r>
              <a:rPr lang="en-US" altLang="zh-TW" sz="3200" dirty="0" smtClean="0"/>
              <a:t>1</a:t>
            </a:r>
            <a:r>
              <a:rPr lang="zh-TW" altLang="en-US" sz="3200" dirty="0" smtClean="0"/>
              <a:t>，反之</a:t>
            </a:r>
            <a:r>
              <a:rPr lang="en-US" altLang="zh-TW" sz="3200" dirty="0" smtClean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</a:rPr>
              <a:t>e</a:t>
            </a:r>
            <a:r>
              <a:rPr lang="en-US" altLang="zh-TW" sz="3200" dirty="0" smtClean="0">
                <a:solidFill>
                  <a:srgbClr val="FF0000"/>
                </a:solidFill>
              </a:rPr>
              <a:t>mpty() </a:t>
            </a:r>
            <a:r>
              <a:rPr lang="en-US" altLang="zh-TW" sz="3200" dirty="0" smtClean="0"/>
              <a:t>: </a:t>
            </a:r>
            <a:r>
              <a:rPr lang="zh-TW" altLang="en-US" sz="3200" dirty="0" smtClean="0"/>
              <a:t>判斷</a:t>
            </a:r>
            <a:r>
              <a:rPr lang="en-US" altLang="zh-TW" sz="3200" dirty="0" smtClean="0"/>
              <a:t>map</a:t>
            </a:r>
            <a:r>
              <a:rPr lang="zh-TW" altLang="en-US" sz="3200" dirty="0" smtClean="0"/>
              <a:t>中是否有元素，沒有回傳</a:t>
            </a:r>
            <a:r>
              <a:rPr lang="en-US" altLang="zh-TW" sz="3200" dirty="0" smtClean="0"/>
              <a:t>1</a:t>
            </a:r>
            <a:r>
              <a:rPr lang="zh-TW" altLang="en-US" sz="3200" dirty="0" smtClean="0"/>
              <a:t>，還有回傳</a:t>
            </a:r>
            <a:r>
              <a:rPr lang="en-US" altLang="zh-TW" sz="3200" dirty="0" smtClean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r>
              <a:rPr lang="en-US" altLang="zh-TW" sz="3200"/>
              <a:t>https://www.cplusplus.com/reference/map/map/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90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769402" y="393192"/>
            <a:ext cx="11000232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en-US" altLang="zh-TW" dirty="0" smtClean="0">
                <a:solidFill>
                  <a:schemeClr val="dk1"/>
                </a:solidFill>
              </a:rPr>
              <a:t>MAP</a:t>
            </a:r>
            <a:r>
              <a:rPr lang="zh-TW" dirty="0" smtClean="0">
                <a:solidFill>
                  <a:schemeClr val="dk1"/>
                </a:solidFill>
              </a:rPr>
              <a:t> </a:t>
            </a:r>
            <a:r>
              <a:rPr lang="zh-TW" altLang="en-US" dirty="0" smtClean="0">
                <a:solidFill>
                  <a:schemeClr val="dk1"/>
                </a:solidFill>
              </a:rPr>
              <a:t>存取與更改值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54" y="2002392"/>
            <a:ext cx="5521623" cy="345763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293" y="2385041"/>
            <a:ext cx="3527891" cy="269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769402" y="393192"/>
            <a:ext cx="11000232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5400"/>
            </a:pPr>
            <a:r>
              <a:rPr lang="en-US" altLang="zh-TW" dirty="0" smtClean="0">
                <a:solidFill>
                  <a:schemeClr val="dk1"/>
                </a:solidFill>
              </a:rPr>
              <a:t>MAP</a:t>
            </a:r>
            <a:r>
              <a:rPr lang="zh-TW" altLang="en-US" dirty="0" smtClean="0">
                <a:solidFill>
                  <a:schemeClr val="dk1"/>
                </a:solidFill>
              </a:rPr>
              <a:t> </a:t>
            </a:r>
            <a:r>
              <a:rPr lang="en-US" altLang="zh-TW" b="1" dirty="0" smtClean="0"/>
              <a:t>for </a:t>
            </a:r>
            <a:r>
              <a:rPr lang="zh-TW" altLang="en-US" b="1" dirty="0"/>
              <a:t>迴圈</a:t>
            </a:r>
            <a:r>
              <a:rPr lang="zh-TW" altLang="en-US" b="1" dirty="0" smtClean="0"/>
              <a:t>遍歷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02" y="2295925"/>
            <a:ext cx="7544176" cy="279952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450" y="2295925"/>
            <a:ext cx="3495634" cy="284644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99163" y="5820507"/>
            <a:ext cx="529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延伸閱讀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unordered_map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hash_map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6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dirty="0"/>
              <a:t>課堂</a:t>
            </a:r>
            <a:r>
              <a:rPr lang="zh-TW" dirty="0" smtClean="0"/>
              <a:t>練習</a:t>
            </a:r>
            <a:r>
              <a:rPr lang="en-US" altLang="zh-TW" dirty="0" smtClean="0"/>
              <a:t>11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dirty="0"/>
              <a:t>CONTENTS</a:t>
            </a:r>
            <a:endParaRPr dirty="0"/>
          </a:p>
        </p:txBody>
      </p:sp>
      <p:sp>
        <p:nvSpPr>
          <p:cNvPr id="192" name="Google Shape;192;p2"/>
          <p:cNvSpPr txBox="1">
            <a:spLocks noGrp="1"/>
          </p:cNvSpPr>
          <p:nvPr>
            <p:ph type="body" idx="1"/>
          </p:nvPr>
        </p:nvSpPr>
        <p:spPr>
          <a:xfrm>
            <a:off x="1161288" y="2474106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altLang="zh-TW" sz="4800" dirty="0" smtClean="0"/>
              <a:t>Vector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altLang="zh-TW" sz="4800" dirty="0" smtClean="0"/>
              <a:t>Set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altLang="zh-TW" sz="4800" dirty="0" smtClean="0"/>
              <a:t>Map</a:t>
            </a:r>
          </a:p>
          <a:p>
            <a:pPr marL="0" indent="0">
              <a:buSzPts val="2380"/>
              <a:buNone/>
            </a:pPr>
            <a:endParaRPr lang="zh-TW" altLang="en-US" sz="28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dirty="0" smtClean="0"/>
              <a:t>練習</a:t>
            </a:r>
            <a:r>
              <a:rPr lang="en-US" altLang="zh-TW" dirty="0" smtClean="0"/>
              <a:t>11</a:t>
            </a:r>
            <a:endParaRPr dirty="0"/>
          </a:p>
        </p:txBody>
      </p:sp>
      <p:sp>
        <p:nvSpPr>
          <p:cNvPr id="285" name="Google Shape;285;p11"/>
          <p:cNvSpPr txBox="1">
            <a:spLocks noGrp="1"/>
          </p:cNvSpPr>
          <p:nvPr>
            <p:ph type="body" idx="1"/>
          </p:nvPr>
        </p:nvSpPr>
        <p:spPr>
          <a:xfrm>
            <a:off x="1069848" y="1754659"/>
            <a:ext cx="10773390" cy="484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TW" dirty="0" smtClean="0"/>
              <a:t>說明：</a:t>
            </a:r>
            <a:r>
              <a:rPr lang="zh-TW" altLang="en-US" dirty="0"/>
              <a:t>找位置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  <a:p>
            <a:pPr marL="46355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  <a:p>
            <a:pPr marL="4635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altLang="zh-TW" dirty="0">
                <a:latin typeface="+mn-ea"/>
                <a:ea typeface="+mn-ea"/>
              </a:rPr>
              <a:t> </a:t>
            </a:r>
            <a:r>
              <a:rPr lang="zh-TW" dirty="0" smtClean="0">
                <a:latin typeface="+mn-ea"/>
                <a:ea typeface="+mn-ea"/>
              </a:rPr>
              <a:t>input</a:t>
            </a:r>
            <a:r>
              <a:rPr lang="zh-TW" dirty="0">
                <a:latin typeface="+mn-ea"/>
                <a:ea typeface="+mn-ea"/>
              </a:rPr>
              <a:t>: </a:t>
            </a:r>
            <a:r>
              <a:rPr lang="zh-TW" altLang="en-US" dirty="0" smtClean="0">
                <a:latin typeface="+mn-ea"/>
                <a:ea typeface="+mn-ea"/>
                <a:cs typeface="DFKai-SB"/>
                <a:sym typeface="DFKai-SB"/>
              </a:rPr>
              <a:t>第一行輸入的</a:t>
            </a:r>
            <a:r>
              <a:rPr lang="en-US" altLang="zh-TW" dirty="0" smtClean="0">
                <a:latin typeface="+mn-ea"/>
                <a:ea typeface="+mn-ea"/>
                <a:cs typeface="DFKai-SB"/>
                <a:sym typeface="DFKai-SB"/>
              </a:rPr>
              <a:t>size(</a:t>
            </a:r>
            <a:r>
              <a:rPr lang="zh-TW" altLang="en-US" dirty="0" smtClean="0">
                <a:latin typeface="+mn-ea"/>
                <a:ea typeface="+mn-ea"/>
                <a:cs typeface="DFKai-SB"/>
                <a:sym typeface="DFKai-SB"/>
              </a:rPr>
              <a:t>除了終止條件</a:t>
            </a:r>
            <a:r>
              <a:rPr lang="en-US" altLang="zh-TW" dirty="0" smtClean="0">
                <a:latin typeface="+mn-ea"/>
                <a:ea typeface="+mn-ea"/>
                <a:cs typeface="DFKai-SB"/>
                <a:sym typeface="DFKai-SB"/>
              </a:rPr>
              <a:t>-1</a:t>
            </a:r>
            <a:r>
              <a:rPr lang="zh-TW" altLang="en-US" dirty="0" smtClean="0">
                <a:latin typeface="+mn-ea"/>
                <a:ea typeface="+mn-ea"/>
                <a:cs typeface="DFKai-SB"/>
                <a:sym typeface="DFKai-SB"/>
              </a:rPr>
              <a:t>之外此輸入為大於</a:t>
            </a:r>
            <a:r>
              <a:rPr lang="en-US" altLang="zh-TW" dirty="0" smtClean="0">
                <a:latin typeface="+mn-ea"/>
                <a:ea typeface="+mn-ea"/>
                <a:cs typeface="DFKai-SB"/>
                <a:sym typeface="DFKai-SB"/>
              </a:rPr>
              <a:t>0</a:t>
            </a:r>
            <a:r>
              <a:rPr lang="zh-TW" altLang="en-US" dirty="0" smtClean="0">
                <a:latin typeface="+mn-ea"/>
                <a:ea typeface="+mn-ea"/>
                <a:cs typeface="DFKai-SB"/>
                <a:sym typeface="DFKai-SB"/>
              </a:rPr>
              <a:t>小於</a:t>
            </a:r>
            <a:r>
              <a:rPr lang="en-US" altLang="zh-TW" dirty="0" smtClean="0">
                <a:latin typeface="+mn-ea"/>
                <a:ea typeface="+mn-ea"/>
                <a:cs typeface="DFKai-SB"/>
                <a:sym typeface="DFKai-SB"/>
              </a:rPr>
              <a:t>100</a:t>
            </a:r>
            <a:r>
              <a:rPr lang="zh-TW" altLang="en-US" dirty="0" smtClean="0">
                <a:latin typeface="+mn-ea"/>
                <a:ea typeface="+mn-ea"/>
                <a:cs typeface="DFKai-SB"/>
                <a:sym typeface="DFKai-SB"/>
              </a:rPr>
              <a:t>的正整數</a:t>
            </a:r>
            <a:r>
              <a:rPr lang="en-US" altLang="zh-TW" dirty="0" smtClean="0">
                <a:latin typeface="+mn-ea"/>
                <a:ea typeface="+mn-ea"/>
                <a:cs typeface="DFKai-SB"/>
                <a:sym typeface="DFKai-SB"/>
              </a:rPr>
              <a:t>)</a:t>
            </a:r>
          </a:p>
          <a:p>
            <a:pPr marL="1035050" lvl="2" indent="0">
              <a:lnSpc>
                <a:spcPct val="115000"/>
              </a:lnSpc>
              <a:spcBef>
                <a:spcPts val="0"/>
              </a:spcBef>
              <a:buSzPts val="1700"/>
              <a:buNone/>
            </a:pPr>
            <a:r>
              <a:rPr lang="zh-TW" altLang="en-US" sz="2000" dirty="0">
                <a:latin typeface="+mn-ea"/>
                <a:ea typeface="+mn-ea"/>
                <a:cs typeface="DFKai-SB"/>
                <a:sym typeface="DFKai-SB"/>
              </a:rPr>
              <a:t> </a:t>
            </a:r>
            <a:r>
              <a:rPr lang="zh-TW" altLang="en-US" sz="2000" dirty="0" smtClean="0">
                <a:latin typeface="+mn-ea"/>
                <a:ea typeface="+mn-ea"/>
                <a:cs typeface="DFKai-SB"/>
                <a:sym typeface="DFKai-SB"/>
              </a:rPr>
              <a:t> 第二</a:t>
            </a:r>
            <a:r>
              <a:rPr lang="zh-TW" altLang="en-US" sz="2000" dirty="0">
                <a:latin typeface="+mn-ea"/>
                <a:ea typeface="+mn-ea"/>
                <a:cs typeface="DFKai-SB"/>
                <a:sym typeface="DFKai-SB"/>
              </a:rPr>
              <a:t>行</a:t>
            </a:r>
            <a:r>
              <a:rPr lang="zh-TW" altLang="en-US" sz="2000" dirty="0" smtClean="0">
                <a:latin typeface="+mn-ea"/>
                <a:ea typeface="+mn-ea"/>
                <a:cs typeface="DFKai-SB"/>
                <a:sym typeface="DFKai-SB"/>
              </a:rPr>
              <a:t>輸入</a:t>
            </a:r>
            <a:r>
              <a:rPr lang="en-US" altLang="zh-TW" sz="2000" dirty="0" smtClean="0">
                <a:latin typeface="+mn-ea"/>
                <a:ea typeface="+mn-ea"/>
                <a:cs typeface="DFKai-SB"/>
                <a:sym typeface="DFKai-SB"/>
              </a:rPr>
              <a:t>size</a:t>
            </a:r>
            <a:r>
              <a:rPr lang="zh-TW" altLang="en-US" sz="2000" dirty="0" smtClean="0">
                <a:latin typeface="+mn-ea"/>
                <a:ea typeface="+mn-ea"/>
                <a:cs typeface="DFKai-SB"/>
                <a:sym typeface="DFKai-SB"/>
              </a:rPr>
              <a:t>個字元</a:t>
            </a:r>
            <a:r>
              <a:rPr lang="en-US" altLang="zh-TW" sz="2000" dirty="0" smtClean="0">
                <a:latin typeface="+mn-ea"/>
                <a:ea typeface="+mn-ea"/>
                <a:cs typeface="DFKai-SB"/>
                <a:sym typeface="DFKai-SB"/>
              </a:rPr>
              <a:t>(ASCII</a:t>
            </a:r>
            <a:r>
              <a:rPr lang="zh-TW" altLang="en-US" sz="2000" dirty="0" smtClean="0">
                <a:latin typeface="+mn-ea"/>
                <a:ea typeface="+mn-ea"/>
                <a:cs typeface="DFKai-SB"/>
                <a:sym typeface="DFKai-SB"/>
              </a:rPr>
              <a:t> </a:t>
            </a:r>
            <a:r>
              <a:rPr lang="en-US" altLang="zh-TW" sz="2000" dirty="0" smtClean="0">
                <a:latin typeface="+mn-ea"/>
                <a:ea typeface="+mn-ea"/>
                <a:cs typeface="DFKai-SB"/>
                <a:sym typeface="DFKai-SB"/>
              </a:rPr>
              <a:t>CODE</a:t>
            </a:r>
            <a:r>
              <a:rPr lang="zh-TW" altLang="en-US" sz="2000" dirty="0" smtClean="0">
                <a:latin typeface="+mn-ea"/>
                <a:ea typeface="+mn-ea"/>
                <a:cs typeface="DFKai-SB"/>
                <a:sym typeface="DFKai-SB"/>
              </a:rPr>
              <a:t>表查的到的</a:t>
            </a:r>
            <a:r>
              <a:rPr lang="en-US" altLang="zh-TW" sz="2000" dirty="0" smtClean="0">
                <a:latin typeface="+mn-ea"/>
                <a:ea typeface="+mn-ea"/>
                <a:cs typeface="DFKai-SB"/>
                <a:sym typeface="DFKai-SB"/>
              </a:rPr>
              <a:t>)</a:t>
            </a:r>
            <a:endParaRPr sz="2000" dirty="0">
              <a:latin typeface="+mn-ea"/>
              <a:ea typeface="+mn-ea"/>
            </a:endParaRPr>
          </a:p>
          <a:p>
            <a:pPr marL="4635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dirty="0" smtClean="0">
                <a:latin typeface="+mn-ea"/>
                <a:ea typeface="+mn-ea"/>
              </a:rPr>
              <a:t>output</a:t>
            </a:r>
            <a:r>
              <a:rPr lang="zh-TW" dirty="0">
                <a:latin typeface="+mn-ea"/>
                <a:ea typeface="+mn-ea"/>
              </a:rPr>
              <a:t>: </a:t>
            </a:r>
            <a:r>
              <a:rPr lang="zh-TW" altLang="en-US" dirty="0" smtClean="0">
                <a:latin typeface="+mn-ea"/>
                <a:ea typeface="+mn-ea"/>
              </a:rPr>
              <a:t>第三行輸出這些字元的排序然後不重複</a:t>
            </a:r>
            <a:endParaRPr lang="en-US" altLang="zh-TW" dirty="0" smtClean="0">
              <a:latin typeface="+mn-ea"/>
              <a:ea typeface="+mn-ea"/>
            </a:endParaRPr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-US" dirty="0" smtClean="0">
                <a:latin typeface="+mn-ea"/>
                <a:ea typeface="+mn-ea"/>
              </a:rPr>
              <a:t>Input:</a:t>
            </a:r>
            <a:r>
              <a:rPr lang="zh-TW" altLang="en-US" dirty="0" smtClean="0">
                <a:latin typeface="+mn-ea"/>
                <a:ea typeface="+mn-ea"/>
              </a:rPr>
              <a:t> 第四行輸入想查詢的字元</a:t>
            </a:r>
            <a:endParaRPr lang="en-US" altLang="zh-TW" dirty="0" smtClean="0">
              <a:latin typeface="+mn-ea"/>
              <a:ea typeface="+mn-ea"/>
            </a:endParaRPr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-US" dirty="0" smtClean="0">
                <a:latin typeface="+mn-ea"/>
                <a:ea typeface="+mn-ea"/>
              </a:rPr>
              <a:t>Output:</a:t>
            </a:r>
            <a:r>
              <a:rPr lang="zh-TW" altLang="en-US" dirty="0" smtClean="0">
                <a:latin typeface="+mn-ea"/>
                <a:ea typeface="+mn-ea"/>
              </a:rPr>
              <a:t>第五行輸出為第三行輸出中之欲查詢字元的位置，若查無此字元則印出</a:t>
            </a:r>
            <a:r>
              <a:rPr lang="en-US" altLang="zh-TW" dirty="0" smtClean="0">
                <a:latin typeface="+mn-ea"/>
                <a:ea typeface="+mn-ea"/>
              </a:rPr>
              <a:t>-1</a:t>
            </a:r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endParaRPr lang="en-US" altLang="zh-TW" dirty="0">
              <a:latin typeface="+mn-ea"/>
              <a:ea typeface="+mn-ea"/>
            </a:endParaRPr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TW" altLang="en-US" dirty="0" smtClean="0">
                <a:solidFill>
                  <a:srgbClr val="FF0000"/>
                </a:solidFill>
                <a:latin typeface="+mn-ea"/>
                <a:ea typeface="+mn-ea"/>
              </a:rPr>
              <a:t>要能夠連續輸入，直到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  <a:ea typeface="+mn-ea"/>
              </a:rPr>
              <a:t>size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  <a:ea typeface="+mn-ea"/>
              </a:rPr>
              <a:t>輸入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  <a:ea typeface="+mn-ea"/>
              </a:rPr>
              <a:t>-1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  <a:ea typeface="+mn-ea"/>
              </a:rPr>
              <a:t>則停止</a:t>
            </a:r>
            <a:endParaRPr lang="en-US" altLang="zh-TW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20650" indent="0">
              <a:lnSpc>
                <a:spcPct val="115000"/>
              </a:lnSpc>
              <a:spcBef>
                <a:spcPts val="0"/>
              </a:spcBef>
              <a:buSzPts val="1700"/>
              <a:buNone/>
            </a:pPr>
            <a:endParaRPr dirty="0">
              <a:latin typeface="+mn-ea"/>
              <a:ea typeface="+mn-ea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zh-TW" sz="2400" dirty="0"/>
              <a:t>繳交截止日期：</a:t>
            </a:r>
            <a:r>
              <a:rPr lang="zh-TW" sz="2400" dirty="0" smtClean="0">
                <a:solidFill>
                  <a:srgbClr val="FF0000"/>
                </a:solidFill>
              </a:rPr>
              <a:t>202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zh-TW" sz="2400" dirty="0" smtClean="0">
                <a:solidFill>
                  <a:srgbClr val="FF0000"/>
                </a:solidFill>
              </a:rPr>
              <a:t>/12/</a:t>
            </a:r>
            <a:r>
              <a:rPr lang="en-US" altLang="zh-TW" sz="2400" dirty="0" smtClean="0">
                <a:solidFill>
                  <a:srgbClr val="FF0000"/>
                </a:solidFill>
              </a:rPr>
              <a:t>10</a:t>
            </a:r>
            <a:r>
              <a:rPr lang="zh-TW" sz="2400" dirty="0" smtClean="0">
                <a:solidFill>
                  <a:srgbClr val="FF0000"/>
                </a:solidFill>
              </a:rPr>
              <a:t>  </a:t>
            </a:r>
            <a:r>
              <a:rPr lang="zh-TW" sz="2400" dirty="0">
                <a:solidFill>
                  <a:srgbClr val="FF0000"/>
                </a:solidFill>
              </a:rPr>
              <a:t>23:55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dirty="0" smtClean="0"/>
              <a:t>練習</a:t>
            </a:r>
            <a:r>
              <a:rPr lang="en-US" altLang="zh-TW" dirty="0" smtClean="0"/>
              <a:t>11</a:t>
            </a:r>
            <a:endParaRPr dirty="0"/>
          </a:p>
        </p:txBody>
      </p:sp>
      <p:sp>
        <p:nvSpPr>
          <p:cNvPr id="292" name="Google Shape;292;p12"/>
          <p:cNvSpPr txBox="1">
            <a:spLocks noGrp="1"/>
          </p:cNvSpPr>
          <p:nvPr>
            <p:ph type="body" idx="1"/>
          </p:nvPr>
        </p:nvSpPr>
        <p:spPr>
          <a:xfrm>
            <a:off x="1069848" y="1754660"/>
            <a:ext cx="9535308" cy="195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範例：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182" y="1533374"/>
            <a:ext cx="4724564" cy="502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繳交規範</a:t>
            </a:r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繳交內容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260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上傳內容須為 .zip 壓縮檔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內容包含: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 b="1" dirty="0">
                <a:solidFill>
                  <a:srgbClr val="FF0000"/>
                </a:solidFill>
              </a:rPr>
              <a:t>程式碼 (C++為</a:t>
            </a:r>
            <a:r>
              <a:rPr lang="zh-TW" b="1" dirty="0" smtClean="0">
                <a:solidFill>
                  <a:srgbClr val="FF0000"/>
                </a:solidFill>
              </a:rPr>
              <a:t>.cpp)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zh-TW" dirty="0" smtClean="0"/>
              <a:t>檔名</a:t>
            </a:r>
            <a:r>
              <a:rPr lang="zh-TW" dirty="0"/>
              <a:t>皆須為  A</a:t>
            </a:r>
            <a:r>
              <a:rPr lang="zh-TW" dirty="0">
                <a:solidFill>
                  <a:srgbClr val="BFBFBF"/>
                </a:solidFill>
              </a:rPr>
              <a:t>X</a:t>
            </a:r>
            <a:r>
              <a:rPr lang="zh-TW" dirty="0"/>
              <a:t>-10</a:t>
            </a:r>
            <a:r>
              <a:rPr lang="zh-TW" dirty="0">
                <a:solidFill>
                  <a:srgbClr val="BFBFBF"/>
                </a:solidFill>
              </a:rPr>
              <a:t>XXXXXXX</a:t>
            </a:r>
            <a:r>
              <a:rPr lang="zh-TW" dirty="0"/>
              <a:t>  或  P</a:t>
            </a:r>
            <a:r>
              <a:rPr lang="zh-TW" dirty="0">
                <a:solidFill>
                  <a:srgbClr val="BFBFBF"/>
                </a:solidFill>
              </a:rPr>
              <a:t>X</a:t>
            </a:r>
            <a:r>
              <a:rPr lang="zh-TW" dirty="0"/>
              <a:t>-10</a:t>
            </a:r>
            <a:r>
              <a:rPr lang="zh-TW" dirty="0">
                <a:solidFill>
                  <a:srgbClr val="BFBFBF"/>
                </a:solidFill>
              </a:rPr>
              <a:t>XXXXXXX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 dirty="0"/>
              <a:t>Assignment: A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 dirty="0"/>
              <a:t>Practice: P</a:t>
            </a:r>
            <a:endParaRPr dirty="0"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123" y="4348190"/>
            <a:ext cx="7641849" cy="1718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繳交格式</a:t>
            </a:r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程式碼開頭要有以下文字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331" name="Google Shape;331;p17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</a:t>
            </a:r>
            <a:r>
              <a:rPr lang="zh-TW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</a:t>
            </a:r>
            <a:r>
              <a:rPr lang="en-US" altLang="zh-TW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zh-TW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</a:t>
            </a:r>
            <a:r>
              <a:rPr 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CE1001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</a:t>
            </a:r>
            <a:r>
              <a:rPr lang="zh-TW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</a:t>
            </a:r>
            <a:r>
              <a:rPr lang="en-US" altLang="zh-TW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zh-TW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</a:t>
            </a:r>
            <a:r>
              <a:rPr 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CE1003-A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</a:t>
            </a:r>
            <a:r>
              <a:rPr lang="zh-TW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</a:t>
            </a:r>
            <a:r>
              <a:rPr lang="en-US" altLang="zh-TW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zh-TW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</a:t>
            </a:r>
            <a:r>
              <a:rPr lang="zh-TW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CE1003-B</a:t>
            </a:r>
            <a:endParaRPr sz="2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32" name="Google Shape;33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7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4" name="Google Shape;334;p17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9" name="Google Shape;339;p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40" name="Google Shape;340;p17"/>
          <p:cNvPicPr preferRelativeResize="0"/>
          <p:nvPr/>
        </p:nvPicPr>
        <p:blipFill rotWithShape="1">
          <a:blip r:embed="rId4">
            <a:alphaModFix/>
          </a:blip>
          <a:srcRect l="32551" t="68887" r="60068" b="18791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7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sz="7200" dirty="0"/>
              <a:t>VECTOR</a:t>
            </a:r>
            <a:endParaRPr sz="7200" dirty="0"/>
          </a:p>
        </p:txBody>
      </p:sp>
      <p:sp>
        <p:nvSpPr>
          <p:cNvPr id="227" name="Google Shape;227;p6"/>
          <p:cNvSpPr txBox="1">
            <a:spLocks noGrp="1"/>
          </p:cNvSpPr>
          <p:nvPr>
            <p:ph type="body" idx="1"/>
          </p:nvPr>
        </p:nvSpPr>
        <p:spPr>
          <a:xfrm>
            <a:off x="970020" y="367899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 altLang="zh-TW" dirty="0"/>
              <a:t>Vector allows you to create a </a:t>
            </a:r>
            <a:r>
              <a:rPr lang="en-US" altLang="zh-TW" dirty="0">
                <a:solidFill>
                  <a:srgbClr val="FF0000"/>
                </a:solidFill>
              </a:rPr>
              <a:t>more powerful and less error-prone alternative to arrays</a:t>
            </a:r>
            <a:r>
              <a:rPr lang="en-US" altLang="zh-TW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None/>
            </a:pPr>
            <a:r>
              <a:rPr lang="zh-TW" dirty="0" smtClean="0"/>
              <a:t>VECTOR</a:t>
            </a:r>
            <a:r>
              <a:rPr lang="en-US" altLang="zh-TW" dirty="0" smtClean="0"/>
              <a:t>-</a:t>
            </a:r>
            <a:r>
              <a:rPr lang="zh-TW" altLang="en-US" dirty="0"/>
              <a:t>初始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68" y="1723292"/>
            <a:ext cx="3490875" cy="370539"/>
          </a:xfrm>
          <a:prstGeom prst="rect">
            <a:avLst/>
          </a:prstGeom>
        </p:spPr>
      </p:pic>
      <p:sp>
        <p:nvSpPr>
          <p:cNvPr id="234" name="Google Shape;234;p7"/>
          <p:cNvSpPr txBox="1">
            <a:spLocks noGrp="1"/>
          </p:cNvSpPr>
          <p:nvPr>
            <p:ph type="body" idx="1"/>
          </p:nvPr>
        </p:nvSpPr>
        <p:spPr>
          <a:xfrm>
            <a:off x="1069848" y="1569212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endParaRPr lang="en-US" dirty="0" smtClean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zh-TW" altLang="en-US" dirty="0"/>
              <a:t>記得在最</a:t>
            </a:r>
            <a:r>
              <a:rPr lang="zh-TW" altLang="en-US" dirty="0" smtClean="0"/>
              <a:t>前面引入</a:t>
            </a:r>
            <a:endParaRPr lang="en-US" altLang="zh-TW" dirty="0" smtClean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245" y="2566751"/>
            <a:ext cx="4358255" cy="3429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zh-TW" dirty="0">
                <a:solidFill>
                  <a:schemeClr val="dk1"/>
                </a:solidFill>
              </a:rPr>
              <a:t>VECTOR </a:t>
            </a:r>
            <a:r>
              <a:rPr lang="zh-TW" altLang="en-US" dirty="0" smtClean="0">
                <a:solidFill>
                  <a:schemeClr val="dk1"/>
                </a:solidFill>
              </a:rPr>
              <a:t>常用的</a:t>
            </a:r>
            <a:r>
              <a:rPr lang="en-US" altLang="zh-TW" dirty="0" smtClean="0">
                <a:solidFill>
                  <a:schemeClr val="dk1"/>
                </a:solidFill>
              </a:rPr>
              <a:t>MEMBER FUN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1658730" y="2315901"/>
            <a:ext cx="103955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err="1" smtClean="0">
                <a:solidFill>
                  <a:srgbClr val="FF0000"/>
                </a:solidFill>
              </a:rPr>
              <a:t>push_back</a:t>
            </a:r>
            <a:r>
              <a:rPr lang="en-US" altLang="zh-TW" sz="3200" dirty="0" smtClean="0">
                <a:solidFill>
                  <a:srgbClr val="FF0000"/>
                </a:solidFill>
              </a:rPr>
              <a:t>()</a:t>
            </a:r>
            <a:r>
              <a:rPr lang="zh-TW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將元素加到尾巴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</a:rPr>
              <a:t>p</a:t>
            </a:r>
            <a:r>
              <a:rPr lang="en-US" altLang="zh-TW" sz="3200" dirty="0" err="1" smtClean="0">
                <a:solidFill>
                  <a:srgbClr val="FF0000"/>
                </a:solidFill>
              </a:rPr>
              <a:t>op_back</a:t>
            </a:r>
            <a:r>
              <a:rPr lang="en-US" altLang="zh-TW" sz="3200" dirty="0" smtClean="0">
                <a:solidFill>
                  <a:srgbClr val="FF0000"/>
                </a:solidFill>
              </a:rPr>
              <a:t>() </a:t>
            </a:r>
            <a:r>
              <a:rPr lang="en-US" altLang="zh-TW" sz="3200" dirty="0" smtClean="0"/>
              <a:t>: </a:t>
            </a:r>
            <a:r>
              <a:rPr lang="zh-TW" altLang="en-US" sz="3200" dirty="0" smtClean="0"/>
              <a:t>移除尾巴元素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</a:rPr>
              <a:t>insert()</a:t>
            </a:r>
            <a:r>
              <a:rPr lang="zh-TW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插入元素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</a:rPr>
              <a:t>e</a:t>
            </a:r>
            <a:r>
              <a:rPr lang="en-US" altLang="zh-TW" sz="3200" dirty="0" smtClean="0">
                <a:solidFill>
                  <a:srgbClr val="FF0000"/>
                </a:solidFill>
              </a:rPr>
              <a:t>rase() </a:t>
            </a:r>
            <a:r>
              <a:rPr lang="en-US" altLang="zh-TW" sz="3200" dirty="0" smtClean="0"/>
              <a:t>: </a:t>
            </a:r>
            <a:r>
              <a:rPr lang="zh-TW" altLang="en-US" sz="3200" dirty="0" smtClean="0"/>
              <a:t>移除某段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個元素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</a:rPr>
              <a:t>c</a:t>
            </a:r>
            <a:r>
              <a:rPr lang="en-US" altLang="zh-TW" sz="3200" dirty="0" smtClean="0">
                <a:solidFill>
                  <a:srgbClr val="FF0000"/>
                </a:solidFill>
              </a:rPr>
              <a:t>lear() </a:t>
            </a:r>
            <a:r>
              <a:rPr lang="en-US" altLang="zh-TW" sz="3200" dirty="0" smtClean="0"/>
              <a:t>: </a:t>
            </a:r>
            <a:r>
              <a:rPr lang="zh-TW" altLang="en-US" sz="3200" dirty="0" smtClean="0"/>
              <a:t>清空所有元素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</a:rPr>
              <a:t>s</a:t>
            </a:r>
            <a:r>
              <a:rPr lang="en-US" altLang="zh-TW" sz="3200" dirty="0" smtClean="0">
                <a:solidFill>
                  <a:srgbClr val="FF0000"/>
                </a:solidFill>
              </a:rPr>
              <a:t>ize()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返回元素數量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</a:rPr>
              <a:t>capacity()</a:t>
            </a:r>
            <a:r>
              <a:rPr lang="zh-TW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返回</a:t>
            </a:r>
            <a:r>
              <a:rPr lang="zh-TW" altLang="en-US" sz="3200" dirty="0"/>
              <a:t>容器當前能夠容納的元素</a:t>
            </a:r>
            <a:r>
              <a:rPr lang="zh-TW" altLang="en-US" sz="3200" dirty="0" smtClean="0"/>
              <a:t>數量</a:t>
            </a:r>
            <a:endParaRPr lang="en-US" altLang="zh-TW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r>
              <a:rPr lang="en-US" altLang="zh-TW" sz="3200" dirty="0">
                <a:hlinkClick r:id="rId3"/>
              </a:rPr>
              <a:t>https://www.cplusplus.com/reference/vector/vector/</a:t>
            </a:r>
            <a:r>
              <a:rPr lang="zh-TW" altLang="en-US" sz="3200" dirty="0"/>
              <a:t/>
            </a:r>
            <a:br>
              <a:rPr lang="zh-TW" altLang="en-US" sz="3200" dirty="0"/>
            </a:b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769402" y="393192"/>
            <a:ext cx="11000232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zh-TW" dirty="0">
                <a:solidFill>
                  <a:schemeClr val="dk1"/>
                </a:solidFill>
              </a:rPr>
              <a:t>VECTOR </a:t>
            </a:r>
            <a:r>
              <a:rPr lang="zh-TW" altLang="en-US" dirty="0" smtClean="0">
                <a:solidFill>
                  <a:schemeClr val="dk1"/>
                </a:solidFill>
              </a:rPr>
              <a:t>常用的</a:t>
            </a:r>
            <a:r>
              <a:rPr lang="en-US" altLang="zh-TW" dirty="0" smtClean="0">
                <a:solidFill>
                  <a:schemeClr val="dk1"/>
                </a:solidFill>
              </a:rPr>
              <a:t>MEMBER FUN</a:t>
            </a:r>
            <a:r>
              <a:rPr lang="zh-TW" altLang="en-US" dirty="0" smtClean="0">
                <a:solidFill>
                  <a:schemeClr val="dk1"/>
                </a:solidFill>
              </a:rPr>
              <a:t>範例</a:t>
            </a: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36" y="1729575"/>
            <a:ext cx="5308682" cy="460010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952" y="2723343"/>
            <a:ext cx="5308896" cy="26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769402" y="393192"/>
            <a:ext cx="11000232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zh-TW" dirty="0">
                <a:solidFill>
                  <a:schemeClr val="dk1"/>
                </a:solidFill>
              </a:rPr>
              <a:t>VECTOR </a:t>
            </a:r>
            <a:r>
              <a:rPr lang="zh-TW" altLang="en-US" dirty="0" smtClean="0">
                <a:solidFill>
                  <a:schemeClr val="dk1"/>
                </a:solidFill>
              </a:rPr>
              <a:t>存取與更改值</a:t>
            </a:r>
            <a:r>
              <a:rPr lang="en-US" altLang="zh-TW" dirty="0" smtClean="0">
                <a:solidFill>
                  <a:schemeClr val="dk1"/>
                </a:solidFill>
              </a:rPr>
              <a:t>([</a:t>
            </a:r>
            <a:r>
              <a:rPr lang="zh-TW" altLang="en-US" dirty="0" smtClean="0">
                <a:solidFill>
                  <a:schemeClr val="dk1"/>
                </a:solidFill>
              </a:rPr>
              <a:t> </a:t>
            </a:r>
            <a:r>
              <a:rPr lang="en-US" altLang="zh-TW" dirty="0" smtClean="0">
                <a:solidFill>
                  <a:schemeClr val="dk1"/>
                </a:solidFill>
              </a:rPr>
              <a:t>],.at(</a:t>
            </a:r>
            <a:r>
              <a:rPr lang="en-US" altLang="zh-TW" dirty="0" err="1" smtClean="0">
                <a:solidFill>
                  <a:schemeClr val="dk1"/>
                </a:solidFill>
              </a:rPr>
              <a:t>pos</a:t>
            </a:r>
            <a:r>
              <a:rPr lang="en-US" altLang="zh-TW" dirty="0" smtClean="0">
                <a:solidFill>
                  <a:schemeClr val="dk1"/>
                </a:solidFill>
              </a:rPr>
              <a:t>))</a:t>
            </a:r>
            <a:endParaRPr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0" y="2086796"/>
            <a:ext cx="5225567" cy="20780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39" y="4808408"/>
            <a:ext cx="5348718" cy="87999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785" y="4618528"/>
            <a:ext cx="6011697" cy="12597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660" y="2002392"/>
            <a:ext cx="5105945" cy="209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769402" y="393192"/>
            <a:ext cx="11000232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5400"/>
            </a:pPr>
            <a:r>
              <a:rPr lang="zh-TW" dirty="0" smtClean="0">
                <a:solidFill>
                  <a:schemeClr val="dk1"/>
                </a:solidFill>
              </a:rPr>
              <a:t>VECTOR</a:t>
            </a:r>
            <a:r>
              <a:rPr lang="zh-TW" altLang="en-US" dirty="0" smtClean="0">
                <a:solidFill>
                  <a:schemeClr val="dk1"/>
                </a:solidFill>
              </a:rPr>
              <a:t> </a:t>
            </a:r>
            <a:r>
              <a:rPr lang="en-US" altLang="zh-TW" b="1" dirty="0" smtClean="0"/>
              <a:t>for </a:t>
            </a:r>
            <a:r>
              <a:rPr lang="zh-TW" altLang="en-US" b="1" dirty="0"/>
              <a:t>迴圈</a:t>
            </a:r>
            <a:r>
              <a:rPr lang="zh-TW" altLang="en-US" b="1" dirty="0" smtClean="0"/>
              <a:t>遍歷</a:t>
            </a: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432" y="3006774"/>
            <a:ext cx="2910605" cy="163350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21" y="2187030"/>
            <a:ext cx="7190772" cy="34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altLang="zh-TW" sz="7200" dirty="0" smtClean="0"/>
              <a:t>SET</a:t>
            </a:r>
            <a:endParaRPr sz="7200" dirty="0"/>
          </a:p>
        </p:txBody>
      </p:sp>
      <p:sp>
        <p:nvSpPr>
          <p:cNvPr id="227" name="Google Shape;227;p6"/>
          <p:cNvSpPr txBox="1">
            <a:spLocks noGrp="1"/>
          </p:cNvSpPr>
          <p:nvPr>
            <p:ph type="body" idx="1"/>
          </p:nvPr>
        </p:nvSpPr>
        <p:spPr>
          <a:xfrm>
            <a:off x="970020" y="3678996"/>
            <a:ext cx="9052500" cy="123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altLang="zh-TW" dirty="0"/>
              <a:t>C++ </a:t>
            </a:r>
            <a:r>
              <a:rPr lang="zh-TW" altLang="en-US" dirty="0"/>
              <a:t>標準函式庫中的 </a:t>
            </a:r>
            <a:r>
              <a:rPr lang="en-US" altLang="zh-TW" dirty="0"/>
              <a:t>set </a:t>
            </a:r>
            <a:r>
              <a:rPr lang="zh-TW" altLang="en-US" dirty="0"/>
              <a:t>可以用來儲存集合的</a:t>
            </a:r>
            <a:r>
              <a:rPr lang="zh-TW" altLang="en-US" dirty="0" smtClean="0"/>
              <a:t>資料，</a:t>
            </a:r>
            <a:r>
              <a:rPr lang="en-US" altLang="zh-TW" dirty="0"/>
              <a:t>set </a:t>
            </a:r>
            <a:r>
              <a:rPr lang="zh-TW" altLang="en-US" dirty="0"/>
              <a:t>裡面的元素都是唯一的，不可以</a:t>
            </a:r>
            <a:r>
              <a:rPr lang="zh-TW" altLang="en-US" dirty="0" smtClean="0"/>
              <a:t>重複且照順序排列，</a:t>
            </a:r>
            <a:r>
              <a:rPr lang="zh-TW" altLang="en-US" dirty="0"/>
              <a:t>可以新增或刪除元素，但不可以修改元素的值。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30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594</Words>
  <Application>Microsoft Office PowerPoint</Application>
  <PresentationFormat>寬螢幕</PresentationFormat>
  <Paragraphs>112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Noto Sans Symbols</vt:lpstr>
      <vt:lpstr>新細明體</vt:lpstr>
      <vt:lpstr>DFKai-SB</vt:lpstr>
      <vt:lpstr>Arial</vt:lpstr>
      <vt:lpstr>Calibri</vt:lpstr>
      <vt:lpstr>Rockwell</vt:lpstr>
      <vt:lpstr>木刻字型</vt:lpstr>
      <vt:lpstr>HDOfficeLightV0</vt:lpstr>
      <vt:lpstr>計算機實習 11</vt:lpstr>
      <vt:lpstr>CONTENTS</vt:lpstr>
      <vt:lpstr>VECTOR</vt:lpstr>
      <vt:lpstr>VECTOR-初始</vt:lpstr>
      <vt:lpstr>VECTOR 常用的MEMBER FUN</vt:lpstr>
      <vt:lpstr>VECTOR 常用的MEMBER FUN範例</vt:lpstr>
      <vt:lpstr>VECTOR 存取與更改值([ ],.at(pos))</vt:lpstr>
      <vt:lpstr>VECTOR for 迴圈遍歷</vt:lpstr>
      <vt:lpstr>SET</vt:lpstr>
      <vt:lpstr>SET-初始</vt:lpstr>
      <vt:lpstr>SET 常用的MEMBER FUN</vt:lpstr>
      <vt:lpstr>SET 常用的MEMBER FUN範例</vt:lpstr>
      <vt:lpstr>SET for 迴圈遍歷</vt:lpstr>
      <vt:lpstr>MAP</vt:lpstr>
      <vt:lpstr>MAP-初始</vt:lpstr>
      <vt:lpstr>MAP 常用的MEMBER FUN</vt:lpstr>
      <vt:lpstr>MAP 存取與更改值</vt:lpstr>
      <vt:lpstr>MAP for 迴圈遍歷</vt:lpstr>
      <vt:lpstr>課堂練習11</vt:lpstr>
      <vt:lpstr>練習11</vt:lpstr>
      <vt:lpstr>練習11</vt:lpstr>
      <vt:lpstr>繳交規範</vt:lpstr>
      <vt:lpstr>繳交內容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11</dc:title>
  <dc:creator>user</dc:creator>
  <cp:lastModifiedBy>MineLab</cp:lastModifiedBy>
  <cp:revision>24</cp:revision>
  <dcterms:created xsi:type="dcterms:W3CDTF">2019-09-17T01:59:49Z</dcterms:created>
  <dcterms:modified xsi:type="dcterms:W3CDTF">2021-12-10T05:30:57Z</dcterms:modified>
</cp:coreProperties>
</file>