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IqHwi1WQdS5VWpLVpOUda/+tL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BE1889-AE7B-4BBE-90A9-DA6544B64EBD}">
  <a:tblStyle styleId="{CDBE1889-AE7B-4BBE-90A9-DA6544B64EBD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8E7"/>
          </a:solidFill>
        </a:fill>
      </a:tcStyle>
    </a:wholeTbl>
    <a:band1H>
      <a:tcTxStyle b="off" i="off"/>
      <a:tcStyle>
        <a:tcBdr/>
        <a:fill>
          <a:solidFill>
            <a:srgbClr val="EFCE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FCEC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99"/>
  </p:normalViewPr>
  <p:slideViewPr>
    <p:cSldViewPr snapToGrid="0">
      <p:cViewPr>
        <p:scale>
          <a:sx n="100" d="100"/>
          <a:sy n="100" d="100"/>
        </p:scale>
        <p:origin x="-184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fa7eefb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fa7eefbb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cfa7eefbb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3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33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25" name="Google Shape;25;p3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3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33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8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2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2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1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21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9" name="Google Shape;39;p21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21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6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2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2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2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7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6" name="Google Shape;86;p27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27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2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7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2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defRPr sz="54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1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1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cueeclass.ncu.edu.tw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title"/>
          </p:nvPr>
        </p:nvSpPr>
        <p:spPr>
          <a:xfrm>
            <a:off x="2224278" y="1256074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/>
              <a:t>作業10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7829990" y="4376404"/>
            <a:ext cx="41456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繳交截止日期：202</a:t>
            </a: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/12/</a:t>
            </a: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07</a:t>
            </a: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23:55</a:t>
            </a:r>
            <a:endParaRPr sz="20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繳交格式</a:t>
            </a:r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body" idx="1"/>
          </p:nvPr>
        </p:nvSpPr>
        <p:spPr>
          <a:xfrm>
            <a:off x="1069848" y="1902279"/>
            <a:ext cx="10058400" cy="426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程式碼開頭要有以下文字</a:t>
            </a:r>
            <a:endParaRPr/>
          </a:p>
          <a:p>
            <a:pPr marL="182880" lvl="0" indent="-7492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sp>
        <p:nvSpPr>
          <p:cNvPr id="191" name="Google Shape;191;p17"/>
          <p:cNvSpPr txBox="1"/>
          <p:nvPr/>
        </p:nvSpPr>
        <p:spPr>
          <a:xfrm>
            <a:off x="4653678" y="4794525"/>
            <a:ext cx="6211200" cy="1385400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計算機概論Ⅰ	: 202</a:t>
            </a:r>
            <a:r>
              <a:rPr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-CE1001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計算機實習ⅠA 	: 202</a:t>
            </a:r>
            <a:r>
              <a:rPr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-CE1003-A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計算機實習ⅠB 	: 202</a:t>
            </a:r>
            <a:r>
              <a:rPr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-CE1003-B</a:t>
            </a:r>
            <a:endParaRPr sz="2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92" name="Google Shape;19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0832" y="2479281"/>
            <a:ext cx="3760009" cy="152845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7"/>
          <p:cNvSpPr/>
          <p:nvPr/>
        </p:nvSpPr>
        <p:spPr>
          <a:xfrm>
            <a:off x="1453768" y="2717505"/>
            <a:ext cx="1271847" cy="26600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作業: Assignment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練習: Practice</a:t>
            </a:r>
            <a:endParaRPr sz="2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95" name="Google Shape;195;p17" descr="D:\計概文件\sreenshot_0918\40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1684" y="2284351"/>
            <a:ext cx="3255318" cy="174188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7"/>
          <p:cNvSpPr/>
          <p:nvPr/>
        </p:nvSpPr>
        <p:spPr>
          <a:xfrm>
            <a:off x="6159786" y="2585250"/>
            <a:ext cx="1271847" cy="26600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6984436" y="3504912"/>
            <a:ext cx="1588905" cy="224443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8" name="Google Shape;198;p17"/>
          <p:cNvSpPr txBox="1"/>
          <p:nvPr/>
        </p:nvSpPr>
        <p:spPr>
          <a:xfrm>
            <a:off x="7059179" y="4026231"/>
            <a:ext cx="10328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Python</a:t>
            </a: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9" name="Google Shape;199;p17"/>
          <p:cNvSpPr txBox="1"/>
          <p:nvPr/>
        </p:nvSpPr>
        <p:spPr>
          <a:xfrm>
            <a:off x="2298410" y="3989941"/>
            <a:ext cx="10328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C++</a:t>
            </a: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00" name="Google Shape;200;p17"/>
          <p:cNvPicPr preferRelativeResize="0"/>
          <p:nvPr/>
        </p:nvPicPr>
        <p:blipFill rotWithShape="1">
          <a:blip r:embed="rId5">
            <a:alphaModFix/>
          </a:blip>
          <a:srcRect l="32550" t="68887" r="60068" b="18791"/>
          <a:stretch/>
        </p:blipFill>
        <p:spPr>
          <a:xfrm>
            <a:off x="2594986" y="3531407"/>
            <a:ext cx="277585" cy="18777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7"/>
          <p:cNvSpPr/>
          <p:nvPr/>
        </p:nvSpPr>
        <p:spPr>
          <a:xfrm>
            <a:off x="2322902" y="3503341"/>
            <a:ext cx="1404851" cy="224443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84179" y="270876"/>
            <a:ext cx="10295491" cy="115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作業10  [C++]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body" idx="1"/>
          </p:nvPr>
        </p:nvSpPr>
        <p:spPr>
          <a:xfrm>
            <a:off x="465450" y="1290975"/>
            <a:ext cx="11261100" cy="52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2800" b="1" dirty="0">
                <a:latin typeface="DFKai-SB"/>
                <a:ea typeface="DFKai-SB"/>
                <a:cs typeface="DFKai-SB"/>
                <a:sym typeface="DFKai-SB"/>
              </a:rPr>
              <a:t>第1題</a:t>
            </a:r>
            <a:r>
              <a:rPr lang="en-US" sz="2800" b="1" dirty="0"/>
              <a:t>：實作stack的資料結構</a:t>
            </a:r>
            <a:endParaRPr sz="2800" b="1" dirty="0"/>
          </a:p>
          <a:p>
            <a:pPr marL="457200" lvl="0" indent="-325755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</a:pPr>
            <a:r>
              <a:rPr lang="en-US" sz="2400" dirty="0" err="1">
                <a:latin typeface="Rockwell"/>
                <a:ea typeface="Rockwell"/>
                <a:cs typeface="Rockwell"/>
                <a:sym typeface="Rockwell"/>
              </a:rPr>
              <a:t>說明：請實做出stack的資料結構，並支援push、pop、list三項功能</a:t>
            </a:r>
            <a:endParaRPr sz="2400" dirty="0">
              <a:latin typeface="Rockwell"/>
              <a:ea typeface="Rockwell"/>
              <a:cs typeface="Rockwell"/>
              <a:sym typeface="Rockwell"/>
            </a:endParaRPr>
          </a:p>
          <a:p>
            <a:pPr marL="914400" lvl="1" indent="-325755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 sz="2400" dirty="0" err="1">
                <a:solidFill>
                  <a:srgbClr val="000000"/>
                </a:solidFill>
              </a:rPr>
              <a:t>push</a:t>
            </a:r>
            <a:r>
              <a:rPr lang="en-US" sz="2400" dirty="0" err="1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：將</a:t>
            </a:r>
            <a:r>
              <a:rPr lang="en-US" sz="2400" dirty="0" err="1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一個字元</a:t>
            </a:r>
            <a:r>
              <a:rPr lang="en-US" sz="2400" dirty="0" err="1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放入</a:t>
            </a:r>
            <a:r>
              <a:rPr lang="en-US" sz="2400" dirty="0" err="1">
                <a:solidFill>
                  <a:srgbClr val="000000"/>
                </a:solidFill>
              </a:rPr>
              <a:t>stack</a:t>
            </a:r>
            <a:r>
              <a:rPr lang="en-US" sz="2400" dirty="0" err="1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的最上層</a:t>
            </a:r>
            <a:endParaRPr sz="2400" dirty="0">
              <a:solidFill>
                <a:srgbClr val="000000"/>
              </a:solidFill>
            </a:endParaRPr>
          </a:p>
          <a:p>
            <a:pPr marL="914400" lvl="1" indent="-325755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 sz="2400" dirty="0" err="1">
                <a:solidFill>
                  <a:srgbClr val="000000"/>
                </a:solidFill>
              </a:rPr>
              <a:t>pop</a:t>
            </a:r>
            <a:r>
              <a:rPr lang="en-US" sz="2400" dirty="0" err="1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：將</a:t>
            </a:r>
            <a:r>
              <a:rPr lang="en-US" sz="2400" dirty="0" err="1">
                <a:solidFill>
                  <a:srgbClr val="000000"/>
                </a:solidFill>
              </a:rPr>
              <a:t>stack</a:t>
            </a:r>
            <a:r>
              <a:rPr lang="en-US" sz="2400" dirty="0" err="1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最上層的元素取出</a:t>
            </a:r>
            <a:endParaRPr sz="2400" dirty="0">
              <a:solidFill>
                <a:srgbClr val="000000"/>
              </a:solidFill>
            </a:endParaRPr>
          </a:p>
          <a:p>
            <a:pPr marL="914400" lvl="1" indent="-325755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 sz="2400" dirty="0" err="1">
                <a:solidFill>
                  <a:srgbClr val="000000"/>
                </a:solidFill>
              </a:rPr>
              <a:t>list</a:t>
            </a:r>
            <a:r>
              <a:rPr lang="en-US" sz="2400" dirty="0" err="1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：輸出</a:t>
            </a:r>
            <a:r>
              <a:rPr lang="en-US" sz="2400" dirty="0" err="1">
                <a:solidFill>
                  <a:srgbClr val="000000"/>
                </a:solidFill>
              </a:rPr>
              <a:t>stack</a:t>
            </a:r>
            <a:r>
              <a:rPr lang="en-US" sz="2400" dirty="0" err="1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裡的所有元素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由下至上</a:t>
            </a:r>
            <a:r>
              <a:rPr lang="en-US" sz="2400" dirty="0">
                <a:solidFill>
                  <a:srgbClr val="000000"/>
                </a:solidFill>
              </a:rPr>
              <a:t>)	</a:t>
            </a:r>
          </a:p>
          <a:p>
            <a:pPr marL="914400" lvl="1" indent="-325755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 sz="2400" dirty="0">
                <a:solidFill>
                  <a:srgbClr val="000000"/>
                </a:solidFill>
              </a:rPr>
              <a:t>Stack</a:t>
            </a:r>
            <a:r>
              <a:rPr lang="zh-CN" altLang="en-US" sz="2400" dirty="0">
                <a:solidFill>
                  <a:srgbClr val="000000"/>
                </a:solidFill>
              </a:rPr>
              <a:t>大小預設</a:t>
            </a:r>
            <a:r>
              <a:rPr lang="en-US" altLang="zh-CN" sz="2400" dirty="0">
                <a:solidFill>
                  <a:srgbClr val="000000"/>
                </a:solidFill>
              </a:rPr>
              <a:t>100</a:t>
            </a: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1600" dirty="0">
                <a:solidFill>
                  <a:srgbClr val="000000"/>
                </a:solidFill>
              </a:rPr>
              <a:t>		</a:t>
            </a:r>
            <a:endParaRPr dirty="0"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sz="2400" dirty="0"/>
          </a:p>
          <a:p>
            <a:pPr marL="182880" lvl="0" indent="-1828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2200" b="1" dirty="0">
                <a:latin typeface="Arial"/>
                <a:ea typeface="Arial"/>
                <a:cs typeface="Arial"/>
                <a:sym typeface="Arial"/>
              </a:rPr>
              <a:t>Input : </a:t>
            </a:r>
            <a:r>
              <a:rPr lang="en-US" sz="2200" dirty="0" err="1">
                <a:latin typeface="DFKai-SB"/>
                <a:ea typeface="DFKai-SB"/>
                <a:cs typeface="DFKai-SB"/>
                <a:sym typeface="DFKai-SB"/>
              </a:rPr>
              <a:t>先輸入指令</a:t>
            </a:r>
            <a:r>
              <a:rPr lang="en-US" sz="2200" dirty="0">
                <a:latin typeface="DFKai-SB"/>
                <a:ea typeface="DFKai-SB"/>
                <a:cs typeface="DFKai-SB"/>
                <a:sym typeface="DFKai-SB"/>
              </a:rPr>
              <a:t>(</a:t>
            </a:r>
            <a:r>
              <a:rPr lang="en-US" sz="2200" dirty="0" err="1">
                <a:latin typeface="DFKai-SB"/>
                <a:ea typeface="DFKai-SB"/>
                <a:cs typeface="DFKai-SB"/>
                <a:sym typeface="DFKai-SB"/>
              </a:rPr>
              <a:t>push、pop、list</a:t>
            </a:r>
            <a:r>
              <a:rPr lang="en-US" sz="2200" dirty="0">
                <a:latin typeface="DFKai-SB"/>
                <a:ea typeface="DFKai-SB"/>
                <a:cs typeface="DFKai-SB"/>
                <a:sym typeface="DFKai-SB"/>
              </a:rPr>
              <a:t>)，</a:t>
            </a:r>
            <a:r>
              <a:rPr lang="en-US" sz="2200" dirty="0" err="1">
                <a:latin typeface="DFKai-SB"/>
                <a:ea typeface="DFKai-SB"/>
                <a:cs typeface="DFKai-SB"/>
                <a:sym typeface="DFKai-SB"/>
              </a:rPr>
              <a:t>再依照輸入的指令進行相應的動作</a:t>
            </a:r>
            <a:r>
              <a:rPr lang="en-US" sz="2200" dirty="0">
                <a:latin typeface="DFKai-SB"/>
                <a:ea typeface="DFKai-SB"/>
                <a:cs typeface="DFKai-SB"/>
                <a:sym typeface="DFKai-SB"/>
              </a:rPr>
              <a:t>；</a:t>
            </a:r>
            <a:br>
              <a:rPr lang="en-US" sz="2200" dirty="0">
                <a:latin typeface="DFKai-SB"/>
                <a:ea typeface="DFKai-SB"/>
                <a:cs typeface="DFKai-SB"/>
                <a:sym typeface="DFKai-SB"/>
              </a:rPr>
            </a:br>
            <a:r>
              <a:rPr lang="en-US" sz="2200" dirty="0" err="1">
                <a:latin typeface="DFKai-SB"/>
                <a:ea typeface="DFKai-SB"/>
                <a:cs typeface="DFKai-SB"/>
                <a:sym typeface="DFKai-SB"/>
              </a:rPr>
              <a:t>只有push指令在按下enter後，下一行則需再輸入一個字元，不會push空白</a:t>
            </a:r>
            <a:r>
              <a:rPr lang="en-US" sz="2200" dirty="0">
                <a:latin typeface="DFKai-SB"/>
                <a:ea typeface="DFKai-SB"/>
                <a:cs typeface="DFKai-SB"/>
                <a:sym typeface="DFKai-SB"/>
              </a:rPr>
              <a:t>(space)。</a:t>
            </a:r>
            <a:br>
              <a:rPr lang="en-US" sz="2200" dirty="0">
                <a:latin typeface="DFKai-SB"/>
                <a:ea typeface="DFKai-SB"/>
                <a:cs typeface="DFKai-SB"/>
                <a:sym typeface="DFKai-SB"/>
              </a:rPr>
            </a:br>
            <a:r>
              <a:rPr lang="en-US" sz="22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可連續輸入，當輸入指令push</a:t>
            </a:r>
            <a:r>
              <a:rPr lang="en-US" sz="22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/pop/</a:t>
            </a:r>
            <a:r>
              <a:rPr lang="en-US" sz="2200" dirty="0" err="1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list以外的字串，結束程式</a:t>
            </a:r>
            <a:r>
              <a:rPr lang="en-US" sz="22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)</a:t>
            </a:r>
            <a:endParaRPr sz="2200" dirty="0"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sz="2200" dirty="0">
              <a:latin typeface="DFKai-SB"/>
              <a:ea typeface="DFKai-SB"/>
              <a:cs typeface="DFKai-SB"/>
              <a:sym typeface="DFKai-SB"/>
            </a:endParaRPr>
          </a:p>
          <a:p>
            <a:pPr marL="182880" lvl="0" indent="-1828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2200" b="1" dirty="0">
                <a:latin typeface="Arial"/>
                <a:ea typeface="Arial"/>
                <a:cs typeface="Arial"/>
                <a:sym typeface="Arial"/>
              </a:rPr>
              <a:t>Output : </a:t>
            </a:r>
            <a:r>
              <a:rPr lang="en-US" sz="2200" dirty="0" err="1">
                <a:latin typeface="DFKai-SB"/>
                <a:ea typeface="DFKai-SB"/>
                <a:cs typeface="DFKai-SB"/>
                <a:sym typeface="DFKai-SB"/>
              </a:rPr>
              <a:t>push無需輸出，pop輸出被取出的元素（字元</a:t>
            </a:r>
            <a:r>
              <a:rPr lang="en-US" sz="2200" dirty="0">
                <a:latin typeface="DFKai-SB"/>
                <a:ea typeface="DFKai-SB"/>
                <a:cs typeface="DFKai-SB"/>
                <a:sym typeface="DFKai-SB"/>
              </a:rPr>
              <a:t>），</a:t>
            </a:r>
            <a:r>
              <a:rPr lang="en-US" sz="2200" dirty="0" err="1">
                <a:latin typeface="DFKai-SB"/>
                <a:ea typeface="DFKai-SB"/>
                <a:cs typeface="DFKai-SB"/>
                <a:sym typeface="DFKai-SB"/>
              </a:rPr>
              <a:t>list輸出</a:t>
            </a:r>
            <a:r>
              <a:rPr lang="en-US" sz="2200" dirty="0" err="1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stack裡的所有元素</a:t>
            </a:r>
            <a:r>
              <a:rPr lang="en-US" sz="2200" dirty="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由下至上</a:t>
            </a:r>
            <a:r>
              <a:rPr lang="en-US" sz="2200" dirty="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)	。</a:t>
            </a:r>
            <a:br>
              <a:rPr lang="en-US" sz="2200" dirty="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</a:br>
            <a:r>
              <a:rPr lang="en-US" sz="2200" dirty="0">
                <a:latin typeface="DFKai-SB"/>
                <a:ea typeface="DFKai-SB"/>
                <a:cs typeface="DFKai-SB"/>
                <a:sym typeface="DFKai-SB"/>
              </a:rPr>
              <a:t>當stack為空的，且指令輸入pop時，輸出“empty”；</a:t>
            </a:r>
            <a:r>
              <a:rPr lang="en-US" sz="2200" dirty="0" err="1">
                <a:latin typeface="DFKai-SB"/>
                <a:ea typeface="DFKai-SB"/>
                <a:cs typeface="DFKai-SB"/>
                <a:sym typeface="DFKai-SB"/>
              </a:rPr>
              <a:t>指令輸入list時，輸出為一行空行</a:t>
            </a:r>
            <a:endParaRPr sz="2200" dirty="0">
              <a:latin typeface="DFKai-SB"/>
              <a:ea typeface="DFKai-SB"/>
              <a:cs typeface="DFKai-SB"/>
              <a:sym typeface="DFKai-SB"/>
            </a:endParaRPr>
          </a:p>
          <a:p>
            <a:pPr marL="182880" lvl="0" indent="-6413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sz="2200" dirty="0">
              <a:latin typeface="DFKai-SB"/>
              <a:ea typeface="DFKai-SB"/>
              <a:cs typeface="DFKai-SB"/>
              <a:sym typeface="DFKai-SB"/>
            </a:endParaRPr>
          </a:p>
          <a:p>
            <a:pPr marL="182880" lvl="0" indent="-6413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dirty="0"/>
          </a:p>
          <a:p>
            <a:pPr marL="182880" lvl="0" indent="-1828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2400" dirty="0" err="1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禁止使用任何函式庫中有關stack的函式</a:t>
            </a:r>
            <a:endParaRPr sz="2400" dirty="0">
              <a:solidFill>
                <a:srgbClr val="FF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fa7eefbb1_0_0"/>
          <p:cNvSpPr txBox="1">
            <a:spLocks noGrp="1"/>
          </p:cNvSpPr>
          <p:nvPr>
            <p:ph type="title"/>
          </p:nvPr>
        </p:nvSpPr>
        <p:spPr>
          <a:xfrm>
            <a:off x="784179" y="270876"/>
            <a:ext cx="10295400" cy="11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作業10  [C++]</a:t>
            </a:r>
            <a:endParaRPr/>
          </a:p>
        </p:txBody>
      </p:sp>
      <p:pic>
        <p:nvPicPr>
          <p:cNvPr id="123" name="Google Shape;123;gcfa7eefbb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450" y="1372651"/>
            <a:ext cx="9193093" cy="512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cfa7eefbb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3675" y="1222560"/>
            <a:ext cx="9128874" cy="5468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gcfa7eefbb1_0_0"/>
          <p:cNvCxnSpPr/>
          <p:nvPr/>
        </p:nvCxnSpPr>
        <p:spPr>
          <a:xfrm>
            <a:off x="3681200" y="2610450"/>
            <a:ext cx="814200" cy="90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/>
          <p:nvPr/>
        </p:nvSpPr>
        <p:spPr>
          <a:xfrm>
            <a:off x="9516954" y="2801999"/>
            <a:ext cx="1794075" cy="266217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6356430" y="2793318"/>
            <a:ext cx="1794075" cy="266217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/>
          <p:nvPr/>
        </p:nvSpPr>
        <p:spPr>
          <a:xfrm>
            <a:off x="3785887" y="2801999"/>
            <a:ext cx="1794075" cy="266217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1307941" y="2801999"/>
            <a:ext cx="1794075" cy="2662177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843021" y="2452327"/>
            <a:ext cx="10857049" cy="4211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286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作業10  [C++]</a:t>
            </a:r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body" idx="1"/>
          </p:nvPr>
        </p:nvSpPr>
        <p:spPr>
          <a:xfrm>
            <a:off x="1069848" y="1556795"/>
            <a:ext cx="10058400" cy="4615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1445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-US" sz="2400"/>
              <a:t>Stack 說明</a:t>
            </a: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4420082" y="2347692"/>
            <a:ext cx="525684" cy="8912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/>
          <p:nvPr/>
        </p:nvSpPr>
        <p:spPr>
          <a:xfrm rot="10800000">
            <a:off x="6989044" y="2322460"/>
            <a:ext cx="484632" cy="95907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1400537" y="5633522"/>
            <a:ext cx="17014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Empty Stack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3958542" y="4734046"/>
            <a:ext cx="1423686" cy="567159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4048728" y="5669507"/>
            <a:ext cx="17940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‘ a ’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6541624" y="1526817"/>
            <a:ext cx="1423686" cy="567159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6989060" y="5618134"/>
            <a:ext cx="179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9689609" y="4734046"/>
            <a:ext cx="1423686" cy="567159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9516954" y="5623522"/>
            <a:ext cx="212476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(output = a b c)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9689609" y="4026022"/>
            <a:ext cx="1423686" cy="567159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9689609" y="3270330"/>
            <a:ext cx="1423686" cy="567159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6"/>
          <p:cNvCxnSpPr/>
          <p:nvPr/>
        </p:nvCxnSpPr>
        <p:spPr>
          <a:xfrm rot="10800000">
            <a:off x="11606991" y="3081760"/>
            <a:ext cx="0" cy="2326511"/>
          </a:xfrm>
          <a:prstGeom prst="straightConnector1">
            <a:avLst/>
          </a:prstGeom>
          <a:noFill/>
          <a:ln w="76200" cap="flat" cmpd="sng">
            <a:solidFill>
              <a:srgbClr val="D2431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9" name="Google Shape;149;p6"/>
          <p:cNvSpPr txBox="1"/>
          <p:nvPr/>
        </p:nvSpPr>
        <p:spPr>
          <a:xfrm>
            <a:off x="8444612" y="3570869"/>
            <a:ext cx="179407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4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>
            <a:spLocks noGrp="1"/>
          </p:cNvSpPr>
          <p:nvPr>
            <p:ph type="title"/>
          </p:nvPr>
        </p:nvSpPr>
        <p:spPr>
          <a:xfrm>
            <a:off x="784179" y="270876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作業10  [C++]</a:t>
            </a:r>
            <a:endParaRPr/>
          </a:p>
        </p:txBody>
      </p:sp>
      <p:sp>
        <p:nvSpPr>
          <p:cNvPr id="156" name="Google Shape;156;p7"/>
          <p:cNvSpPr txBox="1">
            <a:spLocks noGrp="1"/>
          </p:cNvSpPr>
          <p:nvPr>
            <p:ph type="body" idx="1"/>
          </p:nvPr>
        </p:nvSpPr>
        <p:spPr>
          <a:xfrm>
            <a:off x="784179" y="1615043"/>
            <a:ext cx="10122633" cy="181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2400" b="1"/>
              <a:t>範例：</a:t>
            </a:r>
            <a:endParaRPr sz="2400" b="1"/>
          </a:p>
        </p:txBody>
      </p:sp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 t="8750"/>
          <a:stretch/>
        </p:blipFill>
        <p:spPr>
          <a:xfrm>
            <a:off x="4031700" y="2053424"/>
            <a:ext cx="3627575" cy="457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>
            <a:spLocks noGrp="1"/>
          </p:cNvSpPr>
          <p:nvPr>
            <p:ph type="title"/>
          </p:nvPr>
        </p:nvSpPr>
        <p:spPr>
          <a:xfrm>
            <a:off x="784179" y="270876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作業10  [C++]</a:t>
            </a:r>
            <a:endParaRPr/>
          </a:p>
        </p:txBody>
      </p:sp>
      <p:sp>
        <p:nvSpPr>
          <p:cNvPr id="164" name="Google Shape;164;p8"/>
          <p:cNvSpPr txBox="1">
            <a:spLocks noGrp="1"/>
          </p:cNvSpPr>
          <p:nvPr>
            <p:ph type="body" idx="1"/>
          </p:nvPr>
        </p:nvSpPr>
        <p:spPr>
          <a:xfrm>
            <a:off x="784179" y="1615044"/>
            <a:ext cx="9535478" cy="1746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2400" b="1"/>
              <a:t>範例</a:t>
            </a:r>
            <a:endParaRPr/>
          </a:p>
        </p:txBody>
      </p:sp>
      <p:graphicFrame>
        <p:nvGraphicFramePr>
          <p:cNvPr id="165" name="Google Shape;165;p8"/>
          <p:cNvGraphicFramePr/>
          <p:nvPr/>
        </p:nvGraphicFramePr>
        <p:xfrm>
          <a:off x="1656544" y="216562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{CDBE1889-AE7B-4BBE-90A9-DA6544B64EBD}</a:tableStyleId>
              </a:tblPr>
              <a:tblGrid>
                <a:gridCol w="128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10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input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list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pop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push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c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list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c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push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!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push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~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pop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push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6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list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aaa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push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push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pop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pop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pop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ppp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output</a:t>
                      </a: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empty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c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~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! 6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empty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/>
              <a:t>繳交規範</a:t>
            </a:r>
            <a:endParaRPr/>
          </a:p>
        </p:txBody>
      </p:sp>
      <p:sp>
        <p:nvSpPr>
          <p:cNvPr id="171" name="Google Shape;171;p11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繳交內容</a:t>
            </a:r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body" idx="1"/>
          </p:nvPr>
        </p:nvSpPr>
        <p:spPr>
          <a:xfrm>
            <a:off x="1069848" y="1992631"/>
            <a:ext cx="10058400" cy="41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內容包含: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 b="1">
                <a:solidFill>
                  <a:srgbClr val="FF0000"/>
                </a:solidFill>
              </a:rPr>
              <a:t>程式碼 (.cpp)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檔名皆須為  A</a:t>
            </a:r>
            <a:r>
              <a:rPr lang="en-US">
                <a:solidFill>
                  <a:srgbClr val="BFBFBF"/>
                </a:solidFill>
              </a:rPr>
              <a:t>X</a:t>
            </a:r>
            <a:r>
              <a:rPr lang="en-US"/>
              <a:t>-10</a:t>
            </a:r>
            <a:r>
              <a:rPr lang="en-US">
                <a:solidFill>
                  <a:srgbClr val="BFBFBF"/>
                </a:solidFill>
              </a:rPr>
              <a:t>XXXXXXX</a:t>
            </a:r>
            <a:endParaRPr/>
          </a:p>
          <a:p>
            <a:pPr marL="91440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1" indent="-85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endParaRPr/>
          </a:p>
          <a:p>
            <a:pPr marL="182880" lvl="0" indent="-7492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繳交方式</a:t>
            </a:r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1. 作業上傳以 </a:t>
            </a:r>
            <a:r>
              <a:rPr lang="en-US" b="1">
                <a:solidFill>
                  <a:srgbClr val="FF0000"/>
                </a:solidFill>
              </a:rPr>
              <a:t>新eeclass系統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為主 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https://ncueeclass.ncu.edu.tw/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2. </a:t>
            </a:r>
            <a:r>
              <a:rPr lang="en-US">
                <a:solidFill>
                  <a:srgbClr val="FF0000"/>
                </a:solidFill>
              </a:rPr>
              <a:t>有修計實者</a:t>
            </a:r>
            <a:r>
              <a:rPr lang="en-US"/>
              <a:t>，作業繳交至 </a:t>
            </a:r>
            <a:r>
              <a:rPr lang="en-US">
                <a:solidFill>
                  <a:srgbClr val="FF0000"/>
                </a:solidFill>
              </a:rPr>
              <a:t>“計算機實習I” </a:t>
            </a:r>
            <a:endParaRPr>
              <a:solidFill>
                <a:srgbClr val="FF0000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3. </a:t>
            </a:r>
            <a:r>
              <a:rPr lang="en-US">
                <a:solidFill>
                  <a:srgbClr val="FF0000"/>
                </a:solidFill>
              </a:rPr>
              <a:t>無修計實者</a:t>
            </a:r>
            <a:r>
              <a:rPr lang="en-US"/>
              <a:t>，但有修計概者，作業繳交至 </a:t>
            </a:r>
            <a:r>
              <a:rPr lang="en-US">
                <a:solidFill>
                  <a:srgbClr val="FF0000"/>
                </a:solidFill>
              </a:rPr>
              <a:t>“計算機概論I” </a:t>
            </a:r>
            <a:endParaRPr>
              <a:solidFill>
                <a:srgbClr val="FF0000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4. 不接受補交</a:t>
            </a:r>
            <a:endParaRPr/>
          </a:p>
          <a:p>
            <a:pPr marL="182880" lvl="0" indent="-7492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299</Words>
  <Application>Microsoft Macintosh PowerPoint</Application>
  <PresentationFormat>寬螢幕</PresentationFormat>
  <Paragraphs>92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DFKai-SB</vt:lpstr>
      <vt:lpstr>Noto Sans Symbols</vt:lpstr>
      <vt:lpstr>Arial</vt:lpstr>
      <vt:lpstr>Calibri</vt:lpstr>
      <vt:lpstr>Rockwell</vt:lpstr>
      <vt:lpstr>木刻字型</vt:lpstr>
      <vt:lpstr>作業10</vt:lpstr>
      <vt:lpstr>作業10  [C++]</vt:lpstr>
      <vt:lpstr>作業10  [C++]</vt:lpstr>
      <vt:lpstr>作業10  [C++]</vt:lpstr>
      <vt:lpstr>作業10  [C++]</vt:lpstr>
      <vt:lpstr>作業10  [C++]</vt:lpstr>
      <vt:lpstr>繳交規範</vt:lpstr>
      <vt:lpstr>繳交內容</vt:lpstr>
      <vt:lpstr>繳交方式</vt:lpstr>
      <vt:lpstr>繳交格式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作業10</dc:title>
  <dc:creator>user</dc:creator>
  <cp:lastModifiedBy>丁婉芩</cp:lastModifiedBy>
  <cp:revision>1</cp:revision>
  <dcterms:created xsi:type="dcterms:W3CDTF">2019-09-17T05:51:58Z</dcterms:created>
  <dcterms:modified xsi:type="dcterms:W3CDTF">2021-12-02T05:59:36Z</dcterms:modified>
</cp:coreProperties>
</file>