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745C0A-A19B-4B33-9156-6EB34E19144B}">
  <a:tblStyle styleId="{E5745C0A-A19B-4B33-9156-6EB34E1914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0C18FB37-5464-43BE-92FB-BCB73BF136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046b80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d0046b805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046b805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 0； ….. ；A=10； ….. ；a=36；…..；z=61</a:t>
            </a:r>
            <a:endParaRPr/>
          </a:p>
        </p:txBody>
      </p:sp>
      <p:sp>
        <p:nvSpPr>
          <p:cNvPr id="149" name="Google Shape;149;gd0046b8057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046b805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d0046b8057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046b805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d0046b8057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0046b8057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0046b8057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0046b8057_0_5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d0046b8057_0_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0046b8057_0_6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d0046b8057_0_6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d0046b8057_0_6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0046b8057_0_6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d0046b8057_0_6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  <a:defRPr b="0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624331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9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445250" y="4704588"/>
            <a:ext cx="198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637031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56" name="Google Shape;56;p13"/>
          <p:cNvGrpSpPr/>
          <p:nvPr/>
        </p:nvGrpSpPr>
        <p:grpSpPr>
          <a:xfrm>
            <a:off x="673049" y="1744386"/>
            <a:ext cx="810675" cy="810675"/>
            <a:chOff x="9685338" y="4460675"/>
            <a:chExt cx="1080900" cy="1080900"/>
          </a:xfrm>
        </p:grpSpPr>
        <p:sp>
          <p:nvSpPr>
            <p:cNvPr id="57" name="Google Shape;57;p13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32776" y="1879600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cueeclass.ncu.edu.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668208" y="942056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zh-TW"/>
              <a:t>作業14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5872492" y="3282303"/>
            <a:ext cx="3109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zh-TW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b="0" i="0" lang="zh-TW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zh-TW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zh-TW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/4   23:55</a:t>
            </a:r>
            <a:endParaRPr b="0" i="0" sz="15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 An Easy Problem!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題目給定一個 N 進制 (2 ≤ N ≤ 62) 的數字 R，且</a:t>
            </a:r>
            <a:r>
              <a:rPr lang="zh-TW">
                <a:solidFill>
                  <a:srgbClr val="FF0000"/>
                </a:solidFill>
              </a:rPr>
              <a:t>R 保證可以被 (N-1) 整除</a:t>
            </a:r>
            <a:r>
              <a:rPr lang="zh-TW"/>
              <a:t>。求符合上述限制的最小 N。當 N = 62 時，用來表示62進制的字符為 0..9, A..Z, a..z。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62進制表請見下一頁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zh-TW">
                <a:solidFill>
                  <a:srgbClr val="FF0000"/>
                </a:solidFill>
              </a:rPr>
              <a:t>(R)</a:t>
            </a:r>
            <a:r>
              <a:rPr lang="zh-TW" sz="800">
                <a:solidFill>
                  <a:srgbClr val="FF0000"/>
                </a:solidFill>
              </a:rPr>
              <a:t>N   </a:t>
            </a:r>
            <a:r>
              <a:rPr lang="zh-TW" sz="2000">
                <a:solidFill>
                  <a:srgbClr val="FF0000"/>
                </a:solidFill>
              </a:rPr>
              <a:t>給一個數字R，求出符合上述需求的最小值N</a:t>
            </a:r>
            <a:endParaRPr sz="2000">
              <a:solidFill>
                <a:srgbClr val="FF0000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zh-TW">
                <a:solidFill>
                  <a:srgbClr val="FF0000"/>
                </a:solidFill>
              </a:rPr>
              <a:t>(R)</a:t>
            </a:r>
            <a:r>
              <a:rPr lang="zh-TW" sz="800">
                <a:solidFill>
                  <a:srgbClr val="FF0000"/>
                </a:solidFill>
              </a:rPr>
              <a:t>N   </a:t>
            </a:r>
            <a:r>
              <a:rPr lang="zh-TW" sz="2000">
                <a:solidFill>
                  <a:srgbClr val="FF0000"/>
                </a:solidFill>
              </a:rPr>
              <a:t>mod </a:t>
            </a:r>
            <a:r>
              <a:rPr lang="zh-TW">
                <a:solidFill>
                  <a:srgbClr val="FF0000"/>
                </a:solidFill>
              </a:rPr>
              <a:t>(N-1)</a:t>
            </a:r>
            <a:r>
              <a:rPr lang="zh-TW" sz="800">
                <a:solidFill>
                  <a:srgbClr val="FF0000"/>
                </a:solidFill>
              </a:rPr>
              <a:t>10  </a:t>
            </a:r>
            <a:r>
              <a:rPr lang="zh-TW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≡ 0</a:t>
            </a:r>
            <a:endParaRPr sz="1100">
              <a:solidFill>
                <a:srgbClr val="FF0000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Example: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(75)</a:t>
            </a:r>
            <a:r>
              <a:rPr lang="zh-TW" sz="800"/>
              <a:t>13 </a:t>
            </a:r>
            <a:r>
              <a:rPr lang="zh-TW"/>
              <a:t> = 13</a:t>
            </a:r>
            <a:r>
              <a:rPr baseline="30000" lang="zh-TW"/>
              <a:t>1</a:t>
            </a:r>
            <a:r>
              <a:rPr lang="zh-TW"/>
              <a:t> * 7 +  13</a:t>
            </a:r>
            <a:r>
              <a:rPr baseline="30000" lang="zh-TW"/>
              <a:t>0</a:t>
            </a:r>
            <a:r>
              <a:rPr lang="zh-TW"/>
              <a:t> * 5 = (96)</a:t>
            </a:r>
            <a:r>
              <a:rPr lang="zh-TW" sz="800"/>
              <a:t>10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(yA3)</a:t>
            </a:r>
            <a:r>
              <a:rPr lang="zh-TW" sz="800"/>
              <a:t>62 </a:t>
            </a:r>
            <a:r>
              <a:rPr lang="zh-TW"/>
              <a:t> = 62</a:t>
            </a:r>
            <a:r>
              <a:rPr baseline="30000" lang="zh-TW"/>
              <a:t>2</a:t>
            </a:r>
            <a:r>
              <a:rPr lang="zh-TW"/>
              <a:t> * 60 +  62</a:t>
            </a:r>
            <a:r>
              <a:rPr baseline="30000" lang="zh-TW"/>
              <a:t>1</a:t>
            </a:r>
            <a:r>
              <a:rPr lang="zh-TW"/>
              <a:t> * 10  +  62</a:t>
            </a:r>
            <a:r>
              <a:rPr baseline="30000" lang="zh-TW"/>
              <a:t>0</a:t>
            </a:r>
            <a:r>
              <a:rPr lang="zh-TW"/>
              <a:t> * 3 = (231263)</a:t>
            </a:r>
            <a:r>
              <a:rPr lang="zh-TW" sz="800"/>
              <a:t>10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9"/>
          <p:cNvGraphicFramePr/>
          <p:nvPr/>
        </p:nvGraphicFramePr>
        <p:xfrm>
          <a:off x="378781" y="178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{E5745C0A-A19B-4B33-9156-6EB34E19144B}</a:tableStyleId>
              </a:tblPr>
              <a:tblGrid>
                <a:gridCol w="1195525"/>
                <a:gridCol w="1195525"/>
              </a:tblGrid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16進位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10進位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58" name="Google Shape;158;p29"/>
          <p:cNvGraphicFramePr/>
          <p:nvPr/>
        </p:nvGraphicFramePr>
        <p:xfrm>
          <a:off x="3282889" y="178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{0C18FB37-5464-43BE-92FB-BCB73BF1367E}</a:tableStyleId>
              </a:tblPr>
              <a:tblGrid>
                <a:gridCol w="1195525"/>
                <a:gridCol w="1195525"/>
              </a:tblGrid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62進位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10進位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59" name="Google Shape;159;p29"/>
          <p:cNvGraphicFramePr/>
          <p:nvPr/>
        </p:nvGraphicFramePr>
        <p:xfrm>
          <a:off x="5794160" y="178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{0C18FB37-5464-43BE-92FB-BCB73BF1367E}</a:tableStyleId>
              </a:tblPr>
              <a:tblGrid>
                <a:gridCol w="1195525"/>
                <a:gridCol w="1195525"/>
              </a:tblGrid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62進位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10進位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G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I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36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37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…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60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61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Input/Output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28650" y="1171763"/>
            <a:ext cx="8453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(R)</a:t>
            </a:r>
            <a:r>
              <a:rPr lang="zh-TW" sz="800"/>
              <a:t>N</a:t>
            </a:r>
            <a:r>
              <a:rPr lang="zh-TW" sz="800">
                <a:solidFill>
                  <a:srgbClr val="FF0000"/>
                </a:solidFill>
              </a:rPr>
              <a:t> </a:t>
            </a:r>
            <a:r>
              <a:rPr lang="zh-TW"/>
              <a:t>為大於等於零的整數，我們只會輸入數字和英文字母的組合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2 ≤ N ≤ 62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若找到符合上述需求的N，則輸出N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若找不到符合上述需求的N，則輸出”</a:t>
            </a:r>
            <a:r>
              <a:rPr lang="zh-TW">
                <a:solidFill>
                  <a:schemeClr val="dk1"/>
                </a:solidFill>
              </a:rPr>
              <a:t>such number is impossible!</a:t>
            </a:r>
            <a:r>
              <a:rPr lang="zh-TW"/>
              <a:t>”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TW"/>
              <a:t>程式要能連續輸入，輸入-1程式結束。</a:t>
            </a:r>
            <a:endParaRPr/>
          </a:p>
        </p:txBody>
      </p:sp>
      <p:graphicFrame>
        <p:nvGraphicFramePr>
          <p:cNvPr id="166" name="Google Shape;166;p30"/>
          <p:cNvGraphicFramePr/>
          <p:nvPr/>
        </p:nvGraphicFramePr>
        <p:xfrm>
          <a:off x="628650" y="3320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{E5745C0A-A19B-4B33-9156-6EB34E19144B}</a:tableStyleId>
              </a:tblPr>
              <a:tblGrid>
                <a:gridCol w="1510875"/>
                <a:gridCol w="1510875"/>
                <a:gridCol w="1510875"/>
                <a:gridCol w="665275"/>
                <a:gridCol w="2356475"/>
              </a:tblGrid>
              <a:tr h="7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Input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11111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AAAAA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abcd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xyz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7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Output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/>
                        <a:t>51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 number is impossible!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586875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範例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/>
          </a:blip>
          <a:srcRect b="0" l="3325" r="0" t="3577"/>
          <a:stretch/>
        </p:blipFill>
        <p:spPr>
          <a:xfrm>
            <a:off x="2711987" y="803974"/>
            <a:ext cx="3636475" cy="37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67916" y="961728"/>
            <a:ext cx="5915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802386" y="1494473"/>
            <a:ext cx="75438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</a:pPr>
            <a:r>
              <a:rPr lang="zh-TW"/>
              <a:t>內容包含:</a:t>
            </a:r>
            <a:endParaRPr/>
          </a:p>
          <a:p>
            <a:pPr indent="-133350" lvl="1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</a:pPr>
            <a:r>
              <a:rPr b="1" lang="zh-TW">
                <a:solidFill>
                  <a:srgbClr val="FF0000"/>
                </a:solidFill>
              </a:rPr>
              <a:t>程式碼 (.cpp)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▪"/>
            </a:pPr>
            <a:r>
              <a:rPr lang="zh-TW"/>
              <a:t>檔名皆須為  A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</a:t>
            </a:r>
            <a:r>
              <a:rPr lang="zh-TW">
                <a:solidFill>
                  <a:srgbClr val="BFBFBF"/>
                </a:solidFill>
              </a:rPr>
              <a:t>XXXXXXXXX</a:t>
            </a:r>
            <a:r>
              <a:rPr lang="zh-TW"/>
              <a:t> 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35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63500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4843463" y="357544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zh-TW"/>
              <a:t>1. 作業上傳以 </a:t>
            </a:r>
            <a:r>
              <a:rPr b="1" lang="zh-TW">
                <a:solidFill>
                  <a:srgbClr val="FF0000"/>
                </a:solidFill>
              </a:rPr>
              <a:t>新eeclass系統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為主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</a:pPr>
            <a:r>
              <a:rPr lang="zh-TW"/>
              <a:t>2. </a:t>
            </a:r>
            <a:r>
              <a:rPr lang="zh-TW">
                <a:solidFill>
                  <a:srgbClr val="FF0000"/>
                </a:solidFill>
              </a:rPr>
              <a:t>有修計實者</a:t>
            </a:r>
            <a:r>
              <a:rPr lang="zh-TW"/>
              <a:t>，作業繳交至 </a:t>
            </a:r>
            <a:r>
              <a:rPr lang="zh-TW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</a:pPr>
            <a:r>
              <a:rPr lang="zh-TW"/>
              <a:t>3. </a:t>
            </a:r>
            <a:r>
              <a:rPr lang="zh-TW">
                <a:solidFill>
                  <a:srgbClr val="FF0000"/>
                </a:solidFill>
              </a:rPr>
              <a:t>無修計實者</a:t>
            </a:r>
            <a:r>
              <a:rPr lang="zh-TW"/>
              <a:t>，但有修計概者，作業繳交至 </a:t>
            </a:r>
            <a:r>
              <a:rPr lang="zh-TW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4605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</a:pPr>
            <a:r>
              <a:rPr lang="zh-TW"/>
              <a:t>4. 不接受補交</a:t>
            </a:r>
            <a:endParaRPr/>
          </a:p>
          <a:p>
            <a:pPr indent="-63500" lvl="0" marL="139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4843463" y="357544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