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juKvvnUzMSPP8FSM5e1znfL3Hj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D65528-E4A1-44E6-8982-1C62FB82BF5E}">
  <a:tblStyle styleId="{53D65528-E4A1-44E6-8982-1C62FB82BF5E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7E8E7"/>
          </a:solidFill>
        </a:fill>
      </a:tcStyle>
    </a:wholeTbl>
    <a:band1H>
      <a:tcTxStyle b="off" i="off"/>
      <a:tcStyle>
        <a:fill>
          <a:solidFill>
            <a:srgbClr val="EFCE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FCECA"/>
          </a:solidFill>
        </a:fill>
      </a:tcStyle>
    </a:band1V>
    <a:band2V>
      <a:tcTxStyle b="off" i="off"/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9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" name="Google Shape;24;p19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5" name="Google Shape;25;p19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1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21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Google Shape;39;p2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21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43" name="Google Shape;43;p2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9" name="Google Shape;49;p22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0" name="Google Shape;50;p2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6" name="Google Shape;56;p23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7" name="Google Shape;57;p23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8" name="Google Shape;58;p23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9" name="Google Shape;59;p2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6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5" name="Google Shape;75;p26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6" name="Google Shape;76;p2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" name="Google Shape;78;p2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2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7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6" name="Google Shape;86;p27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7" name="Google Shape;87;p2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2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2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b="0" i="0" sz="54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4" name="Google Shape;14;p1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ncueeclass.ncu.edu.tw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title"/>
          </p:nvPr>
        </p:nvSpPr>
        <p:spPr>
          <a:xfrm>
            <a:off x="2224278" y="1256074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作業09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7608164" y="4376404"/>
            <a:ext cx="4367514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繳交截止日期：2021/11/30   23:55</a:t>
            </a:r>
            <a:endParaRPr b="0" i="0" sz="20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繳交內容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2" name="Google Shape;182;p15"/>
          <p:cNvSpPr txBox="1"/>
          <p:nvPr>
            <p:ph idx="1" type="body"/>
          </p:nvPr>
        </p:nvSpPr>
        <p:spPr>
          <a:xfrm>
            <a:off x="1069848" y="1992631"/>
            <a:ext cx="10058400" cy="4127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上傳內容須為 .zip 壓縮檔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內容包含: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b="1" lang="en-US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程式碼 (C++為.cpp)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b="1" lang="en-US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執行結果截圖 (只接受 .png 或 .jpg 形式)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檔名皆須為  A</a:t>
            </a:r>
            <a:r>
              <a:rPr lang="en-US">
                <a:solidFill>
                  <a:srgbClr val="BFBFB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-1</a:t>
            </a:r>
            <a:r>
              <a:rPr lang="en-US">
                <a:solidFill>
                  <a:srgbClr val="BFBFB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XXXXXXXX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  或  P</a:t>
            </a:r>
            <a:r>
              <a:rPr lang="en-US">
                <a:solidFill>
                  <a:srgbClr val="BFBFB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-1</a:t>
            </a:r>
            <a:r>
              <a:rPr lang="en-US">
                <a:solidFill>
                  <a:srgbClr val="BFBFB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XXXXXXXX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Assignment: A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Practice: P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85725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74928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1963993" y="4764025"/>
            <a:ext cx="15295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壓縮的內容</a:t>
            </a:r>
            <a:endParaRPr b="0" i="0" sz="14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5097487" y="6189618"/>
            <a:ext cx="17706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上傳的壓縮檔</a:t>
            </a:r>
            <a:endParaRPr b="0" i="0" sz="14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85" name="Google Shape;185;p15"/>
          <p:cNvCxnSpPr/>
          <p:nvPr/>
        </p:nvCxnSpPr>
        <p:spPr>
          <a:xfrm>
            <a:off x="4237419" y="6383953"/>
            <a:ext cx="966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" name="Google Shape;186;p15"/>
          <p:cNvSpPr txBox="1"/>
          <p:nvPr/>
        </p:nvSpPr>
        <p:spPr>
          <a:xfrm>
            <a:off x="7177386" y="1992631"/>
            <a:ext cx="423955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檔名後面請附上對應的題號</a:t>
            </a:r>
            <a:endParaRPr b="0" i="0" sz="20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如第一題檔名為A</a:t>
            </a:r>
            <a:r>
              <a:rPr b="0" i="0" lang="en-US" sz="2000" u="none" cap="none" strike="noStrike">
                <a:solidFill>
                  <a:srgbClr val="BFBFB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</a:t>
            </a:r>
            <a:r>
              <a:rPr b="0" i="0" lang="en-US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-1</a:t>
            </a:r>
            <a:r>
              <a:rPr b="0" i="0" lang="en-US" sz="2000" u="none" cap="none" strike="noStrike">
                <a:solidFill>
                  <a:srgbClr val="BFBFB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XXXXXXXX</a:t>
            </a:r>
            <a:r>
              <a:rPr b="0" i="0" lang="en-US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-1</a:t>
            </a:r>
            <a:endParaRPr b="0" i="0" sz="20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87" name="Google Shape;18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7320" y="5116247"/>
            <a:ext cx="2682889" cy="142528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5"/>
          <p:cNvSpPr/>
          <p:nvPr/>
        </p:nvSpPr>
        <p:spPr>
          <a:xfrm>
            <a:off x="1460013" y="5145690"/>
            <a:ext cx="2610196" cy="104392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繳交方式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1. 作業上傳以 </a:t>
            </a:r>
            <a:r>
              <a:rPr b="1" lang="en-US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新eeclass系統</a:t>
            </a:r>
            <a:r>
              <a:rPr lang="en-US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為主  </a:t>
            </a:r>
            <a:r>
              <a:rPr lang="en-US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https://ncueeclass.ncu.edu.tw/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2. </a:t>
            </a:r>
            <a:r>
              <a:rPr lang="en-US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有修計實者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，作業繳交至 </a:t>
            </a:r>
            <a:r>
              <a:rPr lang="en-US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“計算機實習I” 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3. </a:t>
            </a:r>
            <a:r>
              <a:rPr lang="en-US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無修計實者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，但有修計概者，作業繳交至 </a:t>
            </a:r>
            <a:r>
              <a:rPr lang="en-US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“計算機概論I” 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4. 不接受補交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繳交格式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0" name="Google Shape;200;p17"/>
          <p:cNvSpPr txBox="1"/>
          <p:nvPr>
            <p:ph idx="1" type="body"/>
          </p:nvPr>
        </p:nvSpPr>
        <p:spPr>
          <a:xfrm>
            <a:off x="1069848" y="1902279"/>
            <a:ext cx="10058400" cy="4269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程式碼開頭要有以下文字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計算機概論Ⅰ	: 2020-CE1001</a:t>
            </a:r>
            <a:endParaRPr b="0" i="0" sz="28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計算機實習ⅠA 	: 2020-CE1003-A</a:t>
            </a:r>
            <a:endParaRPr b="0" i="0" sz="28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計算機實習ⅠB 	: 2020-CE1003-B</a:t>
            </a:r>
            <a:endParaRPr b="0" i="0" sz="2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02" name="Google Shape;2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832" y="2479281"/>
            <a:ext cx="3760009" cy="152845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7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作業: Assignment</a:t>
            </a:r>
            <a:endParaRPr b="0" i="0" sz="28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練習: Practice</a:t>
            </a:r>
            <a:endParaRPr b="0" i="0" sz="2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descr="D:\計概文件\sreenshot_0918\40.PNG" id="205" name="Google Shape;20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1684" y="2284351"/>
            <a:ext cx="3255318" cy="174188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7"/>
          <p:cNvSpPr/>
          <p:nvPr/>
        </p:nvSpPr>
        <p:spPr>
          <a:xfrm>
            <a:off x="6159786" y="2585250"/>
            <a:ext cx="1271847" cy="26600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6984436" y="3504912"/>
            <a:ext cx="1588905" cy="224443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Python</a:t>
            </a:r>
            <a:endParaRPr b="0" i="0" sz="1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C++</a:t>
            </a:r>
            <a:endParaRPr b="0" i="0" sz="1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10" name="Google Shape;210;p17"/>
          <p:cNvPicPr preferRelativeResize="0"/>
          <p:nvPr/>
        </p:nvPicPr>
        <p:blipFill rotWithShape="1">
          <a:blip r:embed="rId5">
            <a:alphaModFix/>
          </a:blip>
          <a:srcRect b="18791" l="32550" r="60068" t="68887"/>
          <a:stretch/>
        </p:blipFill>
        <p:spPr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7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784179" y="270876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作業09-1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498764" y="1615043"/>
            <a:ext cx="9820893" cy="4681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b="1" lang="en-US" sz="2200">
                <a:latin typeface="Microsoft JhengHei"/>
                <a:ea typeface="Microsoft JhengHei"/>
                <a:cs typeface="Microsoft JhengHei"/>
                <a:sym typeface="Microsoft JhengHei"/>
              </a:rPr>
              <a:t>第1題：矩陣乘法</a:t>
            </a:r>
            <a:endParaRPr b="1"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lang="en-US" sz="2200">
                <a:latin typeface="Microsoft JhengHei"/>
                <a:ea typeface="Microsoft JhengHei"/>
                <a:cs typeface="Microsoft JhengHei"/>
                <a:sym typeface="Microsoft JhengHei"/>
              </a:rPr>
              <a:t>要求：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lang="en-US" sz="2200">
                <a:latin typeface="Microsoft JhengHei"/>
                <a:ea typeface="Microsoft JhengHei"/>
                <a:cs typeface="Microsoft JhengHei"/>
                <a:sym typeface="Microsoft JhengHei"/>
              </a:rPr>
              <a:t>使用者輸入兩個整數矩陣 A ,B 和尺寸，輸出兩者乘積 AB。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lang="en-US" sz="22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需判斷輸入矩陣是否能相乘</a:t>
            </a:r>
            <a:r>
              <a:rPr lang="en-US" sz="220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lang="en-US" sz="2200">
                <a:latin typeface="Microsoft JhengHei"/>
                <a:ea typeface="Microsoft JhengHei"/>
                <a:cs typeface="Microsoft JhengHei"/>
                <a:sym typeface="Microsoft JhengHei"/>
              </a:rPr>
              <a:t>若是兩者不能相乘，則輸出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Can't be multiplied </a:t>
            </a:r>
            <a:r>
              <a:rPr lang="en-US" sz="2200">
                <a:latin typeface="Microsoft JhengHei"/>
                <a:ea typeface="Microsoft JhengHei"/>
                <a:cs typeface="Microsoft JhengHei"/>
                <a:sym typeface="Microsoft JhengHei"/>
              </a:rPr>
              <a:t>並結束程式。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lang="en-US" sz="22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先輸入尺寸再輸入矩陣元素。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lang="en-US" sz="22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矩陣乘法有順序，固定是先輸入的乘後輸入的。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lang="en-US" sz="2200">
                <a:latin typeface="Microsoft JhengHei"/>
                <a:ea typeface="Microsoft JhengHei"/>
                <a:cs typeface="Microsoft JhengHei"/>
                <a:sym typeface="Microsoft JhengHei"/>
              </a:rPr>
              <a:t>兩矩陣最大尺寸為(5,5)，所有測資都在這個範圍內。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lang="en-US" sz="22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注意：必須顯示提醒使用者輸入的訊息與輸出標示、輸出（包含提示訊息）記得換行，矩陣一列輸出一行，矩陣格式跑掉會扣分。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784179" y="270876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作業09-1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498764" y="1615043"/>
            <a:ext cx="9820893" cy="5735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b="1" lang="en-US" sz="2200">
                <a:latin typeface="Microsoft JhengHei"/>
                <a:ea typeface="Microsoft JhengHei"/>
                <a:cs typeface="Microsoft JhengHei"/>
                <a:sym typeface="Microsoft JhengHei"/>
              </a:rPr>
              <a:t>第1題：矩陣乘法</a:t>
            </a:r>
            <a:endParaRPr b="1"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64133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b="1"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b="1" lang="en-US" sz="2200">
                <a:latin typeface="Microsoft JhengHei"/>
                <a:ea typeface="Microsoft JhengHei"/>
                <a:cs typeface="Microsoft JhengHei"/>
                <a:sym typeface="Microsoft JhengHei"/>
              </a:rPr>
              <a:t>無法相乘時：</a:t>
            </a:r>
            <a:endParaRPr b="1"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64133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b="1"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64133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b="1"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b="1" lang="en-US" sz="2200">
                <a:latin typeface="Microsoft JhengHei"/>
                <a:ea typeface="Microsoft JhengHei"/>
                <a:cs typeface="Microsoft JhengHei"/>
                <a:sym typeface="Microsoft JhengHei"/>
              </a:rPr>
              <a:t>可以相乘時：</a:t>
            </a:r>
            <a:endParaRPr b="1"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64133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64133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en-US" sz="2200">
                <a:latin typeface="Microsoft JhengHei"/>
                <a:ea typeface="Microsoft JhengHei"/>
                <a:cs typeface="Microsoft JhengHei"/>
                <a:sym typeface="Microsoft JhengHei"/>
              </a:rPr>
              <a:t>   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2968" y="1985964"/>
            <a:ext cx="4607531" cy="138332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 txBox="1"/>
          <p:nvPr/>
        </p:nvSpPr>
        <p:spPr>
          <a:xfrm>
            <a:off x="8416031" y="2095130"/>
            <a:ext cx="3371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*提示訊息不要求完全一樣，但一定要有!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矩陣一列輸出一行，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矩陣格式跑掉會扣分。</a:t>
            </a:r>
            <a:endParaRPr b="1" i="0" sz="24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0847" y="3847103"/>
            <a:ext cx="4599652" cy="2827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784179" y="270876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作業09-1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3" name="Google Shape;133;p4"/>
          <p:cNvSpPr txBox="1"/>
          <p:nvPr>
            <p:ph idx="1" type="body"/>
          </p:nvPr>
        </p:nvSpPr>
        <p:spPr>
          <a:xfrm>
            <a:off x="0" y="1597289"/>
            <a:ext cx="9820893" cy="1746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b="1" lang="en-US" sz="2200">
                <a:latin typeface="Microsoft JhengHei"/>
                <a:ea typeface="Microsoft JhengHei"/>
                <a:cs typeface="Microsoft JhengHei"/>
                <a:sym typeface="Microsoft JhengHei"/>
              </a:rPr>
              <a:t>第1題：矩陣乘法</a:t>
            </a:r>
            <a:endParaRPr b="1"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b="1" lang="en-US" sz="22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測資</a:t>
            </a:r>
            <a:endParaRPr b="1" sz="22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34" name="Google Shape;134;p4"/>
          <p:cNvGraphicFramePr/>
          <p:nvPr/>
        </p:nvGraphicFramePr>
        <p:xfrm>
          <a:off x="902723" y="20567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{53D65528-E4A1-44E6-8982-1C62FB82BF5E}</a:tableStyleId>
              </a:tblPr>
              <a:tblGrid>
                <a:gridCol w="1468850"/>
                <a:gridCol w="2899650"/>
                <a:gridCol w="2727575"/>
                <a:gridCol w="1660125"/>
                <a:gridCol w="2254925"/>
              </a:tblGrid>
              <a:tr h="281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4 2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4 2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2 2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0 1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2 3 6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1 1 0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2 3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3 2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1 1 3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0 0 1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1 0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0 3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2 2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3 4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4 5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5 6 2 0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-1 0 6 5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8 -9 5 0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22 0 0 0 0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0 1 0 0 0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 2 -6 -1 2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0 0 0 0 0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EFCFCC"/>
                    </a:solidFill>
                  </a:tcPr>
                </a:tc>
              </a:tr>
              <a:tr h="137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Can't be multiplied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2 3 6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1 1 0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7 9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2 2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120 10 -12 -2 4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 12 -36 -6 12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 1 -30 -5 10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5" name="Google Shape;135;p4"/>
          <p:cNvSpPr txBox="1"/>
          <p:nvPr/>
        </p:nvSpPr>
        <p:spPr>
          <a:xfrm>
            <a:off x="4216893" y="679891"/>
            <a:ext cx="530441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*輸入輸出</a:t>
            </a:r>
            <a:r>
              <a:rPr b="1" lang="en-US" sz="2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每行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均為</a:t>
            </a:r>
            <a:endParaRPr b="1" i="0" sz="24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數字 空格 數字 空格…..數字</a:t>
            </a:r>
            <a:endParaRPr b="1" i="0" sz="24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784179" y="270876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作業09-2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2" name="Google Shape;142;p30"/>
          <p:cNvSpPr txBox="1"/>
          <p:nvPr>
            <p:ph idx="1" type="body"/>
          </p:nvPr>
        </p:nvSpPr>
        <p:spPr>
          <a:xfrm>
            <a:off x="498764" y="1615043"/>
            <a:ext cx="9820893" cy="4681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b="1" lang="en-US" sz="2200">
                <a:latin typeface="Microsoft JhengHei"/>
                <a:ea typeface="Microsoft JhengHei"/>
                <a:cs typeface="Microsoft JhengHei"/>
                <a:sym typeface="Microsoft JhengHei"/>
              </a:rPr>
              <a:t>第2題：Triangle</a:t>
            </a:r>
            <a:endParaRPr b="1"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lang="en-US" sz="2200">
                <a:latin typeface="Microsoft JhengHei"/>
                <a:ea typeface="Microsoft JhengHei"/>
                <a:cs typeface="Microsoft JhengHei"/>
                <a:sym typeface="Microsoft JhengHei"/>
              </a:rPr>
              <a:t>說明：請寫一支由使用者輸入三角形邊長，並判斷三角形類別的程式。三角形類別有 Isosceles right triangle（等腰直角）、Regular triangle（正）、Isosceles triangle（等腰）、Right triangle（直角）、Triangle（不屬於上面四類）和 Not triangle。</a:t>
            </a:r>
            <a:endParaRPr/>
          </a:p>
          <a:p>
            <a:pPr indent="-64134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lang="en-US" sz="2200">
                <a:latin typeface="Microsoft JhengHei"/>
                <a:ea typeface="Microsoft JhengHei"/>
                <a:cs typeface="Microsoft JhengHei"/>
                <a:sym typeface="Microsoft JhengHei"/>
              </a:rPr>
              <a:t>Input：3個正整數作為三角形的邊長（無大小先後順序之分）。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82880" lvl="1" marL="64008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Char char="▪"/>
            </a:pPr>
            <a:r>
              <a:rPr b="1" lang="en-US" sz="2000">
                <a:latin typeface="Microsoft JhengHei"/>
                <a:ea typeface="Microsoft JhengHei"/>
                <a:cs typeface="Microsoft JhengHei"/>
                <a:sym typeface="Microsoft JhengHei"/>
              </a:rPr>
              <a:t>如：輸入3、4、5 和輸入 4、3、5，出來的結果會是一樣的。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lang="en-US" sz="2200">
                <a:latin typeface="Microsoft JhengHei"/>
                <a:ea typeface="Microsoft JhengHei"/>
                <a:cs typeface="Microsoft JhengHei"/>
                <a:sym typeface="Microsoft JhengHei"/>
              </a:rPr>
              <a:t>Output：</a:t>
            </a:r>
            <a:r>
              <a:rPr lang="en-US" sz="22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一種</a:t>
            </a:r>
            <a:r>
              <a:rPr lang="en-US" sz="2200">
                <a:latin typeface="Microsoft JhengHei"/>
                <a:ea typeface="Microsoft JhengHei"/>
                <a:cs typeface="Microsoft JhengHei"/>
                <a:sym typeface="Microsoft JhengHei"/>
              </a:rPr>
              <a:t>三角形類別(符合多種時，輸出條件最多的)、提示訊息。</a:t>
            </a:r>
            <a:endParaRPr/>
          </a:p>
          <a:p>
            <a:pPr indent="-64134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lang="en-US" sz="22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注意：必須顯示提醒使用者輸入的訊息。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作業03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3">
            <a:alphaModFix/>
          </a:blip>
          <a:srcRect b="43974" l="0" r="46598" t="0"/>
          <a:stretch/>
        </p:blipFill>
        <p:spPr>
          <a:xfrm>
            <a:off x="6139542" y="2357744"/>
            <a:ext cx="4988706" cy="273729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p3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40787" l="0" r="46333" t="0"/>
          <a:stretch/>
        </p:blipFill>
        <p:spPr>
          <a:xfrm>
            <a:off x="810349" y="2357745"/>
            <a:ext cx="4743758" cy="273729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" name="Google Shape;150;p31"/>
          <p:cNvSpPr txBox="1"/>
          <p:nvPr/>
        </p:nvSpPr>
        <p:spPr>
          <a:xfrm>
            <a:off x="6095999" y="742405"/>
            <a:ext cx="55958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*提示訊息不要求完全一樣，但一定要有!</a:t>
            </a:r>
            <a:endParaRPr/>
          </a:p>
        </p:txBody>
      </p:sp>
      <p:sp>
        <p:nvSpPr>
          <p:cNvPr id="151" name="Google Shape;151;p31"/>
          <p:cNvSpPr txBox="1"/>
          <p:nvPr/>
        </p:nvSpPr>
        <p:spPr>
          <a:xfrm>
            <a:off x="643660" y="1573402"/>
            <a:ext cx="9820893" cy="1746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Char char="▪"/>
            </a:pPr>
            <a:r>
              <a:rPr b="1" i="0" lang="en-US" sz="2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第2題：Triangle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作業03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0" y="1597289"/>
            <a:ext cx="9820893" cy="1746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b="1" lang="en-US" sz="2200">
                <a:latin typeface="Microsoft JhengHei"/>
                <a:ea typeface="Microsoft JhengHei"/>
                <a:cs typeface="Microsoft JhengHei"/>
                <a:sym typeface="Microsoft JhengHei"/>
              </a:rPr>
              <a:t>第2題：Triangle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b="1" lang="en-US" sz="22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測資</a:t>
            </a:r>
            <a:endParaRPr b="1" sz="22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58" name="Google Shape;158;p32"/>
          <p:cNvGraphicFramePr/>
          <p:nvPr/>
        </p:nvGraphicFramePr>
        <p:xfrm>
          <a:off x="902723" y="20567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{53D65528-E4A1-44E6-8982-1C62FB82BF5E}</a:tableStyleId>
              </a:tblPr>
              <a:tblGrid>
                <a:gridCol w="1468850"/>
                <a:gridCol w="3070450"/>
                <a:gridCol w="3338000"/>
                <a:gridCol w="3133825"/>
              </a:tblGrid>
              <a:tr h="281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FCFCC"/>
                    </a:solidFill>
                  </a:tcPr>
                </a:tc>
              </a:tr>
              <a:tr h="137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 triangle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Right triangle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Regular triangle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繳交規範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4" name="Google Shape;164;p11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繳交內容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1926336" y="3348990"/>
            <a:ext cx="296570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同時框起</a:t>
            </a:r>
            <a:endParaRPr b="0" i="0" sz="14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6096000" y="3348990"/>
            <a:ext cx="498886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壓成zip檔，只需上傳這個檔案</a:t>
            </a:r>
            <a:endParaRPr b="0" i="0" sz="2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6122376" y="4270547"/>
            <a:ext cx="2643554" cy="442130"/>
          </a:xfrm>
          <a:prstGeom prst="rect">
            <a:avLst/>
          </a:prstGeom>
          <a:noFill/>
          <a:ln cap="flat" cmpd="sng" w="127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3834228" y="2107535"/>
            <a:ext cx="29845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*壓縮檔裡只有4個文件</a:t>
            </a:r>
            <a:endParaRPr b="1" i="0" sz="20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8374" y="3872210"/>
            <a:ext cx="3257400" cy="1449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8037" y="4241002"/>
            <a:ext cx="2637893" cy="47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2019-09-17T05:51:58Z</dcterms:created>
  <dc:creator>user</dc:creator>
</cp:coreProperties>
</file>