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i5B/mnJnsjLCb1SyvmBopt1YY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1ba076f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f1ba076f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1ba076f1a_1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f1ba076f1a_1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f1ba076f1a_1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1ba076f1a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f1ba076f1a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1ba076f1a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1ba076f1a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f1ba076f1a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1ba076f1a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f1ba076f1a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1ba076f1a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f1ba076f1a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1ba076f1a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f1ba076f1a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f1ba076f1a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1ba076f1a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f1ba076f1a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1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15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1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ncueeclass.ncu.edu.tw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ckwell"/>
              <a:buNone/>
            </a:pPr>
            <a:r>
              <a:rPr lang="en-US">
                <a:solidFill>
                  <a:schemeClr val="dk1"/>
                </a:solidFill>
              </a:rPr>
              <a:t>計算機實習 02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1ba076f1a_0_0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課堂練習02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1ba076f1a_1_216"/>
          <p:cNvSpPr txBox="1"/>
          <p:nvPr>
            <p:ph type="title"/>
          </p:nvPr>
        </p:nvSpPr>
        <p:spPr>
          <a:xfrm>
            <a:off x="832757" y="484632"/>
            <a:ext cx="10295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</a:t>
            </a:r>
            <a:r>
              <a:rPr lang="en-US"/>
              <a:t>02</a:t>
            </a:r>
            <a:endParaRPr/>
          </a:p>
        </p:txBody>
      </p:sp>
      <p:sp>
        <p:nvSpPr>
          <p:cNvPr id="207" name="Google Shape;207;gf1ba076f1a_1_216"/>
          <p:cNvSpPr txBox="1"/>
          <p:nvPr>
            <p:ph idx="1" type="body"/>
          </p:nvPr>
        </p:nvSpPr>
        <p:spPr>
          <a:xfrm>
            <a:off x="791937" y="1837509"/>
            <a:ext cx="107787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b="1" lang="en-US" sz="3200">
                <a:latin typeface="Rockwell"/>
                <a:ea typeface="Rockwell"/>
                <a:cs typeface="Rockwell"/>
                <a:sym typeface="Rockwell"/>
              </a:rPr>
              <a:t>猜數字 </a:t>
            </a:r>
            <a:endParaRPr b="1" sz="3200">
              <a:latin typeface="Rockwell"/>
              <a:ea typeface="Rockwell"/>
              <a:cs typeface="Rockwell"/>
              <a:sym typeface="Rockwell"/>
            </a:endParaRPr>
          </a:p>
          <a:p>
            <a:pPr indent="-5333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要求：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79" lvl="2" marL="7315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首先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隨機一個1~100的整數 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(不顯示出來)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當你輸入一個整數x時，會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輸出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“</a:t>
            </a:r>
            <a:r>
              <a:rPr b="1" lang="en-US" sz="2400">
                <a:latin typeface="Rockwell"/>
                <a:ea typeface="Rockwell"/>
                <a:cs typeface="Rockwell"/>
                <a:sym typeface="Rockwell"/>
              </a:rPr>
              <a:t>比 x 還要大(小)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”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當猜對時，會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輸出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“</a:t>
            </a:r>
            <a:r>
              <a:rPr b="1" lang="en-US" sz="2400">
                <a:latin typeface="Rockwell"/>
                <a:ea typeface="Rockwell"/>
                <a:cs typeface="Rockwell"/>
                <a:sym typeface="Rockwell"/>
              </a:rPr>
              <a:t>猜對了！總共猜了 n 次 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”</a:t>
            </a:r>
            <a:r>
              <a:rPr b="1" lang="en-US" sz="24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(n為猜的次數)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每完成一次輸入和輸出後，還能繼續進行輸入</a:t>
            </a:r>
            <a:endParaRPr b="1"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直到猜對為止，</a:t>
            </a: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程式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結束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1ba076f1a_1_6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</a:t>
            </a:r>
            <a:r>
              <a:rPr lang="en-US"/>
              <a:t>02 </a:t>
            </a:r>
            <a:endParaRPr/>
          </a:p>
        </p:txBody>
      </p:sp>
      <p:sp>
        <p:nvSpPr>
          <p:cNvPr id="214" name="Google Shape;214;gf1ba076f1a_1_6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猜數字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範例：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215" name="Google Shape;215;gf1ba076f1a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572" y="2592857"/>
            <a:ext cx="3269178" cy="369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f1ba076f1a_1_6"/>
          <p:cNvSpPr txBox="1"/>
          <p:nvPr/>
        </p:nvSpPr>
        <p:spPr>
          <a:xfrm>
            <a:off x="5982763" y="4496857"/>
            <a:ext cx="300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綠字為手動輸入的數字，</a:t>
            </a:r>
            <a:endParaRPr b="1" sz="2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白字為輸出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7" name="Google Shape;217;gf1ba076f1a_1_6"/>
          <p:cNvSpPr txBox="1"/>
          <p:nvPr/>
        </p:nvSpPr>
        <p:spPr>
          <a:xfrm>
            <a:off x="5982787" y="5581883"/>
            <a:ext cx="494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注：所有有空格處皆為一格</a:t>
            </a:r>
            <a:endParaRPr b="1" sz="20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(冒號處，數字處，猜的總數處)</a:t>
            </a:r>
            <a:endParaRPr b="1" sz="20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8" name="Google Shape;218;gf1ba076f1a_1_6"/>
          <p:cNvSpPr txBox="1"/>
          <p:nvPr/>
        </p:nvSpPr>
        <p:spPr>
          <a:xfrm>
            <a:off x="5982787" y="2556747"/>
            <a:ext cx="585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產生一個隨機未知數 (例如左邊範例的未知數為20)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輸入“50”，輸出“比50還小”（20比50還小）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以此類推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最後輸入“20”，輸出“猜對了！總共猜了N次”</a:t>
            </a:r>
            <a:b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(最後猜到正確答案是20)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ba076f1a_1_111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</a:t>
            </a:r>
            <a:r>
              <a:rPr lang="en-US"/>
              <a:t>02 </a:t>
            </a:r>
            <a:endParaRPr/>
          </a:p>
        </p:txBody>
      </p:sp>
      <p:sp>
        <p:nvSpPr>
          <p:cNvPr id="224" name="Google Shape;224;gf1ba076f1a_1_111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隨機一個1~100的整數的寫法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在程式最上端載入函式庫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然後使用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5" name="Google Shape;225;gf1ba076f1a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8455" y="3018601"/>
            <a:ext cx="4709887" cy="9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f1ba076f1a_1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2236" y="4415905"/>
            <a:ext cx="5334867" cy="77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f1ba076f1a_1_111"/>
          <p:cNvSpPr txBox="1"/>
          <p:nvPr/>
        </p:nvSpPr>
        <p:spPr>
          <a:xfrm>
            <a:off x="1325134" y="5431458"/>
            <a:ext cx="151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flag為變數名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（可變更）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gf1ba076f1a_1_111"/>
          <p:cNvSpPr txBox="1"/>
          <p:nvPr/>
        </p:nvSpPr>
        <p:spPr>
          <a:xfrm>
            <a:off x="3029313" y="5414313"/>
            <a:ext cx="219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random為函式庫名</a:t>
            </a:r>
            <a:endParaRPr/>
          </a:p>
        </p:txBody>
      </p:sp>
      <p:sp>
        <p:nvSpPr>
          <p:cNvPr id="229" name="Google Shape;229;gf1ba076f1a_1_111"/>
          <p:cNvSpPr txBox="1"/>
          <p:nvPr/>
        </p:nvSpPr>
        <p:spPr>
          <a:xfrm>
            <a:off x="5414768" y="5414313"/>
            <a:ext cx="37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randint(1,100)為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random integer：1~100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1ba076f1a_0_99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35" name="Google Shape;235;gf1ba076f1a_0_99"/>
          <p:cNvSpPr txBox="1"/>
          <p:nvPr>
            <p:ph idx="1" type="body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ba076f1a_0_104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41" name="Google Shape;241;gf1ba076f1a_0_104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b="1" lang="en-US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f1ba076f1a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31" y="4831597"/>
            <a:ext cx="8001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f1ba076f1a_0_109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49" name="Google Shape;249;gf1ba076f1a_0_109"/>
          <p:cNvSpPr txBox="1"/>
          <p:nvPr>
            <p:ph idx="1" type="body"/>
          </p:nvPr>
        </p:nvSpPr>
        <p:spPr>
          <a:xfrm>
            <a:off x="1069848" y="2121408"/>
            <a:ext cx="100584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66687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上傳內容須為 .zip 壓縮檔</a:t>
            </a:r>
            <a:endParaRPr/>
          </a:p>
          <a:p>
            <a:pPr indent="-166687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內容包含:</a:t>
            </a:r>
            <a:endParaRPr/>
          </a:p>
          <a:p>
            <a:pPr indent="-168306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b="1" lang="en-US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indent="-168306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b="1" lang="en-US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indent="-166687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</a:t>
            </a:r>
            <a:r>
              <a:rPr lang="en-US">
                <a:solidFill>
                  <a:srgbClr val="BFBFBF"/>
                </a:solidFill>
              </a:rPr>
              <a:t>XXXXXXXX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</a:t>
            </a:r>
            <a:r>
              <a:rPr lang="en-US">
                <a:solidFill>
                  <a:srgbClr val="BFBFBF"/>
                </a:solidFill>
              </a:rPr>
              <a:t>XXXXXXXX</a:t>
            </a:r>
            <a:endParaRPr/>
          </a:p>
          <a:p>
            <a:pPr indent="-168306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Assignment: A</a:t>
            </a:r>
            <a:endParaRPr/>
          </a:p>
          <a:p>
            <a:pPr indent="-168306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Practice: P</a:t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250" name="Google Shape;250;gf1ba076f1a_0_109"/>
          <p:cNvSpPr/>
          <p:nvPr/>
        </p:nvSpPr>
        <p:spPr>
          <a:xfrm>
            <a:off x="1096030" y="5246702"/>
            <a:ext cx="2287800" cy="70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1" name="Google Shape;251;gf1ba076f1a_0_109"/>
          <p:cNvSpPr txBox="1"/>
          <p:nvPr/>
        </p:nvSpPr>
        <p:spPr>
          <a:xfrm>
            <a:off x="1712130" y="4877370"/>
            <a:ext cx="15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2" name="Google Shape;252;gf1ba076f1a_0_109"/>
          <p:cNvSpPr txBox="1"/>
          <p:nvPr/>
        </p:nvSpPr>
        <p:spPr>
          <a:xfrm>
            <a:off x="9440372" y="5905869"/>
            <a:ext cx="17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53" name="Google Shape;253;gf1ba076f1a_0_109"/>
          <p:cNvCxnSpPr>
            <a:endCxn id="252" idx="1"/>
          </p:cNvCxnSpPr>
          <p:nvPr/>
        </p:nvCxnSpPr>
        <p:spPr>
          <a:xfrm>
            <a:off x="8834972" y="6090519"/>
            <a:ext cx="605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f1ba076f1a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86" y="2331641"/>
            <a:ext cx="4502696" cy="185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f1ba076f1a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7545" y="2282790"/>
            <a:ext cx="3320039" cy="18502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f1ba076f1a_0_125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61" name="Google Shape;261;gf1ba076f1a_0_125"/>
          <p:cNvSpPr txBox="1"/>
          <p:nvPr>
            <p:ph idx="1" type="body"/>
          </p:nvPr>
        </p:nvSpPr>
        <p:spPr>
          <a:xfrm>
            <a:off x="1069848" y="1902279"/>
            <a:ext cx="100584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62" name="Google Shape;262;gf1ba076f1a_0_125"/>
          <p:cNvSpPr txBox="1"/>
          <p:nvPr/>
        </p:nvSpPr>
        <p:spPr>
          <a:xfrm>
            <a:off x="4653678" y="4794525"/>
            <a:ext cx="6211200" cy="1385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3" name="Google Shape;263;gf1ba076f1a_0_125"/>
          <p:cNvSpPr/>
          <p:nvPr/>
        </p:nvSpPr>
        <p:spPr>
          <a:xfrm>
            <a:off x="1686978" y="2794095"/>
            <a:ext cx="1818300" cy="312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4" name="Google Shape;264;gf1ba076f1a_0_125"/>
          <p:cNvSpPr txBox="1"/>
          <p:nvPr/>
        </p:nvSpPr>
        <p:spPr>
          <a:xfrm>
            <a:off x="1120832" y="5222856"/>
            <a:ext cx="3055500" cy="954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5" name="Google Shape;265;gf1ba076f1a_0_125"/>
          <p:cNvSpPr/>
          <p:nvPr/>
        </p:nvSpPr>
        <p:spPr>
          <a:xfrm>
            <a:off x="6136131" y="2557198"/>
            <a:ext cx="1384800" cy="29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6" name="Google Shape;266;gf1ba076f1a_0_125"/>
          <p:cNvSpPr/>
          <p:nvPr/>
        </p:nvSpPr>
        <p:spPr>
          <a:xfrm>
            <a:off x="6117275" y="3433133"/>
            <a:ext cx="2095800" cy="2907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gf1ba076f1a_0_125"/>
          <p:cNvSpPr txBox="1"/>
          <p:nvPr/>
        </p:nvSpPr>
        <p:spPr>
          <a:xfrm>
            <a:off x="7059400" y="4198076"/>
            <a:ext cx="10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8" name="Google Shape;268;gf1ba076f1a_0_125"/>
          <p:cNvSpPr txBox="1"/>
          <p:nvPr/>
        </p:nvSpPr>
        <p:spPr>
          <a:xfrm>
            <a:off x="2354018" y="4198076"/>
            <a:ext cx="10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9" name="Google Shape;269;gf1ba076f1a_0_125"/>
          <p:cNvSpPr/>
          <p:nvPr/>
        </p:nvSpPr>
        <p:spPr>
          <a:xfrm>
            <a:off x="1686978" y="3595442"/>
            <a:ext cx="2732700" cy="3123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IF…ELSE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126670" y="2032907"/>
            <a:ext cx="397600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我們能利用一些數學符號來設定條件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例如：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等於:  a ==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不等於:  a !=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小於:  a &lt;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小於等於:  a &lt;=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大於:  a &gt;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大於等於:  a &gt;=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:\Users\ZSheng\Downloads\11.PNG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774" y="2718708"/>
            <a:ext cx="2247929" cy="118382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5421085" y="2718708"/>
            <a:ext cx="1020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範例：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ELSE IF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191985" y="1853293"/>
            <a:ext cx="5192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我們也可設定多個條件，來判斷不同的結果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:\Users\ZSheng\Downloads\12.PNG"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3361" y="2803670"/>
            <a:ext cx="2257992" cy="1699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3.PNG"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7077" y="2803670"/>
            <a:ext cx="2374447" cy="12655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7943848" y="4601380"/>
            <a:ext cx="2432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*elif 為 else if 的縮寫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306286" y="2822562"/>
            <a:ext cx="305344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Rockwell"/>
                <a:ea typeface="Rockwell"/>
                <a:cs typeface="Rockwell"/>
                <a:sym typeface="Rockwell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condition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(Tab)#do something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Rockwell"/>
                <a:ea typeface="Rockwell"/>
                <a:cs typeface="Rockwell"/>
                <a:sym typeface="Rockwell"/>
              </a:rPr>
              <a:t>elif </a:t>
            </a: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condition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(Tab)#do something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Rockwell"/>
                <a:ea typeface="Rockwell"/>
                <a:cs typeface="Rockwell"/>
                <a:sym typeface="Rockwell"/>
              </a:rPr>
              <a:t>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(Tab)#do something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LOOP 迴圈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迴圈主要有2種：While loop 和 For loop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我們可利用迴圈，讓程式在某些條件下，不斷進行動作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在進行迴圈的時候，可使用break來中斷迴圈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在進行迴圈的時候，可使用continue來中斷目前的狀態，然後繼續進行迴圈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FOR LOOP</a:t>
            </a:r>
            <a:endParaRPr/>
          </a:p>
        </p:txBody>
      </p:sp>
      <p:pic>
        <p:nvPicPr>
          <p:cNvPr descr="C:\Users\ZSheng\Downloads\20.PNG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086" y="2329579"/>
            <a:ext cx="2238724" cy="58782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1235452" y="2460653"/>
            <a:ext cx="33221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Rockwell"/>
                <a:ea typeface="Rockwell"/>
                <a:cs typeface="Rockwell"/>
                <a:sym typeface="Rockwell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in </a:t>
            </a: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condition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(Tab)#do something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:\Users\ZSheng\Downloads\21.PNG"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086" y="3345500"/>
            <a:ext cx="1861646" cy="223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22.PNG" id="143" name="Google Shape;14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1592" y="2367479"/>
            <a:ext cx="2069166" cy="6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5349397" y="1723402"/>
            <a:ext cx="17484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integer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8342345" y="1723402"/>
            <a:ext cx="17484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string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:\Users\ZSheng\Downloads\23.PNG" id="146" name="Google Shape;14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9450" y="3345500"/>
            <a:ext cx="1672883" cy="200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WHILE LOOP</a:t>
            </a:r>
            <a:endParaRPr/>
          </a:p>
        </p:txBody>
      </p:sp>
      <p:pic>
        <p:nvPicPr>
          <p:cNvPr descr="C:\Users\ZSheng\Downloads\14.PNG"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5475" y="2385309"/>
            <a:ext cx="1851931" cy="1056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5.PNG"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5475" y="4087631"/>
            <a:ext cx="19812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2071081" y="2451836"/>
            <a:ext cx="33221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Rockwell"/>
                <a:ea typeface="Rockwell"/>
                <a:cs typeface="Rockwell"/>
                <a:sym typeface="Rockwell"/>
              </a:rPr>
              <a:t>while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condition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(Tab)#do something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ZSheng\Downloads\30.PNG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59" y="2386274"/>
            <a:ext cx="1642710" cy="1311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31.PNG" id="160" name="Google Shape;1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59" y="3996268"/>
            <a:ext cx="1848405" cy="24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ckwell"/>
              <a:buNone/>
            </a:pPr>
            <a:r>
              <a:rPr lang="en-US" sz="4800"/>
              <a:t>注意</a:t>
            </a:r>
            <a:endParaRPr sz="4800"/>
          </a:p>
        </p:txBody>
      </p:sp>
      <p:pic>
        <p:nvPicPr>
          <p:cNvPr descr="C:\Users\ZSheng\Downloads\16.PNG" id="162" name="Google Shape;16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6833" y="2296804"/>
            <a:ext cx="1631767" cy="1244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7.PNG" id="163" name="Google Shape;163;p7"/>
          <p:cNvPicPr preferRelativeResize="0"/>
          <p:nvPr/>
        </p:nvPicPr>
        <p:blipFill rotWithShape="1">
          <a:blip r:embed="rId6">
            <a:alphaModFix/>
          </a:blip>
          <a:srcRect b="0" l="27838" r="0" t="22606"/>
          <a:stretch/>
        </p:blipFill>
        <p:spPr>
          <a:xfrm>
            <a:off x="6443337" y="3996268"/>
            <a:ext cx="1887327" cy="11188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7"/>
          <p:cNvCxnSpPr/>
          <p:nvPr/>
        </p:nvCxnSpPr>
        <p:spPr>
          <a:xfrm flipH="1" rot="10800000">
            <a:off x="3576225" y="3529649"/>
            <a:ext cx="588662" cy="1172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7"/>
          <p:cNvCxnSpPr/>
          <p:nvPr/>
        </p:nvCxnSpPr>
        <p:spPr>
          <a:xfrm flipH="1" rot="10800000">
            <a:off x="6557074" y="3446955"/>
            <a:ext cx="588662" cy="1172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7"/>
          <p:cNvCxnSpPr/>
          <p:nvPr/>
        </p:nvCxnSpPr>
        <p:spPr>
          <a:xfrm flipH="1" rot="10800000">
            <a:off x="3576225" y="3230628"/>
            <a:ext cx="588662" cy="1172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"/>
          <p:cNvCxnSpPr/>
          <p:nvPr/>
        </p:nvCxnSpPr>
        <p:spPr>
          <a:xfrm flipH="1" rot="10800000">
            <a:off x="6547026" y="3132614"/>
            <a:ext cx="588662" cy="1172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7"/>
          <p:cNvSpPr txBox="1"/>
          <p:nvPr/>
        </p:nvSpPr>
        <p:spPr>
          <a:xfrm>
            <a:off x="5741030" y="1087167"/>
            <a:ext cx="39891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*如果前面沒Tab或空格，</a:t>
            </a:r>
            <a:br>
              <a:rPr b="1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此行不會判斷在迴圈內</a:t>
            </a:r>
            <a:br>
              <a:rPr b="1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1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(if…else / for / while的狀況都一樣)</a:t>
            </a:r>
            <a:endParaRPr b="1" i="0" sz="1800" u="none" cap="none" strike="noStrik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1069848" y="484632"/>
            <a:ext cx="10058400" cy="1312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BREAK &amp; CONTINUE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2135796" y="1659035"/>
            <a:ext cx="17227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 break</a:t>
            </a:r>
            <a:b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 continue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889608" y="1680469"/>
            <a:ext cx="1396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break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:\Users\ZSheng\Downloads\30.PNG"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796" y="2369692"/>
            <a:ext cx="1525361" cy="12178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31.PNG"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796" y="4297306"/>
            <a:ext cx="1505736" cy="2004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32.PNG" id="178" name="Google Shape;1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4002" y="2369692"/>
            <a:ext cx="1523632" cy="1615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33.PNG" id="179" name="Google Shape;17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4001" y="4297306"/>
            <a:ext cx="1631787" cy="120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34.PNG" id="180" name="Google Shape;18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76151" y="2369692"/>
            <a:ext cx="1727454" cy="14823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35.PNG" id="181" name="Google Shape;18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70335" y="4297306"/>
            <a:ext cx="1639894" cy="19452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7670335" y="1612868"/>
            <a:ext cx="1396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continue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83" name="Google Shape;183;p8"/>
          <p:cNvCxnSpPr/>
          <p:nvPr/>
        </p:nvCxnSpPr>
        <p:spPr>
          <a:xfrm rot="10800000">
            <a:off x="8018585" y="5024176"/>
            <a:ext cx="217044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4" name="Google Shape;184;p8"/>
          <p:cNvSpPr txBox="1"/>
          <p:nvPr/>
        </p:nvSpPr>
        <p:spPr>
          <a:xfrm>
            <a:off x="10259367" y="4839510"/>
            <a:ext cx="1095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3不在</a:t>
            </a:r>
            <a:endParaRPr b="1" i="0" sz="1800" u="none" cap="none" strike="noStrik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1069848" y="484632"/>
            <a:ext cx="10058400" cy="1264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INFINITE LOOP 無限迴圈</a:t>
            </a:r>
            <a:endParaRPr/>
          </a:p>
        </p:txBody>
      </p:sp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1069848" y="1748901"/>
            <a:ext cx="10058400" cy="4971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While有一種方式可進行無限循環的迴圈</a:t>
            </a:r>
            <a:endParaRPr sz="18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利用True，讓條件永遠成立，while就能進行無限迴圈</a:t>
            </a:r>
            <a:endParaRPr sz="1800"/>
          </a:p>
          <a:p>
            <a:pPr indent="-8572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停止的方法，利用if…else設定條件，達成條件之時執行break</a:t>
            </a:r>
            <a:endParaRPr/>
          </a:p>
          <a:p>
            <a:pPr indent="-8572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3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如果執行到沒有break的while true，請點擊右上角的stop鍵 (    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如果有使用IDLE或powershell的同學，可用Ctrl+C進行中斷</a:t>
            </a:r>
            <a:endParaRPr sz="1800"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131" y="2619625"/>
            <a:ext cx="1812613" cy="12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1275425" y="2967335"/>
            <a:ext cx="23437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while True: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# do something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6722" y="4118737"/>
            <a:ext cx="2033517" cy="195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/>
          <p:nvPr/>
        </p:nvSpPr>
        <p:spPr>
          <a:xfrm>
            <a:off x="7523205" y="5832629"/>
            <a:ext cx="159798" cy="15979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2019-09-17T01:59:49Z</dcterms:created>
  <dc:creator>user</dc:creator>
</cp:coreProperties>
</file>