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63" r:id="rId10"/>
    <p:sldId id="264" r:id="rId11"/>
    <p:sldId id="285" r:id="rId12"/>
    <p:sldId id="286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9akllH0qgVioBYTHE1u2nr4SY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4AC617-9D2A-4BA4-8841-6011368F7010}">
  <a:tblStyle styleId="{5E4AC617-9D2A-4BA4-8841-6011368F7010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68" name="Google Shape;3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75" name="Google Shape;37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5" name="Google Shape;19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41" name="Google Shape;24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11" name="Google Shape;31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2" name="Google Shape;34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7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29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2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www.cplusplus.com/reference/string/strin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zh-TW" dirty="0"/>
              <a:t>計算機實習 0</a:t>
            </a:r>
            <a:r>
              <a:rPr lang="en-US" altLang="zh-TW" dirty="0"/>
              <a:t>9</a:t>
            </a:r>
            <a:endParaRPr dirty="0"/>
          </a:p>
        </p:txBody>
      </p:sp>
      <p:sp>
        <p:nvSpPr>
          <p:cNvPr id="185" name="Google Shape;185;p1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zh-TW" dirty="0"/>
              <a:t>202</a:t>
            </a:r>
            <a:r>
              <a:rPr lang="en-US" altLang="zh-TW" dirty="0"/>
              <a:t>1</a:t>
            </a:r>
            <a:r>
              <a:rPr lang="zh-TW" dirty="0"/>
              <a:t>/11/2</a:t>
            </a:r>
            <a:r>
              <a:rPr lang="en-US" altLang="zh-TW" dirty="0"/>
              <a:t>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zh-TW" dirty="0"/>
              <a:t>A</a:t>
            </a:r>
            <a:r>
              <a:rPr lang="en-US" altLang="zh-TW" dirty="0"/>
              <a:t>rray</a:t>
            </a:r>
            <a:endParaRPr dirty="0"/>
          </a:p>
        </p:txBody>
      </p:sp>
      <p:sp>
        <p:nvSpPr>
          <p:cNvPr id="244" name="Google Shape;244;p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3872" cy="60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 dirty="0"/>
              <a:t>Arrays are </a:t>
            </a:r>
            <a:r>
              <a:rPr lang="zh-TW" dirty="0">
                <a:solidFill>
                  <a:srgbClr val="FF0000"/>
                </a:solidFill>
              </a:rPr>
              <a:t>data structures</a:t>
            </a:r>
            <a:r>
              <a:rPr lang="zh-TW" dirty="0"/>
              <a:t> consisting of related data items of the </a:t>
            </a:r>
            <a:r>
              <a:rPr lang="zh-TW" dirty="0">
                <a:solidFill>
                  <a:srgbClr val="FF0000"/>
                </a:solidFill>
              </a:rPr>
              <a:t>same type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4607" y="3226666"/>
            <a:ext cx="5162785" cy="277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51A1D-3C3C-47A4-A1E0-8F332FE0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usage</a:t>
            </a:r>
            <a:endParaRPr lang="zh-TW" altLang="en-US" dirty="0"/>
          </a:p>
        </p:txBody>
      </p:sp>
      <p:sp>
        <p:nvSpPr>
          <p:cNvPr id="5" name="Google Shape;254;p10">
            <a:extLst>
              <a:ext uri="{FF2B5EF4-FFF2-40B4-BE49-F238E27FC236}">
                <a16:creationId xmlns:a16="http://schemas.microsoft.com/office/drawing/2014/main" id="{82019806-E77F-4516-8389-675BA0A9EF05}"/>
              </a:ext>
            </a:extLst>
          </p:cNvPr>
          <p:cNvSpPr/>
          <p:nvPr/>
        </p:nvSpPr>
        <p:spPr>
          <a:xfrm>
            <a:off x="5450889" y="2594752"/>
            <a:ext cx="2867488" cy="37926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zh-TW" sz="18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Initialize all elements to 0</a:t>
            </a:r>
            <a:endParaRPr sz="1800" dirty="0">
              <a:solidFill>
                <a:schemeClr val="tx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" name="Google Shape;254;p10">
            <a:extLst>
              <a:ext uri="{FF2B5EF4-FFF2-40B4-BE49-F238E27FC236}">
                <a16:creationId xmlns:a16="http://schemas.microsoft.com/office/drawing/2014/main" id="{3A354A54-5D5E-4123-BFD4-4D0697DDD54F}"/>
              </a:ext>
            </a:extLst>
          </p:cNvPr>
          <p:cNvSpPr/>
          <p:nvPr/>
        </p:nvSpPr>
        <p:spPr>
          <a:xfrm>
            <a:off x="1006350" y="5632393"/>
            <a:ext cx="6202318" cy="61244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en-US" altLang="zh-TW" sz="18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Actually store the </a:t>
            </a:r>
            <a:r>
              <a:rPr lang="en-US" altLang="zh-TW" sz="18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memory address </a:t>
            </a:r>
            <a:r>
              <a:rPr lang="en-US" altLang="zh-TW" sz="18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of start of the array (first element address)</a:t>
            </a:r>
            <a:endParaRPr sz="1800" dirty="0">
              <a:solidFill>
                <a:schemeClr val="tx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1" name="Google Shape;253;p10">
            <a:extLst>
              <a:ext uri="{FF2B5EF4-FFF2-40B4-BE49-F238E27FC236}">
                <a16:creationId xmlns:a16="http://schemas.microsoft.com/office/drawing/2014/main" id="{0CAEEED2-EC78-4042-8AC4-E5060C656B0A}"/>
              </a:ext>
            </a:extLst>
          </p:cNvPr>
          <p:cNvCxnSpPr>
            <a:cxnSpLocks/>
          </p:cNvCxnSpPr>
          <p:nvPr/>
        </p:nvCxnSpPr>
        <p:spPr>
          <a:xfrm flipV="1">
            <a:off x="2337091" y="4772030"/>
            <a:ext cx="0" cy="61245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253;p10">
            <a:extLst>
              <a:ext uri="{FF2B5EF4-FFF2-40B4-BE49-F238E27FC236}">
                <a16:creationId xmlns:a16="http://schemas.microsoft.com/office/drawing/2014/main" id="{0B16EDCF-013F-4EE7-ADC8-0568198F41AD}"/>
              </a:ext>
            </a:extLst>
          </p:cNvPr>
          <p:cNvCxnSpPr>
            <a:cxnSpLocks/>
          </p:cNvCxnSpPr>
          <p:nvPr/>
        </p:nvCxnSpPr>
        <p:spPr>
          <a:xfrm flipV="1">
            <a:off x="7416598" y="5975606"/>
            <a:ext cx="1132598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254;p10">
            <a:extLst>
              <a:ext uri="{FF2B5EF4-FFF2-40B4-BE49-F238E27FC236}">
                <a16:creationId xmlns:a16="http://schemas.microsoft.com/office/drawing/2014/main" id="{BDCCB436-5099-4362-B7DB-8E2492E42E87}"/>
              </a:ext>
            </a:extLst>
          </p:cNvPr>
          <p:cNvSpPr/>
          <p:nvPr/>
        </p:nvSpPr>
        <p:spPr>
          <a:xfrm>
            <a:off x="685060" y="1942666"/>
            <a:ext cx="1516602" cy="37926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en-US" sz="16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Array name</a:t>
            </a:r>
            <a:endParaRPr sz="1600" dirty="0">
              <a:solidFill>
                <a:schemeClr val="tx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" name="Google Shape;254;p10">
            <a:extLst>
              <a:ext uri="{FF2B5EF4-FFF2-40B4-BE49-F238E27FC236}">
                <a16:creationId xmlns:a16="http://schemas.microsoft.com/office/drawing/2014/main" id="{A94FCCBC-3285-4690-8264-C5DF1B360E1A}"/>
              </a:ext>
            </a:extLst>
          </p:cNvPr>
          <p:cNvSpPr/>
          <p:nvPr/>
        </p:nvSpPr>
        <p:spPr>
          <a:xfrm>
            <a:off x="2149135" y="1939972"/>
            <a:ext cx="2014492" cy="37926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en-US" sz="16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Array size</a:t>
            </a:r>
            <a:r>
              <a:rPr lang="zh-TW" altLang="en-US" sz="16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(fixed)</a:t>
            </a:r>
            <a:endParaRPr sz="1600" dirty="0">
              <a:solidFill>
                <a:schemeClr val="tx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7" name="Google Shape;253;p10">
            <a:extLst>
              <a:ext uri="{FF2B5EF4-FFF2-40B4-BE49-F238E27FC236}">
                <a16:creationId xmlns:a16="http://schemas.microsoft.com/office/drawing/2014/main" id="{CFA1E4AE-2727-4C3B-BC8F-42D650AF351C}"/>
              </a:ext>
            </a:extLst>
          </p:cNvPr>
          <p:cNvCxnSpPr>
            <a:cxnSpLocks/>
          </p:cNvCxnSpPr>
          <p:nvPr/>
        </p:nvCxnSpPr>
        <p:spPr>
          <a:xfrm flipH="1" flipV="1">
            <a:off x="1639232" y="2398406"/>
            <a:ext cx="171243" cy="30353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253;p10">
            <a:extLst>
              <a:ext uri="{FF2B5EF4-FFF2-40B4-BE49-F238E27FC236}">
                <a16:creationId xmlns:a16="http://schemas.microsoft.com/office/drawing/2014/main" id="{4E4D2E8F-2C01-4743-AB76-D88C0B16C12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059619" y="2319240"/>
            <a:ext cx="1096762" cy="35057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88FBCD38-107E-42E2-B486-53FCC75C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49" y="2669816"/>
            <a:ext cx="3786867" cy="2017593"/>
          </a:xfrm>
          <a:prstGeom prst="rect">
            <a:avLst/>
          </a:prstGeom>
        </p:spPr>
      </p:pic>
      <p:cxnSp>
        <p:nvCxnSpPr>
          <p:cNvPr id="6" name="Google Shape;253;p10">
            <a:extLst>
              <a:ext uri="{FF2B5EF4-FFF2-40B4-BE49-F238E27FC236}">
                <a16:creationId xmlns:a16="http://schemas.microsoft.com/office/drawing/2014/main" id="{1E76A8B4-7C98-4F44-88A0-9F5C7B97C745}"/>
              </a:ext>
            </a:extLst>
          </p:cNvPr>
          <p:cNvCxnSpPr>
            <a:cxnSpLocks/>
          </p:cNvCxnSpPr>
          <p:nvPr/>
        </p:nvCxnSpPr>
        <p:spPr>
          <a:xfrm flipH="1">
            <a:off x="3515557" y="2796466"/>
            <a:ext cx="1784412" cy="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7CAF70A5-0B8C-4DF5-84E3-ED0A686C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239" y="4291172"/>
            <a:ext cx="1331616" cy="18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939856-D2CC-4F90-A0DD-0DF8E07C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48" y="1704513"/>
            <a:ext cx="5124679" cy="17396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463E606-413C-4B73-9D88-27425F6E6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13" y="1704513"/>
            <a:ext cx="1749209" cy="1764419"/>
          </a:xfrm>
          <a:prstGeom prst="rect">
            <a:avLst/>
          </a:prstGeom>
        </p:spPr>
      </p:pic>
      <p:sp>
        <p:nvSpPr>
          <p:cNvPr id="7" name="Google Shape;307;p13">
            <a:extLst>
              <a:ext uri="{FF2B5EF4-FFF2-40B4-BE49-F238E27FC236}">
                <a16:creationId xmlns:a16="http://schemas.microsoft.com/office/drawing/2014/main" id="{ED021C3B-D320-4AA0-A221-2D292DD50F23}"/>
              </a:ext>
            </a:extLst>
          </p:cNvPr>
          <p:cNvSpPr/>
          <p:nvPr/>
        </p:nvSpPr>
        <p:spPr>
          <a:xfrm>
            <a:off x="7037327" y="3964298"/>
            <a:ext cx="4175170" cy="54314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ckwell"/>
              <a:buNone/>
            </a:pPr>
            <a:r>
              <a:rPr lang="zh-TW" sz="18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Address increased </a:t>
            </a:r>
            <a:r>
              <a:rPr lang="zh-TW" sz="1800" dirty="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4 bytes(size of int) </a:t>
            </a:r>
            <a:r>
              <a:rPr lang="zh-TW" sz="1800" dirty="0">
                <a:solidFill>
                  <a:schemeClr val="tx1"/>
                </a:solidFill>
                <a:latin typeface="Rockwell"/>
                <a:ea typeface="Rockwell"/>
                <a:cs typeface="Rockwell"/>
                <a:sym typeface="Rockwell"/>
              </a:rPr>
              <a:t>each time </a:t>
            </a:r>
            <a:endParaRPr sz="1800" dirty="0">
              <a:solidFill>
                <a:schemeClr val="tx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8" name="Google Shape;253;p10">
            <a:extLst>
              <a:ext uri="{FF2B5EF4-FFF2-40B4-BE49-F238E27FC236}">
                <a16:creationId xmlns:a16="http://schemas.microsoft.com/office/drawing/2014/main" id="{774854C2-D0CC-4EB0-B1F2-2D812851DBC7}"/>
              </a:ext>
            </a:extLst>
          </p:cNvPr>
          <p:cNvCxnSpPr>
            <a:cxnSpLocks/>
          </p:cNvCxnSpPr>
          <p:nvPr/>
        </p:nvCxnSpPr>
        <p:spPr>
          <a:xfrm>
            <a:off x="7963270" y="2263700"/>
            <a:ext cx="0" cy="150032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F0DEA3-D725-4459-83C9-9F852E4EFD2D}"/>
              </a:ext>
            </a:extLst>
          </p:cNvPr>
          <p:cNvSpPr txBox="1"/>
          <p:nvPr/>
        </p:nvSpPr>
        <p:spPr>
          <a:xfrm>
            <a:off x="1313895" y="4507443"/>
            <a:ext cx="361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a: memory address of a)</a:t>
            </a:r>
            <a:endParaRPr lang="zh-T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DC5542-34A6-43DF-8E54-C816EBCE1650}"/>
              </a:ext>
            </a:extLst>
          </p:cNvPr>
          <p:cNvSpPr txBox="1"/>
          <p:nvPr/>
        </p:nvSpPr>
        <p:spPr>
          <a:xfrm>
            <a:off x="1207363" y="1047459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latin typeface="Rockwell" panose="02060603020205020403" pitchFamily="18" charset="0"/>
              </a:rPr>
              <a:t>Print element value and address in array</a:t>
            </a:r>
            <a:endParaRPr lang="zh-TW" altLang="en-US" sz="18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9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2D </a:t>
            </a:r>
            <a:r>
              <a:rPr lang="en-US" altLang="zh-TW" dirty="0">
                <a:solidFill>
                  <a:schemeClr val="dk1"/>
                </a:solidFill>
              </a:rPr>
              <a:t>array</a:t>
            </a:r>
            <a:endParaRPr dirty="0"/>
          </a:p>
        </p:txBody>
      </p:sp>
      <p:sp>
        <p:nvSpPr>
          <p:cNvPr id="314" name="Google Shape;314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79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zh-TW" dirty="0"/>
              <a:t>Similar to one dimension array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5E8EBC-A1B8-4CA4-A603-EAB4A176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977" y="3429000"/>
            <a:ext cx="2001162" cy="135495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B4F605B-77C7-41EE-B1AF-10B715089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3477519"/>
            <a:ext cx="6375016" cy="1558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02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altLang="zh-TW" dirty="0"/>
              <a:t>String</a:t>
            </a:r>
            <a:endParaRPr dirty="0"/>
          </a:p>
        </p:txBody>
      </p:sp>
      <p:pic>
        <p:nvPicPr>
          <p:cNvPr id="345" name="Google Shape;34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1805071"/>
            <a:ext cx="24384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7"/>
          <p:cNvSpPr txBox="1">
            <a:spLocks noGrp="1"/>
          </p:cNvSpPr>
          <p:nvPr>
            <p:ph type="body" idx="1"/>
          </p:nvPr>
        </p:nvSpPr>
        <p:spPr>
          <a:xfrm>
            <a:off x="7247181" y="4970608"/>
            <a:ext cx="3435264" cy="94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zh-TW" dirty="0"/>
              <a:t>String’s member functions: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http://www.cplusplus.com/reference/string/string/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054422-25BE-4973-B0F8-B14AC9EC1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08" y="2328295"/>
            <a:ext cx="3783427" cy="193536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37C4A1D-F6C8-45ED-92FB-6CEFC7564CE8}"/>
              </a:ext>
            </a:extLst>
          </p:cNvPr>
          <p:cNvSpPr txBox="1"/>
          <p:nvPr/>
        </p:nvSpPr>
        <p:spPr>
          <a:xfrm>
            <a:off x="5228948" y="2328295"/>
            <a:ext cx="2485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Rockwell" panose="02060603020205020403" pitchFamily="18" charset="0"/>
              </a:rPr>
              <a:t>字元</a:t>
            </a:r>
            <a:r>
              <a:rPr lang="en-US" altLang="zh-TW" sz="1500" dirty="0">
                <a:latin typeface="Rockwell" panose="02060603020205020403" pitchFamily="18" charset="0"/>
              </a:rPr>
              <a:t>: </a:t>
            </a:r>
            <a:r>
              <a:rPr lang="zh-TW" altLang="en-US" sz="1500" dirty="0">
                <a:latin typeface="Rockwell" panose="02060603020205020403" pitchFamily="18" charset="0"/>
              </a:rPr>
              <a:t>單引號</a:t>
            </a:r>
            <a:endParaRPr lang="en-US" altLang="zh-TW" sz="1500" dirty="0">
              <a:latin typeface="Rockwell" panose="02060603020205020403" pitchFamily="18" charset="0"/>
            </a:endParaRPr>
          </a:p>
          <a:p>
            <a:r>
              <a:rPr lang="zh-TW" altLang="en-US" sz="1500" dirty="0">
                <a:latin typeface="Rockwell" panose="02060603020205020403" pitchFamily="18" charset="0"/>
              </a:rPr>
              <a:t>字串</a:t>
            </a:r>
            <a:r>
              <a:rPr lang="en-US" altLang="zh-TW" sz="1500" dirty="0">
                <a:latin typeface="Rockwell" panose="02060603020205020403" pitchFamily="18" charset="0"/>
              </a:rPr>
              <a:t>: </a:t>
            </a:r>
            <a:r>
              <a:rPr lang="zh-TW" altLang="en-US" sz="1500" dirty="0">
                <a:latin typeface="Rockwell" panose="02060603020205020403" pitchFamily="18" charset="0"/>
              </a:rPr>
              <a:t>雙引號</a:t>
            </a:r>
            <a:endParaRPr lang="en-US" altLang="zh-TW" sz="1500" dirty="0">
              <a:latin typeface="Rockwell" panose="02060603020205020403" pitchFamily="18" charset="0"/>
            </a:endParaRPr>
          </a:p>
          <a:p>
            <a:endParaRPr lang="en-US" altLang="zh-TW" sz="1500" dirty="0">
              <a:latin typeface="Rockwell" panose="02060603020205020403" pitchFamily="18" charset="0"/>
            </a:endParaRPr>
          </a:p>
          <a:p>
            <a:r>
              <a:rPr lang="en-US" altLang="zh-TW" sz="1500" dirty="0">
                <a:latin typeface="Rockwell" panose="02060603020205020403" pitchFamily="18" charset="0"/>
              </a:rPr>
              <a:t>Concatenate str1 and str2</a:t>
            </a:r>
          </a:p>
          <a:p>
            <a:endParaRPr lang="en-US" altLang="zh-TW" sz="1500" dirty="0">
              <a:latin typeface="Rockwell" panose="02060603020205020403" pitchFamily="18" charset="0"/>
            </a:endParaRPr>
          </a:p>
          <a:p>
            <a:endParaRPr lang="en-US" altLang="zh-TW" sz="1500" dirty="0">
              <a:latin typeface="Rockwell" panose="02060603020205020403" pitchFamily="18" charset="0"/>
            </a:endParaRPr>
          </a:p>
          <a:p>
            <a:endParaRPr lang="en-US" altLang="zh-TW" sz="1500" dirty="0">
              <a:latin typeface="Rockwell" panose="02060603020205020403" pitchFamily="18" charset="0"/>
            </a:endParaRPr>
          </a:p>
          <a:p>
            <a:r>
              <a:rPr lang="en-US" altLang="zh-TW" sz="1500" dirty="0">
                <a:latin typeface="Rockwell" panose="02060603020205020403" pitchFamily="18" charset="0"/>
              </a:rPr>
              <a:t>Size (length) of str1</a:t>
            </a:r>
            <a:endParaRPr lang="zh-TW" altLang="en-US" sz="1500" dirty="0">
              <a:latin typeface="Rockwell" panose="02060603020205020403" pitchFamily="18" charset="0"/>
            </a:endParaRPr>
          </a:p>
        </p:txBody>
      </p:sp>
      <p:cxnSp>
        <p:nvCxnSpPr>
          <p:cNvPr id="14" name="Google Shape;253;p10">
            <a:extLst>
              <a:ext uri="{FF2B5EF4-FFF2-40B4-BE49-F238E27FC236}">
                <a16:creationId xmlns:a16="http://schemas.microsoft.com/office/drawing/2014/main" id="{85AFF3C5-5DAC-4D22-824F-7AD25FC9FE7D}"/>
              </a:ext>
            </a:extLst>
          </p:cNvPr>
          <p:cNvCxnSpPr>
            <a:cxnSpLocks/>
          </p:cNvCxnSpPr>
          <p:nvPr/>
        </p:nvCxnSpPr>
        <p:spPr>
          <a:xfrm>
            <a:off x="3373515" y="2485748"/>
            <a:ext cx="175777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253;p10">
            <a:extLst>
              <a:ext uri="{FF2B5EF4-FFF2-40B4-BE49-F238E27FC236}">
                <a16:creationId xmlns:a16="http://schemas.microsoft.com/office/drawing/2014/main" id="{6BB7CE92-8427-4F1C-B7FA-1B15C5232830}"/>
              </a:ext>
            </a:extLst>
          </p:cNvPr>
          <p:cNvCxnSpPr>
            <a:cxnSpLocks/>
          </p:cNvCxnSpPr>
          <p:nvPr/>
        </p:nvCxnSpPr>
        <p:spPr>
          <a:xfrm>
            <a:off x="4252404" y="2753558"/>
            <a:ext cx="878889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253;p10">
            <a:extLst>
              <a:ext uri="{FF2B5EF4-FFF2-40B4-BE49-F238E27FC236}">
                <a16:creationId xmlns:a16="http://schemas.microsoft.com/office/drawing/2014/main" id="{58B58E08-DD21-42CB-B88C-2A1A4AD623E9}"/>
              </a:ext>
            </a:extLst>
          </p:cNvPr>
          <p:cNvCxnSpPr>
            <a:cxnSpLocks/>
          </p:cNvCxnSpPr>
          <p:nvPr/>
        </p:nvCxnSpPr>
        <p:spPr>
          <a:xfrm>
            <a:off x="3096557" y="3277341"/>
            <a:ext cx="2034736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253;p10">
            <a:extLst>
              <a:ext uri="{FF2B5EF4-FFF2-40B4-BE49-F238E27FC236}">
                <a16:creationId xmlns:a16="http://schemas.microsoft.com/office/drawing/2014/main" id="{8B452748-9155-4FA6-B8CA-9D1611863EC3}"/>
              </a:ext>
            </a:extLst>
          </p:cNvPr>
          <p:cNvCxnSpPr>
            <a:cxnSpLocks/>
          </p:cNvCxnSpPr>
          <p:nvPr/>
        </p:nvCxnSpPr>
        <p:spPr>
          <a:xfrm>
            <a:off x="4854335" y="4077811"/>
            <a:ext cx="27695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E9767517-57BE-4D2D-9731-B95F87A67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47" y="4795530"/>
            <a:ext cx="1958963" cy="859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 dirty="0"/>
              <a:t>課堂練習0</a:t>
            </a:r>
            <a:r>
              <a:rPr lang="en-US" altLang="zh-TW" dirty="0"/>
              <a:t>9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2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練習0</a:t>
            </a:r>
            <a:r>
              <a:rPr lang="en-US" altLang="zh-TW" dirty="0"/>
              <a:t>9</a:t>
            </a:r>
            <a:endParaRPr dirty="0"/>
          </a:p>
        </p:txBody>
      </p:sp>
      <p:sp>
        <p:nvSpPr>
          <p:cNvPr id="365" name="Google Shape;365;p19"/>
          <p:cNvSpPr txBox="1">
            <a:spLocks noGrp="1"/>
          </p:cNvSpPr>
          <p:nvPr>
            <p:ph type="body" idx="1"/>
          </p:nvPr>
        </p:nvSpPr>
        <p:spPr>
          <a:xfrm>
            <a:off x="1063752" y="1878946"/>
            <a:ext cx="10711845" cy="3953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目標：編碼器 Encoder</a:t>
            </a:r>
            <a:endParaRPr dirty="0"/>
          </a:p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假設有一種編碼方法會把重複的字元用數字記住，請實作編碼的程式。</a:t>
            </a:r>
            <a:br>
              <a:rPr lang="zh-TW" dirty="0"/>
            </a:br>
            <a:r>
              <a:rPr lang="zh-TW" dirty="0"/>
              <a:t>(e.g. AAABBBBBCC = A3B5C2)</a:t>
            </a:r>
            <a:endParaRPr dirty="0"/>
          </a:p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 Input</a:t>
            </a:r>
            <a:endParaRPr dirty="0"/>
          </a:p>
          <a:p>
            <a:pPr marL="8636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sz="2000" dirty="0"/>
              <a:t>第一行integer N (N&gt;0) 代表有幾筆測資，接下來有N行需要編碼的字串，字串總長度不會超過100。</a:t>
            </a:r>
            <a:endParaRPr sz="2000" dirty="0"/>
          </a:p>
          <a:p>
            <a:pPr marL="4635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Output</a:t>
            </a:r>
            <a:endParaRPr dirty="0"/>
          </a:p>
          <a:p>
            <a:pPr marL="8636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 sz="2000" dirty="0"/>
              <a:t>輸出</a:t>
            </a:r>
            <a:r>
              <a:rPr lang="zh-TW" sz="2000" dirty="0">
                <a:solidFill>
                  <a:srgbClr val="000000"/>
                </a:solidFill>
              </a:rPr>
              <a:t>編碼後的字串，每次輸出後請換行</a:t>
            </a:r>
            <a:r>
              <a:rPr lang="zh-TW" sz="2000" dirty="0"/>
              <a:t>。</a:t>
            </a:r>
            <a:endParaRPr lang="en-US" altLang="zh-TW" sz="2000" dirty="0"/>
          </a:p>
          <a:p>
            <a:pPr marL="8636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altLang="zh-TW" sz="2000" dirty="0"/>
              <a:t>(</a:t>
            </a:r>
            <a:r>
              <a:rPr lang="zh-TW" altLang="en-US" sz="2000" dirty="0"/>
              <a:t>輸入是空行，就不印任何東西但還是要換行</a:t>
            </a:r>
            <a:r>
              <a:rPr lang="en-US" altLang="zh-TW" sz="2000" dirty="0"/>
              <a:t>)</a:t>
            </a:r>
            <a:endParaRPr sz="20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Char char="▪"/>
            </a:pPr>
            <a:r>
              <a:rPr lang="zh-TW" dirty="0"/>
              <a:t>繳交截止日期：</a:t>
            </a:r>
            <a:r>
              <a:rPr lang="zh-TW" dirty="0">
                <a:solidFill>
                  <a:srgbClr val="FF0000"/>
                </a:solidFill>
              </a:rPr>
              <a:t>202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dirty="0">
                <a:solidFill>
                  <a:srgbClr val="FF0000"/>
                </a:solidFill>
              </a:rPr>
              <a:t>/11/2</a:t>
            </a:r>
            <a:r>
              <a:rPr lang="en-US" altLang="zh-TW" dirty="0">
                <a:solidFill>
                  <a:srgbClr val="FF0000"/>
                </a:solidFill>
              </a:rPr>
              <a:t>6</a:t>
            </a:r>
            <a:r>
              <a:rPr lang="zh-TW" dirty="0">
                <a:solidFill>
                  <a:srgbClr val="FF0000"/>
                </a:solidFill>
              </a:rPr>
              <a:t>  23:55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 dirty="0"/>
              <a:t>練習0</a:t>
            </a:r>
            <a:r>
              <a:rPr lang="en-US" altLang="zh-TW" dirty="0"/>
              <a:t>9</a:t>
            </a:r>
            <a:r>
              <a:rPr lang="zh-TW" dirty="0"/>
              <a:t> </a:t>
            </a:r>
            <a:r>
              <a:rPr lang="zh-TW" dirty="0">
                <a:solidFill>
                  <a:schemeClr val="dk1"/>
                </a:solidFill>
              </a:rPr>
              <a:t>- ENCODER</a:t>
            </a:r>
            <a:endParaRPr dirty="0"/>
          </a:p>
        </p:txBody>
      </p:sp>
      <p:graphicFrame>
        <p:nvGraphicFramePr>
          <p:cNvPr id="371" name="Google Shape;371;p20"/>
          <p:cNvGraphicFramePr/>
          <p:nvPr>
            <p:extLst>
              <p:ext uri="{D42A27DB-BD31-4B8C-83A1-F6EECF244321}">
                <p14:modId xmlns:p14="http://schemas.microsoft.com/office/powerpoint/2010/main" val="2864947538"/>
              </p:ext>
            </p:extLst>
          </p:nvPr>
        </p:nvGraphicFramePr>
        <p:xfrm>
          <a:off x="1066811" y="2000496"/>
          <a:ext cx="10058400" cy="3840510"/>
        </p:xfrm>
        <a:graphic>
          <a:graphicData uri="http://schemas.openxmlformats.org/drawingml/2006/table">
            <a:tbl>
              <a:tblPr firstRow="1" bandRow="1">
                <a:noFill/>
                <a:tableStyleId>{5E4AC617-9D2A-4BA4-8841-6011368F7010}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Sample input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strike="noStrike" cap="none"/>
                        <a:t>Sample output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2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3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AAABBBBBCCC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CCCCCCCC7777773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##%%%^^^^&amp;&amp;&amp;&amp;&amp;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/>
                        <a:t>A3B5C3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/>
                        <a:t>C87631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/>
                        <a:t>#2%3^4&amp;5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50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4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DontWantToWork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IIZZ**OONNEE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ZZZZZZZZZZZZZZZZZZZZZ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BBBBBBBBBBC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D1o1n1t1W1a1n1t1T1o1W1o1r1k1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I2Z2*2O2N2E2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Z21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u="none" strike="noStrike" cap="none" dirty="0"/>
                        <a:t>B10C1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ckwell"/>
              <a:buNone/>
            </a:pPr>
            <a:r>
              <a:rPr lang="zh-TW" dirty="0">
                <a:solidFill>
                  <a:schemeClr val="dk1"/>
                </a:solidFill>
              </a:rPr>
              <a:t>練習0</a:t>
            </a:r>
            <a:r>
              <a:rPr lang="en-US" altLang="zh-TW" dirty="0">
                <a:solidFill>
                  <a:schemeClr val="dk1"/>
                </a:solidFill>
              </a:rPr>
              <a:t>9</a:t>
            </a:r>
            <a:r>
              <a:rPr lang="zh-TW" dirty="0">
                <a:solidFill>
                  <a:schemeClr val="dk1"/>
                </a:solidFill>
              </a:rPr>
              <a:t> - ENCODER</a:t>
            </a:r>
            <a:endParaRPr dirty="0"/>
          </a:p>
        </p:txBody>
      </p:sp>
      <p:pic>
        <p:nvPicPr>
          <p:cNvPr id="378" name="Google Shape;3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38" y="2359822"/>
            <a:ext cx="5743424" cy="251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2550" y="2359826"/>
            <a:ext cx="5743400" cy="28785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3C37F1D-0C8D-4EF5-9641-3CB34686E739}"/>
              </a:ext>
            </a:extLst>
          </p:cNvPr>
          <p:cNvSpPr txBox="1"/>
          <p:nvPr/>
        </p:nvSpPr>
        <p:spPr>
          <a:xfrm>
            <a:off x="914400" y="5513033"/>
            <a:ext cx="629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*輸入完一行後馬上輸出他的編碼，重複</a:t>
            </a:r>
            <a:r>
              <a:rPr lang="en-US" altLang="zh-TW" sz="2400" dirty="0">
                <a:solidFill>
                  <a:srgbClr val="FF0000"/>
                </a:solidFill>
              </a:rPr>
              <a:t>N</a:t>
            </a:r>
            <a:r>
              <a:rPr lang="zh-TW" altLang="en-US" sz="2400" dirty="0">
                <a:solidFill>
                  <a:srgbClr val="FF0000"/>
                </a:solidFill>
              </a:rPr>
              <a:t>次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zh-TW"/>
              <a:t>繳交規範</a:t>
            </a:r>
            <a:endParaRPr/>
          </a:p>
        </p:txBody>
      </p:sp>
      <p:sp>
        <p:nvSpPr>
          <p:cNvPr id="385" name="Google Shape;385;p22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CONTENTS</a:t>
            </a:r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▪"/>
            </a:pPr>
            <a:r>
              <a:rPr lang="en-US" sz="2800" dirty="0"/>
              <a:t>if-else, while, do-while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 dirty="0"/>
              <a:t>for loop</a:t>
            </a:r>
            <a:endParaRPr sz="2800"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 dirty="0"/>
              <a:t>Array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Char char="▪"/>
            </a:pPr>
            <a:r>
              <a:rPr lang="en-US" sz="2800" dirty="0"/>
              <a:t>String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260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 dirty="0"/>
              <a:t>內容</a:t>
            </a:r>
            <a:r>
              <a:rPr lang="zh-TW" altLang="en-US" dirty="0"/>
              <a:t>只須</a:t>
            </a:r>
            <a:r>
              <a:rPr lang="zh-TW" dirty="0"/>
              <a:t>包含: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b="1" dirty="0">
                <a:solidFill>
                  <a:srgbClr val="FF0000"/>
                </a:solidFill>
              </a:rPr>
              <a:t>程式碼 (.cpp</a:t>
            </a:r>
            <a:r>
              <a:rPr lang="zh-TW" altLang="en-US" b="1" dirty="0">
                <a:solidFill>
                  <a:srgbClr val="FF0000"/>
                </a:solidFill>
              </a:rPr>
              <a:t>檔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dirty="0"/>
              <a:t>P</a:t>
            </a:r>
            <a:r>
              <a:rPr lang="en-US" altLang="zh-TW" dirty="0">
                <a:solidFill>
                  <a:srgbClr val="BFBFBF"/>
                </a:solidFill>
              </a:rPr>
              <a:t>9</a:t>
            </a:r>
            <a:r>
              <a:rPr lang="zh-TW" dirty="0"/>
              <a:t>-10</a:t>
            </a:r>
            <a:r>
              <a:rPr lang="zh-TW" dirty="0">
                <a:solidFill>
                  <a:srgbClr val="BFBFBF"/>
                </a:solidFill>
              </a:rPr>
              <a:t>XXXXXXX</a:t>
            </a:r>
            <a:r>
              <a:rPr lang="en-US" altLang="zh-TW" dirty="0">
                <a:solidFill>
                  <a:srgbClr val="BFBFBF"/>
                </a:solidFill>
              </a:rPr>
              <a:t>.cpp</a:t>
            </a:r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zh-TW" altLang="en-US" dirty="0">
                <a:solidFill>
                  <a:schemeClr val="tx1"/>
                </a:solidFill>
              </a:rPr>
              <a:t>不用壓縮，不用截圖</a:t>
            </a:r>
            <a:endParaRPr dirty="0">
              <a:solidFill>
                <a:schemeClr val="tx1"/>
              </a:solidFill>
            </a:endParaRPr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ts val="2380"/>
            </a:pPr>
            <a:r>
              <a:rPr lang="en-US" altLang="zh-TW" dirty="0"/>
              <a:t>if-else, while, do-while</a:t>
            </a:r>
          </a:p>
        </p:txBody>
      </p:sp>
      <p:sp>
        <p:nvSpPr>
          <p:cNvPr id="198" name="Google Shape;198;p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 altLang="zh-TW" dirty="0"/>
              <a:t>if-else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BA69D0-B8F3-4F1A-A955-F534ED48C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39" t="18176" b="8843"/>
          <a:stretch/>
        </p:blipFill>
        <p:spPr>
          <a:xfrm>
            <a:off x="1145219" y="2563426"/>
            <a:ext cx="3586647" cy="19109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168F96B-68D9-425F-B30A-2CE18BC056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87" t="13471" b="8926"/>
          <a:stretch/>
        </p:blipFill>
        <p:spPr>
          <a:xfrm>
            <a:off x="6347533" y="2239391"/>
            <a:ext cx="3586647" cy="271358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BB9FE23-7093-4B73-A7A5-B56D2EB9A47F}"/>
              </a:ext>
            </a:extLst>
          </p:cNvPr>
          <p:cNvSpPr txBox="1"/>
          <p:nvPr/>
        </p:nvSpPr>
        <p:spPr>
          <a:xfrm>
            <a:off x="1145219" y="5637320"/>
            <a:ext cx="533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Rockwell" panose="02060603020205020403" pitchFamily="18" charset="0"/>
              </a:rPr>
              <a:t>使用</a:t>
            </a:r>
            <a:r>
              <a:rPr lang="en-US" altLang="zh-TW" sz="1800" dirty="0">
                <a:latin typeface="Rockwell" panose="02060603020205020403" pitchFamily="18" charset="0"/>
              </a:rPr>
              <a:t>{ }</a:t>
            </a:r>
            <a:r>
              <a:rPr lang="zh-TW" altLang="en-US" sz="1800" dirty="0">
                <a:latin typeface="Rockwell" panose="02060603020205020403" pitchFamily="18" charset="0"/>
              </a:rPr>
              <a:t>區分程式碼</a:t>
            </a:r>
            <a:r>
              <a:rPr lang="en-US" altLang="zh-TW" sz="1800" dirty="0">
                <a:latin typeface="Rockwell" panose="02060603020205020403" pitchFamily="18" charset="0"/>
              </a:rPr>
              <a:t>block</a:t>
            </a:r>
            <a:r>
              <a:rPr lang="zh-TW" altLang="en-US" sz="1800" dirty="0">
                <a:latin typeface="Rockwell" panose="02060603020205020403" pitchFamily="18" charset="0"/>
              </a:rPr>
              <a:t>階層 </a:t>
            </a:r>
            <a:r>
              <a:rPr lang="en-US" altLang="zh-TW" sz="1800" dirty="0">
                <a:latin typeface="Rockwell" panose="02060603020205020403" pitchFamily="18" charset="0"/>
              </a:rPr>
              <a:t>(python</a:t>
            </a:r>
            <a:r>
              <a:rPr lang="zh-TW" altLang="en-US" sz="1800" dirty="0">
                <a:latin typeface="Rockwell" panose="02060603020205020403" pitchFamily="18" charset="0"/>
              </a:rPr>
              <a:t>使用縮排</a:t>
            </a:r>
            <a:r>
              <a:rPr lang="en-US" altLang="zh-TW" sz="1800" dirty="0">
                <a:latin typeface="Rockwell" panose="020606030202050204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Rockwell" panose="02060603020205020403" pitchFamily="18" charset="0"/>
              </a:rPr>
              <a:t>判斷式要括號</a:t>
            </a:r>
            <a:r>
              <a:rPr lang="en-US" altLang="zh-TW" sz="1800" dirty="0">
                <a:latin typeface="Rockwell" panose="02060603020205020403" pitchFamily="18" charset="0"/>
              </a:rPr>
              <a:t>(</a:t>
            </a:r>
            <a:r>
              <a:rPr lang="zh-TW" altLang="en-US" sz="1800" dirty="0">
                <a:latin typeface="Rockwell" panose="02060603020205020403" pitchFamily="18" charset="0"/>
              </a:rPr>
              <a:t> </a:t>
            </a:r>
            <a:r>
              <a:rPr lang="en-US" altLang="zh-TW" sz="1800" dirty="0">
                <a:latin typeface="Rockwell" panose="02060603020205020403" pitchFamily="18" charset="0"/>
              </a:rPr>
              <a:t>)</a:t>
            </a:r>
            <a:endParaRPr lang="zh-TW" alt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EC6EB0-66B9-478B-9C2C-58DECD92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2352582" cy="1189510"/>
          </a:xfrm>
        </p:spPr>
        <p:txBody>
          <a:bodyPr/>
          <a:lstStyle/>
          <a:p>
            <a:r>
              <a:rPr lang="en-US" altLang="zh-TW" dirty="0"/>
              <a:t>while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7F5CAD-5349-4C77-A2C1-CE34C0416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61" t="23584" b="10663"/>
          <a:stretch/>
        </p:blipFill>
        <p:spPr>
          <a:xfrm>
            <a:off x="1119431" y="2247075"/>
            <a:ext cx="3369043" cy="13138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5D060F4-13CD-488E-91F9-33038DC74790}"/>
              </a:ext>
            </a:extLst>
          </p:cNvPr>
          <p:cNvSpPr txBox="1"/>
          <p:nvPr/>
        </p:nvSpPr>
        <p:spPr>
          <a:xfrm>
            <a:off x="3422430" y="5447801"/>
            <a:ext cx="2214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 += 1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i--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i -= 1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27B206-0478-460F-BDC9-1C6214864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431" y="4258291"/>
            <a:ext cx="1734105" cy="23790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0047D95-4F11-44AD-AD6D-64185C31FD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56" t="23020" b="11793"/>
          <a:stretch/>
        </p:blipFill>
        <p:spPr>
          <a:xfrm>
            <a:off x="6205491" y="2247075"/>
            <a:ext cx="4186608" cy="11895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8D1FC5F-DB90-4215-B494-676CE5B00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203" y="4488339"/>
            <a:ext cx="1898387" cy="1482682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345B3AA5-61F1-4CCB-BE76-EDFAAAB179FB}"/>
              </a:ext>
            </a:extLst>
          </p:cNvPr>
          <p:cNvSpPr txBox="1">
            <a:spLocks/>
          </p:cNvSpPr>
          <p:nvPr/>
        </p:nvSpPr>
        <p:spPr>
          <a:xfrm>
            <a:off x="5917816" y="484632"/>
            <a:ext cx="3101895" cy="118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ckwell"/>
              <a:buNone/>
              <a:defRPr sz="54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/>
              <a:t>do-while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83F886-B4CB-4B78-9DCC-015256834765}"/>
              </a:ext>
            </a:extLst>
          </p:cNvPr>
          <p:cNvSpPr/>
          <p:nvPr/>
        </p:nvSpPr>
        <p:spPr>
          <a:xfrm>
            <a:off x="6604986" y="2725445"/>
            <a:ext cx="3915053" cy="435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1178DCE-62B7-41AC-97BA-7F671DB4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56C44A-1335-4C49-9B8B-2697A76A6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07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6BC397D-2852-45CF-9987-15A0E6E4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C274F7-C3B3-4060-9986-0D94D518B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1445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(statement 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 2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statement 3) {</a:t>
            </a:r>
          </a:p>
          <a:p>
            <a:pPr marL="131445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131445" indent="0">
              <a:buNone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31445" indent="0">
              <a:buNone/>
            </a:pPr>
            <a:endParaRPr lang="en-US" altLang="zh-TW" dirty="0">
              <a:latin typeface="Rockwell" panose="02060603020205020403" pitchFamily="18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Statement 1: </a:t>
            </a:r>
            <a:r>
              <a:rPr lang="zh-TW" altLang="en-US" dirty="0">
                <a:latin typeface="Rockwell" panose="02060603020205020403" pitchFamily="18" charset="0"/>
                <a:cs typeface="Courier New" panose="02070309020205020404" pitchFamily="49" charset="0"/>
              </a:rPr>
              <a:t>初始</a:t>
            </a:r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statement</a:t>
            </a:r>
            <a:r>
              <a:rPr lang="zh-TW" altLang="en-US" dirty="0">
                <a:latin typeface="Rockwell" panose="02060603020205020403" pitchFamily="18" charset="0"/>
                <a:cs typeface="Courier New" panose="02070309020205020404" pitchFamily="49" charset="0"/>
              </a:rPr>
              <a:t>，只在最開始時執行一次</a:t>
            </a:r>
            <a:endParaRPr lang="en-US" altLang="zh-TW" dirty="0">
              <a:latin typeface="Rockwell" panose="02060603020205020403" pitchFamily="18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Statement 2: </a:t>
            </a:r>
            <a:r>
              <a:rPr lang="zh-TW" altLang="en-US" dirty="0">
                <a:latin typeface="Rockwell" panose="02060603020205020403" pitchFamily="18" charset="0"/>
                <a:cs typeface="Courier New" panose="02070309020205020404" pitchFamily="49" charset="0"/>
              </a:rPr>
              <a:t>判斷式，為</a:t>
            </a:r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true</a:t>
            </a:r>
            <a:r>
              <a:rPr lang="zh-TW" altLang="en-US" dirty="0">
                <a:latin typeface="Rockwell" panose="02060603020205020403" pitchFamily="18" charset="0"/>
                <a:cs typeface="Courier New" panose="02070309020205020404" pitchFamily="49" charset="0"/>
              </a:rPr>
              <a:t>時則執行</a:t>
            </a:r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Rockwell" panose="02060603020205020403" pitchFamily="18" charset="0"/>
                <a:cs typeface="Courier New" panose="02070309020205020404" pitchFamily="49" charset="0"/>
              </a:rPr>
              <a:t>內</a:t>
            </a:r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statements(</a:t>
            </a:r>
            <a:r>
              <a:rPr lang="zh-TW" altLang="en-US" dirty="0">
                <a:latin typeface="Rockwell" panose="02060603020205020403" pitchFamily="18" charset="0"/>
                <a:cs typeface="Courier New" panose="02070309020205020404" pitchFamily="49" charset="0"/>
              </a:rPr>
              <a:t>大括號內</a:t>
            </a:r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Statement 3: </a:t>
            </a:r>
            <a:r>
              <a:rPr lang="zh-TW" altLang="en-US" dirty="0">
                <a:latin typeface="Rockwell" panose="02060603020205020403" pitchFamily="18" charset="0"/>
                <a:cs typeface="Courier New" panose="02070309020205020404" pitchFamily="49" charset="0"/>
              </a:rPr>
              <a:t>每次</a:t>
            </a:r>
            <a:r>
              <a:rPr lang="en-US" altLang="zh-TW" dirty="0">
                <a:latin typeface="Rockwell" panose="02060603020205020403" pitchFamily="18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Rockwell" panose="02060603020205020403" pitchFamily="18" charset="0"/>
                <a:cs typeface="Courier New" panose="02070309020205020404" pitchFamily="49" charset="0"/>
              </a:rPr>
              <a:t>結束時執行</a:t>
            </a:r>
          </a:p>
        </p:txBody>
      </p:sp>
    </p:spTree>
    <p:extLst>
      <p:ext uri="{BB962C8B-B14F-4D97-AF65-F5344CB8AC3E}">
        <p14:creationId xmlns:p14="http://schemas.microsoft.com/office/powerpoint/2010/main" val="16752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3BC0FF-1856-499C-95B3-9A763384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665825"/>
            <a:ext cx="10058400" cy="665825"/>
          </a:xfrm>
        </p:spPr>
        <p:txBody>
          <a:bodyPr/>
          <a:lstStyle/>
          <a:p>
            <a:r>
              <a:rPr lang="en-US" altLang="zh-TW" dirty="0"/>
              <a:t>E.g.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8D2DD9-DA32-4C17-9EF8-5E9765588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88" t="30728" b="16426"/>
          <a:stretch/>
        </p:blipFill>
        <p:spPr>
          <a:xfrm>
            <a:off x="1616465" y="2945166"/>
            <a:ext cx="4479535" cy="9676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4A433E6-1E70-4FA9-A762-29F4F122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25" y="1860686"/>
            <a:ext cx="1370509" cy="31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 dirty="0"/>
              <a:t>Array</a:t>
            </a:r>
            <a:endParaRPr dirty="0"/>
          </a:p>
        </p:txBody>
      </p:sp>
      <p:sp>
        <p:nvSpPr>
          <p:cNvPr id="237" name="Google Shape;237;p8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530</Words>
  <Application>Microsoft Office PowerPoint</Application>
  <PresentationFormat>寬螢幕</PresentationFormat>
  <Paragraphs>93</Paragraphs>
  <Slides>20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Noto Sans Symbols</vt:lpstr>
      <vt:lpstr>新細明體</vt:lpstr>
      <vt:lpstr>Arial</vt:lpstr>
      <vt:lpstr>Calibri</vt:lpstr>
      <vt:lpstr>Courier New</vt:lpstr>
      <vt:lpstr>Rockwell</vt:lpstr>
      <vt:lpstr>木刻字型</vt:lpstr>
      <vt:lpstr>計算機實習 09</vt:lpstr>
      <vt:lpstr>CONTENTS</vt:lpstr>
      <vt:lpstr>if-else, while, do-while</vt:lpstr>
      <vt:lpstr>if-else</vt:lpstr>
      <vt:lpstr>while</vt:lpstr>
      <vt:lpstr>for loop</vt:lpstr>
      <vt:lpstr>for</vt:lpstr>
      <vt:lpstr>PowerPoint 簡報</vt:lpstr>
      <vt:lpstr>Array</vt:lpstr>
      <vt:lpstr>Array</vt:lpstr>
      <vt:lpstr>Array usage</vt:lpstr>
      <vt:lpstr>PowerPoint 簡報</vt:lpstr>
      <vt:lpstr>2D array</vt:lpstr>
      <vt:lpstr>String</vt:lpstr>
      <vt:lpstr>課堂練習09</vt:lpstr>
      <vt:lpstr>練習09</vt:lpstr>
      <vt:lpstr>練習09 - ENCODER</vt:lpstr>
      <vt:lpstr>練習09 - ENCODER</vt:lpstr>
      <vt:lpstr>繳交規範</vt:lpstr>
      <vt:lpstr>繳交內容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06</dc:title>
  <dc:creator>user</dc:creator>
  <cp:lastModifiedBy>user</cp:lastModifiedBy>
  <cp:revision>46</cp:revision>
  <dcterms:created xsi:type="dcterms:W3CDTF">2019-09-17T01:59:49Z</dcterms:created>
  <dcterms:modified xsi:type="dcterms:W3CDTF">2021-11-25T09:25:58Z</dcterms:modified>
</cp:coreProperties>
</file>