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9" r:id="rId3"/>
    <p:sldId id="270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jvxmjHTkjtHzUeItQybrmhDEro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0CA3E5D-FACA-4870-A46A-C59147796916}">
  <a:tblStyle styleId="{80CA3E5D-FACA-4870-A46A-C59147796916}" styleName="Table_0">
    <a:wholeTbl>
      <a:tcTxStyle b="off" i="off">
        <a:font>
          <a:latin typeface="Rockwell"/>
          <a:ea typeface="Rockwell"/>
          <a:cs typeface="Rockwel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7E8E7"/>
          </a:solidFill>
        </a:fill>
      </a:tcStyle>
    </a:wholeTbl>
    <a:band1H>
      <a:tcTxStyle b="off" i="off"/>
      <a:tcStyle>
        <a:tcBdr/>
        <a:fill>
          <a:solidFill>
            <a:srgbClr val="EFCEC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EFCEC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Rockwell"/>
          <a:ea typeface="Rockwell"/>
          <a:cs typeface="Rockwel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Rockwell"/>
          <a:ea typeface="Rockwell"/>
          <a:cs typeface="Rockwel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Rockwell"/>
          <a:ea typeface="Rockwell"/>
          <a:cs typeface="Rockwel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Rockwell"/>
          <a:ea typeface="Rockwell"/>
          <a:cs typeface="Rockwel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27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6" name="Google Shape;10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3" name="Google Shape;20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9" name="Google Shape;20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Google Shape;11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31570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Google Shape;11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48440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1" name="Google Shape;141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p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4" name="Google Shape;16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" name="Google Shape;17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9" name="Google Shape;17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1" name="Google Shape;191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章節標題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3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3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  <a:defRPr sz="80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3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3"/>
          <p:cNvSpPr txBox="1">
            <a:spLocks noGrp="1"/>
          </p:cNvSpPr>
          <p:nvPr>
            <p:ph type="dt" idx="10"/>
          </p:nvPr>
        </p:nvSpPr>
        <p:spPr>
          <a:xfrm>
            <a:off x="8593667" y="6272784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3"/>
          <p:cNvSpPr txBox="1">
            <a:spLocks noGrp="1"/>
          </p:cNvSpPr>
          <p:nvPr>
            <p:ph type="ftr" idx="11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4" name="Google Shape;24;p33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25" name="Google Shape;25;p33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3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" name="Google Shape;27;p33"/>
          <p:cNvSpPr txBox="1">
            <a:spLocks noGrp="1"/>
          </p:cNvSpPr>
          <p:nvPr>
            <p:ph type="sldNum" idx="12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8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8"/>
          <p:cNvSpPr txBox="1">
            <a:spLocks noGrp="1"/>
          </p:cNvSpPr>
          <p:nvPr>
            <p:ph type="body" idx="1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95" name="Google Shape;95;p28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8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8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9"/>
          <p:cNvSpPr txBox="1">
            <a:spLocks noGrp="1"/>
          </p:cNvSpPr>
          <p:nvPr>
            <p:ph type="title"/>
          </p:nvPr>
        </p:nvSpPr>
        <p:spPr>
          <a:xfrm rot="5400000">
            <a:off x="7181850" y="2076450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9"/>
          <p:cNvSpPr txBox="1">
            <a:spLocks noGrp="1"/>
          </p:cNvSpPr>
          <p:nvPr>
            <p:ph type="body" idx="1"/>
          </p:nvPr>
        </p:nvSpPr>
        <p:spPr>
          <a:xfrm rot="5400000">
            <a:off x="2000250" y="-400050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101" name="Google Shape;101;p29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9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9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4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4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31" name="Google Shape;31;p34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4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4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1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21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1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" name="Google Shape;38;p21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39" name="Google Shape;39;p21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" name="Google Shape;41;p21"/>
          <p:cNvSpPr txBox="1"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  <a:defRPr sz="96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700"/>
              <a:buNone/>
              <a:defRPr sz="2000"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sldNum" idx="12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2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body" idx="1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body" idx="2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0" name="Google Shape;50;p22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2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3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3"/>
          <p:cNvSpPr txBox="1"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body" idx="2"/>
          </p:nvPr>
        </p:nvSpPr>
        <p:spPr>
          <a:xfrm>
            <a:off x="1069848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body" idx="3"/>
          </p:nvPr>
        </p:nvSpPr>
        <p:spPr>
          <a:xfrm>
            <a:off x="6364224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23"/>
          <p:cNvSpPr txBox="1">
            <a:spLocks noGrp="1"/>
          </p:cNvSpPr>
          <p:nvPr>
            <p:ph type="body" idx="4"/>
          </p:nvPr>
        </p:nvSpPr>
        <p:spPr>
          <a:xfrm>
            <a:off x="6364224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9" name="Google Shape;59;p23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3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4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4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4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4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5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5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內容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6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6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sz="32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6"/>
          <p:cNvSpPr txBox="1">
            <a:spLocks noGrp="1"/>
          </p:cNvSpPr>
          <p:nvPr>
            <p:ph type="body" idx="1"/>
          </p:nvPr>
        </p:nvSpPr>
        <p:spPr>
          <a:xfrm>
            <a:off x="838200" y="685800"/>
            <a:ext cx="6711696" cy="502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75" name="Google Shape;75;p26"/>
          <p:cNvSpPr txBox="1">
            <a:spLocks noGrp="1"/>
          </p:cNvSpPr>
          <p:nvPr>
            <p:ph type="body" idx="2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8" name="Google Shape;78;p26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9" name="Google Shape;79;p26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6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26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圖片" type="picTx">
  <p:cSld name="PICTURE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7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sz="32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7"/>
          <p:cNvSpPr>
            <a:spLocks noGrp="1"/>
          </p:cNvSpPr>
          <p:nvPr>
            <p:ph type="pic" idx="2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E1DFD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272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38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86" name="Google Shape;86;p27"/>
          <p:cNvSpPr txBox="1">
            <a:spLocks noGrp="1"/>
          </p:cNvSpPr>
          <p:nvPr>
            <p:ph type="body" idx="1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27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8" name="Google Shape;88;p27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9" name="Google Shape;89;p2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7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" name="Google Shape;91;p27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Rockwell"/>
              <a:buNone/>
              <a:defRPr sz="54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grpSp>
        <p:nvGrpSpPr>
          <p:cNvPr id="14" name="Google Shape;14;p18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Google Shape;15;p1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p18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cueeclass.ncu.edu.tw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 txBox="1">
            <a:spLocks noGrp="1"/>
          </p:cNvSpPr>
          <p:nvPr>
            <p:ph type="title"/>
          </p:nvPr>
        </p:nvSpPr>
        <p:spPr>
          <a:xfrm>
            <a:off x="2224278" y="1256074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</a:pPr>
            <a:r>
              <a:rPr lang="en-US" dirty="0"/>
              <a:t>作業</a:t>
            </a:r>
            <a:r>
              <a:rPr lang="en-US" altLang="zh-TW" dirty="0"/>
              <a:t>11</a:t>
            </a:r>
            <a:endParaRPr dirty="0"/>
          </a:p>
        </p:txBody>
      </p:sp>
      <p:sp>
        <p:nvSpPr>
          <p:cNvPr id="109" name="Google Shape;109;p1"/>
          <p:cNvSpPr txBox="1"/>
          <p:nvPr/>
        </p:nvSpPr>
        <p:spPr>
          <a:xfrm>
            <a:off x="7829990" y="4376404"/>
            <a:ext cx="414568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繳交截止日期：202</a:t>
            </a:r>
            <a:r>
              <a:rPr lang="en-US" altLang="zh-TW" sz="2000" b="0" i="0" u="none" strike="noStrike" cap="none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1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/12/</a:t>
            </a:r>
            <a:r>
              <a:rPr lang="en-US" altLang="zh-TW" sz="2000" b="0" i="0" u="none" strike="noStrike" cap="none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14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  23:55</a:t>
            </a:r>
            <a:endParaRPr sz="2000" b="0" i="0" u="none" strike="noStrike" cap="none" dirty="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繳交方式</a:t>
            </a:r>
            <a:endParaRPr/>
          </a:p>
        </p:txBody>
      </p:sp>
      <p:sp>
        <p:nvSpPr>
          <p:cNvPr id="206" name="Google Shape;206;p16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1. 作業上傳以 </a:t>
            </a:r>
            <a:r>
              <a:rPr lang="en-US" b="1">
                <a:solidFill>
                  <a:srgbClr val="FF0000"/>
                </a:solidFill>
              </a:rPr>
              <a:t>新eeclass系統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為主 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https://ncueeclass.ncu.edu.tw/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2. </a:t>
            </a:r>
            <a:r>
              <a:rPr lang="en-US">
                <a:solidFill>
                  <a:srgbClr val="FF0000"/>
                </a:solidFill>
              </a:rPr>
              <a:t>有修計實者</a:t>
            </a:r>
            <a:r>
              <a:rPr lang="en-US"/>
              <a:t>，作業繳交至 </a:t>
            </a:r>
            <a:r>
              <a:rPr lang="en-US">
                <a:solidFill>
                  <a:srgbClr val="FF0000"/>
                </a:solidFill>
              </a:rPr>
              <a:t>“計算機實習I” </a:t>
            </a:r>
            <a:endParaRPr>
              <a:solidFill>
                <a:srgbClr val="FF0000"/>
              </a:solidFill>
            </a:endParaRPr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3. </a:t>
            </a:r>
            <a:r>
              <a:rPr lang="en-US">
                <a:solidFill>
                  <a:srgbClr val="FF0000"/>
                </a:solidFill>
              </a:rPr>
              <a:t>無修計實者</a:t>
            </a:r>
            <a:r>
              <a:rPr lang="en-US"/>
              <a:t>，但有修計概者，作業繳交至 </a:t>
            </a:r>
            <a:r>
              <a:rPr lang="en-US">
                <a:solidFill>
                  <a:srgbClr val="FF0000"/>
                </a:solidFill>
              </a:rPr>
              <a:t>“計算機概論I” </a:t>
            </a:r>
            <a:endParaRPr>
              <a:solidFill>
                <a:srgbClr val="FF0000"/>
              </a:solidFill>
            </a:endParaRPr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4. 不接受補交</a:t>
            </a:r>
            <a:endParaRPr/>
          </a:p>
          <a:p>
            <a:pPr marL="182880" lvl="0" indent="-74928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7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繳交格式</a:t>
            </a:r>
            <a:endParaRPr/>
          </a:p>
        </p:txBody>
      </p:sp>
      <p:sp>
        <p:nvSpPr>
          <p:cNvPr id="212" name="Google Shape;212;p17"/>
          <p:cNvSpPr txBox="1">
            <a:spLocks noGrp="1"/>
          </p:cNvSpPr>
          <p:nvPr>
            <p:ph type="body" idx="1"/>
          </p:nvPr>
        </p:nvSpPr>
        <p:spPr>
          <a:xfrm>
            <a:off x="1069848" y="1902279"/>
            <a:ext cx="10058400" cy="4269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程式碼開頭要有以下文字</a:t>
            </a:r>
            <a:endParaRPr/>
          </a:p>
          <a:p>
            <a:pPr marL="182880" lvl="0" indent="-74928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/>
          </a:p>
        </p:txBody>
      </p:sp>
      <p:sp>
        <p:nvSpPr>
          <p:cNvPr id="213" name="Google Shape;213;p17"/>
          <p:cNvSpPr txBox="1"/>
          <p:nvPr/>
        </p:nvSpPr>
        <p:spPr>
          <a:xfrm>
            <a:off x="4653678" y="4794525"/>
            <a:ext cx="6211331" cy="1384995"/>
          </a:xfrm>
          <a:prstGeom prst="rect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計算機概論Ⅰ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	: 202</a:t>
            </a:r>
            <a:r>
              <a:rPr lang="en-US" altLang="zh-TW" sz="2800" b="0" i="0" u="none" strike="noStrike" cap="none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1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-CE1001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計算機實習ⅠA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	: 202</a:t>
            </a:r>
            <a:r>
              <a:rPr lang="en-US" altLang="zh-TW" sz="2800" b="0" i="0" u="none" strike="noStrike" cap="none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1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-CE1003-A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計算機實習ⅠB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	: 202</a:t>
            </a:r>
            <a:r>
              <a:rPr lang="en-US" altLang="zh-TW" sz="2800" b="0" i="0" u="none" strike="noStrike" cap="none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1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-CE1003-B</a:t>
            </a:r>
            <a:endParaRPr sz="2800" b="0" i="0" u="none" strike="noStrike" cap="none" dirty="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214" name="Google Shape;21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0832" y="2479281"/>
            <a:ext cx="3760009" cy="1528459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7"/>
          <p:cNvSpPr/>
          <p:nvPr/>
        </p:nvSpPr>
        <p:spPr>
          <a:xfrm>
            <a:off x="1453768" y="2717505"/>
            <a:ext cx="1271847" cy="266008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16" name="Google Shape;216;p17"/>
          <p:cNvSpPr txBox="1"/>
          <p:nvPr/>
        </p:nvSpPr>
        <p:spPr>
          <a:xfrm>
            <a:off x="1120832" y="5222856"/>
            <a:ext cx="3055514" cy="954107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作業: Assignment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練習: Practice</a:t>
            </a:r>
            <a:endParaRPr sz="2800" b="0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217" name="Google Shape;217;p17" descr="D:\計概文件\sreenshot_0918\40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31684" y="2284351"/>
            <a:ext cx="3255318" cy="174188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7"/>
          <p:cNvSpPr/>
          <p:nvPr/>
        </p:nvSpPr>
        <p:spPr>
          <a:xfrm>
            <a:off x="6159786" y="2585250"/>
            <a:ext cx="1271847" cy="266008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19" name="Google Shape;219;p17"/>
          <p:cNvSpPr/>
          <p:nvPr/>
        </p:nvSpPr>
        <p:spPr>
          <a:xfrm>
            <a:off x="6984436" y="3504912"/>
            <a:ext cx="1588905" cy="224443"/>
          </a:xfrm>
          <a:prstGeom prst="rect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20" name="Google Shape;220;p17"/>
          <p:cNvSpPr txBox="1"/>
          <p:nvPr/>
        </p:nvSpPr>
        <p:spPr>
          <a:xfrm>
            <a:off x="7059179" y="4026231"/>
            <a:ext cx="10328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Python</a:t>
            </a:r>
            <a:endParaRPr sz="1800" b="0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21" name="Google Shape;221;p17"/>
          <p:cNvSpPr txBox="1"/>
          <p:nvPr/>
        </p:nvSpPr>
        <p:spPr>
          <a:xfrm>
            <a:off x="2298410" y="3989941"/>
            <a:ext cx="10328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C++</a:t>
            </a:r>
            <a:endParaRPr sz="1800" b="0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222" name="Google Shape;222;p17"/>
          <p:cNvPicPr preferRelativeResize="0"/>
          <p:nvPr/>
        </p:nvPicPr>
        <p:blipFill rotWithShape="1">
          <a:blip r:embed="rId5">
            <a:alphaModFix/>
          </a:blip>
          <a:srcRect l="32550" t="68887" r="60068" b="18791"/>
          <a:stretch/>
        </p:blipFill>
        <p:spPr>
          <a:xfrm>
            <a:off x="2594986" y="3531407"/>
            <a:ext cx="277585" cy="187779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7"/>
          <p:cNvSpPr/>
          <p:nvPr/>
        </p:nvSpPr>
        <p:spPr>
          <a:xfrm>
            <a:off x="2322902" y="3503341"/>
            <a:ext cx="1404851" cy="224443"/>
          </a:xfrm>
          <a:prstGeom prst="rect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 txBox="1">
            <a:spLocks noGrp="1"/>
          </p:cNvSpPr>
          <p:nvPr>
            <p:ph type="title"/>
          </p:nvPr>
        </p:nvSpPr>
        <p:spPr>
          <a:xfrm>
            <a:off x="784179" y="270876"/>
            <a:ext cx="10295491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 dirty="0"/>
              <a:t>作業</a:t>
            </a:r>
            <a:r>
              <a:rPr lang="en-US" altLang="zh-TW" dirty="0"/>
              <a:t>11</a:t>
            </a:r>
            <a:r>
              <a:rPr lang="en-US" dirty="0"/>
              <a:t>-1  [C++]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Google Shape;116;p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98764" y="1615043"/>
                <a:ext cx="10408048" cy="46812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marL="182880" lvl="0" indent="-18288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1870"/>
                  <a:buChar char="▪"/>
                </a:pPr>
                <a:r>
                  <a:rPr lang="en-US" sz="3200" b="1" dirty="0">
                    <a:latin typeface="DFKai-SB"/>
                    <a:ea typeface="DFKai-SB"/>
                    <a:cs typeface="DFKai-SB"/>
                    <a:sym typeface="DFKai-SB"/>
                  </a:rPr>
                  <a:t>第1題</a:t>
                </a:r>
                <a:r>
                  <a:rPr lang="en-US" sz="3200" b="1" dirty="0"/>
                  <a:t>：</a:t>
                </a:r>
                <a:r>
                  <a:rPr lang="zh-TW" altLang="en-US" sz="3200" b="1" dirty="0"/>
                  <a:t>檢查矩陣中心對稱</a:t>
                </a:r>
                <a:endParaRPr lang="en-US" altLang="zh-TW" sz="3200" b="1" dirty="0"/>
              </a:p>
              <a:p>
                <a:r>
                  <a:rPr lang="zh-TW" altLang="en-US" sz="2400" dirty="0">
                    <a:latin typeface="Rockwell" panose="02060603020205020403" pitchFamily="18" charset="0"/>
                    <a:ea typeface="標楷體" panose="03000509000000000000" pitchFamily="65" charset="-120"/>
                  </a:rPr>
                  <a:t>說明：請寫一個判斷方塊矩陣（行數、列數皆相同）是否對稱的程式。對稱的定義是根據矩陣的中心點做對稱，例如一個</a:t>
                </a:r>
                <a:r>
                  <a:rPr lang="en-US" altLang="zh-TW" sz="2400" dirty="0">
                    <a:latin typeface="Rockwell" panose="02060603020205020403" pitchFamily="18" charset="0"/>
                    <a:ea typeface="標楷體" panose="03000509000000000000" pitchFamily="65" charset="-120"/>
                  </a:rPr>
                  <a:t>2</a:t>
                </a:r>
                <a:r>
                  <a:rPr lang="zh-TW" altLang="en-US" sz="2400" dirty="0">
                    <a:latin typeface="Rockwell" panose="02060603020205020403" pitchFamily="18" charset="0"/>
                    <a:ea typeface="標楷體" panose="03000509000000000000" pitchFamily="65" charset="-120"/>
                  </a:rPr>
                  <a:t>維矩陣：</a:t>
                </a:r>
                <a:endParaRPr lang="en-US" altLang="zh-TW" sz="2400" i="1" dirty="0">
                  <a:latin typeface="Cambria Math" panose="02040503050406030204" pitchFamily="18" charset="0"/>
                  <a:ea typeface="標楷體" panose="03000509000000000000" pitchFamily="65" charset="-120"/>
                </a:endParaRPr>
              </a:p>
              <a:p>
                <a:pPr marL="0" lvl="0" indent="0">
                  <a:buNone/>
                </a:pPr>
                <a:r>
                  <a:rPr lang="en-US" altLang="zh-TW" sz="1800" dirty="0">
                    <a:solidFill>
                      <a:prstClr val="black"/>
                    </a:solidFill>
                    <a:ea typeface="標楷體" panose="03000509000000000000" pitchFamily="65" charset="-120"/>
                  </a:rPr>
                  <a:t>				</a:t>
                </a:r>
                <a14:m>
                  <m:oMath xmlns:m="http://schemas.openxmlformats.org/officeDocument/2006/math">
                    <m:m>
                      <m:mPr>
                        <m:plcHide m:val="on"/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altLang="zh-TW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mPr>
                      <m:mr>
                        <m:e>
                          <m:r>
                            <a:rPr lang="en-US" altLang="zh-TW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1</m:t>
                          </m:r>
                        </m:e>
                        <m:e>
                          <m:r>
                            <a:rPr lang="en-US" altLang="zh-TW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altLang="zh-TW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0</m:t>
                          </m:r>
                        </m:e>
                        <m:e>
                          <m:r>
                            <a:rPr lang="en-US" altLang="zh-TW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1</m:t>
                          </m:r>
                        </m:e>
                      </m:mr>
                    </m:m>
                  </m:oMath>
                </a14:m>
                <a:r>
                  <a:rPr lang="en-US" altLang="zh-TW" sz="2400" dirty="0">
                    <a:latin typeface="Rockwell" panose="02060603020205020403" pitchFamily="18" charset="0"/>
                    <a:ea typeface="標楷體" panose="03000509000000000000" pitchFamily="65" charset="-120"/>
                  </a:rPr>
                  <a:t>		</a:t>
                </a:r>
                <a14:m>
                  <m:oMath xmlns:m="http://schemas.openxmlformats.org/officeDocument/2006/math">
                    <m:m>
                      <m:mPr>
                        <m:plcHide m:val="on"/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mPr>
                      <m:mr>
                        <m:e>
                          <m:r>
                            <a:rPr lang="en-US" altLang="zh-TW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1</m:t>
                          </m:r>
                        </m:e>
                        <m:e>
                          <m:r>
                            <a:rPr lang="en-US" altLang="zh-TW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altLang="zh-TW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0</m:t>
                          </m:r>
                        </m:e>
                        <m:e>
                          <m:r>
                            <a:rPr lang="en-US" altLang="zh-TW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1</m:t>
                          </m:r>
                        </m:e>
                      </m:mr>
                    </m:m>
                  </m:oMath>
                </a14:m>
                <a:r>
                  <a:rPr lang="zh-TW" altLang="en-US" sz="2400" dirty="0">
                    <a:latin typeface="Rockwell" panose="02060603020205020403" pitchFamily="18" charset="0"/>
                    <a:ea typeface="標楷體" panose="03000509000000000000" pitchFamily="65" charset="-120"/>
                  </a:rPr>
                  <a:t> </a:t>
                </a:r>
                <a:r>
                  <a:rPr lang="en-US" altLang="zh-TW" sz="2400" dirty="0">
                    <a:latin typeface="Rockwell" panose="02060603020205020403" pitchFamily="18" charset="0"/>
                    <a:ea typeface="標楷體" panose="03000509000000000000" pitchFamily="65" charset="-120"/>
                  </a:rPr>
                  <a:t>  </a:t>
                </a:r>
                <a:r>
                  <a:rPr lang="zh-TW" altLang="en-US" dirty="0">
                    <a:latin typeface="Rockwell" panose="02060603020205020403" pitchFamily="18" charset="0"/>
                    <a:ea typeface="標楷體" panose="03000509000000000000" pitchFamily="65" charset="-120"/>
                  </a:rPr>
                  <a:t>有對稱</a:t>
                </a:r>
                <a:endParaRPr lang="en-US" altLang="zh-TW" dirty="0">
                  <a:latin typeface="Rockwell" panose="02060603020205020403" pitchFamily="18" charset="0"/>
                  <a:ea typeface="標楷體" panose="03000509000000000000" pitchFamily="65" charset="-120"/>
                </a:endParaRPr>
              </a:p>
              <a:p>
                <a:pPr marL="182880" lvl="0" indent="-18288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1870"/>
                  <a:buChar char="▪"/>
                </a:pPr>
                <a:endParaRPr lang="en-US" altLang="zh-TW" sz="2200" b="1" dirty="0"/>
              </a:p>
              <a:p>
                <a:pPr marL="182880" lvl="0" indent="-18288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1870"/>
                  <a:buChar char="▪"/>
                </a:pPr>
                <a:endParaRPr lang="en-US" altLang="zh-TW" sz="2200" dirty="0"/>
              </a:p>
              <a:p>
                <a:pPr marL="182880" lvl="0" indent="-18288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1870"/>
                  <a:buChar char="▪"/>
                </a:pPr>
                <a:r>
                  <a:rPr lang="en-US" altLang="zh-TW" dirty="0"/>
                  <a:t>input: </a:t>
                </a:r>
                <a:r>
                  <a:rPr lang="zh-TW" altLang="en-US" dirty="0"/>
                  <a:t>先輸入矩陣大小，再輸入相應的</a:t>
                </a:r>
                <a:r>
                  <a:rPr lang="zh-CN" altLang="en-US" dirty="0"/>
                  <a:t>矩</a:t>
                </a:r>
                <a:r>
                  <a:rPr lang="zh-TW" altLang="en-US" dirty="0"/>
                  <a:t>陣</a:t>
                </a:r>
                <a:r>
                  <a:rPr lang="zh-CN" altLang="en-US" dirty="0"/>
                  <a:t>，矩陣中的每個數據以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個空格為間隔</a:t>
                </a:r>
                <a:br>
                  <a:rPr lang="en-US" altLang="zh-TW" dirty="0"/>
                </a:br>
                <a:r>
                  <a:rPr lang="en-US" altLang="zh-TW" dirty="0"/>
                  <a:t>	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(</a:t>
                </a:r>
                <a:r>
                  <a:rPr lang="zh-TW" altLang="en-US" dirty="0">
                    <a:solidFill>
                      <a:srgbClr val="FF0000"/>
                    </a:solidFill>
                  </a:rPr>
                  <a:t>可連續輸入直到輸入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-1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，結束程式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)</a:t>
                </a:r>
              </a:p>
              <a:p>
                <a:pPr marL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1870"/>
                  <a:buNone/>
                </a:pPr>
                <a:endParaRPr lang="en-US" altLang="zh-TW" dirty="0"/>
              </a:p>
              <a:p>
                <a:pPr marL="182880" indent="-182880">
                  <a:spcBef>
                    <a:spcPts val="0"/>
                  </a:spcBef>
                  <a:buSzPts val="1870"/>
                </a:pPr>
                <a:r>
                  <a:rPr lang="en-US" altLang="zh-TW" dirty="0"/>
                  <a:t>output: </a:t>
                </a:r>
                <a:r>
                  <a:rPr lang="zh-TW" altLang="en-US" dirty="0"/>
                  <a:t>是否為中心對稱</a:t>
                </a:r>
                <a:r>
                  <a:rPr lang="en-US" altLang="zh-TW" dirty="0"/>
                  <a:t> (</a:t>
                </a:r>
                <a:r>
                  <a:rPr lang="zh-CN" altLang="en-US" dirty="0"/>
                  <a:t>是則輸出</a:t>
                </a:r>
                <a:r>
                  <a:rPr lang="en-US" altLang="zh-CN" dirty="0"/>
                  <a:t>Symmetric! </a:t>
                </a:r>
                <a:r>
                  <a:rPr lang="zh-CN" altLang="en-US" sz="2400" dirty="0"/>
                  <a:t>；</a:t>
                </a:r>
                <a:r>
                  <a:rPr lang="zh-CN" altLang="en-US" dirty="0"/>
                  <a:t>不是則輸出</a:t>
                </a:r>
                <a:r>
                  <a:rPr lang="en-US" altLang="zh-CN" dirty="0"/>
                  <a:t>Non-Symmetric! </a:t>
                </a:r>
                <a:r>
                  <a:rPr lang="en-US" altLang="zh-TW" dirty="0"/>
                  <a:t>)</a:t>
                </a:r>
                <a:endParaRPr lang="zh-TW" altLang="en-US" dirty="0"/>
              </a:p>
              <a:p>
                <a:pPr marL="182880" lvl="0" indent="-18288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1870"/>
                  <a:buChar char="▪"/>
                </a:pPr>
                <a:endParaRPr lang="en-US" altLang="zh-TW" sz="2200" b="1" dirty="0"/>
              </a:p>
              <a:p>
                <a:pPr marL="182880" lvl="0" indent="-18288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1870"/>
                  <a:buChar char="▪"/>
                </a:pPr>
                <a:endParaRPr lang="en-US" sz="2200" b="1" dirty="0"/>
              </a:p>
            </p:txBody>
          </p:sp>
        </mc:Choice>
        <mc:Fallback xmlns="">
          <p:sp>
            <p:nvSpPr>
              <p:cNvPr id="116" name="Google Shape;116;p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98764" y="1615043"/>
                <a:ext cx="10408048" cy="4681253"/>
              </a:xfrm>
              <a:prstGeom prst="rect">
                <a:avLst/>
              </a:prstGeom>
              <a:blipFill>
                <a:blip r:embed="rId3"/>
                <a:stretch>
                  <a:fillRect l="-703" t="-2734" r="-7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橢圓 5">
            <a:extLst>
              <a:ext uri="{FF2B5EF4-FFF2-40B4-BE49-F238E27FC236}">
                <a16:creationId xmlns:a16="http://schemas.microsoft.com/office/drawing/2014/main" id="{BC50BB91-2410-4672-834A-62154A910D91}"/>
              </a:ext>
            </a:extLst>
          </p:cNvPr>
          <p:cNvSpPr/>
          <p:nvPr/>
        </p:nvSpPr>
        <p:spPr>
          <a:xfrm>
            <a:off x="4469700" y="3265713"/>
            <a:ext cx="79131" cy="8792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>
            <a:extLst>
              <a:ext uri="{FF2B5EF4-FFF2-40B4-BE49-F238E27FC236}">
                <a16:creationId xmlns:a16="http://schemas.microsoft.com/office/drawing/2014/main" id="{BB1B78FE-32F6-4337-9CE1-810A7EA80228}"/>
              </a:ext>
            </a:extLst>
          </p:cNvPr>
          <p:cNvSpPr/>
          <p:nvPr/>
        </p:nvSpPr>
        <p:spPr>
          <a:xfrm>
            <a:off x="5168746" y="3190979"/>
            <a:ext cx="597876" cy="2461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8">
            <a:extLst>
              <a:ext uri="{FF2B5EF4-FFF2-40B4-BE49-F238E27FC236}">
                <a16:creationId xmlns:a16="http://schemas.microsoft.com/office/drawing/2014/main" id="{020019CF-5F1B-40DA-9418-865DA647EA30}"/>
              </a:ext>
            </a:extLst>
          </p:cNvPr>
          <p:cNvCxnSpPr/>
          <p:nvPr/>
        </p:nvCxnSpPr>
        <p:spPr>
          <a:xfrm>
            <a:off x="6219368" y="3120641"/>
            <a:ext cx="246185" cy="378069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10">
            <a:extLst>
              <a:ext uri="{FF2B5EF4-FFF2-40B4-BE49-F238E27FC236}">
                <a16:creationId xmlns:a16="http://schemas.microsoft.com/office/drawing/2014/main" id="{A3507BC5-BA67-4C3C-8717-F78C1EA9F994}"/>
              </a:ext>
            </a:extLst>
          </p:cNvPr>
          <p:cNvCxnSpPr/>
          <p:nvPr/>
        </p:nvCxnSpPr>
        <p:spPr>
          <a:xfrm flipH="1">
            <a:off x="6219369" y="3120640"/>
            <a:ext cx="246184" cy="3780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14">
            <a:extLst>
              <a:ext uri="{FF2B5EF4-FFF2-40B4-BE49-F238E27FC236}">
                <a16:creationId xmlns:a16="http://schemas.microsoft.com/office/drawing/2014/main" id="{F5D300F4-9A2E-4EF1-B50D-93296F9724B0}"/>
              </a:ext>
            </a:extLst>
          </p:cNvPr>
          <p:cNvSpPr/>
          <p:nvPr/>
        </p:nvSpPr>
        <p:spPr>
          <a:xfrm>
            <a:off x="6302894" y="3265713"/>
            <a:ext cx="79131" cy="8792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4164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 txBox="1">
            <a:spLocks noGrp="1"/>
          </p:cNvSpPr>
          <p:nvPr>
            <p:ph type="title"/>
          </p:nvPr>
        </p:nvSpPr>
        <p:spPr>
          <a:xfrm>
            <a:off x="784179" y="270876"/>
            <a:ext cx="10295491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 dirty="0"/>
              <a:t>作業11-1  [C++]</a:t>
            </a:r>
            <a:endParaRPr dirty="0"/>
          </a:p>
        </p:txBody>
      </p:sp>
      <p:sp>
        <p:nvSpPr>
          <p:cNvPr id="116" name="Google Shape;116;p2"/>
          <p:cNvSpPr txBox="1">
            <a:spLocks noGrp="1"/>
          </p:cNvSpPr>
          <p:nvPr>
            <p:ph type="body" idx="1"/>
          </p:nvPr>
        </p:nvSpPr>
        <p:spPr>
          <a:xfrm>
            <a:off x="784179" y="1615043"/>
            <a:ext cx="10122633" cy="181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>
              <a:spcBef>
                <a:spcPts val="0"/>
              </a:spcBef>
              <a:buSzPts val="1870"/>
            </a:pPr>
            <a:r>
              <a:rPr lang="en-US" altLang="zh-TW" b="1" dirty="0">
                <a:latin typeface="Rockwell" panose="02060603020205020403" pitchFamily="18" charset="0"/>
                <a:ea typeface="DFKai-SB"/>
                <a:cs typeface="DFKai-SB"/>
                <a:sym typeface="DFKai-SB"/>
              </a:rPr>
              <a:t>Output</a:t>
            </a:r>
            <a:r>
              <a:rPr lang="zh-TW" altLang="en-US" b="1" dirty="0">
                <a:latin typeface="Rockwell" panose="02060603020205020403" pitchFamily="18" charset="0"/>
                <a:ea typeface="DFKai-SB"/>
                <a:cs typeface="DFKai-SB"/>
                <a:sym typeface="DFKai-SB"/>
              </a:rPr>
              <a:t>格式以這張截圖為標準</a:t>
            </a:r>
            <a:r>
              <a:rPr lang="en-US" altLang="zh-TW" b="1" dirty="0">
                <a:latin typeface="Rockwell" panose="02060603020205020403" pitchFamily="18" charset="0"/>
                <a:ea typeface="DFKai-SB"/>
                <a:cs typeface="DFKai-SB"/>
                <a:sym typeface="DFKai-SB"/>
              </a:rPr>
              <a:t>(</a:t>
            </a:r>
            <a:r>
              <a:rPr lang="zh-TW" altLang="en-US" b="1" dirty="0">
                <a:latin typeface="Rockwell" panose="02060603020205020403" pitchFamily="18" charset="0"/>
                <a:ea typeface="DFKai-SB"/>
                <a:cs typeface="DFKai-SB"/>
                <a:sym typeface="DFKai-SB"/>
              </a:rPr>
              <a:t>字都半形</a:t>
            </a:r>
            <a:r>
              <a:rPr lang="en-US" altLang="zh-TW" b="1" dirty="0">
                <a:latin typeface="Rockwell" panose="02060603020205020403" pitchFamily="18" charset="0"/>
                <a:ea typeface="DFKai-SB"/>
                <a:cs typeface="DFKai-SB"/>
                <a:sym typeface="DFKai-SB"/>
              </a:rPr>
              <a:t>)</a:t>
            </a:r>
          </a:p>
          <a:p>
            <a:pPr marL="0" lvl="0" indent="0">
              <a:spcBef>
                <a:spcPts val="0"/>
              </a:spcBef>
              <a:buSzPts val="1870"/>
              <a:buNone/>
            </a:pPr>
            <a:endParaRPr lang="zh-TW" altLang="en-US" b="1" dirty="0">
              <a:latin typeface="Rockwell" panose="02060603020205020403" pitchFamily="18" charset="0"/>
            </a:endParaRPr>
          </a:p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endParaRPr lang="en-US" altLang="zh-TW" sz="2200" b="1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endParaRPr lang="en-US" altLang="zh-TW" sz="2200" b="1" dirty="0"/>
          </a:p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endParaRPr lang="en-US" sz="2200" b="1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58932F0-3D02-4734-B6AF-DA5AF0B6B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7941" y="2176463"/>
            <a:ext cx="321945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852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"/>
          <p:cNvSpPr txBox="1">
            <a:spLocks noGrp="1"/>
          </p:cNvSpPr>
          <p:nvPr>
            <p:ph type="title"/>
          </p:nvPr>
        </p:nvSpPr>
        <p:spPr>
          <a:xfrm>
            <a:off x="784179" y="270876"/>
            <a:ext cx="10295491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 dirty="0"/>
              <a:t>作業11-2  [C++]</a:t>
            </a:r>
            <a:endParaRPr dirty="0"/>
          </a:p>
        </p:txBody>
      </p:sp>
      <p:sp>
        <p:nvSpPr>
          <p:cNvPr id="144" name="Google Shape;144;p5"/>
          <p:cNvSpPr txBox="1">
            <a:spLocks noGrp="1"/>
          </p:cNvSpPr>
          <p:nvPr>
            <p:ph type="body" idx="1"/>
          </p:nvPr>
        </p:nvSpPr>
        <p:spPr>
          <a:xfrm>
            <a:off x="826914" y="1635904"/>
            <a:ext cx="10838217" cy="495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>
              <a:spcBef>
                <a:spcPts val="0"/>
              </a:spcBef>
              <a:buSzPts val="1870"/>
            </a:pPr>
            <a:r>
              <a:rPr lang="en-US" sz="3200" b="1" dirty="0">
                <a:latin typeface="Rockwell" panose="02060603020205020403" pitchFamily="18" charset="0"/>
                <a:ea typeface="DFKai-SB"/>
                <a:cs typeface="DFKai-SB"/>
                <a:sym typeface="DFKai-SB"/>
              </a:rPr>
              <a:t>第2題</a:t>
            </a:r>
            <a:r>
              <a:rPr lang="en-US" sz="3200" b="1" dirty="0">
                <a:latin typeface="Rockwell" panose="02060603020205020403" pitchFamily="18" charset="0"/>
              </a:rPr>
              <a:t>：</a:t>
            </a:r>
            <a:r>
              <a:rPr lang="zh-CN" altLang="en-US" sz="3200" b="1" dirty="0">
                <a:latin typeface="Rockwell" panose="02060603020205020403" pitchFamily="18" charset="0"/>
              </a:rPr>
              <a:t>尋找</a:t>
            </a:r>
            <a:r>
              <a:rPr lang="zh-TW" altLang="en-US" sz="3200" b="1" dirty="0">
                <a:latin typeface="Rockwell" panose="02060603020205020403" pitchFamily="18" charset="0"/>
              </a:rPr>
              <a:t>字串中的迴文</a:t>
            </a:r>
            <a:endParaRPr lang="en-US" altLang="zh-TW" sz="3200" b="1" dirty="0">
              <a:latin typeface="Rockwell" panose="02060603020205020403" pitchFamily="18" charset="0"/>
            </a:endParaRPr>
          </a:p>
          <a:p>
            <a:pPr marL="182880" lvl="0" indent="-182880">
              <a:spcBef>
                <a:spcPts val="0"/>
              </a:spcBef>
              <a:buSzPts val="1870"/>
            </a:pPr>
            <a:endParaRPr lang="en-US" sz="2800" dirty="0">
              <a:latin typeface="Rockwell" panose="02060603020205020403" pitchFamily="18" charset="0"/>
            </a:endParaRPr>
          </a:p>
          <a:p>
            <a:pPr marL="182880" lvl="0" indent="-182880">
              <a:spcBef>
                <a:spcPts val="0"/>
              </a:spcBef>
              <a:buSzPts val="1870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說明：</a:t>
            </a:r>
            <a:r>
              <a:rPr lang="zh-CN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從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r>
              <a:rPr lang="zh-CN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字串中</a:t>
            </a:r>
            <a:r>
              <a:rPr lang="zh-CN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找出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迴文</a:t>
            </a:r>
            <a:r>
              <a:rPr lang="zh-CN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字串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b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>
              <a:spcBef>
                <a:spcPts val="0"/>
              </a:spcBef>
              <a:buSzPts val="1870"/>
              <a:buNone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迴文規則：是正讀反讀都能一樣的字串</a:t>
            </a:r>
            <a:r>
              <a:rPr lang="zh-CN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，例：</a:t>
            </a:r>
            <a:r>
              <a:rPr lang="en-US" altLang="zh-CN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abba,987789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0" lvl="0" indent="0">
              <a:spcBef>
                <a:spcPts val="0"/>
              </a:spcBef>
              <a:buSzPts val="1870"/>
              <a:buNone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82880" lvl="0" indent="-182880">
              <a:spcBef>
                <a:spcPts val="0"/>
              </a:spcBef>
              <a:buSzPts val="1870"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input: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一</a:t>
            </a:r>
            <a:r>
              <a:rPr lang="zh-CN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個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字串，只會是數字、英文的組合</a:t>
            </a:r>
            <a:r>
              <a:rPr lang="zh-CN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可連續輸入直到輸入為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“-1”</a:t>
            </a:r>
            <a:r>
              <a:rPr lang="zh-CN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結束程式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82880" lvl="0" indent="-182880">
              <a:spcBef>
                <a:spcPts val="0"/>
              </a:spcBef>
              <a:buSzPts val="1870"/>
            </a:pP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spcBef>
                <a:spcPts val="0"/>
              </a:spcBef>
              <a:buSzPts val="1870"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output: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如果有找到迴文，則輸出</a:t>
            </a:r>
            <a:r>
              <a:rPr lang="zh-TW" altLang="en-US" sz="2400" u="sng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長度最長</a:t>
            </a:r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的迴文字串與其長度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spcBef>
                <a:spcPts val="0"/>
              </a:spcBef>
              <a:buSzPts val="1870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       如果找不到迴文，則輸出</a:t>
            </a:r>
            <a:r>
              <a:rPr lang="en-US" altLang="zh-TW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"Palindrome not existed!"</a:t>
            </a:r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4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spcBef>
                <a:spcPts val="0"/>
              </a:spcBef>
              <a:buSzPts val="1870"/>
              <a:buNone/>
            </a:pPr>
            <a:b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* 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迴文</a:t>
            </a:r>
            <a:r>
              <a:rPr lang="zh-CN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的長度最小為</a:t>
            </a:r>
            <a:r>
              <a:rPr lang="en-US" altLang="zh-CN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b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* 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若</a:t>
            </a:r>
            <a:r>
              <a:rPr lang="zh-CN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有多個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迴文長度一樣</a:t>
            </a:r>
            <a:r>
              <a:rPr lang="zh-CN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則輸出</a:t>
            </a:r>
            <a:r>
              <a:rPr lang="zh-TW" altLang="en-US" sz="2400" u="sng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最左邊</a:t>
            </a:r>
            <a:r>
              <a:rPr lang="zh-CN" altLang="en-US" sz="2400" u="sng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（最接近開頭）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的迴文字串</a:t>
            </a:r>
            <a:endParaRPr lang="en-US" altLang="zh-TW" sz="2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1"/>
          <p:cNvSpPr txBox="1">
            <a:spLocks noGrp="1"/>
          </p:cNvSpPr>
          <p:nvPr>
            <p:ph type="title"/>
          </p:nvPr>
        </p:nvSpPr>
        <p:spPr>
          <a:xfrm>
            <a:off x="784179" y="270876"/>
            <a:ext cx="10295491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 dirty="0"/>
              <a:t>作業</a:t>
            </a:r>
            <a:r>
              <a:rPr lang="en-US" altLang="zh-TW" dirty="0"/>
              <a:t>11</a:t>
            </a:r>
            <a:r>
              <a:rPr lang="en-US" dirty="0"/>
              <a:t>-2  [C++]</a:t>
            </a:r>
            <a:endParaRPr dirty="0"/>
          </a:p>
        </p:txBody>
      </p:sp>
      <p:sp>
        <p:nvSpPr>
          <p:cNvPr id="152" name="Google Shape;152;p31"/>
          <p:cNvSpPr txBox="1">
            <a:spLocks noGrp="1"/>
          </p:cNvSpPr>
          <p:nvPr>
            <p:ph type="body" idx="1"/>
          </p:nvPr>
        </p:nvSpPr>
        <p:spPr>
          <a:xfrm>
            <a:off x="784179" y="1615043"/>
            <a:ext cx="10971046" cy="181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indent="-182880">
              <a:spcBef>
                <a:spcPts val="0"/>
              </a:spcBef>
              <a:buSzPts val="1870"/>
            </a:pPr>
            <a:r>
              <a:rPr lang="en-US" altLang="zh-TW" sz="2400" b="1" dirty="0">
                <a:latin typeface="Rockwell" panose="02060603020205020403" pitchFamily="18" charset="0"/>
                <a:ea typeface="DFKai-SB"/>
                <a:cs typeface="DFKai-SB"/>
                <a:sym typeface="DFKai-SB"/>
              </a:rPr>
              <a:t>Output</a:t>
            </a:r>
            <a:r>
              <a:rPr lang="zh-TW" altLang="en-US" sz="2400" b="1" dirty="0">
                <a:latin typeface="Rockwell" panose="02060603020205020403" pitchFamily="18" charset="0"/>
                <a:ea typeface="DFKai-SB"/>
                <a:cs typeface="DFKai-SB"/>
                <a:sym typeface="DFKai-SB"/>
              </a:rPr>
              <a:t>格式以這張截圖為標準</a:t>
            </a:r>
            <a:r>
              <a:rPr lang="en-US" altLang="zh-TW" sz="2400" b="1" dirty="0">
                <a:latin typeface="Rockwell" panose="02060603020205020403" pitchFamily="18" charset="0"/>
                <a:ea typeface="DFKai-SB"/>
                <a:cs typeface="DFKai-SB"/>
                <a:sym typeface="DFKai-SB"/>
              </a:rPr>
              <a:t>(</a:t>
            </a:r>
            <a:r>
              <a:rPr lang="zh-TW" altLang="en-US" sz="2400" b="1" dirty="0">
                <a:latin typeface="Rockwell" panose="02060603020205020403" pitchFamily="18" charset="0"/>
                <a:ea typeface="DFKai-SB"/>
                <a:cs typeface="DFKai-SB"/>
                <a:sym typeface="DFKai-SB"/>
              </a:rPr>
              <a:t>字都半形</a:t>
            </a:r>
            <a:r>
              <a:rPr lang="en-US" altLang="zh-TW" sz="2400" b="1" dirty="0">
                <a:latin typeface="Rockwell" panose="02060603020205020403" pitchFamily="18" charset="0"/>
                <a:ea typeface="DFKai-SB"/>
                <a:cs typeface="DFKai-SB"/>
                <a:sym typeface="DFKai-SB"/>
              </a:rPr>
              <a:t>)</a:t>
            </a:r>
          </a:p>
          <a:p>
            <a:pPr marL="0" lvl="0" indent="0">
              <a:spcBef>
                <a:spcPts val="0"/>
              </a:spcBef>
              <a:buSzPts val="1870"/>
              <a:buNone/>
            </a:pPr>
            <a:endParaRPr sz="2200" b="1" dirty="0">
              <a:latin typeface="Rockwell" panose="02060603020205020403" pitchFamily="18" charset="0"/>
              <a:sym typeface="Rockwell"/>
            </a:endParaRPr>
          </a:p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endParaRPr sz="2200" b="1" dirty="0">
              <a:latin typeface="Rockwell" panose="02060603020205020403" pitchFamily="18" charset="0"/>
            </a:endParaRPr>
          </a:p>
        </p:txBody>
      </p:sp>
      <p:sp>
        <p:nvSpPr>
          <p:cNvPr id="3" name="Left Brace 2"/>
          <p:cNvSpPr/>
          <p:nvPr/>
        </p:nvSpPr>
        <p:spPr>
          <a:xfrm>
            <a:off x="3291840" y="3454725"/>
            <a:ext cx="252967" cy="333504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14846" y="3224387"/>
            <a:ext cx="22034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請注意！！！</a:t>
            </a:r>
            <a:br>
              <a:rPr lang="en-US" altLang="zh-CN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CN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這裡要空一行</a:t>
            </a:r>
            <a:endParaRPr lang="zh-TW" altLang="en-US" sz="2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987" y="2197459"/>
            <a:ext cx="3468081" cy="451626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</a:pPr>
            <a:r>
              <a:rPr lang="en-US"/>
              <a:t>繳交規範</a:t>
            </a:r>
            <a:endParaRPr/>
          </a:p>
        </p:txBody>
      </p:sp>
      <p:sp>
        <p:nvSpPr>
          <p:cNvPr id="167" name="Google Shape;167;p11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截圖範例</a:t>
            </a:r>
            <a:endParaRPr/>
          </a:p>
        </p:txBody>
      </p:sp>
      <p:sp>
        <p:nvSpPr>
          <p:cNvPr id="173" name="Google Shape;173;p12"/>
          <p:cNvSpPr txBox="1"/>
          <p:nvPr/>
        </p:nvSpPr>
        <p:spPr>
          <a:xfrm>
            <a:off x="1092208" y="1874368"/>
            <a:ext cx="174171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第1題</a:t>
            </a:r>
            <a:endParaRPr sz="1800" b="0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74" name="Google Shape;174;p12"/>
          <p:cNvSpPr txBox="1"/>
          <p:nvPr/>
        </p:nvSpPr>
        <p:spPr>
          <a:xfrm>
            <a:off x="6317197" y="1876393"/>
            <a:ext cx="174171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第2題</a:t>
            </a:r>
            <a:endParaRPr sz="1800" b="0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818" y="2393404"/>
            <a:ext cx="2988980" cy="389236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500" y="2393403"/>
            <a:ext cx="2988980" cy="38923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繳交內容</a:t>
            </a:r>
            <a:endParaRPr/>
          </a:p>
        </p:txBody>
      </p:sp>
      <p:sp>
        <p:nvSpPr>
          <p:cNvPr id="182" name="Google Shape;182;p14"/>
          <p:cNvSpPr txBox="1"/>
          <p:nvPr/>
        </p:nvSpPr>
        <p:spPr>
          <a:xfrm>
            <a:off x="1926336" y="3348990"/>
            <a:ext cx="296570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同時框起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4"/>
          <p:cNvSpPr txBox="1"/>
          <p:nvPr/>
        </p:nvSpPr>
        <p:spPr>
          <a:xfrm>
            <a:off x="6096000" y="3348990"/>
            <a:ext cx="498886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壓成zip檔，只需上傳這個檔案</a:t>
            </a:r>
            <a:endParaRPr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45DDCDD8-9B46-42B3-9EA9-AD270A94B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906" y="4042859"/>
            <a:ext cx="5021161" cy="1283819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87AB5C1E-605C-4F5F-AE00-5DB89F1285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339906"/>
            <a:ext cx="5489089" cy="68972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3D769F85-E785-40D0-84ED-0C5219346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542" y="4735956"/>
            <a:ext cx="4303700" cy="1805575"/>
          </a:xfrm>
          <a:prstGeom prst="rect">
            <a:avLst/>
          </a:prstGeom>
        </p:spPr>
      </p:pic>
      <p:sp>
        <p:nvSpPr>
          <p:cNvPr id="194" name="Google Shape;194;p15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 dirty="0" err="1"/>
              <a:t>繳交內容</a:t>
            </a:r>
            <a:endParaRPr dirty="0"/>
          </a:p>
        </p:txBody>
      </p:sp>
      <p:sp>
        <p:nvSpPr>
          <p:cNvPr id="195" name="Google Shape;195;p15"/>
          <p:cNvSpPr txBox="1">
            <a:spLocks noGrp="1"/>
          </p:cNvSpPr>
          <p:nvPr>
            <p:ph type="body" idx="1"/>
          </p:nvPr>
        </p:nvSpPr>
        <p:spPr>
          <a:xfrm>
            <a:off x="1069848" y="1992631"/>
            <a:ext cx="10058400" cy="4127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 dirty="0" err="1"/>
              <a:t>上傳內容須為</a:t>
            </a:r>
            <a:r>
              <a:rPr lang="en-US" dirty="0"/>
              <a:t> .zip </a:t>
            </a:r>
            <a:r>
              <a:rPr lang="en-US" dirty="0" err="1"/>
              <a:t>壓縮檔</a:t>
            </a:r>
            <a:endParaRPr dirty="0"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 dirty="0" err="1"/>
              <a:t>內容包含</a:t>
            </a:r>
            <a:r>
              <a:rPr lang="en-US" dirty="0"/>
              <a:t>:</a:t>
            </a:r>
            <a:endParaRPr dirty="0"/>
          </a:p>
          <a:p>
            <a:pPr marL="457200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lang="en-US" b="1" dirty="0" err="1">
                <a:solidFill>
                  <a:srgbClr val="FF0000"/>
                </a:solidFill>
              </a:rPr>
              <a:t>程式碼</a:t>
            </a:r>
            <a:r>
              <a:rPr lang="en-US" b="1" dirty="0">
                <a:solidFill>
                  <a:srgbClr val="FF0000"/>
                </a:solidFill>
              </a:rPr>
              <a:t> (C++為.cpp</a:t>
            </a:r>
            <a:r>
              <a:rPr lang="en-US" altLang="zh-TW" b="1" dirty="0">
                <a:solidFill>
                  <a:srgbClr val="FF0000"/>
                </a:solidFill>
              </a:rPr>
              <a:t>)</a:t>
            </a:r>
            <a:endParaRPr lang="zh-TW" altLang="en-US" dirty="0"/>
          </a:p>
          <a:p>
            <a:pPr marL="182880" lvl="0" indent="-18288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00"/>
              <a:buChar char="▪"/>
            </a:pPr>
            <a:r>
              <a:rPr lang="zh-TW" altLang="en-US" dirty="0"/>
              <a:t>檔名皆須為  </a:t>
            </a:r>
            <a:r>
              <a:rPr lang="en-US" altLang="zh-TW" dirty="0"/>
              <a:t>A</a:t>
            </a:r>
            <a:r>
              <a:rPr lang="en-US" altLang="zh-TW" dirty="0">
                <a:solidFill>
                  <a:srgbClr val="BFBFBF"/>
                </a:solidFill>
              </a:rPr>
              <a:t>X</a:t>
            </a:r>
            <a:r>
              <a:rPr lang="en-US" altLang="zh-TW" dirty="0"/>
              <a:t>-10</a:t>
            </a:r>
            <a:r>
              <a:rPr lang="en-US" altLang="zh-TW" dirty="0">
                <a:solidFill>
                  <a:srgbClr val="BFBFBF"/>
                </a:solidFill>
              </a:rPr>
              <a:t>XXXXXXX</a:t>
            </a:r>
            <a:endParaRPr lang="zh-TW" altLang="en-US" dirty="0"/>
          </a:p>
          <a:p>
            <a:pPr marL="457200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lang="en-US" dirty="0"/>
              <a:t>Assignment: A</a:t>
            </a:r>
            <a:endParaRPr dirty="0"/>
          </a:p>
          <a:p>
            <a:pPr marL="182880" lvl="0" indent="-74928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00"/>
              <a:buNone/>
            </a:pPr>
            <a:endParaRPr dirty="0"/>
          </a:p>
        </p:txBody>
      </p:sp>
      <p:sp>
        <p:nvSpPr>
          <p:cNvPr id="196" name="Google Shape;196;p15"/>
          <p:cNvSpPr/>
          <p:nvPr/>
        </p:nvSpPr>
        <p:spPr>
          <a:xfrm>
            <a:off x="1529541" y="5388409"/>
            <a:ext cx="4303700" cy="102651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97" name="Google Shape;197;p15"/>
          <p:cNvSpPr txBox="1"/>
          <p:nvPr/>
        </p:nvSpPr>
        <p:spPr>
          <a:xfrm>
            <a:off x="6984383" y="5750614"/>
            <a:ext cx="15295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err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壓縮的內容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5"/>
          <p:cNvSpPr txBox="1"/>
          <p:nvPr/>
        </p:nvSpPr>
        <p:spPr>
          <a:xfrm>
            <a:off x="6984383" y="4941770"/>
            <a:ext cx="177061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err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上傳的壓縮檔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9" name="Google Shape;199;p15"/>
          <p:cNvCxnSpPr>
            <a:cxnSpLocks/>
            <a:endCxn id="198" idx="1"/>
          </p:cNvCxnSpPr>
          <p:nvPr/>
        </p:nvCxnSpPr>
        <p:spPr>
          <a:xfrm>
            <a:off x="5833241" y="5126436"/>
            <a:ext cx="1151142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0" name="Google Shape;200;p15"/>
          <p:cNvSpPr txBox="1"/>
          <p:nvPr/>
        </p:nvSpPr>
        <p:spPr>
          <a:xfrm>
            <a:off x="1063752" y="3904422"/>
            <a:ext cx="423955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檔名後面請附上對應的題號</a:t>
            </a:r>
            <a:endParaRPr sz="2000" b="0" i="0" u="none" strike="noStrike" cap="none" dirty="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如第一題檔名為A</a:t>
            </a:r>
            <a:r>
              <a:rPr lang="en-US" sz="2000" b="0" i="0" u="none" strike="noStrike" cap="none" dirty="0">
                <a:solidFill>
                  <a:srgbClr val="BFBFBF"/>
                </a:solidFill>
                <a:latin typeface="Rockwell"/>
                <a:ea typeface="Rockwell"/>
                <a:cs typeface="Rockwell"/>
                <a:sym typeface="Rockwell"/>
              </a:rPr>
              <a:t>X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-10</a:t>
            </a:r>
            <a:r>
              <a:rPr lang="en-US" sz="2000" b="0" i="0" u="none" strike="noStrike" cap="none" dirty="0">
                <a:solidFill>
                  <a:srgbClr val="BFBFBF"/>
                </a:solidFill>
                <a:latin typeface="Rockwell"/>
                <a:ea typeface="Rockwell"/>
                <a:cs typeface="Rockwell"/>
                <a:sym typeface="Rockwell"/>
              </a:rPr>
              <a:t>XXXXXXX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-1</a:t>
            </a:r>
            <a:endParaRPr sz="2000" b="0" i="0" u="none" strike="noStrike" cap="none" dirty="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12" name="Google Shape;199;p15">
            <a:extLst>
              <a:ext uri="{FF2B5EF4-FFF2-40B4-BE49-F238E27FC236}">
                <a16:creationId xmlns:a16="http://schemas.microsoft.com/office/drawing/2014/main" id="{8A2E8E74-5AF2-442A-865A-C5AAF47DA199}"/>
              </a:ext>
            </a:extLst>
          </p:cNvPr>
          <p:cNvCxnSpPr>
            <a:cxnSpLocks/>
          </p:cNvCxnSpPr>
          <p:nvPr/>
        </p:nvCxnSpPr>
        <p:spPr>
          <a:xfrm>
            <a:off x="5833241" y="5898101"/>
            <a:ext cx="1151142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木刻字型">
  <a:themeElements>
    <a:clrScheme name="木刻字型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432</Words>
  <Application>Microsoft Office PowerPoint</Application>
  <PresentationFormat>寬螢幕</PresentationFormat>
  <Paragraphs>65</Paragraphs>
  <Slides>11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20" baseType="lpstr">
      <vt:lpstr>Noto Sans Symbols</vt:lpstr>
      <vt:lpstr>新細明體</vt:lpstr>
      <vt:lpstr>DFKai-SB</vt:lpstr>
      <vt:lpstr>DFKai-SB</vt:lpstr>
      <vt:lpstr>Arial</vt:lpstr>
      <vt:lpstr>Calibri</vt:lpstr>
      <vt:lpstr>Cambria Math</vt:lpstr>
      <vt:lpstr>Rockwell</vt:lpstr>
      <vt:lpstr>木刻字型</vt:lpstr>
      <vt:lpstr>作業11</vt:lpstr>
      <vt:lpstr>作業11-1  [C++]</vt:lpstr>
      <vt:lpstr>作業11-1  [C++]</vt:lpstr>
      <vt:lpstr>作業11-2  [C++]</vt:lpstr>
      <vt:lpstr>作業11-2  [C++]</vt:lpstr>
      <vt:lpstr>繳交規範</vt:lpstr>
      <vt:lpstr>截圖範例</vt:lpstr>
      <vt:lpstr>繳交內容</vt:lpstr>
      <vt:lpstr>繳交內容</vt:lpstr>
      <vt:lpstr>繳交方式</vt:lpstr>
      <vt:lpstr>繳交格式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作業07</dc:title>
  <dc:creator>user</dc:creator>
  <cp:lastModifiedBy>林家佑</cp:lastModifiedBy>
  <cp:revision>63</cp:revision>
  <dcterms:created xsi:type="dcterms:W3CDTF">2019-09-17T05:51:58Z</dcterms:created>
  <dcterms:modified xsi:type="dcterms:W3CDTF">2021-12-08T14:57:38Z</dcterms:modified>
</cp:coreProperties>
</file>