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3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pUIEpKEcmGC+hwXZQGbvunY1p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62AD82-7754-4662-AAE4-404FD4862C24}">
  <a:tblStyle styleId="{F962AD82-7754-4662-AAE4-404FD4862C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99"/>
  </p:normalViewPr>
  <p:slideViewPr>
    <p:cSldViewPr snapToGrid="0">
      <p:cViewPr>
        <p:scale>
          <a:sx n="95" d="100"/>
          <a:sy n="95" d="100"/>
        </p:scale>
        <p:origin x="8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2" name="Google Shape;2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8" name="Google Shape;278;p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5" name="Google Shape;285;p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9" name="Google Shape;29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5" name="Google Shape;30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2c44f6c2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102c44f6c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5" name="Google Shape;1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201" name="Google Shape;20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212" name="Google Shape;21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24" name="Google Shape;2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29" name="Google Shape;2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4" name="Google Shape;24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1" name="Google Shape;251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1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1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1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21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Google Shape;23;p21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21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0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3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0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1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3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3"/>
          <p:cNvSpPr txBox="1"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3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4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4"/>
          <p:cNvSpPr txBox="1"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19" name="Google Shape;119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4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5"/>
          <p:cNvSpPr txBox="1"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5"/>
          <p:cNvSpPr txBox="1"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5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6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6"/>
          <p:cNvSpPr txBox="1">
            <a:spLocks noGrp="1"/>
          </p:cNvSpPr>
          <p:nvPr>
            <p:ph type="body" idx="1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31" name="Google Shape;131;p36"/>
          <p:cNvSpPr txBox="1">
            <a:spLocks noGrp="1"/>
          </p:cNvSpPr>
          <p:nvPr>
            <p:ph type="body" idx="2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32" name="Google Shape;132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>
  <p:cSld name="比對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7"/>
          <p:cNvSpPr txBox="1"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7" name="Google Shape;137;p37"/>
          <p:cNvSpPr txBox="1">
            <a:spLocks noGrp="1"/>
          </p:cNvSpPr>
          <p:nvPr>
            <p:ph type="body" idx="2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38" name="Google Shape;138;p37"/>
          <p:cNvSpPr txBox="1">
            <a:spLocks noGrp="1"/>
          </p:cNvSpPr>
          <p:nvPr>
            <p:ph type="body" idx="3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9" name="Google Shape;139;p37"/>
          <p:cNvSpPr txBox="1">
            <a:spLocks noGrp="1"/>
          </p:cNvSpPr>
          <p:nvPr>
            <p:ph type="body" idx="4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43" name="Google Shape;143;p37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>
  <p:cSld name="只有標題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8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48" name="Google Shape;148;p38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9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0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40"/>
          <p:cNvSpPr txBox="1">
            <a:spLocks noGrp="1"/>
          </p:cNvSpPr>
          <p:nvPr>
            <p:ph type="body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>
            <a:endParaRPr/>
          </a:p>
        </p:txBody>
      </p:sp>
      <p:sp>
        <p:nvSpPr>
          <p:cNvPr id="156" name="Google Shape;156;p40"/>
          <p:cNvSpPr txBox="1">
            <a:spLocks noGrp="1"/>
          </p:cNvSpPr>
          <p:nvPr>
            <p:ph type="body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7" name="Google Shape;157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40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1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41"/>
          <p:cNvSpPr>
            <a:spLocks noGrp="1"/>
          </p:cNvSpPr>
          <p:nvPr>
            <p:ph type="pic" idx="2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41"/>
          <p:cNvSpPr txBox="1">
            <a:spLocks noGrp="1"/>
          </p:cNvSpPr>
          <p:nvPr>
            <p:ph type="body" idx="1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64" name="Google Shape;164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41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2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42"/>
          <p:cNvSpPr txBox="1">
            <a:spLocks noGrp="1"/>
          </p:cNvSpPr>
          <p:nvPr>
            <p:ph type="body" idx="1"/>
          </p:nvPr>
        </p:nvSpPr>
        <p:spPr>
          <a:xfrm rot="5400000">
            <a:off x="3927259" y="-1253331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70" name="Google Shape;170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42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3"/>
          <p:cNvSpPr txBox="1">
            <a:spLocks noGrp="1"/>
          </p:cNvSpPr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43"/>
          <p:cNvSpPr txBox="1">
            <a:spLocks noGrp="1"/>
          </p:cNvSpPr>
          <p:nvPr>
            <p:ph type="body" idx="1"/>
          </p:nvPr>
        </p:nvSpPr>
        <p:spPr>
          <a:xfrm rot="5400000">
            <a:off x="1799432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76" name="Google Shape;176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43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3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23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43" name="Google Shape;43;p2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3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23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8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2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2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2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9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9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9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6" name="Google Shape;86;p29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2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29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2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2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  <a:defRPr sz="54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Google Shape;14;p20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20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2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2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32"/>
          <p:cNvSpPr txBox="1"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32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</a:pPr>
            <a:r>
              <a:rPr lang="zh-TW"/>
              <a:t>計算機實習 10</a:t>
            </a:r>
            <a:endParaRPr/>
          </a:p>
        </p:txBody>
      </p:sp>
      <p:sp>
        <p:nvSpPr>
          <p:cNvPr id="185" name="Google Shape;185;p1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zh-TW"/>
              <a:t>2021/12/03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875" y="963244"/>
            <a:ext cx="6196072" cy="29581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4" name="Google Shape;264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13549" y="305778"/>
            <a:ext cx="3441646" cy="410379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5" name="Google Shape;265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90947" y="5413874"/>
            <a:ext cx="4367042" cy="9681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6" name="Google Shape;266;p46"/>
          <p:cNvSpPr/>
          <p:nvPr/>
        </p:nvSpPr>
        <p:spPr>
          <a:xfrm>
            <a:off x="6889540" y="1890347"/>
            <a:ext cx="1125415" cy="712176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accent1"/>
          </a:solidFill>
          <a:ln w="254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6"/>
          <p:cNvSpPr/>
          <p:nvPr/>
        </p:nvSpPr>
        <p:spPr>
          <a:xfrm rot="817697">
            <a:off x="3857592" y="2747988"/>
            <a:ext cx="324709" cy="199194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6"/>
          <p:cNvSpPr txBox="1"/>
          <p:nvPr/>
        </p:nvSpPr>
        <p:spPr>
          <a:xfrm>
            <a:off x="968156" y="4829090"/>
            <a:ext cx="521283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雖然不加括號還是可以正確執行，但為了讓程式碼整齊好看，通常會在條件式前後加上括號。</a:t>
            </a:r>
            <a:endParaRPr/>
          </a:p>
        </p:txBody>
      </p:sp>
      <p:sp>
        <p:nvSpPr>
          <p:cNvPr id="269" name="Google Shape;269;p46"/>
          <p:cNvSpPr txBox="1"/>
          <p:nvPr/>
        </p:nvSpPr>
        <p:spPr>
          <a:xfrm>
            <a:off x="6823942" y="4891142"/>
            <a:ext cx="24929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兩者輸出結果是一樣的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zh-TW"/>
              <a:t>課堂練習10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E3FAC7A-E9D3-0E4B-BAA4-6C2A69370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894" y="1237173"/>
            <a:ext cx="6815583" cy="512142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BF3122E-450C-294B-8C3B-1408719BC3E1}"/>
              </a:ext>
            </a:extLst>
          </p:cNvPr>
          <p:cNvSpPr txBox="1"/>
          <p:nvPr/>
        </p:nvSpPr>
        <p:spPr>
          <a:xfrm>
            <a:off x="4698607" y="365759"/>
            <a:ext cx="2307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/>
              <a:t>20211202</a:t>
            </a:r>
            <a:endParaRPr kumimoji="1"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39693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294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練習10</a:t>
            </a:r>
            <a:endParaRPr/>
          </a:p>
        </p:txBody>
      </p:sp>
      <p:sp>
        <p:nvSpPr>
          <p:cNvPr id="281" name="Google Shape;281;p47"/>
          <p:cNvSpPr txBox="1">
            <a:spLocks noGrp="1"/>
          </p:cNvSpPr>
          <p:nvPr>
            <p:ph type="body" idx="1"/>
          </p:nvPr>
        </p:nvSpPr>
        <p:spPr>
          <a:xfrm>
            <a:off x="1069848" y="1754659"/>
            <a:ext cx="9535308" cy="4845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355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 sz="2400" dirty="0">
                <a:latin typeface="DFKai-SB"/>
                <a:ea typeface="DFKai-SB"/>
                <a:cs typeface="DFKai-SB"/>
                <a:sym typeface="DFKai-SB"/>
              </a:rPr>
              <a:t>目標：檢查迴文</a:t>
            </a:r>
            <a:endParaRPr sz="2400" dirty="0">
              <a:latin typeface="DFKai-SB"/>
              <a:ea typeface="DFKai-SB"/>
              <a:cs typeface="DFKai-SB"/>
              <a:sym typeface="DFKai-SB"/>
            </a:endParaRPr>
          </a:p>
          <a:p>
            <a:pPr marL="463550" lvl="0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dirty="0"/>
          </a:p>
          <a:p>
            <a:pPr marL="46355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 dirty="0"/>
              <a:t>說明：檢查整個字串是否為迴文</a:t>
            </a:r>
            <a:r>
              <a:rPr lang="zh-TW" dirty="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dirty="0">
              <a:latin typeface="DFKai-SB"/>
              <a:ea typeface="DFKai-SB"/>
              <a:cs typeface="DFKai-SB"/>
              <a:sym typeface="DFKai-SB"/>
            </a:endParaRPr>
          </a:p>
          <a:p>
            <a:pPr marL="1206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zh-TW" dirty="0"/>
              <a:t>(迴文規則：是正讀反讀都能一樣的字串</a:t>
            </a:r>
            <a:r>
              <a:rPr lang="zh-TW" dirty="0">
                <a:latin typeface="DFKai-SB"/>
                <a:ea typeface="DFKai-SB"/>
                <a:cs typeface="DFKai-SB"/>
                <a:sym typeface="DFKai-SB"/>
              </a:rPr>
              <a:t>，例：</a:t>
            </a:r>
            <a:r>
              <a:rPr lang="zh-TW" dirty="0"/>
              <a:t>abba</a:t>
            </a:r>
            <a:r>
              <a:rPr lang="zh-TW" dirty="0">
                <a:latin typeface="DFKai-SB"/>
                <a:ea typeface="DFKai-SB"/>
                <a:cs typeface="DFKai-SB"/>
                <a:sym typeface="DFKai-SB"/>
              </a:rPr>
              <a:t>, 897798)</a:t>
            </a:r>
            <a:endParaRPr dirty="0"/>
          </a:p>
          <a:p>
            <a:pPr marL="463550" lvl="0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dirty="0"/>
          </a:p>
          <a:p>
            <a:pPr marL="46355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 dirty="0"/>
              <a:t>  input: </a:t>
            </a:r>
            <a:r>
              <a:rPr lang="zh-TW" dirty="0">
                <a:latin typeface="DFKai-SB"/>
                <a:ea typeface="DFKai-SB"/>
                <a:cs typeface="DFKai-SB"/>
                <a:sym typeface="DFKai-SB"/>
              </a:rPr>
              <a:t>一個長度為n的字串(2&lt;=n&lt;20)</a:t>
            </a:r>
            <a:r>
              <a:rPr lang="zh-TW" dirty="0"/>
              <a:t>，</a:t>
            </a:r>
            <a:r>
              <a:rPr lang="zh-TW" dirty="0">
                <a:latin typeface="DFKai-SB"/>
                <a:ea typeface="DFKai-SB"/>
                <a:cs typeface="DFKai-SB"/>
                <a:sym typeface="DFKai-SB"/>
              </a:rPr>
              <a:t>其中每個字元的domain:[A-Za-z0-9]</a:t>
            </a:r>
            <a:endParaRPr dirty="0">
              <a:latin typeface="DFKai-SB"/>
              <a:ea typeface="DFKai-SB"/>
              <a:cs typeface="DFKai-SB"/>
              <a:sym typeface="DFKai-SB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 dirty="0"/>
              <a:t> </a:t>
            </a:r>
            <a:r>
              <a:rPr lang="zh-TW" dirty="0">
                <a:solidFill>
                  <a:srgbClr val="FF0000"/>
                </a:solidFill>
              </a:rPr>
              <a:t>(可連續輸入直到輸入為"-1")</a:t>
            </a:r>
            <a:r>
              <a:rPr lang="zh-TW" dirty="0"/>
              <a:t>。</a:t>
            </a:r>
            <a:endParaRPr dirty="0"/>
          </a:p>
          <a:p>
            <a:pPr marL="463550" lvl="0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dirty="0"/>
          </a:p>
          <a:p>
            <a:pPr marL="46355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 dirty="0"/>
              <a:t>  output: 是否為迴文</a:t>
            </a:r>
            <a:endParaRPr dirty="0"/>
          </a:p>
          <a:p>
            <a:pPr marL="1206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zh-TW" dirty="0">
                <a:latin typeface="DFKai-SB"/>
                <a:ea typeface="DFKai-SB"/>
                <a:cs typeface="DFKai-SB"/>
                <a:sym typeface="DFKai-SB"/>
              </a:rPr>
              <a:t> (是則輸出“</a:t>
            </a:r>
            <a:r>
              <a:rPr lang="zh-TW" dirty="0"/>
              <a:t>Palindrome!</a:t>
            </a:r>
            <a:r>
              <a:rPr lang="zh-TW" dirty="0">
                <a:latin typeface="DFKai-SB"/>
                <a:ea typeface="DFKai-SB"/>
                <a:cs typeface="DFKai-SB"/>
                <a:sym typeface="DFKai-SB"/>
              </a:rPr>
              <a:t>”，不是則輸出“</a:t>
            </a:r>
            <a:r>
              <a:rPr lang="zh-TW" dirty="0"/>
              <a:t>Not Palindrome!</a:t>
            </a:r>
            <a:r>
              <a:rPr lang="zh-TW" dirty="0">
                <a:latin typeface="DFKai-SB"/>
                <a:ea typeface="DFKai-SB"/>
                <a:cs typeface="DFKai-SB"/>
                <a:sym typeface="DFKai-SB"/>
              </a:rPr>
              <a:t>”)</a:t>
            </a:r>
            <a:endParaRPr dirty="0"/>
          </a:p>
          <a:p>
            <a:pPr marL="463550" lvl="0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dirty="0"/>
          </a:p>
          <a:p>
            <a:pPr marL="45720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</a:pPr>
            <a:r>
              <a:rPr lang="zh-TW" sz="2400" dirty="0"/>
              <a:t>繳交截止日期：</a:t>
            </a:r>
            <a:r>
              <a:rPr lang="zh-TW" sz="2400" dirty="0">
                <a:solidFill>
                  <a:srgbClr val="FF0000"/>
                </a:solidFill>
              </a:rPr>
              <a:t>2021/12/03  23:55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294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練習10</a:t>
            </a:r>
            <a:endParaRPr/>
          </a:p>
        </p:txBody>
      </p:sp>
      <p:sp>
        <p:nvSpPr>
          <p:cNvPr id="288" name="Google Shape;288;p48"/>
          <p:cNvSpPr txBox="1">
            <a:spLocks noGrp="1"/>
          </p:cNvSpPr>
          <p:nvPr>
            <p:ph type="body" idx="1"/>
          </p:nvPr>
        </p:nvSpPr>
        <p:spPr>
          <a:xfrm>
            <a:off x="1069848" y="1754660"/>
            <a:ext cx="9535308" cy="1955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355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範例：</a:t>
            </a:r>
            <a:endParaRPr/>
          </a:p>
        </p:txBody>
      </p:sp>
      <p:pic>
        <p:nvPicPr>
          <p:cNvPr id="289" name="Google Shape;289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0586" y="1779373"/>
            <a:ext cx="3974614" cy="3722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70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/>
              <a:t>練習10</a:t>
            </a:r>
            <a:endParaRPr/>
          </a:p>
        </p:txBody>
      </p:sp>
      <p:graphicFrame>
        <p:nvGraphicFramePr>
          <p:cNvPr id="295" name="Google Shape;295;p49"/>
          <p:cNvGraphicFramePr/>
          <p:nvPr/>
        </p:nvGraphicFramePr>
        <p:xfrm>
          <a:off x="2011679" y="2416629"/>
          <a:ext cx="8068825" cy="2884950"/>
        </p:xfrm>
        <a:graphic>
          <a:graphicData uri="http://schemas.openxmlformats.org/drawingml/2006/table">
            <a:tbl>
              <a:tblPr>
                <a:noFill/>
                <a:tableStyleId>{F962AD82-7754-4662-AAE4-404FD4862C24}</a:tableStyleId>
              </a:tblPr>
              <a:tblGrid>
                <a:gridCol w="119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3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58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b="1" u="none" strike="noStrike" cap="none">
                          <a:solidFill>
                            <a:schemeClr val="lt1"/>
                          </a:solidFill>
                        </a:rPr>
                        <a:t>input</a:t>
                      </a: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b="0" u="none" strike="noStrike" cap="none">
                          <a:solidFill>
                            <a:schemeClr val="dk1"/>
                          </a:solidFill>
                        </a:rPr>
                        <a:t>123321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b="0" u="none" strike="noStrike" cap="none">
                          <a:solidFill>
                            <a:schemeClr val="dk1"/>
                          </a:solidFill>
                        </a:rPr>
                        <a:t>TWICE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b="0" u="none" strike="noStrike" cap="none">
                          <a:solidFill>
                            <a:schemeClr val="dk1"/>
                          </a:solidFill>
                        </a:rPr>
                        <a:t>OuO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6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b="1" u="none" strike="noStrike" cap="none">
                          <a:solidFill>
                            <a:schemeClr val="lt1"/>
                          </a:solidFill>
                        </a:rPr>
                        <a:t>output</a:t>
                      </a: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/>
                        <a:t>Palindrome!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/>
                        <a:t>Not Palindrome!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/>
                        <a:t>Palindrome!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6" name="Google Shape;296;p49"/>
          <p:cNvSpPr txBox="1">
            <a:spLocks noGrp="1"/>
          </p:cNvSpPr>
          <p:nvPr>
            <p:ph type="body" idx="1"/>
          </p:nvPr>
        </p:nvSpPr>
        <p:spPr>
          <a:xfrm>
            <a:off x="1069848" y="1754660"/>
            <a:ext cx="9535308" cy="1955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355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測資：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zh-TW"/>
              <a:t>繳交規範</a:t>
            </a:r>
            <a:endParaRPr/>
          </a:p>
        </p:txBody>
      </p:sp>
      <p:sp>
        <p:nvSpPr>
          <p:cNvPr id="302" name="Google Shape;302;p16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/>
              <a:t>繳交格式</a:t>
            </a:r>
            <a:endParaRPr/>
          </a:p>
        </p:txBody>
      </p:sp>
      <p:sp>
        <p:nvSpPr>
          <p:cNvPr id="308" name="Google Shape;308;p19"/>
          <p:cNvSpPr/>
          <p:nvPr/>
        </p:nvSpPr>
        <p:spPr>
          <a:xfrm>
            <a:off x="1139301" y="2181558"/>
            <a:ext cx="6096000" cy="10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zh-TW" sz="2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內容只須包含:</a:t>
            </a:r>
            <a:endParaRPr sz="1700" b="0" i="0" u="none" strike="noStrike" cap="none">
              <a:solidFill>
                <a:srgbClr val="9E361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zh-TW" sz="1800" b="1" i="0" u="none" strike="noStrike" cap="non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程式碼 (.cpp檔) </a:t>
            </a:r>
            <a:r>
              <a:rPr lang="zh-TW"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P</a:t>
            </a:r>
            <a:r>
              <a:rPr lang="zh-TW" sz="1800" b="0" i="0" u="none" strike="noStrike" cap="none">
                <a:solidFill>
                  <a:srgbClr val="BFBFBF"/>
                </a:solidFill>
                <a:latin typeface="Rockwell"/>
                <a:ea typeface="Rockwell"/>
                <a:cs typeface="Rockwell"/>
                <a:sym typeface="Rockwell"/>
              </a:rPr>
              <a:t>10</a:t>
            </a:r>
            <a:r>
              <a:rPr lang="zh-TW"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-10</a:t>
            </a:r>
            <a:r>
              <a:rPr lang="zh-TW" sz="1800" b="0" i="0" u="none" strike="noStrike" cap="none">
                <a:solidFill>
                  <a:srgbClr val="BFBFBF"/>
                </a:solidFill>
                <a:latin typeface="Rockwell"/>
                <a:ea typeface="Rockwell"/>
                <a:cs typeface="Rockwell"/>
                <a:sym typeface="Rockwell"/>
              </a:rPr>
              <a:t>XXXXXXX.cpp</a:t>
            </a:r>
            <a:endParaRPr sz="1530" b="1" i="0" u="none" strike="noStrike" cap="none">
              <a:solidFill>
                <a:srgbClr val="9E361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zh-TW"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不用壓縮，不用截圖</a:t>
            </a:r>
            <a:endParaRPr sz="1530" b="0" i="0" u="none" strike="noStrike" cap="none">
              <a:solidFill>
                <a:srgbClr val="9E361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2c44f6c2b_0_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/>
              <a:t>繳交格式</a:t>
            </a:r>
            <a:endParaRPr/>
          </a:p>
        </p:txBody>
      </p:sp>
      <p:sp>
        <p:nvSpPr>
          <p:cNvPr id="314" name="Google Shape;314;g102c44f6c2b_0_0"/>
          <p:cNvSpPr txBox="1">
            <a:spLocks noGrp="1"/>
          </p:cNvSpPr>
          <p:nvPr>
            <p:ph type="body" idx="1"/>
          </p:nvPr>
        </p:nvSpPr>
        <p:spPr>
          <a:xfrm>
            <a:off x="1069848" y="1902279"/>
            <a:ext cx="10058400" cy="42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程式碼開頭要有以下文字</a:t>
            </a:r>
            <a:endParaRPr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sp>
        <p:nvSpPr>
          <p:cNvPr id="315" name="Google Shape;315;g102c44f6c2b_0_0"/>
          <p:cNvSpPr txBox="1"/>
          <p:nvPr/>
        </p:nvSpPr>
        <p:spPr>
          <a:xfrm>
            <a:off x="4653678" y="4794525"/>
            <a:ext cx="6211200" cy="1385400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計算機概論Ⅰ	: 2021-CE1001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計算機實習ⅠA 	: 2021-CE1003-A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計算機實習ⅠB 	: 2021-CE1003-B</a:t>
            </a:r>
            <a:endParaRPr sz="2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16" name="Google Shape;316;g102c44f6c2b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0832" y="2479281"/>
            <a:ext cx="3760009" cy="1528459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102c44f6c2b_0_0"/>
          <p:cNvSpPr/>
          <p:nvPr/>
        </p:nvSpPr>
        <p:spPr>
          <a:xfrm>
            <a:off x="1453768" y="2717505"/>
            <a:ext cx="1271700" cy="266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18" name="Google Shape;318;g102c44f6c2b_0_0"/>
          <p:cNvSpPr txBox="1"/>
          <p:nvPr/>
        </p:nvSpPr>
        <p:spPr>
          <a:xfrm>
            <a:off x="1120832" y="5222856"/>
            <a:ext cx="3055500" cy="954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作業: Assignment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練習: Practice</a:t>
            </a:r>
            <a:endParaRPr sz="2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19" name="Google Shape;319;g102c44f6c2b_0_0"/>
          <p:cNvSpPr txBox="1"/>
          <p:nvPr/>
        </p:nvSpPr>
        <p:spPr>
          <a:xfrm>
            <a:off x="2298410" y="3989941"/>
            <a:ext cx="103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C++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20" name="Google Shape;320;g102c44f6c2b_0_0"/>
          <p:cNvSpPr/>
          <p:nvPr/>
        </p:nvSpPr>
        <p:spPr>
          <a:xfrm>
            <a:off x="2322902" y="3503341"/>
            <a:ext cx="1404900" cy="224400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21" name="Google Shape;321;g102c44f6c2b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0832" y="2356133"/>
            <a:ext cx="4032983" cy="1652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102c44f6c2b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0825" y="2237750"/>
            <a:ext cx="4032999" cy="217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/>
              <a:t>CONTENTS</a:t>
            </a:r>
            <a:endParaRPr/>
          </a:p>
        </p:txBody>
      </p:sp>
      <p:sp>
        <p:nvSpPr>
          <p:cNvPr id="192" name="Google Shape;192;p2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8864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▪"/>
            </a:pPr>
            <a:r>
              <a:rPr lang="zh-TW"/>
              <a:t>函式 Function</a:t>
            </a:r>
            <a:endParaRPr/>
          </a:p>
          <a:p>
            <a:pPr marL="58864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▪"/>
            </a:pPr>
            <a:r>
              <a:rPr lang="zh-TW"/>
              <a:t>函式多載 Function Overloading</a:t>
            </a:r>
            <a:endParaRPr/>
          </a:p>
          <a:p>
            <a:pPr marL="58864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▪"/>
            </a:pPr>
            <a:r>
              <a:rPr lang="zh-TW"/>
              <a:t>Ternary operator (三元運算子)</a:t>
            </a:r>
            <a:endParaRPr/>
          </a:p>
          <a:p>
            <a:pPr marL="182880" lvl="0" indent="-31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80"/>
              <a:buNone/>
            </a:pP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"/>
          <p:cNvSpPr txBox="1">
            <a:spLocks noGrp="1"/>
          </p:cNvSpPr>
          <p:nvPr>
            <p:ph type="title"/>
          </p:nvPr>
        </p:nvSpPr>
        <p:spPr>
          <a:xfrm>
            <a:off x="2167127" y="1225296"/>
            <a:ext cx="9634011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FUNCTION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4563" y="2363757"/>
            <a:ext cx="4697056" cy="261461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FUNCTION格式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5" name="Google Shape;205;p4"/>
          <p:cNvSpPr txBox="1"/>
          <p:nvPr/>
        </p:nvSpPr>
        <p:spPr>
          <a:xfrm>
            <a:off x="936782" y="2518182"/>
            <a:ext cx="22976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定義 function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"/>
          <p:cNvSpPr txBox="1"/>
          <p:nvPr/>
        </p:nvSpPr>
        <p:spPr>
          <a:xfrm>
            <a:off x="936782" y="3736526"/>
            <a:ext cx="22976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呼叫 function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" name="Google Shape;207;p4"/>
          <p:cNvCxnSpPr/>
          <p:nvPr/>
        </p:nvCxnSpPr>
        <p:spPr>
          <a:xfrm rot="10800000">
            <a:off x="2999984" y="3982107"/>
            <a:ext cx="3734303" cy="202618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8" name="Google Shape;208;p4"/>
          <p:cNvCxnSpPr/>
          <p:nvPr/>
        </p:nvCxnSpPr>
        <p:spPr>
          <a:xfrm flipH="1">
            <a:off x="2999984" y="2549562"/>
            <a:ext cx="3096016" cy="199452"/>
          </a:xfrm>
          <a:prstGeom prst="straightConnector1">
            <a:avLst/>
          </a:prstGeom>
          <a:noFill/>
          <a:ln w="38100" cap="flat" cmpd="sng">
            <a:solidFill>
              <a:srgbClr val="D2431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5"/>
          <p:cNvPicPr preferRelativeResize="0"/>
          <p:nvPr/>
        </p:nvPicPr>
        <p:blipFill rotWithShape="1">
          <a:blip r:embed="rId3">
            <a:alphaModFix/>
          </a:blip>
          <a:srcRect l="2671"/>
          <a:stretch/>
        </p:blipFill>
        <p:spPr>
          <a:xfrm>
            <a:off x="6171500" y="2091217"/>
            <a:ext cx="4104352" cy="334001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FUNCTION格式2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6" name="Google Shape;216;p5"/>
          <p:cNvSpPr txBox="1"/>
          <p:nvPr/>
        </p:nvSpPr>
        <p:spPr>
          <a:xfrm>
            <a:off x="551047" y="1975566"/>
            <a:ext cx="261418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宣告 prototype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"/>
          <p:cNvSpPr txBox="1"/>
          <p:nvPr/>
        </p:nvSpPr>
        <p:spPr>
          <a:xfrm>
            <a:off x="551048" y="4573163"/>
            <a:ext cx="22976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定義 function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5"/>
          <p:cNvSpPr txBox="1"/>
          <p:nvPr/>
        </p:nvSpPr>
        <p:spPr>
          <a:xfrm>
            <a:off x="551048" y="3209401"/>
            <a:ext cx="22976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呼叫 function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Google Shape;219;p5"/>
          <p:cNvCxnSpPr/>
          <p:nvPr/>
        </p:nvCxnSpPr>
        <p:spPr>
          <a:xfrm rot="10800000">
            <a:off x="2848709" y="2206869"/>
            <a:ext cx="3247291" cy="230362"/>
          </a:xfrm>
          <a:prstGeom prst="straightConnector1">
            <a:avLst/>
          </a:prstGeom>
          <a:noFill/>
          <a:ln w="38100" cap="flat" cmpd="sng">
            <a:solidFill>
              <a:srgbClr val="D2431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0" name="Google Shape;220;p5"/>
          <p:cNvCxnSpPr/>
          <p:nvPr/>
        </p:nvCxnSpPr>
        <p:spPr>
          <a:xfrm rot="10800000">
            <a:off x="2614247" y="3454979"/>
            <a:ext cx="3915645" cy="95045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1" name="Google Shape;221;p5"/>
          <p:cNvCxnSpPr/>
          <p:nvPr/>
        </p:nvCxnSpPr>
        <p:spPr>
          <a:xfrm flipH="1">
            <a:off x="2614246" y="4688814"/>
            <a:ext cx="3481754" cy="132201"/>
          </a:xfrm>
          <a:prstGeom prst="straightConnector1">
            <a:avLst/>
          </a:prstGeom>
          <a:noFill/>
          <a:ln w="38100" cap="flat" cmpd="sng">
            <a:solidFill>
              <a:srgbClr val="D2431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"/>
          <p:cNvSpPr txBox="1">
            <a:spLocks noGrp="1"/>
          </p:cNvSpPr>
          <p:nvPr>
            <p:ph type="title"/>
          </p:nvPr>
        </p:nvSpPr>
        <p:spPr>
          <a:xfrm>
            <a:off x="2167127" y="1225296"/>
            <a:ext cx="9634011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FUNCTION OVERLOADING</a:t>
            </a:r>
            <a:endParaRPr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"/>
          <p:cNvSpPr txBox="1">
            <a:spLocks noGrp="1"/>
          </p:cNvSpPr>
          <p:nvPr>
            <p:ph type="title"/>
          </p:nvPr>
        </p:nvSpPr>
        <p:spPr>
          <a:xfrm>
            <a:off x="1069848" y="406457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FUNCTION OVERLOADING </a:t>
            </a:r>
            <a:endParaRPr/>
          </a:p>
        </p:txBody>
      </p:sp>
      <p:sp>
        <p:nvSpPr>
          <p:cNvPr id="232" name="Google Shape;232;p7"/>
          <p:cNvSpPr txBox="1">
            <a:spLocks noGrp="1"/>
          </p:cNvSpPr>
          <p:nvPr>
            <p:ph type="body" idx="1"/>
          </p:nvPr>
        </p:nvSpPr>
        <p:spPr>
          <a:xfrm>
            <a:off x="1274885" y="2015801"/>
            <a:ext cx="9853363" cy="415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4344" lvl="0" indent="-342899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允許建立多個名稱相同但參數類型、個數不同的Function ，可以讓整隻程式使用相同名稱的Function去達到各種不同的要求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3" name="Google Shape;233;p7"/>
          <p:cNvSpPr txBox="1"/>
          <p:nvPr/>
        </p:nvSpPr>
        <p:spPr>
          <a:xfrm>
            <a:off x="404446" y="2927838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ckwel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7"/>
          <p:cNvPicPr preferRelativeResize="0"/>
          <p:nvPr/>
        </p:nvPicPr>
        <p:blipFill rotWithShape="1">
          <a:blip r:embed="rId3">
            <a:alphaModFix/>
          </a:blip>
          <a:srcRect l="1585" r="23911" b="41913"/>
          <a:stretch/>
        </p:blipFill>
        <p:spPr>
          <a:xfrm>
            <a:off x="1437543" y="2927837"/>
            <a:ext cx="3420207" cy="3824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7"/>
          <p:cNvPicPr preferRelativeResize="0"/>
          <p:nvPr/>
        </p:nvPicPr>
        <p:blipFill rotWithShape="1">
          <a:blip r:embed="rId3">
            <a:alphaModFix/>
          </a:blip>
          <a:srcRect l="1585" t="58725" r="27909"/>
          <a:stretch/>
        </p:blipFill>
        <p:spPr>
          <a:xfrm>
            <a:off x="5281933" y="2927837"/>
            <a:ext cx="2716824" cy="228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7"/>
          <p:cNvPicPr preferRelativeResize="0"/>
          <p:nvPr/>
        </p:nvPicPr>
        <p:blipFill rotWithShape="1">
          <a:blip r:embed="rId4">
            <a:alphaModFix/>
          </a:blip>
          <a:srcRect t="846" r="67153"/>
          <a:stretch/>
        </p:blipFill>
        <p:spPr>
          <a:xfrm>
            <a:off x="8422940" y="2927837"/>
            <a:ext cx="2443198" cy="228132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7"/>
          <p:cNvSpPr/>
          <p:nvPr/>
        </p:nvSpPr>
        <p:spPr>
          <a:xfrm>
            <a:off x="5281933" y="2927837"/>
            <a:ext cx="1576067" cy="307778"/>
          </a:xfrm>
          <a:prstGeom prst="ellipse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ckwel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7"/>
          <p:cNvSpPr/>
          <p:nvPr/>
        </p:nvSpPr>
        <p:spPr>
          <a:xfrm>
            <a:off x="5281932" y="3663928"/>
            <a:ext cx="2279453" cy="307778"/>
          </a:xfrm>
          <a:prstGeom prst="ellipse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ckwel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7"/>
          <p:cNvSpPr/>
          <p:nvPr/>
        </p:nvSpPr>
        <p:spPr>
          <a:xfrm>
            <a:off x="5311014" y="4461565"/>
            <a:ext cx="2619648" cy="307778"/>
          </a:xfrm>
          <a:prstGeom prst="ellipse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ckwel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Google Shape;240;p7"/>
          <p:cNvCxnSpPr/>
          <p:nvPr/>
        </p:nvCxnSpPr>
        <p:spPr>
          <a:xfrm rot="10800000">
            <a:off x="5987564" y="5209157"/>
            <a:ext cx="422028" cy="628935"/>
          </a:xfrm>
          <a:prstGeom prst="straightConnector1">
            <a:avLst/>
          </a:prstGeom>
          <a:noFill/>
          <a:ln w="38100" cap="flat" cmpd="sng">
            <a:solidFill>
              <a:srgbClr val="D2431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1" name="Google Shape;241;p7"/>
          <p:cNvSpPr txBox="1"/>
          <p:nvPr/>
        </p:nvSpPr>
        <p:spPr>
          <a:xfrm>
            <a:off x="6069966" y="5802868"/>
            <a:ext cx="4518092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r>
              <a:rPr lang="zh-TW" sz="1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雖然都叫Function，但函式型態、帶的參數型態、個數都不同，會根據使用時的參數個數、型態去判別要做哪些事情</a:t>
            </a:r>
            <a:endParaRPr sz="14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4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zh-TW" sz="4800"/>
              <a:t>Ternary operator (三元運算子)</a:t>
            </a:r>
            <a:endParaRPr sz="4800"/>
          </a:p>
        </p:txBody>
      </p:sp>
      <p:sp>
        <p:nvSpPr>
          <p:cNvPr id="247" name="Google Shape;247;p44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格式</a:t>
            </a:r>
            <a:endParaRPr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zh-TW"/>
              <a:t>test ? expression1 : expression2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zh-TW"/>
              <a:t>判斷式 ? true的結果 : false的結果</a:t>
            </a:r>
            <a:endParaRPr/>
          </a:p>
        </p:txBody>
      </p:sp>
      <p:pic>
        <p:nvPicPr>
          <p:cNvPr id="255" name="Google Shape;25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37502" y="1742496"/>
            <a:ext cx="4944165" cy="30388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6" name="Google Shape;256;p45"/>
          <p:cNvSpPr/>
          <p:nvPr/>
        </p:nvSpPr>
        <p:spPr>
          <a:xfrm>
            <a:off x="2735991" y="3261946"/>
            <a:ext cx="499578" cy="94956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65162" y="5580175"/>
            <a:ext cx="3982006" cy="83831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8" name="Google Shape;258;p45"/>
          <p:cNvSpPr txBox="1"/>
          <p:nvPr/>
        </p:nvSpPr>
        <p:spPr>
          <a:xfrm>
            <a:off x="6761878" y="5161947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輸出結果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390</Words>
  <Application>Microsoft Macintosh PowerPoint</Application>
  <PresentationFormat>寬螢幕</PresentationFormat>
  <Paragraphs>76</Paragraphs>
  <Slides>18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Microsoft JhengHei</vt:lpstr>
      <vt:lpstr>DFKai-SB</vt:lpstr>
      <vt:lpstr>Noto Sans Symbols</vt:lpstr>
      <vt:lpstr>Arial</vt:lpstr>
      <vt:lpstr>Calibri</vt:lpstr>
      <vt:lpstr>Rockwell</vt:lpstr>
      <vt:lpstr>木刻字型</vt:lpstr>
      <vt:lpstr>HDOfficeLightV0</vt:lpstr>
      <vt:lpstr>計算機實習 10</vt:lpstr>
      <vt:lpstr>CONTENTS</vt:lpstr>
      <vt:lpstr>FUNCTION</vt:lpstr>
      <vt:lpstr>FUNCTION格式</vt:lpstr>
      <vt:lpstr>FUNCTION格式2</vt:lpstr>
      <vt:lpstr>FUNCTION OVERLOADING</vt:lpstr>
      <vt:lpstr>FUNCTION OVERLOADING </vt:lpstr>
      <vt:lpstr>Ternary operator (三元運算子)</vt:lpstr>
      <vt:lpstr>格式</vt:lpstr>
      <vt:lpstr>PowerPoint 簡報</vt:lpstr>
      <vt:lpstr>課堂練習10</vt:lpstr>
      <vt:lpstr>PowerPoint 簡報</vt:lpstr>
      <vt:lpstr>練習10</vt:lpstr>
      <vt:lpstr>練習10</vt:lpstr>
      <vt:lpstr>練習10</vt:lpstr>
      <vt:lpstr>繳交規範</vt:lpstr>
      <vt:lpstr>繳交格式</vt:lpstr>
      <vt:lpstr>繳交格式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計算機實習 10</dc:title>
  <dc:creator>user</dc:creator>
  <cp:lastModifiedBy>丁婉芩</cp:lastModifiedBy>
  <cp:revision>1</cp:revision>
  <dcterms:created xsi:type="dcterms:W3CDTF">2019-09-17T01:59:49Z</dcterms:created>
  <dcterms:modified xsi:type="dcterms:W3CDTF">2021-12-03T04:22:16Z</dcterms:modified>
</cp:coreProperties>
</file>