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24"/>
  </p:notesMasterIdLst>
  <p:sldIdLst>
    <p:sldId id="256" r:id="rId3"/>
    <p:sldId id="303" r:id="rId4"/>
    <p:sldId id="260" r:id="rId5"/>
    <p:sldId id="261" r:id="rId6"/>
    <p:sldId id="291" r:id="rId7"/>
    <p:sldId id="293" r:id="rId8"/>
    <p:sldId id="294" r:id="rId9"/>
    <p:sldId id="295" r:id="rId10"/>
    <p:sldId id="266" r:id="rId11"/>
    <p:sldId id="305" r:id="rId12"/>
    <p:sldId id="316" r:id="rId13"/>
    <p:sldId id="306" r:id="rId14"/>
    <p:sldId id="313" r:id="rId15"/>
    <p:sldId id="297" r:id="rId16"/>
    <p:sldId id="317" r:id="rId17"/>
    <p:sldId id="273" r:id="rId18"/>
    <p:sldId id="272" r:id="rId19"/>
    <p:sldId id="304" r:id="rId20"/>
    <p:sldId id="274" r:id="rId21"/>
    <p:sldId id="276" r:id="rId22"/>
    <p:sldId id="28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94479" autoAdjust="0"/>
  </p:normalViewPr>
  <p:slideViewPr>
    <p:cSldViewPr snapToGrid="0">
      <p:cViewPr varScale="1">
        <p:scale>
          <a:sx n="108" d="100"/>
          <a:sy n="108" d="100"/>
        </p:scale>
        <p:origin x="70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6a4af78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16a4af78f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616a4af78f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978201c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978201c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63978201c3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322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b11ba20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63b11ba20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計算機實習 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2021/12/17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13349"/>
          </a:xfrm>
        </p:spPr>
        <p:txBody>
          <a:bodyPr/>
          <a:lstStyle/>
          <a:p>
            <a:r>
              <a:rPr lang="zh-TW" altLang="en-US" dirty="0"/>
              <a:t>指標宣告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4BD754-7F3E-480C-BE2B-8E19B45C9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34" y="2696220"/>
            <a:ext cx="3286584" cy="132416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86DC0B3-19BF-45F2-8179-173263CAE50F}"/>
              </a:ext>
            </a:extLst>
          </p:cNvPr>
          <p:cNvSpPr/>
          <p:nvPr/>
        </p:nvSpPr>
        <p:spPr>
          <a:xfrm>
            <a:off x="1196134" y="3036163"/>
            <a:ext cx="792464" cy="905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6B2801-4B1B-4E5D-A1EA-B6D8213188A0}"/>
              </a:ext>
            </a:extLst>
          </p:cNvPr>
          <p:cNvSpPr txBox="1"/>
          <p:nvPr/>
        </p:nvSpPr>
        <p:spPr>
          <a:xfrm>
            <a:off x="1196134" y="4622624"/>
            <a:ext cx="8089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宣告一個指標變數</a:t>
            </a:r>
            <a:r>
              <a:rPr lang="en-US" altLang="zh-TW" dirty="0"/>
              <a:t>ptr_num</a:t>
            </a:r>
            <a:r>
              <a:rPr lang="zh-TW" altLang="en-US" dirty="0"/>
              <a:t>，他的</a:t>
            </a:r>
            <a:r>
              <a:rPr lang="en-US" altLang="zh-TW" dirty="0"/>
              <a:t>type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rgbClr val="FF0000"/>
                </a:solidFill>
              </a:rPr>
              <a:t>int*</a:t>
            </a:r>
            <a:r>
              <a:rPr lang="en-US" altLang="zh-TW" dirty="0"/>
              <a:t>(</a:t>
            </a:r>
            <a:r>
              <a:rPr lang="zh-TW" altLang="en-US" dirty="0"/>
              <a:t>一個指向</a:t>
            </a:r>
            <a:r>
              <a:rPr lang="en-US" altLang="zh-TW" dirty="0"/>
              <a:t>int</a:t>
            </a:r>
            <a:r>
              <a:rPr lang="zh-TW" altLang="en-US" dirty="0"/>
              <a:t>的指標</a:t>
            </a:r>
            <a:r>
              <a:rPr lang="en-US" altLang="zh-TW" dirty="0"/>
              <a:t>)</a:t>
            </a:r>
            <a:r>
              <a:rPr lang="zh-TW" altLang="en-US" dirty="0"/>
              <a:t>，指向</a:t>
            </a:r>
            <a:r>
              <a:rPr lang="en-US" altLang="zh-TW" dirty="0"/>
              <a:t>num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float*</a:t>
            </a:r>
            <a:r>
              <a:rPr lang="zh-TW" altLang="en-US" dirty="0"/>
              <a:t>是一個指向</a:t>
            </a:r>
            <a:r>
              <a:rPr lang="en-US" altLang="zh-TW" dirty="0"/>
              <a:t>float</a:t>
            </a:r>
            <a:r>
              <a:rPr lang="zh-TW" altLang="en-US" dirty="0"/>
              <a:t>的指標</a:t>
            </a:r>
            <a:endParaRPr lang="en-US" altLang="zh-TW" dirty="0"/>
          </a:p>
          <a:p>
            <a:r>
              <a:rPr lang="en-US" altLang="zh-TW" dirty="0"/>
              <a:t>char*</a:t>
            </a:r>
            <a:r>
              <a:rPr lang="zh-TW" altLang="en-US" dirty="0"/>
              <a:t>是一個指向</a:t>
            </a:r>
            <a:r>
              <a:rPr lang="en-US" altLang="zh-TW" dirty="0"/>
              <a:t>char</a:t>
            </a:r>
            <a:r>
              <a:rPr lang="zh-TW" altLang="en-US" dirty="0"/>
              <a:t>的指標</a:t>
            </a:r>
            <a:endParaRPr lang="en-US" altLang="zh-TW" dirty="0"/>
          </a:p>
          <a:p>
            <a:r>
              <a:rPr lang="en-US" altLang="zh-TW" dirty="0" err="1"/>
              <a:t>etc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2C53279-3F97-404E-93B2-B6D54DC02D93}"/>
              </a:ext>
            </a:extLst>
          </p:cNvPr>
          <p:cNvSpPr txBox="1"/>
          <p:nvPr/>
        </p:nvSpPr>
        <p:spPr>
          <a:xfrm>
            <a:off x="4574087" y="2988968"/>
            <a:ext cx="108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較常見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05A8FCA-7C9D-43BD-A1FB-602E3AFEB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590" y="1462037"/>
            <a:ext cx="3362325" cy="14763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8B70431-8C34-41F3-9E84-A1F95FAA4F1C}"/>
              </a:ext>
            </a:extLst>
          </p:cNvPr>
          <p:cNvSpPr txBox="1"/>
          <p:nvPr/>
        </p:nvSpPr>
        <p:spPr>
          <a:xfrm>
            <a:off x="8510725" y="3119592"/>
            <a:ext cx="15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抽象的概念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33ADD97-ADF0-475A-B1D5-B19ABA822673}"/>
              </a:ext>
            </a:extLst>
          </p:cNvPr>
          <p:cNvCxnSpPr/>
          <p:nvPr/>
        </p:nvCxnSpPr>
        <p:spPr>
          <a:xfrm flipV="1">
            <a:off x="2681056" y="4110361"/>
            <a:ext cx="0" cy="408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7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B52A01-D5E1-4B3F-8E4F-1EA5681D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45752"/>
            <a:ext cx="4372164" cy="12876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DFE0AE-903D-4AFC-9017-7DE628BC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56" y="2349720"/>
            <a:ext cx="2313023" cy="1183724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198AD40-4E90-4B2E-AADB-093298787389}"/>
              </a:ext>
            </a:extLst>
          </p:cNvPr>
          <p:cNvGraphicFramePr>
            <a:graphicFrameLocks noGrp="1"/>
          </p:cNvGraphicFramePr>
          <p:nvPr/>
        </p:nvGraphicFramePr>
        <p:xfrm>
          <a:off x="5147077" y="4011829"/>
          <a:ext cx="1013041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041">
                  <a:extLst>
                    <a:ext uri="{9D8B030D-6E8A-4147-A177-3AD203B41FA5}">
                      <a16:colId xmlns:a16="http://schemas.microsoft.com/office/drawing/2014/main" val="1102548289"/>
                    </a:ext>
                  </a:extLst>
                </a:gridCol>
              </a:tblGrid>
              <a:tr h="197971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666019"/>
                  </a:ext>
                </a:extLst>
              </a:tr>
              <a:tr h="197971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507604"/>
                  </a:ext>
                </a:extLst>
              </a:tr>
              <a:tr h="197971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20387"/>
                  </a:ext>
                </a:extLst>
              </a:tr>
              <a:tr h="1979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805087"/>
                  </a:ext>
                </a:extLst>
              </a:tr>
              <a:tr h="197971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46689"/>
                  </a:ext>
                </a:extLst>
              </a:tr>
              <a:tr h="197971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99101"/>
                  </a:ext>
                </a:extLst>
              </a:tr>
              <a:tr h="197971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1469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9B26E04-1F60-4ADC-9831-D4FE80814898}"/>
              </a:ext>
            </a:extLst>
          </p:cNvPr>
          <p:cNvGraphicFramePr>
            <a:graphicFrameLocks noGrp="1"/>
          </p:cNvGraphicFramePr>
          <p:nvPr/>
        </p:nvGraphicFramePr>
        <p:xfrm>
          <a:off x="2441851" y="4011829"/>
          <a:ext cx="1013041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041">
                  <a:extLst>
                    <a:ext uri="{9D8B030D-6E8A-4147-A177-3AD203B41FA5}">
                      <a16:colId xmlns:a16="http://schemas.microsoft.com/office/drawing/2014/main" val="1102548289"/>
                    </a:ext>
                  </a:extLst>
                </a:gridCol>
              </a:tblGrid>
              <a:tr h="1839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666019"/>
                  </a:ext>
                </a:extLst>
              </a:tr>
              <a:tr h="1839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0x61fe14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507604"/>
                  </a:ext>
                </a:extLst>
              </a:tr>
              <a:tr h="1839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20387"/>
                  </a:ext>
                </a:extLst>
              </a:tr>
              <a:tr h="183956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805087"/>
                  </a:ext>
                </a:extLst>
              </a:tr>
              <a:tr h="1839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46689"/>
                  </a:ext>
                </a:extLst>
              </a:tr>
              <a:tr h="1839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99101"/>
                  </a:ext>
                </a:extLst>
              </a:tr>
              <a:tr h="183956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14693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09597-0520-42A8-9E49-D7597F24B1FD}"/>
              </a:ext>
            </a:extLst>
          </p:cNvPr>
          <p:cNvSpPr txBox="1"/>
          <p:nvPr/>
        </p:nvSpPr>
        <p:spPr>
          <a:xfrm>
            <a:off x="6213978" y="4924740"/>
            <a:ext cx="932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0x61fe14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4987C6-6F42-4F0D-A62C-AA0861F154C7}"/>
              </a:ext>
            </a:extLst>
          </p:cNvPr>
          <p:cNvSpPr txBox="1"/>
          <p:nvPr/>
        </p:nvSpPr>
        <p:spPr>
          <a:xfrm>
            <a:off x="1604144" y="4217485"/>
            <a:ext cx="932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ptr_num</a:t>
            </a:r>
            <a:endParaRPr lang="zh-TW" altLang="en-US" sz="1400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DF3F451E-5730-47AA-ADD7-5309D768AC74}"/>
              </a:ext>
            </a:extLst>
          </p:cNvPr>
          <p:cNvCxnSpPr>
            <a:endCxn id="9" idx="1"/>
          </p:cNvCxnSpPr>
          <p:nvPr/>
        </p:nvCxnSpPr>
        <p:spPr>
          <a:xfrm>
            <a:off x="3382392" y="4456590"/>
            <a:ext cx="1764685" cy="62203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2E86B5-629B-424F-A3CB-3073E691ED3B}"/>
              </a:ext>
            </a:extLst>
          </p:cNvPr>
          <p:cNvSpPr txBox="1"/>
          <p:nvPr/>
        </p:nvSpPr>
        <p:spPr>
          <a:xfrm>
            <a:off x="4603567" y="4770851"/>
            <a:ext cx="54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num</a:t>
            </a:r>
            <a:endParaRPr lang="zh-TW" altLang="en-US" sz="1400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83606D4A-08BC-40DC-B05D-65189AB601E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11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指標宣告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68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指標取值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65072-ACB6-4F58-87C4-F3D8AB5B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* </a:t>
            </a:r>
            <a:r>
              <a:rPr lang="en-US" altLang="zh-TW" dirty="0"/>
              <a:t>(dereference)</a:t>
            </a:r>
          </a:p>
          <a:p>
            <a:pPr lvl="1"/>
            <a:r>
              <a:rPr lang="zh-TW" altLang="en-US" dirty="0"/>
              <a:t>「</a:t>
            </a:r>
            <a:r>
              <a:rPr lang="zh-TW" altLang="en-US" dirty="0">
                <a:solidFill>
                  <a:srgbClr val="FF0000"/>
                </a:solidFill>
              </a:rPr>
              <a:t>依址取值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*後面接一個位址，取出該位址的值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300434-9B65-40AF-B7BB-92DA6874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73" y="3588619"/>
            <a:ext cx="4550527" cy="20850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2616FF-387D-4F40-9ED8-3730BC07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25" y="3953893"/>
            <a:ext cx="1755269" cy="146272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C58CC36-6223-4492-A8FD-4B712624B1BF}"/>
              </a:ext>
            </a:extLst>
          </p:cNvPr>
          <p:cNvSpPr/>
          <p:nvPr/>
        </p:nvSpPr>
        <p:spPr>
          <a:xfrm>
            <a:off x="3211365" y="4621607"/>
            <a:ext cx="1134416" cy="279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627804-FF7B-4568-960E-88891AA2C89D}"/>
              </a:ext>
            </a:extLst>
          </p:cNvPr>
          <p:cNvSpPr/>
          <p:nvPr/>
        </p:nvSpPr>
        <p:spPr>
          <a:xfrm>
            <a:off x="1494482" y="5125706"/>
            <a:ext cx="1134416" cy="279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59A718-9B86-4A79-A72F-DEA60E23BF9D}"/>
              </a:ext>
            </a:extLst>
          </p:cNvPr>
          <p:cNvSpPr/>
          <p:nvPr/>
        </p:nvSpPr>
        <p:spPr>
          <a:xfrm>
            <a:off x="3141141" y="5378830"/>
            <a:ext cx="543092" cy="279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75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8870EF-1092-4085-BB25-27952281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31398"/>
            <a:ext cx="4514206" cy="594804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Pass by value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DA7F6D-E312-4A67-8244-D9AFF8A2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61" y="2612255"/>
            <a:ext cx="3880544" cy="2638769"/>
          </a:xfrm>
          <a:prstGeom prst="rect">
            <a:avLst/>
          </a:prstGeom>
        </p:spPr>
      </p:pic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C8F54B90-24B3-4A38-AE87-0CE7DC2A580E}"/>
              </a:ext>
            </a:extLst>
          </p:cNvPr>
          <p:cNvSpPr txBox="1">
            <a:spLocks/>
          </p:cNvSpPr>
          <p:nvPr/>
        </p:nvSpPr>
        <p:spPr>
          <a:xfrm>
            <a:off x="6496163" y="1531398"/>
            <a:ext cx="4514204" cy="59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Pass by pointer (address)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43526A-99C3-488D-9E08-0706AFA4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16" y="2612255"/>
            <a:ext cx="3895698" cy="263876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C8E8D73-E6DA-44E8-92F6-ABF70469DB0B}"/>
              </a:ext>
            </a:extLst>
          </p:cNvPr>
          <p:cNvSpPr/>
          <p:nvPr/>
        </p:nvSpPr>
        <p:spPr>
          <a:xfrm>
            <a:off x="1141471" y="2547891"/>
            <a:ext cx="509776" cy="314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1AEE35-BF27-482F-B408-5CACC93C4469}"/>
              </a:ext>
            </a:extLst>
          </p:cNvPr>
          <p:cNvSpPr/>
          <p:nvPr/>
        </p:nvSpPr>
        <p:spPr>
          <a:xfrm>
            <a:off x="6718127" y="2547891"/>
            <a:ext cx="685850" cy="314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A7DBE5-DF30-499B-9A56-15F3E34D0289}"/>
              </a:ext>
            </a:extLst>
          </p:cNvPr>
          <p:cNvSpPr/>
          <p:nvPr/>
        </p:nvSpPr>
        <p:spPr>
          <a:xfrm>
            <a:off x="7252267" y="4125447"/>
            <a:ext cx="1696424" cy="314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FEB7305-931B-49E0-A1A6-05F76D7A5985}"/>
              </a:ext>
            </a:extLst>
          </p:cNvPr>
          <p:cNvSpPr txBox="1"/>
          <p:nvPr/>
        </p:nvSpPr>
        <p:spPr>
          <a:xfrm>
            <a:off x="1206360" y="5708342"/>
            <a:ext cx="419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呼叫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是把參數值複製給</a:t>
            </a:r>
            <a:r>
              <a:rPr lang="en-US" altLang="zh-TW" dirty="0">
                <a:solidFill>
                  <a:srgbClr val="FF0000"/>
                </a:solidFill>
              </a:rPr>
              <a:t>function!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內容版面配置區 5">
            <a:extLst>
              <a:ext uri="{FF2B5EF4-FFF2-40B4-BE49-F238E27FC236}">
                <a16:creationId xmlns:a16="http://schemas.microsoft.com/office/drawing/2014/main" id="{E8DCB438-B62D-4AEF-B75F-F46FDE9A0955}"/>
              </a:ext>
            </a:extLst>
          </p:cNvPr>
          <p:cNvSpPr txBox="1">
            <a:spLocks/>
          </p:cNvSpPr>
          <p:nvPr/>
        </p:nvSpPr>
        <p:spPr>
          <a:xfrm>
            <a:off x="1069848" y="530216"/>
            <a:ext cx="4514206" cy="59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600" dirty="0"/>
              <a:t>Function</a:t>
            </a:r>
            <a:r>
              <a:rPr lang="zh-TW" altLang="en-US" sz="3600" dirty="0"/>
              <a:t>傳參數方式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0615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233040"/>
            <a:ext cx="10058400" cy="220831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Pass by value</a:t>
            </a:r>
            <a:r>
              <a:rPr lang="zh-TW" altLang="en-US" sz="2400" dirty="0"/>
              <a:t> 侷限性</a:t>
            </a:r>
            <a:endParaRPr lang="en-US" altLang="zh-TW" sz="2400" dirty="0"/>
          </a:p>
          <a:p>
            <a:pPr lvl="1"/>
            <a:r>
              <a:rPr lang="zh-TW" altLang="en-US" sz="2400" dirty="0"/>
              <a:t>速度</a:t>
            </a:r>
            <a:r>
              <a:rPr lang="en-US" altLang="zh-TW" sz="2400" dirty="0"/>
              <a:t>?</a:t>
            </a:r>
          </a:p>
          <a:p>
            <a:pPr lvl="1"/>
            <a:r>
              <a:rPr lang="zh-TW" altLang="en-US" sz="2400" dirty="0"/>
              <a:t>想直接更動數值</a:t>
            </a:r>
            <a:r>
              <a:rPr lang="en-US" altLang="zh-TW" sz="2400" dirty="0"/>
              <a:t>?</a:t>
            </a:r>
          </a:p>
          <a:p>
            <a:pPr lvl="1"/>
            <a:r>
              <a:rPr lang="zh-TW" altLang="en-US" sz="2400" dirty="0"/>
              <a:t>多回傳值</a:t>
            </a:r>
            <a:r>
              <a:rPr lang="en-US" altLang="zh-TW" sz="2400" dirty="0"/>
              <a:t>?</a:t>
            </a:r>
          </a:p>
          <a:p>
            <a:r>
              <a:rPr lang="en-US" altLang="zh-TW" sz="2400" dirty="0"/>
              <a:t>E.g. Swap (</a:t>
            </a:r>
            <a:r>
              <a:rPr lang="zh-TW" altLang="en-US" sz="2400" dirty="0"/>
              <a:t>交換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6D453A-A4F7-4D64-8590-43389C6B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34" y="3048990"/>
            <a:ext cx="5282951" cy="26593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64B8FA-AD58-4CB0-814B-4B888D86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35" y="3048990"/>
            <a:ext cx="5282951" cy="26735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4B98325-F85B-46DE-83DC-CBCDA66A0135}"/>
              </a:ext>
            </a:extLst>
          </p:cNvPr>
          <p:cNvSpPr txBox="1"/>
          <p:nvPr/>
        </p:nvSpPr>
        <p:spPr>
          <a:xfrm>
            <a:off x="5260440" y="4811693"/>
            <a:ext cx="101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Wrong!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024B42-7135-4F76-8CF7-FFBC79B30522}"/>
              </a:ext>
            </a:extLst>
          </p:cNvPr>
          <p:cNvSpPr txBox="1"/>
          <p:nvPr/>
        </p:nvSpPr>
        <p:spPr>
          <a:xfrm>
            <a:off x="866134" y="5841854"/>
            <a:ext cx="446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呼叫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是把參數值複製給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，所以不會動到</a:t>
            </a:r>
            <a:r>
              <a:rPr lang="en-US" altLang="zh-TW" dirty="0">
                <a:solidFill>
                  <a:srgbClr val="FF0000"/>
                </a:solidFill>
              </a:rPr>
              <a:t>main</a:t>
            </a:r>
            <a:r>
              <a:rPr lang="zh-TW" altLang="en-US" dirty="0">
                <a:solidFill>
                  <a:srgbClr val="FF0000"/>
                </a:solidFill>
              </a:rPr>
              <a:t>裡面的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b)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01F7FD-3882-427C-ADF1-18EFA10F0644}"/>
              </a:ext>
            </a:extLst>
          </p:cNvPr>
          <p:cNvSpPr/>
          <p:nvPr/>
        </p:nvSpPr>
        <p:spPr>
          <a:xfrm>
            <a:off x="1653531" y="2546142"/>
            <a:ext cx="1605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Pass by value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C7A9E2-F976-4A76-98CA-4A3DF5FC9325}"/>
              </a:ext>
            </a:extLst>
          </p:cNvPr>
          <p:cNvSpPr/>
          <p:nvPr/>
        </p:nvSpPr>
        <p:spPr>
          <a:xfrm>
            <a:off x="7327975" y="2546142"/>
            <a:ext cx="180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Pass by pointer</a:t>
            </a:r>
          </a:p>
        </p:txBody>
      </p:sp>
    </p:spTree>
    <p:extLst>
      <p:ext uri="{BB962C8B-B14F-4D97-AF65-F5344CB8AC3E}">
        <p14:creationId xmlns:p14="http://schemas.microsoft.com/office/powerpoint/2010/main" val="147161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94DD0B-5615-4B4D-81A0-8FB04B88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74703"/>
            <a:ext cx="10058400" cy="549749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指標運算 </a:t>
            </a:r>
            <a:r>
              <a:rPr lang="en-US" altLang="zh-TW" sz="2400" dirty="0"/>
              <a:t>(only</a:t>
            </a:r>
            <a:r>
              <a:rPr lang="zh-TW" altLang="en-US" sz="2400" dirty="0"/>
              <a:t>加減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陣列也是指標</a:t>
            </a:r>
            <a:endParaRPr lang="en-US" altLang="zh-TW" sz="2400" dirty="0"/>
          </a:p>
          <a:p>
            <a:pPr lvl="1"/>
            <a:r>
              <a:rPr lang="zh-TW" altLang="en-US" sz="2000" dirty="0"/>
              <a:t>以指標存取陣列資料：</a:t>
            </a: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E786F7-B85C-494D-87AD-FB410AE6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60" y="1402672"/>
            <a:ext cx="4479120" cy="11783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05BB760-6107-4CB1-BAE7-89ED80F3F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82" y="1979186"/>
            <a:ext cx="1231035" cy="632614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EDC4A24-B7CB-4ADA-90D9-7FDA4AD5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27702"/>
              </p:ext>
            </p:extLst>
          </p:nvPr>
        </p:nvGraphicFramePr>
        <p:xfrm>
          <a:off x="9853225" y="620564"/>
          <a:ext cx="73783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835">
                  <a:extLst>
                    <a:ext uri="{9D8B030D-6E8A-4147-A177-3AD203B41FA5}">
                      <a16:colId xmlns:a16="http://schemas.microsoft.com/office/drawing/2014/main" val="1102548289"/>
                    </a:ext>
                  </a:extLst>
                </a:gridCol>
              </a:tblGrid>
              <a:tr h="23982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666019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507604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20387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805087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    ???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46689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99101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1469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7D6B8A0-99CA-45DD-96CA-769FAF6FC548}"/>
              </a:ext>
            </a:extLst>
          </p:cNvPr>
          <p:cNvSpPr/>
          <p:nvPr/>
        </p:nvSpPr>
        <p:spPr>
          <a:xfrm>
            <a:off x="8473241" y="1686545"/>
            <a:ext cx="443884" cy="399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6CC518-2809-4274-B63E-44E0BAC7D47D}"/>
              </a:ext>
            </a:extLst>
          </p:cNvPr>
          <p:cNvSpPr txBox="1"/>
          <p:nvPr/>
        </p:nvSpPr>
        <p:spPr>
          <a:xfrm>
            <a:off x="7698308" y="1393794"/>
            <a:ext cx="868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ptr_num</a:t>
            </a:r>
            <a:endParaRPr lang="zh-TW" altLang="en-US" sz="1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F194CCB-8912-4FA6-8DF5-D6C42755F70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717872" y="1687364"/>
            <a:ext cx="1135353" cy="19470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770E5D6-796E-45E7-9DE9-E363D32BD483}"/>
              </a:ext>
            </a:extLst>
          </p:cNvPr>
          <p:cNvCxnSpPr>
            <a:cxnSpLocks/>
          </p:cNvCxnSpPr>
          <p:nvPr/>
        </p:nvCxnSpPr>
        <p:spPr>
          <a:xfrm flipV="1">
            <a:off x="8717872" y="1961965"/>
            <a:ext cx="113535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CD14FA6-FF9E-43E3-A7A5-4A60D8309D6C}"/>
              </a:ext>
            </a:extLst>
          </p:cNvPr>
          <p:cNvSpPr txBox="1"/>
          <p:nvPr/>
        </p:nvSpPr>
        <p:spPr>
          <a:xfrm>
            <a:off x="9333881" y="1728177"/>
            <a:ext cx="443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+1</a:t>
            </a:r>
            <a:endParaRPr lang="zh-TW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200997-FB9E-4400-BC81-1CF5DAF2B4EF}"/>
              </a:ext>
            </a:extLst>
          </p:cNvPr>
          <p:cNvSpPr/>
          <p:nvPr/>
        </p:nvSpPr>
        <p:spPr>
          <a:xfrm>
            <a:off x="2910501" y="2371725"/>
            <a:ext cx="1430680" cy="24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7BD8246-F7BE-4D3C-80B5-360BA1662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23" y="4115657"/>
            <a:ext cx="596394" cy="121713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5D1421F-98F9-484B-A4B7-3B080F106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160" y="4115657"/>
            <a:ext cx="4472062" cy="1178353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3C233ED-DBA1-4672-9EF7-FA29BC4F4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04178"/>
              </p:ext>
            </p:extLst>
          </p:nvPr>
        </p:nvGraphicFramePr>
        <p:xfrm>
          <a:off x="9817714" y="4021451"/>
          <a:ext cx="737835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835">
                  <a:extLst>
                    <a:ext uri="{9D8B030D-6E8A-4147-A177-3AD203B41FA5}">
                      <a16:colId xmlns:a16="http://schemas.microsoft.com/office/drawing/2014/main" val="1102548289"/>
                    </a:ext>
                  </a:extLst>
                </a:gridCol>
              </a:tblGrid>
              <a:tr h="23982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666019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507604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20387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805087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46689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99101"/>
                  </a:ext>
                </a:extLst>
              </a:tr>
              <a:tr h="23982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14693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12BA7455-ABC6-4B18-9B48-16B3ABFA3CA4}"/>
              </a:ext>
            </a:extLst>
          </p:cNvPr>
          <p:cNvSpPr/>
          <p:nvPr/>
        </p:nvSpPr>
        <p:spPr>
          <a:xfrm>
            <a:off x="8497418" y="4572213"/>
            <a:ext cx="443884" cy="399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5166163-3B0D-4F44-AB68-5667A164C434}"/>
              </a:ext>
            </a:extLst>
          </p:cNvPr>
          <p:cNvSpPr txBox="1"/>
          <p:nvPr/>
        </p:nvSpPr>
        <p:spPr>
          <a:xfrm>
            <a:off x="8223402" y="4214350"/>
            <a:ext cx="51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arr</a:t>
            </a:r>
            <a:endParaRPr lang="zh-TW" altLang="en-US" sz="14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ED0242E-D8A4-4237-A071-FC95994033FD}"/>
              </a:ext>
            </a:extLst>
          </p:cNvPr>
          <p:cNvCxnSpPr>
            <a:cxnSpLocks/>
          </p:cNvCxnSpPr>
          <p:nvPr/>
        </p:nvCxnSpPr>
        <p:spPr>
          <a:xfrm flipV="1">
            <a:off x="8719360" y="4492313"/>
            <a:ext cx="1098354" cy="275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192A07-5902-475B-B96C-C63520350813}"/>
              </a:ext>
            </a:extLst>
          </p:cNvPr>
          <p:cNvSpPr txBox="1"/>
          <p:nvPr/>
        </p:nvSpPr>
        <p:spPr>
          <a:xfrm>
            <a:off x="10671427" y="1532656"/>
            <a:ext cx="94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0x61fe14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FCD92E2-E5D9-49C1-B199-7402B70C2EEF}"/>
              </a:ext>
            </a:extLst>
          </p:cNvPr>
          <p:cNvSpPr txBox="1"/>
          <p:nvPr/>
        </p:nvSpPr>
        <p:spPr>
          <a:xfrm>
            <a:off x="10653526" y="1804683"/>
            <a:ext cx="94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0x61fe18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210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187972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8302" y="421772"/>
            <a:ext cx="1997042" cy="7738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9535" y="1599742"/>
            <a:ext cx="5756465" cy="35848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ts val="1870"/>
            </a:pPr>
            <a:r>
              <a:rPr lang="zh-CN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目標：</a:t>
            </a:r>
            <a:endParaRPr lang="en-US" altLang="zh-CN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spcBef>
                <a:spcPts val="0"/>
              </a:spcBef>
              <a:buSzPts val="1870"/>
            </a:pPr>
            <a:r>
              <a:rPr lang="zh-TW" altLang="en-US" sz="2000" dirty="0">
                <a:ea typeface="標楷體" panose="03000509000000000000" pitchFamily="65" charset="-120"/>
              </a:rPr>
              <a:t>用指標實作二維向量</a:t>
            </a:r>
            <a:r>
              <a:rPr lang="en-US" altLang="zh-TW" sz="2000" dirty="0">
                <a:ea typeface="標楷體" panose="03000509000000000000" pitchFamily="65" charset="-120"/>
              </a:rPr>
              <a:t>add(</a:t>
            </a:r>
            <a:r>
              <a:rPr lang="zh-TW" altLang="en-US" sz="2000" dirty="0">
                <a:ea typeface="標楷體" panose="03000509000000000000" pitchFamily="65" charset="-120"/>
              </a:rPr>
              <a:t>向量加法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ea typeface="標楷體" panose="03000509000000000000" pitchFamily="65" charset="-120"/>
              </a:rPr>
              <a:t>scale(</a:t>
            </a:r>
            <a:r>
              <a:rPr lang="zh-TW" altLang="en-US" sz="2000" dirty="0">
                <a:ea typeface="標楷體" panose="03000509000000000000" pitchFamily="65" charset="-120"/>
              </a:rPr>
              <a:t>純量積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>
                <a:latin typeface="Rockwell" panose="02060603020205020403" pitchFamily="18" charset="0"/>
                <a:ea typeface="標楷體" panose="03000509000000000000" pitchFamily="65" charset="-120"/>
              </a:rPr>
              <a:t>main</a:t>
            </a:r>
            <a:r>
              <a:rPr lang="zh-CN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函式的內容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Rockwell" panose="02060603020205020403" pitchFamily="18" charset="0"/>
                <a:ea typeface="標楷體" panose="03000509000000000000" pitchFamily="65" charset="-120"/>
              </a:rPr>
              <a:t>add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Rockwell" panose="02060603020205020403" pitchFamily="18" charset="0"/>
                <a:ea typeface="標楷體" panose="03000509000000000000" pitchFamily="65" charset="-120"/>
              </a:rPr>
              <a:t>scale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宣告</a:t>
            </a:r>
            <a:r>
              <a:rPr lang="zh-TW" altLang="en-US" sz="2400" dirty="0">
                <a:solidFill>
                  <a:srgbClr val="FF0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>都不用動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，</a:t>
            </a:r>
            <a:endParaRPr lang="en-US" altLang="zh-TW" sz="2400" dirty="0"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Rockwell" panose="02060603020205020403" pitchFamily="18" charset="0"/>
                <a:ea typeface="標楷體" panose="03000509000000000000" pitchFamily="65" charset="-120"/>
              </a:rPr>
              <a:t>只要改紅框內的實作</a:t>
            </a:r>
            <a:endParaRPr lang="en-US" altLang="zh-TW" sz="2400" b="1" dirty="0">
              <a:solidFill>
                <a:srgbClr val="FF0000"/>
              </a:solidFill>
              <a:latin typeface="Rockwell" panose="02060603020205020403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 err="1">
                <a:latin typeface="Rockwell" panose="02060603020205020403" pitchFamily="18" charset="0"/>
                <a:ea typeface="標楷體" panose="03000509000000000000" pitchFamily="65" charset="-120"/>
              </a:rPr>
              <a:t>eeclass</a:t>
            </a:r>
            <a:r>
              <a:rPr lang="zh-TW" altLang="en-US" sz="2400" dirty="0">
                <a:latin typeface="Rockwell" panose="02060603020205020403" pitchFamily="18" charset="0"/>
                <a:ea typeface="標楷體" panose="03000509000000000000" pitchFamily="65" charset="-120"/>
              </a:rPr>
              <a:t>上有</a:t>
            </a:r>
            <a:r>
              <a:rPr lang="en-US" altLang="zh-TW" sz="2400" dirty="0">
                <a:latin typeface="Rockwell" panose="02060603020205020403" pitchFamily="18" charset="0"/>
                <a:ea typeface="標楷體" panose="03000509000000000000" pitchFamily="65" charset="-120"/>
              </a:rPr>
              <a:t>template</a:t>
            </a:r>
            <a:endParaRPr lang="en-US" altLang="zh-TW" dirty="0"/>
          </a:p>
          <a:p>
            <a:r>
              <a:rPr lang="zh-TW" altLang="en-US" sz="2400" dirty="0"/>
              <a:t>繳交截止日期：</a:t>
            </a:r>
            <a:r>
              <a:rPr lang="en-US" altLang="zh-TW" sz="3000" dirty="0">
                <a:solidFill>
                  <a:srgbClr val="FF0000"/>
                </a:solidFill>
              </a:rPr>
              <a:t>2021/12/17  23:55</a:t>
            </a:r>
            <a:endParaRPr lang="en-US" altLang="zh-TW" sz="3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5E84F6-04C5-4D3E-93F8-AD09F61C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01" y="1017718"/>
            <a:ext cx="6181817" cy="49163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C5C6D-6D21-4AFE-A50E-29449C054E87}"/>
              </a:ext>
            </a:extLst>
          </p:cNvPr>
          <p:cNvSpPr/>
          <p:nvPr/>
        </p:nvSpPr>
        <p:spPr>
          <a:xfrm>
            <a:off x="6273659" y="1829459"/>
            <a:ext cx="1820209" cy="168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1AC874-08A0-4871-A83A-055FCD25DEE1}"/>
              </a:ext>
            </a:extLst>
          </p:cNvPr>
          <p:cNvSpPr/>
          <p:nvPr/>
        </p:nvSpPr>
        <p:spPr>
          <a:xfrm>
            <a:off x="6273659" y="2486686"/>
            <a:ext cx="1820209" cy="168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498C37-C792-4DD1-8D3B-E3988B4D70EA}"/>
              </a:ext>
            </a:extLst>
          </p:cNvPr>
          <p:cNvSpPr txBox="1"/>
          <p:nvPr/>
        </p:nvSpPr>
        <p:spPr>
          <a:xfrm>
            <a:off x="9374819" y="4350058"/>
            <a:ext cx="128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78DED3-C280-4053-97AF-9FAC2DBB74C7}"/>
              </a:ext>
            </a:extLst>
          </p:cNvPr>
          <p:cNvSpPr txBox="1"/>
          <p:nvPr/>
        </p:nvSpPr>
        <p:spPr>
          <a:xfrm>
            <a:off x="9374819" y="5564769"/>
            <a:ext cx="128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* </a:t>
            </a:r>
            <a:r>
              <a:rPr lang="en-US" altLang="zh-TW" dirty="0"/>
              <a:t>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11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b11ba20a_0_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7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練習</a:t>
            </a:r>
            <a:r>
              <a:rPr lang="en-US" altLang="zh-TW"/>
              <a:t>12</a:t>
            </a:r>
            <a:endParaRPr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69848" y="1754660"/>
            <a:ext cx="9535308" cy="1955192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TW" altLang="en-US" dirty="0"/>
              <a:t>測資範例</a:t>
            </a:r>
            <a:r>
              <a:rPr lang="zh-CN" altLang="en-US" dirty="0"/>
              <a:t>：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053E210-2A82-4372-BCCC-4701F92A7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92" y="2574544"/>
            <a:ext cx="3411510" cy="26747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86375A-2DD6-4B61-80A1-1A0066F36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914" y="2574542"/>
            <a:ext cx="3517703" cy="26747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A9112-19DF-418A-9B14-1496CFE2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44C8F-C7AB-484B-B74D-76B3B196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8645" indent="-457200">
              <a:lnSpc>
                <a:spcPct val="150000"/>
              </a:lnSpc>
              <a:spcBef>
                <a:spcPts val="0"/>
              </a:spcBef>
              <a:buSzPts val="1530"/>
            </a:pPr>
            <a:r>
              <a:rPr lang="zh-TW" altLang="en-US" sz="2800" dirty="0"/>
              <a:t>記憶體位址 </a:t>
            </a:r>
            <a:r>
              <a:rPr lang="en-US" altLang="zh-TW" sz="2800" dirty="0"/>
              <a:t>Memory address</a:t>
            </a:r>
            <a:endParaRPr lang="zh-TW" altLang="en-US" sz="2800" dirty="0"/>
          </a:p>
          <a:p>
            <a:pPr marL="588645" indent="-457200">
              <a:lnSpc>
                <a:spcPct val="150000"/>
              </a:lnSpc>
              <a:spcBef>
                <a:spcPts val="0"/>
              </a:spcBef>
              <a:buSzPts val="1530"/>
            </a:pPr>
            <a:r>
              <a:rPr lang="zh-TW" altLang="en-US" sz="2800" dirty="0"/>
              <a:t>指標 </a:t>
            </a:r>
            <a:r>
              <a:rPr lang="en-US" altLang="zh-TW" sz="2800" dirty="0"/>
              <a:t>Pointer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241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01512"/>
          </a:xfrm>
        </p:spPr>
        <p:txBody>
          <a:bodyPr/>
          <a:lstStyle/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en-US" altLang="zh-TW" b="1" dirty="0">
                <a:solidFill>
                  <a:srgbClr val="FF0000"/>
                </a:solidFill>
              </a:rPr>
              <a:t>) </a:t>
            </a:r>
          </a:p>
          <a:p>
            <a:r>
              <a:rPr lang="zh-TW" altLang="en-US" dirty="0"/>
              <a:t>不須截圖、不須壓縮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135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2021-CE1001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2021-CE1003-A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2021-CE1003-B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TW" altLang="en-US" dirty="0"/>
              <a:t>記憶體位址</a:t>
            </a:r>
            <a:endParaRPr lang="en-US" altLang="zh-TW" dirty="0"/>
          </a:p>
        </p:txBody>
      </p:sp>
      <p:sp>
        <p:nvSpPr>
          <p:cNvPr id="234" name="Google Shape;234;p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6a4af78f_0_3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722731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TW" altLang="en-US" sz="4000" dirty="0"/>
              <a:t>變數</a:t>
            </a:r>
            <a:endParaRPr sz="4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88933"/>
              </p:ext>
            </p:extLst>
          </p:nvPr>
        </p:nvGraphicFramePr>
        <p:xfrm>
          <a:off x="1069848" y="2542084"/>
          <a:ext cx="5661892" cy="1011188"/>
        </p:xfrm>
        <a:graphic>
          <a:graphicData uri="http://schemas.openxmlformats.org/drawingml/2006/table">
            <a:tbl>
              <a:tblPr firstRow="1" bandRow="1"/>
              <a:tblGrid>
                <a:gridCol w="1415473">
                  <a:extLst>
                    <a:ext uri="{9D8B030D-6E8A-4147-A177-3AD203B41FA5}">
                      <a16:colId xmlns:a16="http://schemas.microsoft.com/office/drawing/2014/main" val="3884328942"/>
                    </a:ext>
                  </a:extLst>
                </a:gridCol>
                <a:gridCol w="1415473">
                  <a:extLst>
                    <a:ext uri="{9D8B030D-6E8A-4147-A177-3AD203B41FA5}">
                      <a16:colId xmlns:a16="http://schemas.microsoft.com/office/drawing/2014/main" val="1610393602"/>
                    </a:ext>
                  </a:extLst>
                </a:gridCol>
                <a:gridCol w="1415473">
                  <a:extLst>
                    <a:ext uri="{9D8B030D-6E8A-4147-A177-3AD203B41FA5}">
                      <a16:colId xmlns:a16="http://schemas.microsoft.com/office/drawing/2014/main" val="3916135191"/>
                    </a:ext>
                  </a:extLst>
                </a:gridCol>
                <a:gridCol w="1415473">
                  <a:extLst>
                    <a:ext uri="{9D8B030D-6E8A-4147-A177-3AD203B41FA5}">
                      <a16:colId xmlns:a16="http://schemas.microsoft.com/office/drawing/2014/main" val="1469295433"/>
                    </a:ext>
                  </a:extLst>
                </a:gridCol>
              </a:tblGrid>
              <a:tr h="505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1" dirty="0"/>
                        <a:t>型態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/>
                        <a:t>變數名稱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/>
                        <a:t>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/>
                        <a:t>記憶體位置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55755"/>
                  </a:ext>
                </a:extLst>
              </a:tr>
              <a:tr h="5055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int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num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10</a:t>
                      </a:r>
                      <a:endParaRPr lang="zh-TW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0x6dfec8</a:t>
                      </a:r>
                      <a:endParaRPr lang="zh-TW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17874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CE6F83-A944-4F12-A05B-08838291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84565"/>
              </p:ext>
            </p:extLst>
          </p:nvPr>
        </p:nvGraphicFramePr>
        <p:xfrm>
          <a:off x="8574841" y="2131060"/>
          <a:ext cx="1261616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616">
                  <a:extLst>
                    <a:ext uri="{9D8B030D-6E8A-4147-A177-3AD203B41FA5}">
                      <a16:colId xmlns:a16="http://schemas.microsoft.com/office/drawing/2014/main" val="110254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6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50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2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8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4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1469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E768CF3-03F2-4A19-968E-BDEB821BD72C}"/>
              </a:ext>
            </a:extLst>
          </p:cNvPr>
          <p:cNvSpPr txBox="1"/>
          <p:nvPr/>
        </p:nvSpPr>
        <p:spPr>
          <a:xfrm>
            <a:off x="9050782" y="1058740"/>
            <a:ext cx="612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F18784C-218E-4DF0-8B74-6D956980F0AA}"/>
              </a:ext>
            </a:extLst>
          </p:cNvPr>
          <p:cNvSpPr txBox="1"/>
          <p:nvPr/>
        </p:nvSpPr>
        <p:spPr>
          <a:xfrm>
            <a:off x="9050783" y="4860092"/>
            <a:ext cx="612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EE85E3-0DD5-4CBD-90D4-D862AED5D4B8}"/>
              </a:ext>
            </a:extLst>
          </p:cNvPr>
          <p:cNvSpPr txBox="1"/>
          <p:nvPr/>
        </p:nvSpPr>
        <p:spPr>
          <a:xfrm>
            <a:off x="7197815" y="2479021"/>
            <a:ext cx="1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0x6dfec0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787393-048A-4390-8578-8E75F09B61BF}"/>
              </a:ext>
            </a:extLst>
          </p:cNvPr>
          <p:cNvSpPr txBox="1"/>
          <p:nvPr/>
        </p:nvSpPr>
        <p:spPr>
          <a:xfrm>
            <a:off x="7197815" y="2861375"/>
            <a:ext cx="1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0x6dfec4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66962FC-F366-47CD-90D0-300E596B31AF}"/>
              </a:ext>
            </a:extLst>
          </p:cNvPr>
          <p:cNvSpPr txBox="1"/>
          <p:nvPr/>
        </p:nvSpPr>
        <p:spPr>
          <a:xfrm>
            <a:off x="7197815" y="3243729"/>
            <a:ext cx="1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0x6dfec8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A10C57-55F0-42C2-9C7F-ED6EA7F00D57}"/>
              </a:ext>
            </a:extLst>
          </p:cNvPr>
          <p:cNvSpPr txBox="1"/>
          <p:nvPr/>
        </p:nvSpPr>
        <p:spPr>
          <a:xfrm>
            <a:off x="7197815" y="3590571"/>
            <a:ext cx="1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0x6dfecc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23D117-D1C4-4D61-BD9C-389ECDEF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7" y="2072981"/>
            <a:ext cx="1343025" cy="267652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C59097-2A82-49FE-85DF-5E7C9FC37279}"/>
              </a:ext>
            </a:extLst>
          </p:cNvPr>
          <p:cNvSpPr txBox="1"/>
          <p:nvPr/>
        </p:nvSpPr>
        <p:spPr>
          <a:xfrm>
            <a:off x="1069848" y="4726940"/>
            <a:ext cx="6127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記憶體可以想成一個很長的</a:t>
            </a:r>
            <a:r>
              <a:rPr lang="en-US" altLang="zh-TW" dirty="0"/>
              <a:t>array</a:t>
            </a:r>
            <a:r>
              <a:rPr lang="zh-TW" altLang="en-US" dirty="0"/>
              <a:t>，每個格子都有他的地址且是連續的，最小單位是一個</a:t>
            </a:r>
            <a:r>
              <a:rPr lang="en-US" altLang="zh-TW" dirty="0"/>
              <a:t>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每宣告一個變數，就會在記憶體配一個位置給該變數，裡面會有他的值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zh-TW" altLang="en-US" dirty="0"/>
              <a:t>變數取址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403604"/>
            <a:ext cx="10058400" cy="15437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&amp;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/>
              <a:t>取址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1600" dirty="0"/>
              <a:t>(&amp;&amp;</a:t>
            </a:r>
            <a:r>
              <a:rPr lang="zh-TW" altLang="en-US" sz="1600" dirty="0"/>
              <a:t>：邏輯 </a:t>
            </a:r>
            <a:r>
              <a:rPr lang="en-US" altLang="zh-TW" sz="1600" dirty="0"/>
              <a:t>and)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F72F46-EFAB-47CE-93B3-5E65A1AE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905260"/>
            <a:ext cx="5495925" cy="30384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CAD338D-85B5-4169-89C9-FB6CB897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606" y="3680133"/>
            <a:ext cx="5041925" cy="16107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9128B1-3A0A-4488-9A14-E437DAD8AE7C}"/>
              </a:ext>
            </a:extLst>
          </p:cNvPr>
          <p:cNvSpPr/>
          <p:nvPr/>
        </p:nvSpPr>
        <p:spPr>
          <a:xfrm>
            <a:off x="4584852" y="4760694"/>
            <a:ext cx="531223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陣列記憶體分配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" y="2504694"/>
            <a:ext cx="6086475" cy="3162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72" y="3247372"/>
            <a:ext cx="4776622" cy="1812308"/>
          </a:xfrm>
          <a:prstGeom prst="rect">
            <a:avLst/>
          </a:prstGeom>
        </p:spPr>
      </p:pic>
      <p:cxnSp>
        <p:nvCxnSpPr>
          <p:cNvPr id="11" name="肘形接點 10"/>
          <p:cNvCxnSpPr/>
          <p:nvPr/>
        </p:nvCxnSpPr>
        <p:spPr>
          <a:xfrm flipV="1">
            <a:off x="9144001" y="2316480"/>
            <a:ext cx="1219200" cy="106244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485119" y="2093976"/>
            <a:ext cx="1564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陣列最初的記憶體位置</a:t>
            </a:r>
          </a:p>
        </p:txBody>
      </p:sp>
      <p:sp>
        <p:nvSpPr>
          <p:cNvPr id="13" name="右中括弧 12"/>
          <p:cNvSpPr/>
          <p:nvPr/>
        </p:nvSpPr>
        <p:spPr>
          <a:xfrm>
            <a:off x="9274629" y="3587930"/>
            <a:ext cx="139337" cy="313508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中括弧 13"/>
          <p:cNvSpPr/>
          <p:nvPr/>
        </p:nvSpPr>
        <p:spPr>
          <a:xfrm>
            <a:off x="9506252" y="3787765"/>
            <a:ext cx="139337" cy="313508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932124" y="3614873"/>
            <a:ext cx="131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記憶體間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差</a:t>
            </a: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7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記憶體大小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" y="3071265"/>
            <a:ext cx="6800850" cy="2143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83" y="3154145"/>
            <a:ext cx="5131429" cy="19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6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為什麼要用陣列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不用宣告一堆變數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空間局部性</a:t>
            </a:r>
            <a:r>
              <a:rPr lang="en-US" altLang="zh-TW" sz="2400" dirty="0"/>
              <a:t>(</a:t>
            </a:r>
            <a:r>
              <a:rPr lang="en-US" altLang="zh-TW" dirty="0"/>
              <a:t>locality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400" dirty="0"/>
              <a:t>陣列中的值記憶體相鄰，拜訪較快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235" y="2829361"/>
            <a:ext cx="4776622" cy="18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2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978201c3_0_7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指標 </a:t>
            </a:r>
            <a:r>
              <a:rPr lang="en-US" altLang="zh-TW" dirty="0"/>
              <a:t>Pointer</a:t>
            </a:r>
            <a:endParaRPr dirty="0"/>
          </a:p>
        </p:txBody>
      </p:sp>
      <p:sp>
        <p:nvSpPr>
          <p:cNvPr id="292" name="Google Shape;292;g63978201c3_0_7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732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Words>466</Words>
  <Application>Microsoft Office PowerPoint</Application>
  <PresentationFormat>寬螢幕</PresentationFormat>
  <Paragraphs>126</Paragraphs>
  <Slides>21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5" baseType="lpstr">
      <vt:lpstr>等线</vt:lpstr>
      <vt:lpstr>方正姚体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木刻字型</vt:lpstr>
      <vt:lpstr>計算機實習 12</vt:lpstr>
      <vt:lpstr>outline</vt:lpstr>
      <vt:lpstr>記憶體位址</vt:lpstr>
      <vt:lpstr>變數</vt:lpstr>
      <vt:lpstr>變數取址</vt:lpstr>
      <vt:lpstr>陣列記憶體分配</vt:lpstr>
      <vt:lpstr>記憶體大小</vt:lpstr>
      <vt:lpstr>為什麼要用陣列?</vt:lpstr>
      <vt:lpstr>指標 Pointer</vt:lpstr>
      <vt:lpstr>指標宣告</vt:lpstr>
      <vt:lpstr>PowerPoint 簡報</vt:lpstr>
      <vt:lpstr>指標取值</vt:lpstr>
      <vt:lpstr>PowerPoint 簡報</vt:lpstr>
      <vt:lpstr>PowerPoint 簡報</vt:lpstr>
      <vt:lpstr>PowerPoint 簡報</vt:lpstr>
      <vt:lpstr>課堂練習</vt:lpstr>
      <vt:lpstr>練習12</vt:lpstr>
      <vt:lpstr>練習12</vt:lpstr>
      <vt:lpstr>繳交規範</vt:lpstr>
      <vt:lpstr>繳交內容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340</cp:revision>
  <dcterms:created xsi:type="dcterms:W3CDTF">2019-09-17T01:59:49Z</dcterms:created>
  <dcterms:modified xsi:type="dcterms:W3CDTF">2021-12-16T09:03:09Z</dcterms:modified>
</cp:coreProperties>
</file>