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81" r:id="rId5"/>
    <p:sldId id="282" r:id="rId6"/>
    <p:sldId id="284" r:id="rId7"/>
    <p:sldId id="283" r:id="rId8"/>
    <p:sldId id="285" r:id="rId9"/>
    <p:sldId id="286" r:id="rId10"/>
    <p:sldId id="273" r:id="rId11"/>
    <p:sldId id="274" r:id="rId12"/>
    <p:sldId id="287" r:id="rId13"/>
    <p:sldId id="277" r:id="rId14"/>
    <p:sldId id="279" r:id="rId15"/>
    <p:sldId id="28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j9akllH0qgVioBYTHE1u2nr4SY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C5E6B8-D037-4999-9CCE-825433615155}">
  <a:tblStyle styleId="{24C5E6B8-D037-4999-9CCE-825433615155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8E7"/>
          </a:solidFill>
        </a:fill>
      </a:tcStyle>
    </a:wholeTbl>
    <a:band1H>
      <a:tcTxStyle/>
      <a:tcStyle>
        <a:tcBdr/>
        <a:fill>
          <a:solidFill>
            <a:srgbClr val="EFC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FC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5" name="Google Shape;19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5" name="Google Shape;19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4463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8728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7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7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7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Google Shape;23;p27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7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7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6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3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7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7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3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29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43" name="Google Shape;43;p29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29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34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34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4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3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5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5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5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Google Shape;86;p35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3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35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3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5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3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sz="54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2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2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zh-TW"/>
              <a:t>計算機實習 06</a:t>
            </a:r>
            <a:endParaRPr/>
          </a:p>
        </p:txBody>
      </p:sp>
      <p:sp>
        <p:nvSpPr>
          <p:cNvPr id="185" name="Google Shape;185;p1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zh-TW" dirty="0"/>
              <a:t>202</a:t>
            </a:r>
            <a:r>
              <a:rPr lang="en-US" altLang="zh-TW" dirty="0"/>
              <a:t>1</a:t>
            </a:r>
            <a:r>
              <a:rPr lang="zh-TW" dirty="0"/>
              <a:t>/11/</a:t>
            </a:r>
            <a:r>
              <a:rPr lang="en-US" altLang="zh-TW" dirty="0"/>
              <a:t>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8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zh-TW"/>
              <a:t>課堂練習06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"/>
          <p:cNvSpPr txBox="1">
            <a:spLocks noGrp="1"/>
          </p:cNvSpPr>
          <p:nvPr>
            <p:ph type="title"/>
          </p:nvPr>
        </p:nvSpPr>
        <p:spPr>
          <a:xfrm>
            <a:off x="1137821" y="307078"/>
            <a:ext cx="10058400" cy="1294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 sz="4000" dirty="0"/>
              <a:t>練習06</a:t>
            </a:r>
            <a:endParaRPr sz="40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50B8D0-1F82-475D-86EB-5D7310C28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713390"/>
            <a:ext cx="10058400" cy="445881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目標：</a:t>
            </a:r>
            <a:r>
              <a:rPr lang="zh-TW" altLang="en-US" dirty="0">
                <a:solidFill>
                  <a:srgbClr val="C00000"/>
                </a:solidFill>
              </a:rPr>
              <a:t>使用遞迴</a:t>
            </a:r>
            <a:r>
              <a:rPr lang="zh-TW" altLang="en-US" dirty="0"/>
              <a:t>創建</a:t>
            </a:r>
            <a:r>
              <a:rPr lang="en-US" altLang="zh-TW" dirty="0"/>
              <a:t>Function</a:t>
            </a:r>
          </a:p>
          <a:p>
            <a:endParaRPr lang="en-US" altLang="zh-TW" dirty="0"/>
          </a:p>
          <a:p>
            <a:pPr marL="131445" indent="0">
              <a:buNone/>
            </a:pPr>
            <a:r>
              <a:rPr lang="en-US" altLang="zh-TW" dirty="0"/>
              <a:t>F(n) = 	        2 + F( n/2 ) 		     		,</a:t>
            </a:r>
            <a:r>
              <a:rPr lang="zh-TW" altLang="en-US" dirty="0"/>
              <a:t>如果</a:t>
            </a:r>
            <a:r>
              <a:rPr lang="en-US" altLang="zh-TW" dirty="0"/>
              <a:t>n</a:t>
            </a:r>
            <a:r>
              <a:rPr lang="zh-TW" altLang="en-US" dirty="0"/>
              <a:t>是正偶數 </a:t>
            </a:r>
            <a:r>
              <a:rPr lang="en-US" altLang="zh-TW" dirty="0"/>
              <a:t>(</a:t>
            </a:r>
            <a:r>
              <a:rPr lang="zh-TW" altLang="en-US" dirty="0"/>
              <a:t>整數除法</a:t>
            </a:r>
            <a:r>
              <a:rPr lang="en-US" altLang="zh-TW" dirty="0"/>
              <a:t>)</a:t>
            </a:r>
            <a:endParaRPr lang="zh-TW" altLang="en-US" dirty="0"/>
          </a:p>
          <a:p>
            <a:pPr marL="131445" indent="0">
              <a:buNone/>
            </a:pPr>
            <a:r>
              <a:rPr lang="zh-TW" altLang="en-US" dirty="0"/>
              <a:t>	        </a:t>
            </a:r>
            <a:r>
              <a:rPr lang="en-US" altLang="zh-TW" dirty="0"/>
              <a:t>3 + F( (n</a:t>
            </a:r>
            <a:r>
              <a:rPr lang="zh-TW" altLang="en-US" dirty="0"/>
              <a:t>所有位數的總和</a:t>
            </a:r>
            <a:r>
              <a:rPr lang="en-US" altLang="zh-TW" dirty="0"/>
              <a:t>) - 5 )	,</a:t>
            </a:r>
            <a:r>
              <a:rPr lang="zh-TW" altLang="en-US" dirty="0"/>
              <a:t>如果</a:t>
            </a:r>
            <a:r>
              <a:rPr lang="en-US" altLang="zh-TW" dirty="0"/>
              <a:t>n</a:t>
            </a:r>
            <a:r>
              <a:rPr lang="zh-TW" altLang="en-US" dirty="0"/>
              <a:t>是正奇數</a:t>
            </a:r>
          </a:p>
          <a:p>
            <a:pPr marL="131445" indent="0">
              <a:buNone/>
            </a:pPr>
            <a:r>
              <a:rPr lang="en-US" altLang="zh-TW" dirty="0"/>
              <a:t>	        0				    	,</a:t>
            </a:r>
            <a:r>
              <a:rPr lang="zh-TW" altLang="en-US" dirty="0"/>
              <a:t>如果</a:t>
            </a:r>
            <a:r>
              <a:rPr lang="en-US" altLang="zh-TW" dirty="0"/>
              <a:t>n&lt;=0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Input: </a:t>
            </a:r>
            <a:r>
              <a:rPr lang="en-US" altLang="zh-TW" dirty="0">
                <a:solidFill>
                  <a:srgbClr val="C00000"/>
                </a:solidFill>
              </a:rPr>
              <a:t>test.txt </a:t>
            </a:r>
            <a:r>
              <a:rPr lang="en-US" altLang="zh-TW" dirty="0"/>
              <a:t>(</a:t>
            </a:r>
            <a:r>
              <a:rPr lang="zh-TW" altLang="en-US" dirty="0"/>
              <a:t>每行一個</a:t>
            </a:r>
            <a:r>
              <a:rPr lang="en-US" altLang="zh-TW" dirty="0"/>
              <a:t>10</a:t>
            </a:r>
            <a:r>
              <a:rPr lang="zh-TW" altLang="en-US" dirty="0"/>
              <a:t>進位整數</a:t>
            </a:r>
            <a:r>
              <a:rPr lang="en-US" altLang="zh-TW" dirty="0"/>
              <a:t>n)</a:t>
            </a:r>
            <a:endParaRPr lang="zh-TW" altLang="en-US" dirty="0"/>
          </a:p>
          <a:p>
            <a:r>
              <a:rPr lang="en-US" altLang="zh-TW" dirty="0"/>
              <a:t>Output: </a:t>
            </a:r>
            <a:r>
              <a:rPr lang="zh-TW" altLang="en-US" dirty="0"/>
              <a:t>直接輸出，不用寫檔 </a:t>
            </a:r>
            <a:r>
              <a:rPr lang="en-US" altLang="zh-TW" dirty="0"/>
              <a:t>(</a:t>
            </a:r>
            <a:r>
              <a:rPr lang="zh-TW" altLang="en-US" dirty="0"/>
              <a:t>每行對應的</a:t>
            </a:r>
            <a:r>
              <a:rPr lang="en-US" altLang="zh-TW" dirty="0"/>
              <a:t>F(n))</a:t>
            </a:r>
          </a:p>
          <a:p>
            <a:endParaRPr lang="en-US" altLang="zh-TW" dirty="0"/>
          </a:p>
          <a:p>
            <a:r>
              <a:rPr lang="zh-TW" altLang="en-US" dirty="0"/>
              <a:t>繳交截止日期：</a:t>
            </a:r>
            <a:r>
              <a:rPr lang="en-US" altLang="zh-TW" dirty="0"/>
              <a:t>2021/11/5  23:55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Google Shape;289;p13">
            <a:extLst>
              <a:ext uri="{FF2B5EF4-FFF2-40B4-BE49-F238E27FC236}">
                <a16:creationId xmlns:a16="http://schemas.microsoft.com/office/drawing/2014/main" id="{8E75A8FD-AF32-4D71-A2BC-C45677E4DA72}"/>
              </a:ext>
            </a:extLst>
          </p:cNvPr>
          <p:cNvSpPr/>
          <p:nvPr/>
        </p:nvSpPr>
        <p:spPr>
          <a:xfrm>
            <a:off x="2204760" y="2557787"/>
            <a:ext cx="186903" cy="1225107"/>
          </a:xfrm>
          <a:prstGeom prst="leftBrace">
            <a:avLst>
              <a:gd name="adj1" fmla="val 19408"/>
              <a:gd name="adj2" fmla="val 1875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ckwel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"/>
          <p:cNvSpPr txBox="1">
            <a:spLocks noGrp="1"/>
          </p:cNvSpPr>
          <p:nvPr>
            <p:ph type="title"/>
          </p:nvPr>
        </p:nvSpPr>
        <p:spPr>
          <a:xfrm>
            <a:off x="1137821" y="307078"/>
            <a:ext cx="10058400" cy="1294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 sz="4000" dirty="0"/>
              <a:t>練習06</a:t>
            </a:r>
            <a:endParaRPr sz="40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50B8D0-1F82-475D-86EB-5D7310C28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713390"/>
            <a:ext cx="10058400" cy="4458810"/>
          </a:xfrm>
        </p:spPr>
        <p:txBody>
          <a:bodyPr>
            <a:normAutofit/>
          </a:bodyPr>
          <a:lstStyle/>
          <a:p>
            <a:r>
              <a:rPr lang="zh-TW" altLang="en-US" dirty="0"/>
              <a:t>範例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B179042-DD8E-4FB1-B350-6E46AADD4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040" y="2804580"/>
            <a:ext cx="2882232" cy="243221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C8C876F-1C51-4673-A36B-260873654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855" y="2804580"/>
            <a:ext cx="2044336" cy="198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00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2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zh-TW"/>
              <a:t>繳交規範</a:t>
            </a:r>
            <a:endParaRPr/>
          </a:p>
        </p:txBody>
      </p:sp>
      <p:sp>
        <p:nvSpPr>
          <p:cNvPr id="385" name="Google Shape;385;p22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繳交內容</a:t>
            </a:r>
            <a:endParaRPr/>
          </a:p>
        </p:txBody>
      </p:sp>
      <p:sp>
        <p:nvSpPr>
          <p:cNvPr id="399" name="Google Shape;399;p24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260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 altLang="en-US" dirty="0">
                <a:solidFill>
                  <a:srgbClr val="C00000"/>
                </a:solidFill>
              </a:rPr>
              <a:t>只需繳交</a:t>
            </a:r>
            <a:r>
              <a:rPr lang="en-US" altLang="zh-TW" dirty="0">
                <a:solidFill>
                  <a:srgbClr val="C00000"/>
                </a:solidFill>
              </a:rPr>
              <a:t>.</a:t>
            </a:r>
            <a:r>
              <a:rPr lang="en-US" altLang="zh-TW" dirty="0" err="1">
                <a:solidFill>
                  <a:srgbClr val="C00000"/>
                </a:solidFill>
              </a:rPr>
              <a:t>py</a:t>
            </a:r>
            <a:r>
              <a:rPr lang="zh-TW" altLang="en-US" dirty="0">
                <a:solidFill>
                  <a:srgbClr val="C00000"/>
                </a:solidFill>
              </a:rPr>
              <a:t>檔 </a:t>
            </a:r>
            <a:r>
              <a:rPr lang="en-US" altLang="zh-TW" dirty="0">
                <a:solidFill>
                  <a:srgbClr val="C00000"/>
                </a:solidFill>
              </a:rPr>
              <a:t>(P6-1xxxxxxxx.py)</a:t>
            </a:r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 altLang="en-US" dirty="0">
                <a:solidFill>
                  <a:srgbClr val="C00000"/>
                </a:solidFill>
              </a:rPr>
              <a:t>不用截圖</a:t>
            </a:r>
            <a:endParaRPr dirty="0">
              <a:solidFill>
                <a:srgbClr val="C00000"/>
              </a:solidFill>
            </a:endParaRPr>
          </a:p>
          <a:p>
            <a:pPr marL="182880" lvl="0" indent="-74929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繳交格式</a:t>
            </a:r>
            <a:endParaRPr/>
          </a:p>
        </p:txBody>
      </p:sp>
      <p:sp>
        <p:nvSpPr>
          <p:cNvPr id="409" name="Google Shape;409;p25"/>
          <p:cNvSpPr txBox="1">
            <a:spLocks noGrp="1"/>
          </p:cNvSpPr>
          <p:nvPr>
            <p:ph type="body" idx="1"/>
          </p:nvPr>
        </p:nvSpPr>
        <p:spPr>
          <a:xfrm>
            <a:off x="1069848" y="1902279"/>
            <a:ext cx="10058400" cy="426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程式碼開頭要有以下文字</a:t>
            </a:r>
            <a:endParaRPr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sp>
        <p:nvSpPr>
          <p:cNvPr id="410" name="Google Shape;410;p25"/>
          <p:cNvSpPr txBox="1"/>
          <p:nvPr/>
        </p:nvSpPr>
        <p:spPr>
          <a:xfrm>
            <a:off x="4653678" y="4794525"/>
            <a:ext cx="6211331" cy="1384995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計算機概論Ⅰ	: 202</a:t>
            </a:r>
            <a:r>
              <a:rPr lang="en-US" altLang="zh-TW" sz="2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r>
              <a:rPr lang="zh-TW" sz="2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-CE1001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計算機實習ⅠA 	: 202</a:t>
            </a:r>
            <a:r>
              <a:rPr lang="en-US" altLang="zh-TW" sz="2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r>
              <a:rPr lang="zh-TW" sz="2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-CE1003-A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計算機實習ⅠB 	: 202</a:t>
            </a:r>
            <a:r>
              <a:rPr lang="en-US" altLang="zh-TW" sz="2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r>
              <a:rPr lang="zh-TW" sz="2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-CE1003-B</a:t>
            </a:r>
            <a:endParaRPr sz="28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411" name="Google Shape;41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0832" y="2479281"/>
            <a:ext cx="3760009" cy="1528459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5"/>
          <p:cNvSpPr/>
          <p:nvPr/>
        </p:nvSpPr>
        <p:spPr>
          <a:xfrm>
            <a:off x="1453768" y="2717505"/>
            <a:ext cx="1271847" cy="26600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13" name="Google Shape;413;p25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作業: Assignment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練習: Practice</a:t>
            </a:r>
            <a:endParaRPr sz="2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414" name="Google Shape;414;p25" descr="D:\計概文件\sreenshot_0918\40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1684" y="2284351"/>
            <a:ext cx="3255318" cy="174188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5"/>
          <p:cNvSpPr/>
          <p:nvPr/>
        </p:nvSpPr>
        <p:spPr>
          <a:xfrm>
            <a:off x="6159786" y="2585250"/>
            <a:ext cx="1271847" cy="26600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16" name="Google Shape;416;p25"/>
          <p:cNvSpPr/>
          <p:nvPr/>
        </p:nvSpPr>
        <p:spPr>
          <a:xfrm>
            <a:off x="6984436" y="3504912"/>
            <a:ext cx="1588905" cy="224443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17" name="Google Shape;417;p25"/>
          <p:cNvSpPr txBox="1"/>
          <p:nvPr/>
        </p:nvSpPr>
        <p:spPr>
          <a:xfrm>
            <a:off x="7059179" y="4026231"/>
            <a:ext cx="10328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Python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18" name="Google Shape;418;p25"/>
          <p:cNvSpPr txBox="1"/>
          <p:nvPr/>
        </p:nvSpPr>
        <p:spPr>
          <a:xfrm>
            <a:off x="2298410" y="3989941"/>
            <a:ext cx="10328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C++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419" name="Google Shape;419;p25"/>
          <p:cNvPicPr preferRelativeResize="0"/>
          <p:nvPr/>
        </p:nvPicPr>
        <p:blipFill rotWithShape="1">
          <a:blip r:embed="rId5">
            <a:alphaModFix/>
          </a:blip>
          <a:srcRect l="32551" t="68887" r="60068" b="18791"/>
          <a:stretch/>
        </p:blipFill>
        <p:spPr>
          <a:xfrm>
            <a:off x="2594986" y="3531407"/>
            <a:ext cx="277585" cy="187779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5"/>
          <p:cNvSpPr/>
          <p:nvPr/>
        </p:nvSpPr>
        <p:spPr>
          <a:xfrm>
            <a:off x="2322902" y="3503341"/>
            <a:ext cx="1404851" cy="224443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CONTENTS</a:t>
            </a:r>
            <a:endParaRPr/>
          </a:p>
        </p:txBody>
      </p:sp>
      <p:sp>
        <p:nvSpPr>
          <p:cNvPr id="191" name="Google Shape;191;p2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80"/>
              <a:buChar char="▪"/>
            </a:pPr>
            <a:r>
              <a:rPr lang="en-US" altLang="zh-TW" sz="2800" dirty="0"/>
              <a:t>ASCII</a:t>
            </a:r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80"/>
              <a:buChar char="▪"/>
            </a:pPr>
            <a:r>
              <a:rPr lang="en-US" altLang="zh-TW" sz="2800" dirty="0"/>
              <a:t>Recursive Function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00" cy="3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 altLang="zh-TW" dirty="0"/>
              <a:t>ASCII</a:t>
            </a:r>
            <a:endParaRPr dirty="0"/>
          </a:p>
        </p:txBody>
      </p:sp>
      <p:sp>
        <p:nvSpPr>
          <p:cNvPr id="198" name="Google Shape;198;p3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F212A79-AA0B-4289-B4C6-D31F1D757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2179379" cy="838141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ASCII Table</a:t>
            </a:r>
            <a:endParaRPr lang="zh-TW" altLang="en-US" sz="2800" dirty="0"/>
          </a:p>
        </p:txBody>
      </p:sp>
      <p:pic>
        <p:nvPicPr>
          <p:cNvPr id="6" name="图片 4">
            <a:extLst>
              <a:ext uri="{FF2B5EF4-FFF2-40B4-BE49-F238E27FC236}">
                <a16:creationId xmlns:a16="http://schemas.microsoft.com/office/drawing/2014/main" id="{37169C19-06D3-4282-BE88-C7504463B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077" y="39990"/>
            <a:ext cx="6842942" cy="6778019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2F020E2-3A4D-42BE-9328-7E76BD8CBB96}"/>
              </a:ext>
            </a:extLst>
          </p:cNvPr>
          <p:cNvCxnSpPr/>
          <p:nvPr/>
        </p:nvCxnSpPr>
        <p:spPr>
          <a:xfrm>
            <a:off x="7901126" y="3790765"/>
            <a:ext cx="63919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35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71B5EB-5C1E-410B-A8F5-354C64D9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5251053" cy="882529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ASCII in Python</a:t>
            </a:r>
            <a:endParaRPr lang="zh-TW" altLang="en-US" sz="32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BBDB4E-52CF-40E7-9011-B9BE1E506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7" y="1571348"/>
            <a:ext cx="6778013" cy="4600852"/>
          </a:xfrm>
        </p:spPr>
        <p:txBody>
          <a:bodyPr>
            <a:normAutofit/>
          </a:bodyPr>
          <a:lstStyle/>
          <a:p>
            <a:r>
              <a:rPr lang="en-US" altLang="zh-TW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altLang="zh-TW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# convert character to ascii code</a:t>
            </a:r>
          </a:p>
          <a:p>
            <a:r>
              <a:rPr lang="en-US" altLang="zh-TW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altLang="zh-TW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# convert ascii code to character</a:t>
            </a:r>
          </a:p>
          <a:p>
            <a:endParaRPr lang="en-US" altLang="zh-TW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 = ‘hello’</a:t>
            </a:r>
          </a:p>
          <a:p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hello[0] == ‘h’</a:t>
            </a:r>
          </a:p>
          <a:p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No char type</a:t>
            </a:r>
          </a:p>
          <a:p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string with length one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91DE4F-9B1C-4679-99C2-53E7130BF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409" y="1571348"/>
            <a:ext cx="2341574" cy="139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31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00" cy="3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 altLang="zh-TW" dirty="0"/>
              <a:t>Recursive Function</a:t>
            </a:r>
            <a:endParaRPr dirty="0"/>
          </a:p>
        </p:txBody>
      </p:sp>
      <p:sp>
        <p:nvSpPr>
          <p:cNvPr id="198" name="Google Shape;198;p3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87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AF1E4A-3559-419E-A49B-83F0FDD8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Recursion</a:t>
            </a:r>
            <a:endParaRPr lang="zh-TW" altLang="en-US" sz="40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D95B51-7186-4E78-897F-5942C8887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3821748" cy="4050792"/>
          </a:xfrm>
        </p:spPr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Function</a:t>
            </a:r>
            <a:r>
              <a:rPr lang="zh-TW" altLang="en-US" dirty="0">
                <a:solidFill>
                  <a:srgbClr val="C00000"/>
                </a:solidFill>
              </a:rPr>
              <a:t>中再呼叫自己</a:t>
            </a:r>
            <a:endParaRPr lang="en-US" altLang="zh-TW" dirty="0">
              <a:solidFill>
                <a:srgbClr val="C00000"/>
              </a:solidFill>
            </a:endParaRPr>
          </a:p>
          <a:p>
            <a:r>
              <a:rPr lang="zh-TW" altLang="en-US" dirty="0"/>
              <a:t>右邊的例子以遞迴計算階層</a:t>
            </a:r>
          </a:p>
          <a:p>
            <a:r>
              <a:rPr lang="zh-TW" altLang="en-US" dirty="0"/>
              <a:t>階乘 </a:t>
            </a:r>
            <a:r>
              <a:rPr lang="en-US" altLang="zh-TW" dirty="0"/>
              <a:t>5! = 5*4*3*2*1 = 120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EC5B72-EF79-4E7A-BFFD-1051F4331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67258"/>
            <a:ext cx="2325886" cy="89158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4339D95-B752-471F-9975-503733662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152072"/>
            <a:ext cx="4403359" cy="212576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8798CD3-8DAC-4C4F-A081-DC95E298BFF7}"/>
              </a:ext>
            </a:extLst>
          </p:cNvPr>
          <p:cNvSpPr/>
          <p:nvPr/>
        </p:nvSpPr>
        <p:spPr>
          <a:xfrm>
            <a:off x="8421886" y="2313042"/>
            <a:ext cx="2077472" cy="3591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179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52E7A8-07F9-4E5E-B501-B8AC33369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904" y="909961"/>
            <a:ext cx="5393096" cy="5038077"/>
          </a:xfrm>
        </p:spPr>
        <p:txBody>
          <a:bodyPr>
            <a:normAutofit/>
          </a:bodyPr>
          <a:lstStyle/>
          <a:p>
            <a:r>
              <a:rPr lang="pt-BR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</a:t>
            </a:r>
            <a:r>
              <a:rPr lang="pt-BR" altLang="zh-TW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t-BR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 5 * Factorial(</a:t>
            </a:r>
            <a:r>
              <a:rPr lang="pt-BR" altLang="zh-TW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pt-BR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pt-BR" altLang="zh-TW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</a:t>
            </a:r>
            <a:r>
              <a:rPr lang="pt-BR" altLang="zh-TW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pt-BR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 4 * Factorial(</a:t>
            </a:r>
            <a:r>
              <a:rPr lang="pt-BR" altLang="zh-TW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pt-BR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pt-BR" altLang="zh-TW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</a:t>
            </a:r>
            <a:r>
              <a:rPr lang="pt-BR" altLang="zh-TW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pt-BR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 3 * Factorial(</a:t>
            </a:r>
            <a:r>
              <a:rPr lang="pt-BR" altLang="zh-TW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pt-BR" altLang="zh-TW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</a:t>
            </a:r>
            <a:r>
              <a:rPr lang="pt-BR" altLang="zh-TW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 2 * Factorial(</a:t>
            </a:r>
            <a:r>
              <a:rPr lang="pt-BR" altLang="zh-TW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pt-BR" altLang="zh-TW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</a:t>
            </a:r>
            <a:r>
              <a:rPr lang="pt-BR" altLang="zh-TW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 1</a:t>
            </a:r>
          </a:p>
          <a:p>
            <a:endParaRPr lang="pt-BR" altLang="zh-TW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altLang="zh-TW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Factorial(5) =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5 * 4 * 3 * 2 * 1</a:t>
            </a:r>
          </a:p>
          <a:p>
            <a:endParaRPr lang="zh-TW" altLang="en-US" sz="1800" dirty="0"/>
          </a:p>
        </p:txBody>
      </p:sp>
      <p:cxnSp>
        <p:nvCxnSpPr>
          <p:cNvPr id="4" name="Google Shape;269;p10">
            <a:extLst>
              <a:ext uri="{FF2B5EF4-FFF2-40B4-BE49-F238E27FC236}">
                <a16:creationId xmlns:a16="http://schemas.microsoft.com/office/drawing/2014/main" id="{1310D3F4-9E62-4DD4-98F9-B287BAD2B96B}"/>
              </a:ext>
            </a:extLst>
          </p:cNvPr>
          <p:cNvCxnSpPr>
            <a:cxnSpLocks/>
          </p:cNvCxnSpPr>
          <p:nvPr/>
        </p:nvCxnSpPr>
        <p:spPr>
          <a:xfrm flipV="1">
            <a:off x="2695852" y="1433744"/>
            <a:ext cx="1811045" cy="41725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" name="Google Shape;269;p10">
            <a:extLst>
              <a:ext uri="{FF2B5EF4-FFF2-40B4-BE49-F238E27FC236}">
                <a16:creationId xmlns:a16="http://schemas.microsoft.com/office/drawing/2014/main" id="{048D3A8D-49BF-47A0-933B-2B3698239C0B}"/>
              </a:ext>
            </a:extLst>
          </p:cNvPr>
          <p:cNvCxnSpPr>
            <a:cxnSpLocks/>
          </p:cNvCxnSpPr>
          <p:nvPr/>
        </p:nvCxnSpPr>
        <p:spPr>
          <a:xfrm flipV="1">
            <a:off x="2695851" y="2243091"/>
            <a:ext cx="1811045" cy="41725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" name="Google Shape;269;p10">
            <a:extLst>
              <a:ext uri="{FF2B5EF4-FFF2-40B4-BE49-F238E27FC236}">
                <a16:creationId xmlns:a16="http://schemas.microsoft.com/office/drawing/2014/main" id="{32EEC733-37F6-44A5-BD6C-FBA84E96DEC2}"/>
              </a:ext>
            </a:extLst>
          </p:cNvPr>
          <p:cNvCxnSpPr>
            <a:cxnSpLocks/>
          </p:cNvCxnSpPr>
          <p:nvPr/>
        </p:nvCxnSpPr>
        <p:spPr>
          <a:xfrm flipV="1">
            <a:off x="2695850" y="3052438"/>
            <a:ext cx="1811045" cy="41725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" name="Google Shape;269;p10">
            <a:extLst>
              <a:ext uri="{FF2B5EF4-FFF2-40B4-BE49-F238E27FC236}">
                <a16:creationId xmlns:a16="http://schemas.microsoft.com/office/drawing/2014/main" id="{75D2F9D2-2F0B-48F2-9F20-06D938074EF7}"/>
              </a:ext>
            </a:extLst>
          </p:cNvPr>
          <p:cNvCxnSpPr>
            <a:cxnSpLocks/>
          </p:cNvCxnSpPr>
          <p:nvPr/>
        </p:nvCxnSpPr>
        <p:spPr>
          <a:xfrm flipV="1">
            <a:off x="2695849" y="3784846"/>
            <a:ext cx="1811045" cy="41725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id="{D72FC87C-A6B6-4DB6-862A-8E20ACCE0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351" y="1867710"/>
            <a:ext cx="4835511" cy="233438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83FBEAE-FF6A-4653-AFA1-E4054982534D}"/>
              </a:ext>
            </a:extLst>
          </p:cNvPr>
          <p:cNvSpPr txBox="1"/>
          <p:nvPr/>
        </p:nvSpPr>
        <p:spPr>
          <a:xfrm>
            <a:off x="9176983" y="3593963"/>
            <a:ext cx="1837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遞迴式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BB00616-FE31-4F57-BDAF-251D7083849A}"/>
              </a:ext>
            </a:extLst>
          </p:cNvPr>
          <p:cNvSpPr txBox="1"/>
          <p:nvPr/>
        </p:nvSpPr>
        <p:spPr>
          <a:xfrm>
            <a:off x="9012315" y="2110769"/>
            <a:ext cx="1703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終止條件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3445CC-9EC4-48D2-957B-5695697F8E0A}"/>
              </a:ext>
            </a:extLst>
          </p:cNvPr>
          <p:cNvSpPr/>
          <p:nvPr/>
        </p:nvSpPr>
        <p:spPr>
          <a:xfrm>
            <a:off x="6841660" y="2192810"/>
            <a:ext cx="2077472" cy="62341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C99C0B2-5AA9-4D67-A47D-DB1F9DE3FE75}"/>
              </a:ext>
            </a:extLst>
          </p:cNvPr>
          <p:cNvSpPr/>
          <p:nvPr/>
        </p:nvSpPr>
        <p:spPr>
          <a:xfrm>
            <a:off x="6841660" y="2901950"/>
            <a:ext cx="4385140" cy="69201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9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383691-CA8A-4051-AD4B-2D553CFA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398144" cy="536300"/>
          </a:xfrm>
        </p:spPr>
        <p:txBody>
          <a:bodyPr>
            <a:normAutofit fontScale="90000"/>
          </a:bodyPr>
          <a:lstStyle/>
          <a:p>
            <a:r>
              <a:rPr lang="zh-TW" altLang="en-US" sz="3600" dirty="0"/>
              <a:t>例</a:t>
            </a:r>
            <a:r>
              <a:rPr lang="en-US" altLang="zh-TW" sz="3600" dirty="0"/>
              <a:t>2</a:t>
            </a:r>
            <a:endParaRPr lang="zh-TW" altLang="en-US" sz="36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9AB335-A712-425D-B0A2-C55D2A223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313895"/>
            <a:ext cx="4789414" cy="4858305"/>
          </a:xfrm>
        </p:spPr>
        <p:txBody>
          <a:bodyPr>
            <a:normAutofit/>
          </a:bodyPr>
          <a:lstStyle/>
          <a:p>
            <a:pPr marL="474344" lvl="0" indent="-342899"/>
            <a:r>
              <a:rPr lang="en-US" altLang="zh-TW" sz="1800" b="1" dirty="0">
                <a:latin typeface="Courier New" panose="02070309020205020404" pitchFamily="49" charset="0"/>
                <a:ea typeface="Microsoft JhengHei"/>
                <a:cs typeface="Courier New" panose="02070309020205020404" pitchFamily="49" charset="0"/>
                <a:sym typeface="Microsoft JhengHei"/>
              </a:rPr>
              <a:t>Sum(</a:t>
            </a:r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  <a:ea typeface="Microsoft JhengHei"/>
                <a:cs typeface="Courier New" panose="02070309020205020404" pitchFamily="49" charset="0"/>
                <a:sym typeface="Microsoft JhengHei"/>
              </a:rPr>
              <a:t>5</a:t>
            </a:r>
            <a:r>
              <a:rPr lang="en-US" altLang="zh-TW" sz="1800" b="1" dirty="0">
                <a:latin typeface="Courier New" panose="02070309020205020404" pitchFamily="49" charset="0"/>
                <a:ea typeface="Microsoft JhengHei"/>
                <a:cs typeface="Courier New" panose="02070309020205020404" pitchFamily="49" charset="0"/>
                <a:sym typeface="Microsoft JhengHei"/>
              </a:rPr>
              <a:t>) = 5 + Sum(</a:t>
            </a:r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  <a:ea typeface="Microsoft JhengHei"/>
                <a:cs typeface="Courier New" panose="02070309020205020404" pitchFamily="49" charset="0"/>
                <a:sym typeface="Microsoft JhengHei"/>
              </a:rPr>
              <a:t>4</a:t>
            </a:r>
            <a:r>
              <a:rPr lang="en-US" altLang="zh-TW" sz="1800" b="1" dirty="0">
                <a:latin typeface="Courier New" panose="02070309020205020404" pitchFamily="49" charset="0"/>
                <a:ea typeface="Microsoft JhengHei"/>
                <a:cs typeface="Courier New" panose="02070309020205020404" pitchFamily="49" charset="0"/>
                <a:sym typeface="Microsoft JhengHei"/>
              </a:rPr>
              <a:t>)</a:t>
            </a:r>
            <a:endParaRPr lang="en-US" altLang="zh-TW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74344" lvl="0" indent="-342899"/>
            <a:r>
              <a:rPr lang="en-US" altLang="zh-TW" sz="1800" b="1" dirty="0">
                <a:latin typeface="Courier New" panose="02070309020205020404" pitchFamily="49" charset="0"/>
                <a:ea typeface="Microsoft JhengHei"/>
                <a:cs typeface="Courier New" panose="02070309020205020404" pitchFamily="49" charset="0"/>
                <a:sym typeface="Microsoft JhengHei"/>
              </a:rPr>
              <a:t>Sum(</a:t>
            </a:r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  <a:ea typeface="Microsoft JhengHei"/>
                <a:cs typeface="Courier New" panose="02070309020205020404" pitchFamily="49" charset="0"/>
                <a:sym typeface="Microsoft JhengHei"/>
              </a:rPr>
              <a:t>4</a:t>
            </a:r>
            <a:r>
              <a:rPr lang="en-US" altLang="zh-TW" sz="1800" b="1" dirty="0">
                <a:latin typeface="Courier New" panose="02070309020205020404" pitchFamily="49" charset="0"/>
                <a:ea typeface="Microsoft JhengHei"/>
                <a:cs typeface="Courier New" panose="02070309020205020404" pitchFamily="49" charset="0"/>
                <a:sym typeface="Microsoft JhengHei"/>
              </a:rPr>
              <a:t>) = 4 + Sum(</a:t>
            </a:r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  <a:ea typeface="Microsoft JhengHei"/>
                <a:cs typeface="Courier New" panose="02070309020205020404" pitchFamily="49" charset="0"/>
                <a:sym typeface="Microsoft JhengHei"/>
              </a:rPr>
              <a:t>3</a:t>
            </a:r>
            <a:r>
              <a:rPr lang="en-US" altLang="zh-TW" sz="1800" b="1" dirty="0">
                <a:latin typeface="Courier New" panose="02070309020205020404" pitchFamily="49" charset="0"/>
                <a:ea typeface="Microsoft JhengHei"/>
                <a:cs typeface="Courier New" panose="02070309020205020404" pitchFamily="49" charset="0"/>
                <a:sym typeface="Microsoft JhengHei"/>
              </a:rPr>
              <a:t>)</a:t>
            </a:r>
          </a:p>
          <a:p>
            <a:pPr marL="474344" lvl="0" indent="-342899"/>
            <a:r>
              <a:rPr lang="en-US" altLang="zh-TW" sz="1800" b="1" dirty="0">
                <a:latin typeface="Courier New" panose="02070309020205020404" pitchFamily="49" charset="0"/>
                <a:ea typeface="Microsoft JhengHei"/>
                <a:cs typeface="Courier New" panose="02070309020205020404" pitchFamily="49" charset="0"/>
                <a:sym typeface="Microsoft JhengHei"/>
              </a:rPr>
              <a:t>Sum(</a:t>
            </a:r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  <a:ea typeface="Microsoft JhengHei"/>
                <a:cs typeface="Courier New" panose="02070309020205020404" pitchFamily="49" charset="0"/>
                <a:sym typeface="Microsoft JhengHei"/>
              </a:rPr>
              <a:t>3</a:t>
            </a:r>
            <a:r>
              <a:rPr lang="en-US" altLang="zh-TW" sz="1800" b="1" dirty="0">
                <a:latin typeface="Courier New" panose="02070309020205020404" pitchFamily="49" charset="0"/>
                <a:ea typeface="Microsoft JhengHei"/>
                <a:cs typeface="Courier New" panose="02070309020205020404" pitchFamily="49" charset="0"/>
                <a:sym typeface="Microsoft JhengHei"/>
              </a:rPr>
              <a:t>) = 3 + Sum(</a:t>
            </a:r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  <a:ea typeface="Microsoft JhengHei"/>
                <a:cs typeface="Courier New" panose="02070309020205020404" pitchFamily="49" charset="0"/>
                <a:sym typeface="Microsoft JhengHei"/>
              </a:rPr>
              <a:t>2</a:t>
            </a:r>
            <a:r>
              <a:rPr lang="en-US" altLang="zh-TW" sz="1800" b="1" dirty="0">
                <a:latin typeface="Courier New" panose="02070309020205020404" pitchFamily="49" charset="0"/>
                <a:ea typeface="Microsoft JhengHei"/>
                <a:cs typeface="Courier New" panose="02070309020205020404" pitchFamily="49" charset="0"/>
                <a:sym typeface="Microsoft JhengHei"/>
              </a:rPr>
              <a:t>)</a:t>
            </a:r>
          </a:p>
          <a:p>
            <a:pPr marL="474344" lvl="0" indent="-342899"/>
            <a:r>
              <a:rPr lang="en-US" altLang="zh-TW" sz="1800" b="1" dirty="0">
                <a:latin typeface="Courier New" panose="02070309020205020404" pitchFamily="49" charset="0"/>
                <a:ea typeface="Microsoft JhengHei"/>
                <a:cs typeface="Courier New" panose="02070309020205020404" pitchFamily="49" charset="0"/>
                <a:sym typeface="Microsoft JhengHei"/>
              </a:rPr>
              <a:t>Sum(</a:t>
            </a:r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  <a:ea typeface="Microsoft JhengHei"/>
                <a:cs typeface="Courier New" panose="02070309020205020404" pitchFamily="49" charset="0"/>
                <a:sym typeface="Microsoft JhengHei"/>
              </a:rPr>
              <a:t>2</a:t>
            </a:r>
            <a:r>
              <a:rPr lang="en-US" altLang="zh-TW" sz="1800" b="1" dirty="0">
                <a:latin typeface="Courier New" panose="02070309020205020404" pitchFamily="49" charset="0"/>
                <a:ea typeface="Microsoft JhengHei"/>
                <a:cs typeface="Courier New" panose="02070309020205020404" pitchFamily="49" charset="0"/>
                <a:sym typeface="Microsoft JhengHei"/>
              </a:rPr>
              <a:t>) = 2 + Sum(</a:t>
            </a:r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  <a:ea typeface="Microsoft JhengHei"/>
                <a:cs typeface="Courier New" panose="02070309020205020404" pitchFamily="49" charset="0"/>
                <a:sym typeface="Microsoft JhengHei"/>
              </a:rPr>
              <a:t>1</a:t>
            </a:r>
            <a:r>
              <a:rPr lang="en-US" altLang="zh-TW" sz="1800" b="1" dirty="0">
                <a:latin typeface="Courier New" panose="02070309020205020404" pitchFamily="49" charset="0"/>
                <a:ea typeface="Microsoft JhengHei"/>
                <a:cs typeface="Courier New" panose="02070309020205020404" pitchFamily="49" charset="0"/>
                <a:sym typeface="Microsoft JhengHei"/>
              </a:rPr>
              <a:t>)</a:t>
            </a:r>
          </a:p>
          <a:p>
            <a:pPr marL="474344" lvl="0" indent="-342899"/>
            <a:r>
              <a:rPr lang="en-US" altLang="zh-TW" sz="1800" b="1" dirty="0">
                <a:latin typeface="Courier New" panose="02070309020205020404" pitchFamily="49" charset="0"/>
                <a:ea typeface="Microsoft JhengHei"/>
                <a:cs typeface="Courier New" panose="02070309020205020404" pitchFamily="49" charset="0"/>
                <a:sym typeface="Microsoft JhengHei"/>
              </a:rPr>
              <a:t>Sum(</a:t>
            </a:r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  <a:ea typeface="Microsoft JhengHei"/>
                <a:cs typeface="Courier New" panose="02070309020205020404" pitchFamily="49" charset="0"/>
                <a:sym typeface="Microsoft JhengHei"/>
              </a:rPr>
              <a:t>1</a:t>
            </a:r>
            <a:r>
              <a:rPr lang="en-US" altLang="zh-TW" sz="1800" b="1" dirty="0">
                <a:latin typeface="Courier New" panose="02070309020205020404" pitchFamily="49" charset="0"/>
                <a:ea typeface="Microsoft JhengHei"/>
                <a:cs typeface="Courier New" panose="02070309020205020404" pitchFamily="49" charset="0"/>
                <a:sym typeface="Microsoft JhengHei"/>
              </a:rPr>
              <a:t>) = 1 + Sum(</a:t>
            </a:r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  <a:ea typeface="Microsoft JhengHei"/>
                <a:cs typeface="Courier New" panose="02070309020205020404" pitchFamily="49" charset="0"/>
                <a:sym typeface="Microsoft JhengHei"/>
              </a:rPr>
              <a:t>0</a:t>
            </a:r>
            <a:r>
              <a:rPr lang="en-US" altLang="zh-TW" sz="1800" b="1" dirty="0">
                <a:latin typeface="Courier New" panose="02070309020205020404" pitchFamily="49" charset="0"/>
                <a:ea typeface="Microsoft JhengHei"/>
                <a:cs typeface="Courier New" panose="02070309020205020404" pitchFamily="49" charset="0"/>
                <a:sym typeface="Microsoft JhengHei"/>
              </a:rPr>
              <a:t>)</a:t>
            </a:r>
            <a:endParaRPr lang="en-US" altLang="zh-TW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74344" lvl="0" indent="-342899"/>
            <a:r>
              <a:rPr lang="en-US" altLang="zh-TW" sz="1800" b="1" dirty="0">
                <a:latin typeface="Courier New" panose="02070309020205020404" pitchFamily="49" charset="0"/>
                <a:ea typeface="Microsoft JhengHei"/>
                <a:cs typeface="Courier New" panose="02070309020205020404" pitchFamily="49" charset="0"/>
                <a:sym typeface="Microsoft JhengHei"/>
              </a:rPr>
              <a:t>Sum(</a:t>
            </a:r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  <a:ea typeface="Microsoft JhengHei"/>
                <a:cs typeface="Courier New" panose="02070309020205020404" pitchFamily="49" charset="0"/>
                <a:sym typeface="Microsoft JhengHei"/>
              </a:rPr>
              <a:t>0</a:t>
            </a:r>
            <a:r>
              <a:rPr lang="en-US" altLang="zh-TW" sz="1800" b="1" dirty="0">
                <a:latin typeface="Courier New" panose="02070309020205020404" pitchFamily="49" charset="0"/>
                <a:ea typeface="Microsoft JhengHei"/>
                <a:cs typeface="Courier New" panose="02070309020205020404" pitchFamily="49" charset="0"/>
                <a:sym typeface="Microsoft JhengHei"/>
              </a:rPr>
              <a:t>) = 0</a:t>
            </a:r>
          </a:p>
          <a:p>
            <a:pPr marL="571500" lvl="0" indent="-245745">
              <a:buNone/>
            </a:pPr>
            <a:endParaRPr lang="en-US" altLang="zh-TW" sz="1800" b="1" dirty="0">
              <a:latin typeface="Courier New" panose="02070309020205020404" pitchFamily="49" charset="0"/>
              <a:ea typeface="Microsoft JhengHei"/>
              <a:cs typeface="Courier New" panose="02070309020205020404" pitchFamily="49" charset="0"/>
              <a:sym typeface="Microsoft JhengHei"/>
            </a:endParaRPr>
          </a:p>
          <a:p>
            <a:pPr marL="571500" lvl="0" indent="-245745">
              <a:buNone/>
            </a:pPr>
            <a:endParaRPr lang="en-US" altLang="zh-TW" sz="1800" b="1" dirty="0">
              <a:latin typeface="Courier New" panose="02070309020205020404" pitchFamily="49" charset="0"/>
              <a:ea typeface="Microsoft JhengHei"/>
              <a:cs typeface="Courier New" panose="02070309020205020404" pitchFamily="49" charset="0"/>
              <a:sym typeface="Microsoft JhengHei"/>
            </a:endParaRPr>
          </a:p>
          <a:p>
            <a:pPr marL="474344" lvl="0" indent="-342899"/>
            <a:r>
              <a:rPr lang="en-US" altLang="zh-TW" sz="1800" b="1" dirty="0">
                <a:latin typeface="Courier New" panose="02070309020205020404" pitchFamily="49" charset="0"/>
                <a:ea typeface="Microsoft JhengHei"/>
                <a:cs typeface="Courier New" panose="02070309020205020404" pitchFamily="49" charset="0"/>
                <a:sym typeface="Microsoft JhengHei"/>
              </a:rPr>
              <a:t>Sum(</a:t>
            </a:r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  <a:ea typeface="Microsoft JhengHei"/>
                <a:cs typeface="Courier New" panose="02070309020205020404" pitchFamily="49" charset="0"/>
                <a:sym typeface="Microsoft JhengHei"/>
              </a:rPr>
              <a:t>5</a:t>
            </a:r>
            <a:r>
              <a:rPr lang="en-US" altLang="zh-TW" sz="1800" b="1" dirty="0">
                <a:latin typeface="Courier New" panose="02070309020205020404" pitchFamily="49" charset="0"/>
                <a:ea typeface="Microsoft JhengHei"/>
                <a:cs typeface="Courier New" panose="02070309020205020404" pitchFamily="49" charset="0"/>
                <a:sym typeface="Microsoft JhengHei"/>
              </a:rPr>
              <a:t>) = 5 + 4 + 3 + 2 + 1 + 0</a:t>
            </a:r>
          </a:p>
          <a:p>
            <a:endParaRPr lang="zh-TW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CA049BC-AC97-4CA3-8E76-E95D69E5C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227" y="2497872"/>
            <a:ext cx="3975526" cy="161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36625"/>
      </p:ext>
    </p:extLst>
  </p:cSld>
  <p:clrMapOvr>
    <a:masterClrMapping/>
  </p:clrMapOvr>
</p:sld>
</file>

<file path=ppt/theme/theme1.xml><?xml version="1.0" encoding="utf-8"?>
<a:theme xmlns:a="http://schemas.openxmlformats.org/drawingml/2006/main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424</Words>
  <Application>Microsoft Office PowerPoint</Application>
  <PresentationFormat>寬螢幕</PresentationFormat>
  <Paragraphs>79</Paragraphs>
  <Slides>15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Noto Sans Symbols</vt:lpstr>
      <vt:lpstr>Microsoft JhengHei</vt:lpstr>
      <vt:lpstr>新細明體</vt:lpstr>
      <vt:lpstr>Arial</vt:lpstr>
      <vt:lpstr>Calibri</vt:lpstr>
      <vt:lpstr>Courier New</vt:lpstr>
      <vt:lpstr>Rockwell</vt:lpstr>
      <vt:lpstr>木刻字型</vt:lpstr>
      <vt:lpstr>計算機實習 06</vt:lpstr>
      <vt:lpstr>CONTENTS</vt:lpstr>
      <vt:lpstr>ASCII</vt:lpstr>
      <vt:lpstr>ASCII Table</vt:lpstr>
      <vt:lpstr>ASCII in Python</vt:lpstr>
      <vt:lpstr>Recursive Function</vt:lpstr>
      <vt:lpstr>Recursion</vt:lpstr>
      <vt:lpstr>PowerPoint 簡報</vt:lpstr>
      <vt:lpstr>例2</vt:lpstr>
      <vt:lpstr>課堂練習06</vt:lpstr>
      <vt:lpstr>練習06</vt:lpstr>
      <vt:lpstr>練習06</vt:lpstr>
      <vt:lpstr>繳交規範</vt:lpstr>
      <vt:lpstr>繳交內容</vt:lpstr>
      <vt:lpstr>繳交格式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計算機實習 06</dc:title>
  <dc:creator>user</dc:creator>
  <cp:lastModifiedBy>user</cp:lastModifiedBy>
  <cp:revision>21</cp:revision>
  <dcterms:created xsi:type="dcterms:W3CDTF">2019-09-17T01:59:49Z</dcterms:created>
  <dcterms:modified xsi:type="dcterms:W3CDTF">2021-11-04T04:21:28Z</dcterms:modified>
</cp:coreProperties>
</file>