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jQuery(document).ready(function(){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alert(document.getElementById("mensaje").innerHTML);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});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Retorna un objeto jQuery que tiene el resultado del selector dentro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$(function(){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alert(document.getElementById("mensaje").innerHTML);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});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Retorna un objeto jQuery que tiene el resultado del selector dentro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$(function(){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alert(document.getElementById("mensaje").innerHTML);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});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Retorna un objeto jQuery que tiene el resultado del selector dentro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$(function(){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alert(document.getElementById("mensaje").innerHTML);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});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Retorna un objeto jQuery que tiene el resultado del selector dentro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Mismo ejemplo modificando la clase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Mismo ejemplo modificando la clase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Mismo ejemplo modificando la clase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Mismo ejemplo modificando la clase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21" name="Shape 32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$("p").append("&lt;strong&gt;Hello&lt;/strong&gt;"); 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$("span").appendTo("#foo"); o elemento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$("p").prepend("&lt;b&gt;Hello &lt;/b&gt;");  o elemento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$("span").prependTo("#foo");  o elemento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$("p").after("&lt;b&gt;Hello&lt;/b&gt;"); 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$("p").before("&lt;b&gt;Hello&lt;/b&gt;"); 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$("p").insertAfter("#foo");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$("p").insertBefore("#foo");</a:t>
            </a:r>
          </a:p>
          <a:p>
            <a:r>
              <a:t/>
            </a:r>
          </a:p>
        </p:txBody>
      </p:sp>
      <p:sp>
        <p:nvSpPr>
          <p:cNvPr id="335" name="Shape 335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$("p").wrap("&lt;div&gt;&lt;/div&gt;"); 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$("p").wrapAll("&lt;div&gt;&lt;/div&gt;"); 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$("p").wrapInner("&lt;b&gt;&lt;/b&gt;"); </a:t>
            </a:r>
          </a:p>
          <a:p>
            <a:r>
              <a:t/>
            </a:r>
          </a:p>
        </p:txBody>
      </p:sp>
      <p:sp>
        <p:nvSpPr>
          <p:cNvPr id="342" name="Shape 34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$("button").click(function () { $(this).replaceWith("&lt;div&gt;" + $(this).text() + “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$("&lt;b&gt;Paragraph. &lt;/b&gt;").replaceAll("p"); &lt;/div&gt;"); }); 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$("button").click(function () { $("p").empty(); });  remueve childs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$("button").click(function () { $("p").remove(); }); 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$("b").clone().prependTo("p"); 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&lt;b&gt;Hello&lt;/b&gt;&lt;p&gt;, how are you?&lt;/p&gt; 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Clona event handlers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$("button").click(function(){ $(this).clone(true).insertAfter(this); }); 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&lt;button&gt;Clone Me!&lt;/button&gt; </a:t>
            </a:r>
          </a:p>
          <a:p>
            <a:r>
              <a:t/>
            </a:r>
          </a:p>
        </p:txBody>
      </p:sp>
      <p:sp>
        <p:nvSpPr>
          <p:cNvPr id="363" name="Shape 363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0" name="Shape 37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7" name="Shape 377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Ejemplo de filas de tabla y click + alert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Filas de tabla y toggleClass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Ejemplo con +icono de dedito mouse over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$("p").click(function(){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	$(this).toggleClass("highlight");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}).mouseover(function(){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	$(this).css({'cursor':'pointer'});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	});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EJ: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Una tabla dos contadores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1 – click sobre td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2 – doble click sobre td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EJ:</a:t>
            </a:r>
          </a:p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Mientras se escribe en textbox que se escriba en un div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1" name="Shape 39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8" name="Shape 39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5" name="Shape 405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$("li").toggle( function () { $(this).css({"list-style-type":"disc", "color":"blue"}); }, function () { $(this).css({"list-style-type":"disc", "color":"red"}); }, function () { $(this).css({"list-style-type":"", "color":""}); } ); 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$("li").toggle( function () { $(this).css({"list-style-type":"disc", "color":"blue"}); }, function () { $(this).css({"list-style-type":"disc", "color":"red"}); }, function () { $(this).css({"list-style-type":"", "color":""}); } ); 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Font typeface="Arial"/>
              <a:buNone/>
            </a:pPr>
            <a:r>
              <a:rPr strike="noStrike" u="none" b="0" cap="none" baseline="0" sz="1800" lang="en-US" i="0"/>
              <a:t>$(window).unload( function () { alert("Bye now!"); } ); </a:t>
            </a:r>
          </a:p>
          <a:p>
            <a:r>
              <a:t/>
            </a:r>
          </a:p>
        </p:txBody>
      </p:sp>
      <p:sp>
        <p:nvSpPr>
          <p:cNvPr id="426" name="Shape 42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200" lang="en-US" i="0"/>
              <a:t>*</a:t>
            </a: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hart" type="chart">
  <p:cSld name="Título y gráfico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Encabezado de sección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Título y objetos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Diapositiva de título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Título vertical y texto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Título y texto vertical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Imagen con título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buClr>
                <a:schemeClr val="dk1"/>
              </a:buClr>
              <a:buFont typeface="Calibri"/>
              <a:buNone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Contenido con título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En blanco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Sólo el título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Comparació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Dos objetos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theme/theme3.xml" Type="http://schemas.openxmlformats.org/officeDocument/2006/relationships/theme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3495C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y="1633537" x="-684212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none" b="1" cap="none" baseline="0" sz="7200" lang="en-US" i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2001836" x="3870325"/>
            <a:ext cy="366711" cx="184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5" name="Shape 55"/>
          <p:cNvSpPr txBox="1"/>
          <p:nvPr/>
        </p:nvSpPr>
        <p:spPr>
          <a:xfrm>
            <a:off y="4687887" x="2401886"/>
            <a:ext cy="1754187" cx="67421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270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strike="noStrike" u="none" b="0" cap="none" baseline="0" sz="5400" lang="en-US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@leomicheloni // leomicheloni.com</a:t>
            </a:r>
          </a:p>
        </p:txBody>
      </p:sp>
      <p:sp>
        <p:nvSpPr>
          <p:cNvPr id="56" name="Shape 56"/>
          <p:cNvSpPr/>
          <p:nvPr/>
        </p:nvSpPr>
        <p:spPr>
          <a:xfrm>
            <a:off y="6237287" x="358775"/>
            <a:ext cy="342900" cx="857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cliente se “descarga” el documento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no tiene estado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comunicación comienza del lado del cliente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Nuestra necesidad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Aplicaciones web2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UX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Velocidad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Sensación de escritorio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Productividad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Qué tenemos a mano?</a:t>
            </a:r>
          </a:p>
        </p:txBody>
      </p:sp>
      <p:sp>
        <p:nvSpPr>
          <p:cNvPr id="126" name="Shape 126"/>
          <p:cNvSpPr/>
          <p:nvPr/>
        </p:nvSpPr>
        <p:spPr>
          <a:xfrm>
            <a:off y="3276600" x="3733800"/>
            <a:ext cy="3581400" cx="5410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3050" x="457200"/>
            <a:ext cy="1162049" cx="3008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</a:p>
        </p:txBody>
      </p:sp>
      <p:sp>
        <p:nvSpPr>
          <p:cNvPr id="132" name="Shape 132"/>
          <p:cNvSpPr/>
          <p:nvPr/>
        </p:nvSpPr>
        <p:spPr>
          <a:xfrm>
            <a:off y="341312" x="3987800"/>
            <a:ext cy="5715000" cx="4286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435100" x="457200"/>
            <a:ext cy="4691061" cx="3008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 los elementos de una página como una colección de objetos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3050" x="457200"/>
            <a:ext cy="1162049" cx="3008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DHTML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435100" x="457200"/>
            <a:ext cy="4691061" cx="3008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la combinación de</a:t>
            </a:r>
          </a:p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1190"/>
              <a:buFont typeface="Arial"/>
              <a:buChar char="•"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</a:p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1190"/>
              <a:buFont typeface="Arial"/>
              <a:buChar char="•"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1190"/>
              <a:buFont typeface="Arial"/>
              <a:buChar char="•"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</p:txBody>
      </p:sp>
      <p:sp>
        <p:nvSpPr>
          <p:cNvPr id="140" name="Shape 140"/>
          <p:cNvSpPr/>
          <p:nvPr/>
        </p:nvSpPr>
        <p:spPr>
          <a:xfrm>
            <a:off y="1435100" x="4103687"/>
            <a:ext cy="3181350" cx="4781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3050" x="457200"/>
            <a:ext cy="1162049" cx="3008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435100" x="457200"/>
            <a:ext cy="4691061" cx="3008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Llamadas asincrónicas</a:t>
            </a:r>
          </a:p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XMLHTTPRequest</a:t>
            </a:r>
          </a:p>
        </p:txBody>
      </p:sp>
      <p:sp>
        <p:nvSpPr>
          <p:cNvPr id="147" name="Shape 147"/>
          <p:cNvSpPr/>
          <p:nvPr/>
        </p:nvSpPr>
        <p:spPr>
          <a:xfrm>
            <a:off y="1196975" x="4751387"/>
            <a:ext cy="4676775" cx="36861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triste realidad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DOM es diferente entre navegadores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DOM es diferente entre versiones del mismo navegador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aplicaciones web son cada vez más complejas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es diferente a C#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sueño del pibe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Olvidarse de las diferencias entre navegadores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 las mismas cosas de la misma manera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Aumentar la productividad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/>
        </p:nvSpPr>
        <p:spPr>
          <a:xfrm>
            <a:off y="307975" x="92075"/>
            <a:ext cy="5929312" cx="89090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librería hecha en javascript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Alta penetración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Viene con ASP.NET MVC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 nos organizamos?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Nuestra finalidad es solucionar problemas del día a día</a:t>
            </a:r>
          </a:p>
          <a:p>
            <a:r>
              <a:t/>
            </a:r>
          </a:p>
          <a:p>
            <a:pPr algn="r" rtl="0" lvl="1" marR="0" indent="0" marL="45720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Teoría + ejercicios</a:t>
            </a:r>
          </a:p>
          <a:p>
            <a:pPr algn="r" rtl="0" lvl="1" marR="0" indent="0" marL="45720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Teoría + ejercicios/ Desarrollo integrador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</p:txBody>
      </p:sp>
      <p:sp>
        <p:nvSpPr>
          <p:cNvPr id="177" name="Shape 177"/>
          <p:cNvSpPr/>
          <p:nvPr/>
        </p:nvSpPr>
        <p:spPr>
          <a:xfrm>
            <a:off y="1952150" x="525700"/>
            <a:ext cy="2644025" cx="8092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 recuperar elementos del DOM fácilmente a través de los selectores similares a CSS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Posee una interface fluyente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Retorna siempre un objeto jQuery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 la separación de conceptos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Manos a la obra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http://jquery.com/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Detectar la finalización de la carga del DOM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jQuery.core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funciones que no reciben parámetros son querys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$.core.function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 : wrapper </a:t>
            </a:r>
          </a:p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jQuery(“selector”)</a:t>
            </a:r>
          </a:p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jQuery(callback)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$.core.objectAccesors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each(callback)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size()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eq(position)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get()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get(index)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index(subject)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$.core.interoperabilidad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jQuery.noConflict()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jQuery.noConflict(extreme)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944562" x="457200"/>
            <a:ext cy="5257799" cx="81359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Filters</a:t>
            </a:r>
          </a:p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</a:p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Visibility</a:t>
            </a:r>
          </a:p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</a:p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</a:p>
          <a:p>
            <a:pPr algn="l" rtl="0" lvl="0" marR="0" indent="0" marL="0">
              <a:buClr>
                <a:schemeClr val="lt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$.selectors.basic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 :  #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elment :  element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 : .class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all : *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multiple: selector, selector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 nos organizamos?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jQuery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+Visual Studio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$.selectors.hierarchy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descendant: ancestor descendant 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child: parent &gt; child 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next: prev + next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siblings: prev ~ siblings  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$.selectors.basicFilter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800100" x="457200"/>
            <a:ext cy="554513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animated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$.selectors.contentFilters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800100" x="457200"/>
            <a:ext cy="554513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$.selectors.visibilityFilters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143000" x="457200"/>
            <a:ext cy="520223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$.selectors.attributesFilters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143000" x="457200"/>
            <a:ext cy="520223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has: [attribute]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equals: [attribute=value]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notEqual: [attribute!=value]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startsWith: [attribute ^=value]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endsWith: [attribute$=]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contains: [attribute *=value]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multiple: [filter][filter]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$.selectors.childFilters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143000" x="457200"/>
            <a:ext cy="520223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nthChild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firstChild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lastChild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onlyChild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-23495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$.selectors.form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657225" x="457200"/>
            <a:ext cy="56514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Readio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$.selectors.formFilters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125537" x="457200"/>
            <a:ext cy="475138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enabled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disabled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selected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$.attributes.attr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attr(name)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attr(properties)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attr(key, value)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attr(key, fn)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remoteAttr(name)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$.attributes.class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addClass(class)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hasClass(class)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removeClass(class)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toggleClass(class)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toggleClass(class, switch)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417637" x="457200"/>
            <a:ext cy="453707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y DOM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jQuery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Filosofía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compatibilidad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separación de conceptos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Utilización con otras librerías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$.attributes.otros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$.manipulation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Changing Contents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InsertInside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InsertOutside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InsertArround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Replacing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Removing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$.manipulation.changingContents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274637" x="133350"/>
            <a:ext cy="11430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$.manipulation.insertingInside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append(content)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appendTo(selector)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Prepend(content)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prependTo(selector)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274637" x="133350"/>
            <a:ext cy="11430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$.manipulation.insertingOutside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after(content)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before(content)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insertAfter(content)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insertBefore(content)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274637" x="133350"/>
            <a:ext cy="11430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$.manipulation.insertingArround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Wrap(html)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Wrap(element)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WrapAll(html)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wrapAll(element)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wrapInner(html)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wrapInner(element)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274637" x="133350"/>
            <a:ext cy="11430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$.manipulation.replacing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replaceWith(content)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replaceAll(selector)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74637" x="133350"/>
            <a:ext cy="11430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$.manipulation.removing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empty()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remove(expr)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74637" x="133350"/>
            <a:ext cy="11430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$.manipulation.copying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clone()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clone(true)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$.css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positioning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height and width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196975" x="287337"/>
            <a:ext cy="4968875" cx="88566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Traversing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$.css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Css(name)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Css(propierties)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Css(name, value)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$.events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 común de eventos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click, dblclick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mouseOver, mouseOut, mouseDown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keyPress, keyUp, keyDown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blur, focus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scroll, resize, submit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no se asocia un callback se dispara el evento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$.events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Load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Events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Interaction Helpers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Helpers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$.events.eventHandling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bind(type, data, fn)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one(type,data, fn)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trigger(event,data)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unbind(type, fn)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$.events.liveEvents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live(type, fn)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die(type, fn)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$.events.interactionHelpers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hover(over, out)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toggle(fn, fn+1, etc.)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$.events.eventHelpers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417637" x="457200"/>
            <a:ext cy="5068886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blur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dblclick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keydown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keypress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keyup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$.events.eventHelpers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873125" x="457200"/>
            <a:ext cy="521652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mousedown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mousemove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mouseout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mouseover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mouseup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resize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scroll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unload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</a:p>
        </p:txBody>
      </p:sp>
      <p:sp>
        <p:nvSpPr>
          <p:cNvPr id="429" name="Shape 429"/>
          <p:cNvSpPr/>
          <p:nvPr/>
        </p:nvSpPr>
        <p:spPr>
          <a:xfrm>
            <a:off y="2163761" x="2667000"/>
            <a:ext cy="3400425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2060575" x="457200"/>
            <a:ext cy="453707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Plugins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2060575" x="457200"/>
            <a:ext cy="453707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integrador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 y ASP.NET MVC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/>
        </p:nvSpPr>
        <p:spPr>
          <a:xfrm>
            <a:off y="2286000" x="3048000"/>
            <a:ext cy="4572000" cx="609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 sub-set de SGML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lenguaje para describir documentos</a:t>
            </a:r>
          </a:p>
          <a:p>
            <a:pPr algn="r" rtl="0" lvl="0" marR="0" indent="0" marL="0"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está pensado para ser amigable!!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Tema de Office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F6FC6"/>
      </a:accent4>
      <a:accent5>
        <a:srgbClr val="009DD9"/>
      </a:accent5>
      <a:accent6>
        <a:srgbClr val="FFFFFF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