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56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994" y="-835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15EC0-46D6-4A3E-8132-60626F8A7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DB1BA-A7E5-4CDB-9D69-10FD5B14F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E74C3-494C-45D7-836D-F62107D0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F996-6C7F-4171-A5A7-35389022FF7E}" type="datetimeFigureOut">
              <a:rPr lang="th-TH" smtClean="0"/>
              <a:t>08/11/64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8FF86-C673-4EF8-90BA-6AAACB04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8EB9B-5CDB-4C81-B842-56609FE7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8BF5-241B-4A3F-AD68-100BABF0677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8110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98495-60BF-4A64-BE47-71F8A627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8F268-DB8D-49AF-998F-4FB7B6B09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7E487-C376-44C9-9F69-99297F12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F996-6C7F-4171-A5A7-35389022FF7E}" type="datetimeFigureOut">
              <a:rPr lang="th-TH" smtClean="0"/>
              <a:t>08/11/64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DB66A-1115-4219-85E0-43B3437C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42BF0-3B9E-400C-B6A8-B5C04167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8BF5-241B-4A3F-AD68-100BABF0677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26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04F15-7CFD-47E3-940E-E0289DE65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CBC8F-06B6-4BB3-A407-CB88CC919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6C0BC-6E20-4C40-8B78-6B1B9195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F996-6C7F-4171-A5A7-35389022FF7E}" type="datetimeFigureOut">
              <a:rPr lang="th-TH" smtClean="0"/>
              <a:t>08/11/64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920ED-DA57-4A27-9835-B2E0A2E9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D4E52-BEBD-4DFE-8648-FAFC5EFD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8BF5-241B-4A3F-AD68-100BABF0677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24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370C-CF2C-4F16-ABAE-0EE6865E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6B3F1-DA0A-4EFE-A7A4-E2E35D772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28008-FE28-4ACE-8C7F-04857431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F996-6C7F-4171-A5A7-35389022FF7E}" type="datetimeFigureOut">
              <a:rPr lang="th-TH" smtClean="0"/>
              <a:t>08/11/64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E590E-8BD4-456F-9519-13A94126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260E-1B93-46BA-811F-55C81FA1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8BF5-241B-4A3F-AD68-100BABF0677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205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F79E-077C-4DB6-94B7-85D644247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7983C-02A6-456F-98FF-7DE6491D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CF171-A39D-4A90-B95D-23100AD09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F996-6C7F-4171-A5A7-35389022FF7E}" type="datetimeFigureOut">
              <a:rPr lang="th-TH" smtClean="0"/>
              <a:t>08/11/64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C2C30-CE5D-4035-88C5-CE56BDA1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AA4F2-359F-4C28-8F7F-B0B11600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8BF5-241B-4A3F-AD68-100BABF0677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619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5DA2-573F-4ABF-A2F9-FBD805B0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3432E-E530-4837-9045-699DE458C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02FF2-1888-43B4-87D6-C8F94DFF3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E2B3A-2BE7-4825-B339-5DFC5939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F996-6C7F-4171-A5A7-35389022FF7E}" type="datetimeFigureOut">
              <a:rPr lang="th-TH" smtClean="0"/>
              <a:t>08/11/64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4A3C8-1B4B-48F5-BE7A-352F5266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61E6B-1850-4AA6-930E-71006DC0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8BF5-241B-4A3F-AD68-100BABF0677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284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B2956-A41F-48C0-9A10-4720B651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01480-BC6B-4DCA-B188-7B769551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27935-12F8-472D-B5E2-46582CA8C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D8293-E87C-4F69-9686-B2AEEFFF3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7F73B-05FD-48BA-BAC1-F646B8A73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C2A6F7-1A84-4F62-B15A-62094E6F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F996-6C7F-4171-A5A7-35389022FF7E}" type="datetimeFigureOut">
              <a:rPr lang="th-TH" smtClean="0"/>
              <a:t>08/11/64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BB313C-4666-4B2B-B614-822C2780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1EF6C-3886-4789-B0E9-F12D415D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8BF5-241B-4A3F-AD68-100BABF0677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162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E2F6C-D6A3-4241-BE6A-40DB7FF7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B4515-D94F-47C0-A1D2-11A72E8D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F996-6C7F-4171-A5A7-35389022FF7E}" type="datetimeFigureOut">
              <a:rPr lang="th-TH" smtClean="0"/>
              <a:t>08/11/64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DBD5B-8F2A-4BA2-B128-E38C5397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E60A5-F324-4E2A-AC0C-F2540CBF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8BF5-241B-4A3F-AD68-100BABF0677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336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AB9236-9A3F-4B2A-B076-DFD31D1E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F996-6C7F-4171-A5A7-35389022FF7E}" type="datetimeFigureOut">
              <a:rPr lang="th-TH" smtClean="0"/>
              <a:t>08/11/64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D32432-3A90-4E27-AF01-318B67D0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50398-C555-4DDE-8E6B-334F2D09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8BF5-241B-4A3F-AD68-100BABF0677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7002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9683-1D66-404B-9DD6-7EB59C2B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E03D0-031B-4857-8FBA-0C1983F1D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B4399-48E2-4D55-8985-94020C7A9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F1E0C-BD0C-41F8-9125-E3B4856E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F996-6C7F-4171-A5A7-35389022FF7E}" type="datetimeFigureOut">
              <a:rPr lang="th-TH" smtClean="0"/>
              <a:t>08/11/64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5623C-1EDD-495E-A420-986DBC20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BEF32-0823-4F9D-B4C6-3EEB535B7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8BF5-241B-4A3F-AD68-100BABF0677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834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FAA1-D033-44EB-A8FD-4896F93BD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85F85-00F1-4625-9389-B24C8E6AB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A859C-520B-4C97-9FB4-0C965DF8B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8227F-BFC9-4E2F-A16E-1E2F2584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F996-6C7F-4171-A5A7-35389022FF7E}" type="datetimeFigureOut">
              <a:rPr lang="th-TH" smtClean="0"/>
              <a:t>08/11/64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48805-6F5F-4EE6-AB42-FB572D69C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44A76-03D1-49CB-B05E-F1BF6D2E4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8BF5-241B-4A3F-AD68-100BABF0677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933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10C7E-92DA-410E-A1FE-977F469C4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170CC-55BD-4348-A098-9290BF360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8842D-8585-4C63-BF80-A52D25E10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3F996-6C7F-4171-A5A7-35389022FF7E}" type="datetimeFigureOut">
              <a:rPr lang="th-TH" smtClean="0"/>
              <a:t>08/11/64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158E7-2584-4FA9-A450-C253C0284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62B4B-2576-4953-840F-3C37D9C62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D8BF5-241B-4A3F-AD68-100BABF0677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126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C8DE4A-31C0-4C8F-AC73-F6129C54A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175785"/>
              </p:ext>
            </p:extLst>
          </p:nvPr>
        </p:nvGraphicFramePr>
        <p:xfrm>
          <a:off x="2496000" y="1833563"/>
          <a:ext cx="7200000" cy="38509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17256">
                  <a:extLst>
                    <a:ext uri="{9D8B030D-6E8A-4147-A177-3AD203B41FA5}">
                      <a16:colId xmlns:a16="http://schemas.microsoft.com/office/drawing/2014/main" val="3536334680"/>
                    </a:ext>
                  </a:extLst>
                </a:gridCol>
                <a:gridCol w="1394248">
                  <a:extLst>
                    <a:ext uri="{9D8B030D-6E8A-4147-A177-3AD203B41FA5}">
                      <a16:colId xmlns:a16="http://schemas.microsoft.com/office/drawing/2014/main" val="1557530868"/>
                    </a:ext>
                  </a:extLst>
                </a:gridCol>
                <a:gridCol w="1394248">
                  <a:extLst>
                    <a:ext uri="{9D8B030D-6E8A-4147-A177-3AD203B41FA5}">
                      <a16:colId xmlns:a16="http://schemas.microsoft.com/office/drawing/2014/main" val="2766182728"/>
                    </a:ext>
                  </a:extLst>
                </a:gridCol>
                <a:gridCol w="1394248">
                  <a:extLst>
                    <a:ext uri="{9D8B030D-6E8A-4147-A177-3AD203B41FA5}">
                      <a16:colId xmlns:a16="http://schemas.microsoft.com/office/drawing/2014/main" val="2484470125"/>
                    </a:ext>
                  </a:extLst>
                </a:gridCol>
              </a:tblGrid>
              <a:tr h="284797">
                <a:tc rowSpan="2">
                  <a:txBody>
                    <a:bodyPr/>
                    <a:lstStyle/>
                    <a:p>
                      <a:pPr algn="ctr" fontAlgn="t"/>
                      <a:r>
                        <a:rPr lang="th-T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หน้าที่</a:t>
                      </a: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th-T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ระดับผู้ใช้งาน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96596963"/>
                  </a:ext>
                </a:extLst>
              </a:tr>
              <a:tr h="816373">
                <a:tc vMerge="1">
                  <a:txBody>
                    <a:bodyPr/>
                    <a:lstStyle/>
                    <a:p>
                      <a:pPr algn="ctr" fontAlgn="t"/>
                      <a:r>
                        <a:rPr lang="th-T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หน้าที่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18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ระดับ 1</a:t>
                      </a:r>
                    </a:p>
                    <a:p>
                      <a:pPr algn="ctr" fontAlgn="t"/>
                      <a:r>
                        <a:rPr lang="th-TH" sz="18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เลขาคณะทำงาน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18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ระดับ 2</a:t>
                      </a:r>
                    </a:p>
                    <a:p>
                      <a:pPr algn="ctr" fontAlgn="t"/>
                      <a:r>
                        <a:rPr lang="th-TH" sz="18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ผู้ประสานงานหน่วยงาน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18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ระดับ 3</a:t>
                      </a:r>
                    </a:p>
                    <a:p>
                      <a:pPr algn="ctr" fontAlgn="t"/>
                      <a:r>
                        <a:rPr lang="th-TH" sz="18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ผู้บริหารศูนย์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410434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 fontAlgn="t"/>
                      <a:r>
                        <a:rPr lang="th-TH" sz="18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เพิ่มเลขมอก.</a:t>
                      </a:r>
                      <a:br>
                        <a:rPr lang="th-TH" sz="18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</a:br>
                      <a:r>
                        <a:rPr lang="th-TH" sz="18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เพื่อเริ่มต้นงาน</a:t>
                      </a:r>
                      <a:endParaRPr lang="th-TH" sz="18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8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ได้</a:t>
                      </a:r>
                      <a:endParaRPr lang="th-TH" sz="18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8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th-TH" sz="18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8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th-TH" sz="18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1318551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 fontAlgn="t"/>
                      <a:r>
                        <a:rPr lang="th-TH" sz="18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บันทึกสถานะ</a:t>
                      </a:r>
                    </a:p>
                    <a:p>
                      <a:pPr algn="l" fontAlgn="t"/>
                      <a:r>
                        <a:rPr lang="th-TH" sz="18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บันทึกความก้าวหน้า และแนบเอกสาร</a:t>
                      </a:r>
                      <a:endParaRPr lang="th-TH" sz="18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8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ได้</a:t>
                      </a:r>
                      <a:endParaRPr lang="th-TH" sz="18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8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ได้</a:t>
                      </a:r>
                      <a:endParaRPr lang="th-TH" sz="18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8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th-TH" sz="18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3884931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 fontAlgn="t"/>
                      <a:r>
                        <a:rPr lang="th-TH" sz="18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สร้างรายงาน</a:t>
                      </a:r>
                    </a:p>
                    <a:p>
                      <a:pPr algn="l" fontAlgn="t"/>
                      <a:r>
                        <a:rPr lang="th-T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สร้างรายงาน และเรียกดูรายงานจากข้อมูลที่บันทึกแล้ว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8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ได้</a:t>
                      </a:r>
                      <a:endParaRPr lang="th-TH" sz="18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8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ได้</a:t>
                      </a:r>
                      <a:endParaRPr lang="th-TH" sz="18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 ได้</a:t>
                      </a:r>
                      <a:endParaRPr lang="th-TH" sz="18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algn="l" fontAlgn="t"/>
                      <a:endParaRPr lang="th-TH" sz="18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3332999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 fontAlgn="t"/>
                      <a:r>
                        <a:rPr lang="th-TH" sz="1800" u="none" strike="noStrike">
                          <a:effectLst/>
                          <a:highlight>
                            <a:srgbClr val="FFFF00"/>
                          </a:highligh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รายชื่อเจ้าหน้าที่ในแต่ละระดับ</a:t>
                      </a:r>
                      <a:endParaRPr lang="th-TH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800" u="none" strike="noStrike" dirty="0">
                          <a:effectLst/>
                          <a:highlight>
                            <a:srgbClr val="FFFF00"/>
                          </a:highligh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วรรษมน</a:t>
                      </a:r>
                    </a:p>
                    <a:p>
                      <a:pPr algn="l" fontAlgn="t"/>
                      <a:r>
                        <a:rPr lang="th-TH" sz="1800" u="none" strike="noStrike" dirty="0">
                          <a:effectLst/>
                          <a:highlight>
                            <a:srgbClr val="FFFF00"/>
                          </a:highligh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ชลณภัทร</a:t>
                      </a:r>
                    </a:p>
                    <a:p>
                      <a:pPr algn="l" fontAlgn="t"/>
                      <a:r>
                        <a:rPr lang="th-TH" sz="1800" u="none" strike="noStrike" dirty="0">
                          <a:effectLst/>
                          <a:highlight>
                            <a:srgbClr val="FFFF00"/>
                          </a:highligh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สุรเดช</a:t>
                      </a:r>
                      <a:endParaRPr lang="th-TH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800" u="none" strike="noStrike" dirty="0">
                          <a:effectLst/>
                          <a:highlight>
                            <a:srgbClr val="FFFF00"/>
                          </a:highligh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 ผู้ประสานงานศูนย์</a:t>
                      </a:r>
                      <a:endParaRPr lang="th-TH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800" u="none" strike="noStrike" dirty="0">
                          <a:effectLst/>
                          <a:highlight>
                            <a:srgbClr val="FFFF00"/>
                          </a:highligh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ผวว.</a:t>
                      </a:r>
                    </a:p>
                    <a:p>
                      <a:pPr algn="l" fontAlgn="t"/>
                      <a:r>
                        <a:rPr lang="th-TH" sz="1800" u="none" strike="noStrike" dirty="0">
                          <a:effectLst/>
                          <a:highlight>
                            <a:srgbClr val="FFFF00"/>
                          </a:highligh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พี่วิรัช</a:t>
                      </a:r>
                    </a:p>
                    <a:p>
                      <a:pPr algn="l" fontAlgn="t"/>
                      <a:r>
                        <a:rPr lang="th-TH" sz="1800" u="none" strike="noStrike" dirty="0">
                          <a:effectLst/>
                          <a:highlight>
                            <a:srgbClr val="FFFF00"/>
                          </a:highligh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พี่หมู</a:t>
                      </a:r>
                      <a:endParaRPr lang="th-TH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507955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6C54EE5-C934-43D2-AEA7-038A43285A63}"/>
              </a:ext>
            </a:extLst>
          </p:cNvPr>
          <p:cNvSpPr txBox="1"/>
          <p:nvPr/>
        </p:nvSpPr>
        <p:spPr>
          <a:xfrm>
            <a:off x="0" y="650260"/>
            <a:ext cx="1219200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ร่างระบบติดตามงานมาตรา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0487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CACAF84-8760-4FF2-B514-2DF5A5E7BA59}"/>
              </a:ext>
            </a:extLst>
          </p:cNvPr>
          <p:cNvSpPr/>
          <p:nvPr/>
        </p:nvSpPr>
        <p:spPr>
          <a:xfrm>
            <a:off x="8136294" y="1511561"/>
            <a:ext cx="2855167" cy="27413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4193D2-B8E5-4344-A8EA-A61ADD7B575B}"/>
              </a:ext>
            </a:extLst>
          </p:cNvPr>
          <p:cNvSpPr txBox="1"/>
          <p:nvPr/>
        </p:nvSpPr>
        <p:spPr>
          <a:xfrm>
            <a:off x="8554677" y="2154481"/>
            <a:ext cx="1924726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บันทึกสถานะ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BEE777-F039-4114-80EF-39B1F54F56BB}"/>
              </a:ext>
            </a:extLst>
          </p:cNvPr>
          <p:cNvGrpSpPr/>
          <p:nvPr/>
        </p:nvGrpSpPr>
        <p:grpSpPr>
          <a:xfrm>
            <a:off x="196247" y="3465513"/>
            <a:ext cx="2759651" cy="516301"/>
            <a:chOff x="1644850" y="445282"/>
            <a:chExt cx="3609975" cy="67538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AD2C6D6-9B6C-4FEE-881C-71523BE27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4850" y="445282"/>
              <a:ext cx="3609975" cy="52387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1383883-7F71-4B0D-ABA6-9809CDD1A8ED}"/>
                </a:ext>
              </a:extLst>
            </p:cNvPr>
            <p:cNvSpPr txBox="1"/>
            <p:nvPr/>
          </p:nvSpPr>
          <p:spPr>
            <a:xfrm>
              <a:off x="2148895" y="516753"/>
              <a:ext cx="2458025" cy="60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800" b="1" dirty="0">
                  <a:solidFill>
                    <a:srgbClr val="FF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พิมพ์ในช่องค้นหา เช่น </a:t>
              </a:r>
              <a:r>
                <a:rPr lang="en-US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44</a:t>
              </a:r>
              <a:endPara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3D648F7-6799-4533-8A6A-AF5C80FAA4E1}"/>
              </a:ext>
            </a:extLst>
          </p:cNvPr>
          <p:cNvGrpSpPr/>
          <p:nvPr/>
        </p:nvGrpSpPr>
        <p:grpSpPr>
          <a:xfrm>
            <a:off x="5577257" y="1771362"/>
            <a:ext cx="1907895" cy="1372501"/>
            <a:chOff x="1971475" y="2918948"/>
            <a:chExt cx="1907895" cy="137250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DD91B11-FC13-42D8-B16B-ABD1D884A61A}"/>
                </a:ext>
              </a:extLst>
            </p:cNvPr>
            <p:cNvSpPr txBox="1"/>
            <p:nvPr/>
          </p:nvSpPr>
          <p:spPr>
            <a:xfrm>
              <a:off x="1971475" y="2918948"/>
              <a:ext cx="17908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H Sarabun New" panose="020B0500040200020003" pitchFamily="34" charset="-34"/>
                  <a:cs typeface="TH Sarabun New" panose="020B0500040200020003" pitchFamily="34" charset="-34"/>
                  <a:sym typeface="Wingdings" panose="05000000000000000000" pitchFamily="2" charset="2"/>
                </a:rPr>
                <a:t></a:t>
              </a:r>
              <a:r>
                <a: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  <a:sym typeface="Wingdings" panose="05000000000000000000" pitchFamily="2" charset="2"/>
                </a:rPr>
                <a:t> </a:t>
              </a:r>
              <a:r>
                <a: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มอก. </a:t>
              </a:r>
              <a:r>
                <a:rPr lang="en-US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44-2560</a:t>
              </a:r>
              <a:endPara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696BDD-3F76-438E-8135-D4FAF50713BA}"/>
                </a:ext>
              </a:extLst>
            </p:cNvPr>
            <p:cNvSpPr txBox="1"/>
            <p:nvPr/>
          </p:nvSpPr>
          <p:spPr>
            <a:xfrm>
              <a:off x="1971475" y="3368119"/>
              <a:ext cx="1907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H Sarabun New" panose="020B0500040200020003" pitchFamily="34" charset="-34"/>
                  <a:cs typeface="TH Sarabun New" panose="020B0500040200020003" pitchFamily="34" charset="-34"/>
                  <a:sym typeface="Wingdings 2" panose="05020102010507070707" pitchFamily="18" charset="2"/>
                </a:rPr>
                <a:t> </a:t>
              </a:r>
              <a:r>
                <a: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มอก. </a:t>
              </a:r>
              <a:r>
                <a:rPr lang="en-US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244-2560</a:t>
              </a:r>
              <a:endPara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5DA5D6-B9F8-4145-BC0C-2BC1CD074F17}"/>
                </a:ext>
              </a:extLst>
            </p:cNvPr>
            <p:cNvSpPr txBox="1"/>
            <p:nvPr/>
          </p:nvSpPr>
          <p:spPr>
            <a:xfrm>
              <a:off x="1971475" y="3829784"/>
              <a:ext cx="1907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H Sarabun New" panose="020B0500040200020003" pitchFamily="34" charset="-34"/>
                  <a:cs typeface="TH Sarabun New" panose="020B0500040200020003" pitchFamily="34" charset="-34"/>
                  <a:sym typeface="Wingdings 2" panose="05020102010507070707" pitchFamily="18" charset="2"/>
                </a:rPr>
                <a:t> </a:t>
              </a:r>
              <a:r>
                <a: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มอก. </a:t>
              </a:r>
              <a:r>
                <a:rPr lang="en-US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244-2562</a:t>
              </a:r>
              <a:endPara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E9C011-812B-4E89-8817-2899577AC02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8015643" y="2414207"/>
            <a:ext cx="539034" cy="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A446928-1DC9-432D-95CD-AC5DA2B8EBE2}"/>
              </a:ext>
            </a:extLst>
          </p:cNvPr>
          <p:cNvSpPr/>
          <p:nvPr/>
        </p:nvSpPr>
        <p:spPr>
          <a:xfrm>
            <a:off x="510243" y="2694493"/>
            <a:ext cx="1604865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ค้นหา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91137A-6810-4FD4-A882-50F9BFCAEAD5}"/>
              </a:ext>
            </a:extLst>
          </p:cNvPr>
          <p:cNvSpPr/>
          <p:nvPr/>
        </p:nvSpPr>
        <p:spPr>
          <a:xfrm>
            <a:off x="3975011" y="2154926"/>
            <a:ext cx="1604865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เจอ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8A360C-905E-4284-A2E0-18100FCB9AA4}"/>
              </a:ext>
            </a:extLst>
          </p:cNvPr>
          <p:cNvSpPr/>
          <p:nvPr/>
        </p:nvSpPr>
        <p:spPr>
          <a:xfrm>
            <a:off x="3975010" y="3331623"/>
            <a:ext cx="1604865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ไม่เจอ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751467-8BEB-48BB-B427-30E26A430E59}"/>
              </a:ext>
            </a:extLst>
          </p:cNvPr>
          <p:cNvSpPr txBox="1"/>
          <p:nvPr/>
        </p:nvSpPr>
        <p:spPr>
          <a:xfrm>
            <a:off x="6090917" y="3331623"/>
            <a:ext cx="1924726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เพิ่มเลขมอก.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0DBF1A-7043-464B-8260-5883544C29C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586872" y="3593233"/>
            <a:ext cx="504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DDFACE-79CA-4187-A796-A486FE4F4CFE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2115108" y="2416536"/>
            <a:ext cx="1859903" cy="5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03B771-FE50-4DB8-8807-5C530034D184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2115108" y="2956103"/>
            <a:ext cx="1859902" cy="63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E479427-6D32-4100-9F46-D42D2472167D}"/>
              </a:ext>
            </a:extLst>
          </p:cNvPr>
          <p:cNvSpPr txBox="1"/>
          <p:nvPr/>
        </p:nvSpPr>
        <p:spPr>
          <a:xfrm>
            <a:off x="8554678" y="3331623"/>
            <a:ext cx="1924726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บันทึกสถานะ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A45415-3E24-46A4-AE67-855A434126C3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8015644" y="3591349"/>
            <a:ext cx="539034" cy="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F255B2F-D693-4E5D-B0A8-68FE7C980961}"/>
              </a:ext>
            </a:extLst>
          </p:cNvPr>
          <p:cNvSpPr txBox="1"/>
          <p:nvPr/>
        </p:nvSpPr>
        <p:spPr>
          <a:xfrm>
            <a:off x="450530" y="194541"/>
            <a:ext cx="874003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เริ่มต้นใช้งาน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96D2884-BDA2-4D63-92E3-88E254A4A0B5}"/>
              </a:ext>
            </a:extLst>
          </p:cNvPr>
          <p:cNvCxnSpPr>
            <a:cxnSpLocks/>
          </p:cNvCxnSpPr>
          <p:nvPr/>
        </p:nvCxnSpPr>
        <p:spPr>
          <a:xfrm>
            <a:off x="9604958" y="4252877"/>
            <a:ext cx="0" cy="59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2D5C055-4002-488A-801D-CC9AB1CB7507}"/>
              </a:ext>
            </a:extLst>
          </p:cNvPr>
          <p:cNvSpPr txBox="1"/>
          <p:nvPr/>
        </p:nvSpPr>
        <p:spPr>
          <a:xfrm>
            <a:off x="8554677" y="4846622"/>
            <a:ext cx="1924726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รายงานสถานะ</a:t>
            </a:r>
          </a:p>
        </p:txBody>
      </p:sp>
    </p:spTree>
    <p:extLst>
      <p:ext uri="{BB962C8B-B14F-4D97-AF65-F5344CB8AC3E}">
        <p14:creationId xmlns:p14="http://schemas.microsoft.com/office/powerpoint/2010/main" val="345534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C9B695-2D8A-42E3-AF00-E12A92B8C920}"/>
              </a:ext>
            </a:extLst>
          </p:cNvPr>
          <p:cNvSpPr txBox="1"/>
          <p:nvPr/>
        </p:nvSpPr>
        <p:spPr>
          <a:xfrm>
            <a:off x="450531" y="740732"/>
            <a:ext cx="2213521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เพิ่มเลขมอก.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057D81-B6FA-499A-9C8C-0F3306F35F56}"/>
              </a:ext>
            </a:extLst>
          </p:cNvPr>
          <p:cNvSpPr txBox="1"/>
          <p:nvPr/>
        </p:nvSpPr>
        <p:spPr>
          <a:xfrm>
            <a:off x="3111727" y="3902344"/>
            <a:ext cx="32296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b="1" u="none" strike="noStrike" dirty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2400" b="0" u="none" strike="noStrike" dirty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*</a:t>
            </a:r>
            <a:r>
              <a:rPr lang="th-TH" sz="2400" b="0" u="none" strike="noStrike" dirty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จำเป็นต้องกรอก</a:t>
            </a:r>
            <a:r>
              <a:rPr lang="th-TH" sz="2400" b="1" u="none" strike="noStrike" dirty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860CE4-3297-4AD6-BBBE-D97666AF7D63}"/>
              </a:ext>
            </a:extLst>
          </p:cNvPr>
          <p:cNvSpPr txBox="1"/>
          <p:nvPr/>
        </p:nvSpPr>
        <p:spPr>
          <a:xfrm>
            <a:off x="5592259" y="2450044"/>
            <a:ext cx="327137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numCol="1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h-TH" sz="18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มาตรฐานเลขที่ </a:t>
            </a:r>
            <a:r>
              <a:rPr lang="en-US" sz="1800" b="0" u="none" strike="noStrike" dirty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*</a:t>
            </a:r>
            <a:r>
              <a:rPr lang="en-US" sz="18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1800" b="0" u="none" strike="noStrike" dirty="0">
              <a:solidFill>
                <a:srgbClr val="00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18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ประเภทผลิตภัณฑ์ </a:t>
            </a:r>
            <a:r>
              <a:rPr lang="en-US" sz="1800" b="0" u="none" strike="noStrike" dirty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*</a:t>
            </a:r>
            <a:endParaRPr lang="th-TH" sz="1800" b="0" u="none" strike="noStrike" dirty="0">
              <a:solidFill>
                <a:srgbClr val="FF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18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กลุ่มผลิตภัณฑ์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18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ศูนย์ที่เกี่ยวข้อง</a:t>
            </a:r>
            <a:endParaRPr lang="th-TH"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18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รับหนังสือจากสมอ. (ระบุวันที่)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18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วันที่ส่งเอกสารออกไปสมอ. (ระบุวันที่)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เอกสารแนบ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หมายเหตุเลข </a:t>
            </a:r>
            <a:r>
              <a:rPr lang="en-US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tracking</a:t>
            </a:r>
            <a:endParaRPr lang="th-TH"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5D0E1B-CFDB-4F81-8253-02BF28696F0A}"/>
              </a:ext>
            </a:extLst>
          </p:cNvPr>
          <p:cNvSpPr txBox="1"/>
          <p:nvPr/>
        </p:nvSpPr>
        <p:spPr>
          <a:xfrm>
            <a:off x="3001438" y="1235843"/>
            <a:ext cx="2455465" cy="23409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numCol="1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h-TH" sz="18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มาตรฐานเลขที่ </a:t>
            </a:r>
            <a:r>
              <a:rPr lang="en-US" sz="1800" b="0" u="none" strike="noStrike" dirty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*</a:t>
            </a:r>
            <a:r>
              <a:rPr lang="en-US" sz="18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1800" b="0" u="none" strike="noStrike" dirty="0">
              <a:solidFill>
                <a:srgbClr val="00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18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ประเภทผลิตภัณฑ์ </a:t>
            </a:r>
            <a:r>
              <a:rPr lang="en-US" sz="1800" b="0" u="none" strike="noStrike" dirty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*</a:t>
            </a:r>
            <a:endParaRPr lang="th-TH" sz="1800" b="0" u="none" strike="noStrike" dirty="0">
              <a:solidFill>
                <a:srgbClr val="FF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18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กลุ่มผลิตภัณฑ์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18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ศูนย์ที่เกี่ยวข้อง</a:t>
            </a:r>
            <a:endParaRPr lang="th-TH"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18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ที่มา (ชื่อการประชุม</a:t>
            </a:r>
            <a:r>
              <a:rPr lang="en-US" sz="18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th-TH" sz="18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วาระ)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18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ส่งแบบสำรวจล่วงหน้าแล้ว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เอกสารแนบ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หมายเหตุเลข </a:t>
            </a:r>
            <a:r>
              <a:rPr lang="en-US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tracking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B62725-C5C1-487E-969B-674119681494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2664053" y="2207068"/>
            <a:ext cx="337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4D23A9-F5EE-4992-AB48-B2496076FE32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2540000" y="3604206"/>
            <a:ext cx="3052259" cy="2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52AC21E-5EA3-4C52-A6FE-035691ABE7CE}"/>
              </a:ext>
            </a:extLst>
          </p:cNvPr>
          <p:cNvSpPr txBox="1"/>
          <p:nvPr/>
        </p:nvSpPr>
        <p:spPr>
          <a:xfrm>
            <a:off x="450532" y="1837736"/>
            <a:ext cx="2213521" cy="7386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1.1 </a:t>
            </a:r>
            <a:r>
              <a:rPr lang="th-TH" sz="24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จากการประชุม</a:t>
            </a:r>
          </a:p>
          <a:p>
            <a:r>
              <a:rPr lang="th-TH" sz="1800" b="1" dirty="0">
                <a:solidFill>
                  <a:srgbClr val="000000"/>
                </a:solidFill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ฝนกรอกหลัก</a:t>
            </a:r>
            <a:endParaRPr lang="th-TH" sz="1800" b="1" dirty="0">
              <a:highlight>
                <a:srgbClr val="FFFF00"/>
              </a:highligh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6B6AF1-09DE-4E09-9546-999C186F9803}"/>
              </a:ext>
            </a:extLst>
          </p:cNvPr>
          <p:cNvSpPr txBox="1"/>
          <p:nvPr/>
        </p:nvSpPr>
        <p:spPr>
          <a:xfrm>
            <a:off x="450532" y="3278699"/>
            <a:ext cx="2213521" cy="7386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1.2 </a:t>
            </a:r>
            <a:r>
              <a:rPr lang="th-TH" sz="24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จากจดหมายสมอ.</a:t>
            </a:r>
          </a:p>
          <a:p>
            <a:r>
              <a:rPr lang="th-TH" sz="1800" b="1" dirty="0">
                <a:solidFill>
                  <a:srgbClr val="000000"/>
                </a:solidFill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ใหม่กรอกหลัก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2DE228-E022-4BF2-A93C-DAC3D53E1981}"/>
              </a:ext>
            </a:extLst>
          </p:cNvPr>
          <p:cNvSpPr txBox="1"/>
          <p:nvPr/>
        </p:nvSpPr>
        <p:spPr>
          <a:xfrm>
            <a:off x="450532" y="4376460"/>
            <a:ext cx="2213521" cy="11079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1.3 </a:t>
            </a:r>
            <a:r>
              <a:rPr lang="th-TH" sz="24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จากราชกิจจานุเบกษา</a:t>
            </a:r>
          </a:p>
          <a:p>
            <a:r>
              <a:rPr lang="th-TH" sz="1800" b="1" dirty="0">
                <a:solidFill>
                  <a:srgbClr val="000000"/>
                </a:solidFill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ฝนกรอกหลัก (ทอปส่งหลักฐาน)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08D024-78B4-4B1C-9B6F-A874C0763D9E}"/>
              </a:ext>
            </a:extLst>
          </p:cNvPr>
          <p:cNvSpPr txBox="1"/>
          <p:nvPr/>
        </p:nvSpPr>
        <p:spPr>
          <a:xfrm>
            <a:off x="8995113" y="3630572"/>
            <a:ext cx="288000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numCol="1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h-TH" sz="18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มาตรฐานเลขที่ </a:t>
            </a:r>
            <a:r>
              <a:rPr lang="en-US" sz="1800" b="0" u="none" strike="noStrike" dirty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* </a:t>
            </a:r>
            <a:endParaRPr lang="th-TH" sz="1800" b="0" u="none" strike="noStrike" dirty="0">
              <a:solidFill>
                <a:srgbClr val="FF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18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ประเภทผลิตภัณฑ์</a:t>
            </a:r>
            <a:r>
              <a:rPr lang="th-TH" sz="1800" b="0" u="none" strike="noStrike" dirty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1800" b="0" u="none" strike="noStrike" dirty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*</a:t>
            </a:r>
            <a:endParaRPr lang="th-TH" sz="1800" b="0" u="none" strike="noStrike" dirty="0">
              <a:solidFill>
                <a:srgbClr val="FF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18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กลุ่มผลิตภัณฑ์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18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ศูนย์ที่เกี่ยวข้อง</a:t>
            </a:r>
            <a:endParaRPr lang="th-TH" sz="1800" b="0" u="none" strike="noStrike" dirty="0">
              <a:solidFill>
                <a:srgbClr val="00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18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หน่วยงานคู่แข่ง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18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วันที่ประกาศราชกิจจานุเบกษา (ระบุวันที่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เอกสารแนบ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หมายเหตุเลข </a:t>
            </a:r>
            <a:r>
              <a:rPr lang="en-US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tracking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256062-BEDF-4B2F-A8F2-29101474B7FF}"/>
              </a:ext>
            </a:extLst>
          </p:cNvPr>
          <p:cNvSpPr txBox="1"/>
          <p:nvPr/>
        </p:nvSpPr>
        <p:spPr>
          <a:xfrm>
            <a:off x="3001438" y="829426"/>
            <a:ext cx="6258899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th-TH" sz="18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รายละเอียดที่ต้องกรอก อยากให้มีปุ่มเพิ่มบรรทัด จะได้กรอกได้หน้าละหลายๆ เลขมอก.ด้วยค่ะ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110CEB-3935-4C24-85D8-B96E03694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69115"/>
            <a:ext cx="4734560" cy="117797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8D942E-B4C4-4EA6-B99B-9664A2296202}"/>
              </a:ext>
            </a:extLst>
          </p:cNvPr>
          <p:cNvCxnSpPr>
            <a:cxnSpLocks/>
          </p:cNvCxnSpPr>
          <p:nvPr/>
        </p:nvCxnSpPr>
        <p:spPr>
          <a:xfrm>
            <a:off x="8934751" y="1053185"/>
            <a:ext cx="564849" cy="20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5D09FBE-1E67-49AD-B4C1-CDD2D7DA7DFC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 flipV="1">
            <a:off x="2664053" y="4923234"/>
            <a:ext cx="6331060" cy="7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46D3DC1-604E-4548-9880-4DA06D6FEAF9}"/>
              </a:ext>
            </a:extLst>
          </p:cNvPr>
          <p:cNvSpPr txBox="1"/>
          <p:nvPr/>
        </p:nvSpPr>
        <p:spPr>
          <a:xfrm>
            <a:off x="450530" y="194541"/>
            <a:ext cx="874003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เพิ่มเลขมอก. โดยเลือกที่มา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1.1-1.3 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โดยจะมีช่องให้กรอก หมายเลข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5-6 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ที่ต่างกัน</a:t>
            </a:r>
          </a:p>
        </p:txBody>
      </p:sp>
    </p:spTree>
    <p:extLst>
      <p:ext uri="{BB962C8B-B14F-4D97-AF65-F5344CB8AC3E}">
        <p14:creationId xmlns:p14="http://schemas.microsoft.com/office/powerpoint/2010/main" val="149989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D54193D2-B8E5-4344-A8EA-A61ADD7B575B}"/>
              </a:ext>
            </a:extLst>
          </p:cNvPr>
          <p:cNvSpPr txBox="1"/>
          <p:nvPr/>
        </p:nvSpPr>
        <p:spPr>
          <a:xfrm>
            <a:off x="450532" y="1406783"/>
            <a:ext cx="1924726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รายงานสถานะ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E2AA611-BF6D-4F7D-9F4B-21EFB3B21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482632"/>
              </p:ext>
            </p:extLst>
          </p:nvPr>
        </p:nvGraphicFramePr>
        <p:xfrm>
          <a:off x="2581818" y="1406783"/>
          <a:ext cx="4270396" cy="37018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70396">
                  <a:extLst>
                    <a:ext uri="{9D8B030D-6E8A-4147-A177-3AD203B41FA5}">
                      <a16:colId xmlns:a16="http://schemas.microsoft.com/office/drawing/2014/main" val="639053008"/>
                    </a:ext>
                  </a:extLst>
                </a:gridCol>
              </a:tblGrid>
              <a:tr h="221864"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เมื่อกดปุ่มรายงานสถานะ ให้เลือกว่าจะกรอกสถานะใด โดยเลือกจาก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US" sz="2400" u="none" strike="noStrike" dirty="0">
                          <a:effectLst/>
                          <a:highlight>
                            <a:srgbClr val="00FF00"/>
                          </a:highligh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List</a:t>
                      </a:r>
                      <a:r>
                        <a:rPr lang="th-TH" sz="2400" u="none" strike="noStrike" dirty="0">
                          <a:effectLst/>
                          <a:highlight>
                            <a:srgbClr val="00FF00"/>
                          </a:highligh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สถานะ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81552455"/>
                  </a:ext>
                </a:extLst>
              </a:tr>
              <a:tr h="355256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  <a:highlight>
                            <a:srgbClr val="00FF00"/>
                          </a:highligh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List</a:t>
                      </a:r>
                      <a:r>
                        <a:rPr lang="th-TH" sz="2400" u="none" strike="noStrike" dirty="0">
                          <a:effectLst/>
                          <a:highlight>
                            <a:srgbClr val="00FF00"/>
                          </a:highligh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สถานะ</a:t>
                      </a:r>
                      <a:r>
                        <a:rPr lang="en-US" sz="2400" u="none" strike="noStrike" dirty="0">
                          <a:effectLst/>
                          <a:highlight>
                            <a:srgbClr val="00FF00"/>
                          </a:highligh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th-TH" sz="2400" u="none" strike="noStrike" dirty="0">
                          <a:effectLst/>
                          <a:highlight>
                            <a:srgbClr val="00FF00"/>
                          </a:highligh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มี </a:t>
                      </a:r>
                      <a:r>
                        <a:rPr lang="en-US" sz="2400" u="none" strike="noStrike" dirty="0">
                          <a:effectLst/>
                          <a:highlight>
                            <a:srgbClr val="00FF00"/>
                          </a:highligh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6 </a:t>
                      </a:r>
                      <a:r>
                        <a:rPr lang="th-TH" sz="2400" u="none" strike="noStrike" dirty="0">
                          <a:effectLst/>
                          <a:highlight>
                            <a:srgbClr val="00FF00"/>
                          </a:highligh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อย่าง ดังนี้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14078259"/>
                  </a:ext>
                </a:extLst>
              </a:tr>
              <a:tr h="37297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2.1 </a:t>
                      </a:r>
                      <a:r>
                        <a:rPr lang="th-TH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รับหนังสือจากสมอ.</a:t>
                      </a:r>
                      <a:r>
                        <a:rPr lang="en-US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(</a:t>
                      </a:r>
                      <a:r>
                        <a:rPr lang="th-TH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ใหม่กรอก</a:t>
                      </a:r>
                      <a:r>
                        <a:rPr lang="en-US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)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79830255"/>
                  </a:ext>
                </a:extLst>
              </a:tr>
              <a:tr h="37297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2.2 </a:t>
                      </a:r>
                      <a:r>
                        <a:rPr lang="th-TH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ส่งเอกสารออกไปสมอ.</a:t>
                      </a:r>
                      <a:r>
                        <a:rPr lang="en-US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(</a:t>
                      </a:r>
                      <a:r>
                        <a:rPr lang="th-TH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ใหม่กรอก</a:t>
                      </a:r>
                      <a:r>
                        <a:rPr lang="en-US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)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94941742"/>
                  </a:ext>
                </a:extLst>
              </a:tr>
              <a:tr h="37297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2.3 </a:t>
                      </a:r>
                      <a:r>
                        <a:rPr lang="th-TH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สำรวจล่วงหน้าแล้ว (ฝนกรอก)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09458936"/>
                  </a:ext>
                </a:extLst>
              </a:tr>
              <a:tr h="37297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2.4 </a:t>
                      </a:r>
                      <a:r>
                        <a:rPr lang="th-TH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ตรวจประเมิน</a:t>
                      </a:r>
                      <a:r>
                        <a:rPr lang="en-US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(</a:t>
                      </a:r>
                      <a:r>
                        <a:rPr lang="th-TH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ทอป</a:t>
                      </a:r>
                      <a:r>
                        <a:rPr lang="en-US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/</a:t>
                      </a:r>
                      <a:r>
                        <a:rPr lang="th-TH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ใหม่ </a:t>
                      </a:r>
                      <a:r>
                        <a:rPr lang="en-US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+ </a:t>
                      </a:r>
                      <a:r>
                        <a:rPr lang="th-TH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ตัวแทนศูนย์กรอก</a:t>
                      </a:r>
                      <a:r>
                        <a:rPr lang="en-US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)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6355375"/>
                  </a:ext>
                </a:extLst>
              </a:tr>
              <a:tr h="38114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2.5 </a:t>
                      </a:r>
                      <a:r>
                        <a:rPr lang="th-TH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แต่งตั้ง</a:t>
                      </a:r>
                      <a:r>
                        <a:rPr lang="en-US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(</a:t>
                      </a:r>
                      <a:r>
                        <a:rPr lang="th-TH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ทอป</a:t>
                      </a:r>
                      <a:r>
                        <a:rPr lang="en-US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/</a:t>
                      </a:r>
                      <a:r>
                        <a:rPr lang="th-TH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ใหม่ </a:t>
                      </a:r>
                      <a:r>
                        <a:rPr lang="en-US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+ </a:t>
                      </a:r>
                      <a:r>
                        <a:rPr lang="th-TH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ตัวแทนศูนย์กรอก</a:t>
                      </a:r>
                      <a:r>
                        <a:rPr lang="en-US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)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79554381"/>
                  </a:ext>
                </a:extLst>
              </a:tr>
              <a:tr h="39741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2.6 </a:t>
                      </a:r>
                      <a:r>
                        <a:rPr lang="th-TH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ประกาศราชกิจจาฯ</a:t>
                      </a:r>
                      <a:r>
                        <a:rPr lang="en-US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(</a:t>
                      </a:r>
                      <a:r>
                        <a:rPr lang="th-TH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ทอปส่งประกาศ ให้ฝนกรอก</a:t>
                      </a:r>
                      <a:r>
                        <a:rPr lang="en-US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)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14147580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44ED8E94-F4DD-4FC8-BDA9-9B7204C9C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28696"/>
              </p:ext>
            </p:extLst>
          </p:nvPr>
        </p:nvGraphicFramePr>
        <p:xfrm>
          <a:off x="7211777" y="1406783"/>
          <a:ext cx="4796809" cy="402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96809">
                  <a:extLst>
                    <a:ext uri="{9D8B030D-6E8A-4147-A177-3AD203B41FA5}">
                      <a16:colId xmlns:a16="http://schemas.microsoft.com/office/drawing/2014/main" val="639053008"/>
                    </a:ext>
                  </a:extLst>
                </a:gridCol>
              </a:tblGrid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โดยแต่ละสถานะระบุ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 </a:t>
                      </a:r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อย่าง </a:t>
                      </a:r>
                      <a:b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</a:br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- วันที่ (เป็นรูปแบบปฏิทินให้เลือกวัน และจะต้องดึงไปใช้ในรายงานว่าเดือนนี้มีความก้าวหน้าในมอก.เลขอะไร และอยู่ในสถานะไหน)*</a:t>
                      </a:r>
                      <a:b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</a:br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- แนบเอกสาร (รูปแบบ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PDF)</a:t>
                      </a:r>
                      <a:b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</a:b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- </a:t>
                      </a:r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ช่องบันทึกหมายเหตุ</a:t>
                      </a:r>
                    </a:p>
                    <a:p>
                      <a:pPr algn="l" fontAlgn="t"/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 </a:t>
                      </a:r>
                      <a:r>
                        <a:rPr lang="th-TH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เพิ่มเติม สำหรับสถานะประกาศราชกิจจาฯ</a:t>
                      </a:r>
                    </a:p>
                    <a:p>
                      <a:pPr algn="l" fontAlgn="t"/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เพิ่มข้อมูลคู่แข่งของมอก.เลขนั้น ซึ่งในราชกิจจาจะมีระบุไว้ โดยทำเป็น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List </a:t>
                      </a:r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คู่แข่ง </a:t>
                      </a:r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(ติ๊กได้มากกว่า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 </a:t>
                      </a:r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ราย) และ</a:t>
                      </a:r>
                    </a:p>
                    <a:p>
                      <a:pPr algn="l" fontAlgn="t"/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ศูนย์ที่รับทดสอบภายในวว. โดยทำเป็น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List </a:t>
                      </a:r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หน่วยงาน </a:t>
                      </a:r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(ติ๊กได้มากกว่า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 </a:t>
                      </a:r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ราย) 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3786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68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062198-F825-4217-A61B-299C95989071}"/>
              </a:ext>
            </a:extLst>
          </p:cNvPr>
          <p:cNvSpPr txBox="1"/>
          <p:nvPr/>
        </p:nvSpPr>
        <p:spPr>
          <a:xfrm>
            <a:off x="395868" y="197346"/>
            <a:ext cx="570013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List 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คู่แข่ง</a:t>
            </a:r>
            <a:endParaRPr lang="th-TH" sz="1800" b="0" i="0" u="none" strike="noStrike" dirty="0">
              <a:solidFill>
                <a:srgbClr val="00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สถาบันรับรองมาตรฐานไอเอสโอ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MASCI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สถาบันไฟฟ้าและอิเล็กทรอนิกส์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EEI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สถาบันยานยนต์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TAI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สถาบันพัฒนาอุตสาหกรรมสิ่งทอ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THTI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สถาบันวิจัยวิทยาศาสตร์และเทคโนโลยีแห่งประเทศไทย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TISTR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ศูนย์ทดสอบผลิตภัณฑ์ไฟฟ้าและอิเล็กทรอนิกส์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PTEC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บริษัท เอสจีเอส (ประเทศไทย) จำกัด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SGS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บริษัท บูโร เวอริทัส เซอทิฟิเคชั่น (ประเทศไทย) จำกัด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BVC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บริษัท อินเตอร์เทค เทสติ้ง เซอร์วิสเซส (ประเทศไทย) จำกัด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INTERTEK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บริษัท ทูฟนอร์ด (ประเทศไทย) จำกัด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TUVN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บริษัท โกบอล เซอร์ติฟิเคชั่น เซอร์วิส จำกัด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GCS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ศูนย์เทคโนโลยีอิเล็กทรอนิกส์และคอมพิวเตอร์แห่งชาติ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NECTEC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บริษัท ทูฟ ซูด (ประเทศไทย) จำกัด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TUVS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บริษัท เอ็นพีซีเซฟตี้แอนด์ เอ็นไวรอนเมนทอล เซอร์วิส จำกัด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NPC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บริษัท แบงค็อก เซอร์ติฟิเคชั่น จำกัด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BC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บริษัท อันเดอร์ไรเตอร์ แลบอราทอรี่ส์ จำกัด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UL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บริษัท วิจัยและพัฒนา อุตสาหกรรม จำกัด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IRD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บริษัท ทีไอเอส อินสเปคชั่น จำกัด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TISCO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บริษัท ไอเอสโอซิสเตม เทรนนิ่งแอนด์คอนซัลแทนท์ จำกัด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ISOTC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สถาบันเหล็กและเหล็กกล้าแห่งประเทศไทย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ISIT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อื่นๆ โปรดระบุ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D585F-06EF-46BB-975E-531EAB47D64C}"/>
              </a:ext>
            </a:extLst>
          </p:cNvPr>
          <p:cNvSpPr txBox="1"/>
          <p:nvPr/>
        </p:nvSpPr>
        <p:spPr>
          <a:xfrm>
            <a:off x="7038474" y="197922"/>
            <a:ext cx="42908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List 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หน่วยงาน</a:t>
            </a:r>
            <a:endParaRPr lang="th-TH" sz="1800" b="0" i="0" u="none" strike="noStrike" dirty="0">
              <a:solidFill>
                <a:srgbClr val="00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ศทม.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ศพว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ศบท.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ศทร.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ศนก.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ศนอ.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ศนส.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ศคช.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ศนว.</a:t>
            </a:r>
          </a:p>
        </p:txBody>
      </p:sp>
    </p:spTree>
    <p:extLst>
      <p:ext uri="{BB962C8B-B14F-4D97-AF65-F5344CB8AC3E}">
        <p14:creationId xmlns:p14="http://schemas.microsoft.com/office/powerpoint/2010/main" val="1037914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AD8444-FC05-472A-A8F4-BA0B2A892C67}"/>
              </a:ext>
            </a:extLst>
          </p:cNvPr>
          <p:cNvSpPr txBox="1"/>
          <p:nvPr/>
        </p:nvSpPr>
        <p:spPr>
          <a:xfrm>
            <a:off x="260032" y="226867"/>
            <a:ext cx="1924726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สร้างรายงาน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B6418-C0AC-4306-9216-FB5589C5F12F}"/>
              </a:ext>
            </a:extLst>
          </p:cNvPr>
          <p:cNvSpPr txBox="1"/>
          <p:nvPr/>
        </p:nvSpPr>
        <p:spPr>
          <a:xfrm>
            <a:off x="2184758" y="750087"/>
            <a:ext cx="3911242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3.1 </a:t>
            </a:r>
            <a:r>
              <a:rPr lang="th-TH" sz="2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เลือกรูปแบบรายงานอัตโนมัติ</a:t>
            </a:r>
          </a:p>
          <a:p>
            <a:r>
              <a:rPr lang="en-US" sz="2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3.1.1 </a:t>
            </a:r>
            <a:r>
              <a:rPr lang="th-TH" sz="2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รายงานรายศูนย์ (เลือกศูนย์ที่ต้องการ จาก </a:t>
            </a:r>
            <a:r>
              <a:rPr lang="en-US" sz="2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list</a:t>
            </a:r>
            <a:r>
              <a:rPr lang="th-TH" sz="2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3.1.2 </a:t>
            </a:r>
            <a:r>
              <a:rPr lang="th-TH" sz="20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รายงานรายช่วงเวลา </a:t>
            </a:r>
            <a:r>
              <a:rPr lang="th-TH" sz="2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(เลือกจากปฏิทิน)</a:t>
            </a:r>
            <a:endParaRPr lang="th-TH" sz="2000" b="0" u="none" strike="noStrike" dirty="0">
              <a:solidFill>
                <a:srgbClr val="00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3.1.3 </a:t>
            </a:r>
            <a:r>
              <a:rPr lang="th-TH" sz="2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รายงานรายสถานะ (เลือกสถานะที่ต้องการ จาก </a:t>
            </a:r>
            <a:r>
              <a:rPr lang="en-US" sz="2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list</a:t>
            </a:r>
            <a:r>
              <a:rPr lang="th-TH" sz="2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3.1.4 </a:t>
            </a:r>
            <a:r>
              <a:rPr lang="th-TH" sz="20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รายงานตามเลขมอก. (เลือกได้หลายเลขมอก. เพื่อแสดงผลในหน้าเดียวกันได้)</a:t>
            </a:r>
          </a:p>
          <a:p>
            <a:r>
              <a:rPr lang="en-US" sz="2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3.1.5 </a:t>
            </a:r>
            <a:r>
              <a:rPr lang="th-TH" sz="20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รายงานตามหน่วยงานคู่แข่งที่เลือก</a:t>
            </a:r>
            <a:r>
              <a:rPr lang="th-TH" sz="2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หรือ</a:t>
            </a:r>
            <a:r>
              <a:rPr lang="th-TH" sz="20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จำนวนคู่แข่ง (มาก</a:t>
            </a:r>
            <a:r>
              <a:rPr lang="en-US" sz="20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th-TH" sz="20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น้อย)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B3082C-5A39-49FF-B689-767E4B1ADCCF}"/>
              </a:ext>
            </a:extLst>
          </p:cNvPr>
          <p:cNvSpPr txBox="1"/>
          <p:nvPr/>
        </p:nvSpPr>
        <p:spPr>
          <a:xfrm>
            <a:off x="6774026" y="750086"/>
            <a:ext cx="2573854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th-TH" sz="2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ติ๊กรายละเอียดที่ต้องการให้แสดงผล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20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มาตรฐานเลขที่ </a:t>
            </a:r>
            <a:r>
              <a:rPr lang="en-US" sz="20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* </a:t>
            </a:r>
            <a:endParaRPr lang="th-TH" sz="2000" b="0" u="none" strike="noStrike" dirty="0">
              <a:solidFill>
                <a:srgbClr val="00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20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ประเภทผลิตภัณฑ์ </a:t>
            </a:r>
            <a:r>
              <a:rPr lang="en-US" sz="20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*</a:t>
            </a:r>
            <a:endParaRPr lang="th-TH" sz="2000" b="0" u="none" strike="noStrike" dirty="0">
              <a:solidFill>
                <a:srgbClr val="00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20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กลุ่มผลิตภัณฑ์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2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ศูนย์ที่เกี่ยวข้อง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แสดงวันที่ของสถานะทั้งหมด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แสดงเอกสารแนบทั้งหมด (สร้างเป็น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link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จากในระบบเพื่อให้กดดูได้)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DF4F7C-F63E-4462-B385-2D7B46BA679D}"/>
              </a:ext>
            </a:extLst>
          </p:cNvPr>
          <p:cNvSpPr txBox="1"/>
          <p:nvPr/>
        </p:nvSpPr>
        <p:spPr>
          <a:xfrm>
            <a:off x="2184758" y="4029181"/>
            <a:ext cx="3911242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3.2 </a:t>
            </a:r>
            <a:r>
              <a:rPr lang="th-TH" sz="2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เลือกรูปแบบรายงานแบบกำหนดเอง</a:t>
            </a:r>
            <a:endParaRPr lang="th-TH" sz="2000" b="0" u="none" strike="noStrike" dirty="0">
              <a:solidFill>
                <a:srgbClr val="00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62271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812</Words>
  <Application>Microsoft Office PowerPoint</Application>
  <PresentationFormat>Widescreen</PresentationFormat>
  <Paragraphs>137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TH Sarabun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Watsamon Saetae</dc:creator>
  <cp:lastModifiedBy>Watsamon Saetae</cp:lastModifiedBy>
  <cp:revision>18</cp:revision>
  <dcterms:created xsi:type="dcterms:W3CDTF">2021-11-07T08:46:16Z</dcterms:created>
  <dcterms:modified xsi:type="dcterms:W3CDTF">2021-11-08T03:17:05Z</dcterms:modified>
</cp:coreProperties>
</file>