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65" r:id="rId2"/>
    <p:sldId id="398" r:id="rId3"/>
    <p:sldId id="436" r:id="rId4"/>
    <p:sldId id="422" r:id="rId5"/>
    <p:sldId id="437" r:id="rId6"/>
    <p:sldId id="399" r:id="rId7"/>
    <p:sldId id="423" r:id="rId8"/>
    <p:sldId id="403" r:id="rId9"/>
    <p:sldId id="428" r:id="rId10"/>
    <p:sldId id="412" r:id="rId11"/>
    <p:sldId id="433" r:id="rId12"/>
    <p:sldId id="429" r:id="rId13"/>
    <p:sldId id="413" r:id="rId14"/>
    <p:sldId id="434" r:id="rId15"/>
    <p:sldId id="435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41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4271" userDrawn="1">
          <p15:clr>
            <a:srgbClr val="A4A3A4"/>
          </p15:clr>
        </p15:guide>
        <p15:guide id="5" pos="74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E75B6"/>
    <a:srgbClr val="EAE5C9"/>
    <a:srgbClr val="9CA2A8"/>
    <a:srgbClr val="33CCCC"/>
    <a:srgbClr val="E9B42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523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682" y="62"/>
      </p:cViewPr>
      <p:guideLst>
        <p:guide orient="horz" pos="2160"/>
        <p:guide pos="1141"/>
        <p:guide pos="3840"/>
        <p:guide pos="4271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95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8C1F1-7F7B-4619-BD40-7D7ACF51E284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7A3EC5-5A02-462D-BD9D-1F5E9F0105F8}">
      <dgm:prSet phldrT="[文本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600" b="1" dirty="0">
              <a:solidFill>
                <a:schemeClr val="tx1"/>
              </a:solidFill>
            </a:rPr>
            <a:t>基础理论和相关技术</a:t>
          </a:r>
        </a:p>
      </dgm:t>
    </dgm:pt>
    <dgm:pt modelId="{4D3D9725-ABE9-43E4-8223-90AD10497AA6}" type="parTrans" cxnId="{890A32D6-D150-4C56-ADD7-8DD8FE8A8F83}">
      <dgm:prSet/>
      <dgm:spPr/>
      <dgm:t>
        <a:bodyPr/>
        <a:lstStyle/>
        <a:p>
          <a:endParaRPr lang="zh-CN" altLang="en-US"/>
        </a:p>
      </dgm:t>
    </dgm:pt>
    <dgm:pt modelId="{C212DE7D-1657-49E5-A4DF-8330BDFA54E4}" type="sibTrans" cxnId="{890A32D6-D150-4C56-ADD7-8DD8FE8A8F83}">
      <dgm:prSet/>
      <dgm:spPr/>
      <dgm:t>
        <a:bodyPr/>
        <a:lstStyle/>
        <a:p>
          <a:endParaRPr lang="zh-CN" altLang="en-US"/>
        </a:p>
      </dgm:t>
    </dgm:pt>
    <dgm:pt modelId="{0A20E293-4905-4853-A0B4-B96A2F6ADD54}">
      <dgm:prSet phldrT="[文本]" custT="1"/>
      <dgm:spPr>
        <a:solidFill>
          <a:schemeClr val="bg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altLang="zh-CN" sz="3200" b="1" dirty="0">
              <a:solidFill>
                <a:srgbClr val="FFFFFF"/>
              </a:solidFill>
            </a:rPr>
            <a:t>1</a:t>
          </a:r>
          <a:endParaRPr lang="zh-CN" altLang="en-US" sz="3200" b="1" dirty="0">
            <a:solidFill>
              <a:srgbClr val="FFFFFF"/>
            </a:solidFill>
          </a:endParaRPr>
        </a:p>
      </dgm:t>
    </dgm:pt>
    <dgm:pt modelId="{64FF2F95-AA13-47BD-B6CF-0271978C8A97}" type="parTrans" cxnId="{569BCDD8-E56B-4049-9AA0-8170F2AAA4FD}">
      <dgm:prSet/>
      <dgm:spPr/>
      <dgm:t>
        <a:bodyPr/>
        <a:lstStyle/>
        <a:p>
          <a:endParaRPr lang="zh-CN" altLang="en-US"/>
        </a:p>
      </dgm:t>
    </dgm:pt>
    <dgm:pt modelId="{ED170367-D2C5-4C31-95C1-B4B6F4997421}" type="sibTrans" cxnId="{569BCDD8-E56B-4049-9AA0-8170F2AAA4FD}">
      <dgm:prSet/>
      <dgm:spPr/>
      <dgm:t>
        <a:bodyPr/>
        <a:lstStyle/>
        <a:p>
          <a:endParaRPr lang="zh-CN" altLang="en-US"/>
        </a:p>
      </dgm:t>
    </dgm:pt>
    <dgm:pt modelId="{37D65597-BA35-4A1B-954E-5A5A2D7AD558}">
      <dgm:prSet phldrT="[文本]" custT="1"/>
      <dgm:spPr>
        <a:solidFill>
          <a:schemeClr val="bg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altLang="zh-CN" sz="3200" b="1" dirty="0">
              <a:solidFill>
                <a:srgbClr val="FFFFFF"/>
              </a:solidFill>
            </a:rPr>
            <a:t>2</a:t>
          </a:r>
          <a:endParaRPr lang="zh-CN" altLang="en-US" sz="3200" b="1" dirty="0">
            <a:solidFill>
              <a:srgbClr val="FFFFFF"/>
            </a:solidFill>
          </a:endParaRPr>
        </a:p>
      </dgm:t>
    </dgm:pt>
    <dgm:pt modelId="{821AB363-41B1-423C-B80C-B250CF13BB32}" type="parTrans" cxnId="{8CC5F53B-543C-4BDB-B501-660641A5906F}">
      <dgm:prSet/>
      <dgm:spPr/>
      <dgm:t>
        <a:bodyPr/>
        <a:lstStyle/>
        <a:p>
          <a:endParaRPr lang="zh-CN" altLang="en-US"/>
        </a:p>
      </dgm:t>
    </dgm:pt>
    <dgm:pt modelId="{9B449F80-027A-4317-94BE-0DEB03A4BDFF}" type="sibTrans" cxnId="{8CC5F53B-543C-4BDB-B501-660641A5906F}">
      <dgm:prSet/>
      <dgm:spPr/>
      <dgm:t>
        <a:bodyPr/>
        <a:lstStyle/>
        <a:p>
          <a:endParaRPr lang="zh-CN" altLang="en-US"/>
        </a:p>
      </dgm:t>
    </dgm:pt>
    <dgm:pt modelId="{F923C771-ACC4-4705-A60D-A9D82E0755FB}">
      <dgm:prSet phldrT="[文本]" custT="1"/>
      <dgm:spPr>
        <a:solidFill>
          <a:schemeClr val="bg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altLang="zh-CN" sz="3200" b="1" dirty="0">
              <a:solidFill>
                <a:srgbClr val="FFFFFF"/>
              </a:solidFill>
            </a:rPr>
            <a:t>3</a:t>
          </a:r>
          <a:endParaRPr lang="zh-CN" altLang="en-US" sz="3200" b="1" dirty="0">
            <a:solidFill>
              <a:srgbClr val="FFFFFF"/>
            </a:solidFill>
          </a:endParaRPr>
        </a:p>
      </dgm:t>
    </dgm:pt>
    <dgm:pt modelId="{2EC7FD70-6303-4FCC-B5BB-74DEB2720427}" type="parTrans" cxnId="{F8BDFA66-9E6B-47E8-99FF-64E0D8611E44}">
      <dgm:prSet/>
      <dgm:spPr/>
      <dgm:t>
        <a:bodyPr/>
        <a:lstStyle/>
        <a:p>
          <a:endParaRPr lang="zh-CN" altLang="en-US"/>
        </a:p>
      </dgm:t>
    </dgm:pt>
    <dgm:pt modelId="{1D310C8A-AF4B-419D-A4BD-499066A15EBC}" type="sibTrans" cxnId="{F8BDFA66-9E6B-47E8-99FF-64E0D8611E44}">
      <dgm:prSet/>
      <dgm:spPr/>
      <dgm:t>
        <a:bodyPr/>
        <a:lstStyle/>
        <a:p>
          <a:endParaRPr lang="zh-CN" altLang="en-US"/>
        </a:p>
      </dgm:t>
    </dgm:pt>
    <dgm:pt modelId="{FB301DD5-D5D4-4380-9161-CA5BBBD147E3}">
      <dgm:prSet phldrT="[文本]" custT="1"/>
      <dgm:spPr>
        <a:solidFill>
          <a:schemeClr val="bg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altLang="zh-CN" sz="3200" b="1" dirty="0">
              <a:solidFill>
                <a:srgbClr val="FFFFFF"/>
              </a:solidFill>
            </a:rPr>
            <a:t>4</a:t>
          </a:r>
          <a:endParaRPr lang="zh-CN" altLang="en-US" sz="3200" b="1" dirty="0">
            <a:solidFill>
              <a:srgbClr val="FFFFFF"/>
            </a:solidFill>
          </a:endParaRPr>
        </a:p>
      </dgm:t>
    </dgm:pt>
    <dgm:pt modelId="{8EE5D533-5C14-4643-B6B8-C8F68F261DBA}" type="parTrans" cxnId="{4F34E3C9-9174-4E17-B99A-BB413FE15694}">
      <dgm:prSet/>
      <dgm:spPr/>
      <dgm:t>
        <a:bodyPr/>
        <a:lstStyle/>
        <a:p>
          <a:endParaRPr lang="zh-CN" altLang="en-US"/>
        </a:p>
      </dgm:t>
    </dgm:pt>
    <dgm:pt modelId="{13DB9E19-3476-4403-8673-52148D02399D}" type="sibTrans" cxnId="{4F34E3C9-9174-4E17-B99A-BB413FE15694}">
      <dgm:prSet/>
      <dgm:spPr/>
      <dgm:t>
        <a:bodyPr/>
        <a:lstStyle/>
        <a:p>
          <a:endParaRPr lang="zh-CN" altLang="en-US"/>
        </a:p>
      </dgm:t>
    </dgm:pt>
    <dgm:pt modelId="{4AFB5B9C-F8C9-4E9F-96AC-03ADC74C55BD}" type="pres">
      <dgm:prSet presAssocID="{9318C1F1-7F7B-4619-BD40-7D7ACF51E284}" presName="composite" presStyleCnt="0">
        <dgm:presLayoutVars>
          <dgm:chMax val="1"/>
          <dgm:dir/>
          <dgm:resizeHandles val="exact"/>
        </dgm:presLayoutVars>
      </dgm:prSet>
      <dgm:spPr/>
    </dgm:pt>
    <dgm:pt modelId="{0B55169B-8F34-46A2-8849-3A613AED1D88}" type="pres">
      <dgm:prSet presAssocID="{9318C1F1-7F7B-4619-BD40-7D7ACF51E284}" presName="radial" presStyleCnt="0">
        <dgm:presLayoutVars>
          <dgm:animLvl val="ctr"/>
        </dgm:presLayoutVars>
      </dgm:prSet>
      <dgm:spPr/>
    </dgm:pt>
    <dgm:pt modelId="{1ADF11C9-DBED-46A4-8149-29CF4407E228}" type="pres">
      <dgm:prSet presAssocID="{D17A3EC5-5A02-462D-BD9D-1F5E9F0105F8}" presName="centerShape" presStyleLbl="vennNode1" presStyleIdx="0" presStyleCnt="5"/>
      <dgm:spPr/>
    </dgm:pt>
    <dgm:pt modelId="{AD207791-CA82-4E53-9244-641A89884A00}" type="pres">
      <dgm:prSet presAssocID="{0A20E293-4905-4853-A0B4-B96A2F6ADD54}" presName="node" presStyleLbl="vennNode1" presStyleIdx="1" presStyleCnt="5" custScaleX="69749" custScaleY="69749">
        <dgm:presLayoutVars>
          <dgm:bulletEnabled val="1"/>
        </dgm:presLayoutVars>
      </dgm:prSet>
      <dgm:spPr/>
    </dgm:pt>
    <dgm:pt modelId="{2FE2ABBF-D021-44F8-9B85-A813B28D95ED}" type="pres">
      <dgm:prSet presAssocID="{37D65597-BA35-4A1B-954E-5A5A2D7AD558}" presName="node" presStyleLbl="vennNode1" presStyleIdx="2" presStyleCnt="5" custScaleX="69749" custScaleY="69749">
        <dgm:presLayoutVars>
          <dgm:bulletEnabled val="1"/>
        </dgm:presLayoutVars>
      </dgm:prSet>
      <dgm:spPr/>
    </dgm:pt>
    <dgm:pt modelId="{F8E08D61-1CC6-4CF1-A16A-0189B96D5E13}" type="pres">
      <dgm:prSet presAssocID="{F923C771-ACC4-4705-A60D-A9D82E0755FB}" presName="node" presStyleLbl="vennNode1" presStyleIdx="3" presStyleCnt="5" custScaleX="69749" custScaleY="69749">
        <dgm:presLayoutVars>
          <dgm:bulletEnabled val="1"/>
        </dgm:presLayoutVars>
      </dgm:prSet>
      <dgm:spPr/>
    </dgm:pt>
    <dgm:pt modelId="{3DD2F1D4-5FBE-4CE8-A115-38DCD5EF01A0}" type="pres">
      <dgm:prSet presAssocID="{FB301DD5-D5D4-4380-9161-CA5BBBD147E3}" presName="node" presStyleLbl="vennNode1" presStyleIdx="4" presStyleCnt="5" custScaleX="69749" custScaleY="69749">
        <dgm:presLayoutVars>
          <dgm:bulletEnabled val="1"/>
        </dgm:presLayoutVars>
      </dgm:prSet>
      <dgm:spPr/>
    </dgm:pt>
  </dgm:ptLst>
  <dgm:cxnLst>
    <dgm:cxn modelId="{81BD6B15-C41C-46E5-84E8-63C355434526}" type="presOf" srcId="{F923C771-ACC4-4705-A60D-A9D82E0755FB}" destId="{F8E08D61-1CC6-4CF1-A16A-0189B96D5E13}" srcOrd="0" destOrd="0" presId="urn:microsoft.com/office/officeart/2005/8/layout/radial3"/>
    <dgm:cxn modelId="{8CC5F53B-543C-4BDB-B501-660641A5906F}" srcId="{D17A3EC5-5A02-462D-BD9D-1F5E9F0105F8}" destId="{37D65597-BA35-4A1B-954E-5A5A2D7AD558}" srcOrd="1" destOrd="0" parTransId="{821AB363-41B1-423C-B80C-B250CF13BB32}" sibTransId="{9B449F80-027A-4317-94BE-0DEB03A4BDFF}"/>
    <dgm:cxn modelId="{F8BDFA66-9E6B-47E8-99FF-64E0D8611E44}" srcId="{D17A3EC5-5A02-462D-BD9D-1F5E9F0105F8}" destId="{F923C771-ACC4-4705-A60D-A9D82E0755FB}" srcOrd="2" destOrd="0" parTransId="{2EC7FD70-6303-4FCC-B5BB-74DEB2720427}" sibTransId="{1D310C8A-AF4B-419D-A4BD-499066A15EBC}"/>
    <dgm:cxn modelId="{CDCFC479-B421-4D17-82C9-223762477D1B}" type="presOf" srcId="{9318C1F1-7F7B-4619-BD40-7D7ACF51E284}" destId="{4AFB5B9C-F8C9-4E9F-96AC-03ADC74C55BD}" srcOrd="0" destOrd="0" presId="urn:microsoft.com/office/officeart/2005/8/layout/radial3"/>
    <dgm:cxn modelId="{F438DD8C-CDA7-4C85-B3BE-49BC1AB0443D}" type="presOf" srcId="{0A20E293-4905-4853-A0B4-B96A2F6ADD54}" destId="{AD207791-CA82-4E53-9244-641A89884A00}" srcOrd="0" destOrd="0" presId="urn:microsoft.com/office/officeart/2005/8/layout/radial3"/>
    <dgm:cxn modelId="{989CE3AA-D623-4F7C-A089-F4F7F75E7C63}" type="presOf" srcId="{37D65597-BA35-4A1B-954E-5A5A2D7AD558}" destId="{2FE2ABBF-D021-44F8-9B85-A813B28D95ED}" srcOrd="0" destOrd="0" presId="urn:microsoft.com/office/officeart/2005/8/layout/radial3"/>
    <dgm:cxn modelId="{C37EB1C6-F620-45E9-8D29-34093F0B224C}" type="presOf" srcId="{D17A3EC5-5A02-462D-BD9D-1F5E9F0105F8}" destId="{1ADF11C9-DBED-46A4-8149-29CF4407E228}" srcOrd="0" destOrd="0" presId="urn:microsoft.com/office/officeart/2005/8/layout/radial3"/>
    <dgm:cxn modelId="{4F34E3C9-9174-4E17-B99A-BB413FE15694}" srcId="{D17A3EC5-5A02-462D-BD9D-1F5E9F0105F8}" destId="{FB301DD5-D5D4-4380-9161-CA5BBBD147E3}" srcOrd="3" destOrd="0" parTransId="{8EE5D533-5C14-4643-B6B8-C8F68F261DBA}" sibTransId="{13DB9E19-3476-4403-8673-52148D02399D}"/>
    <dgm:cxn modelId="{890A32D6-D150-4C56-ADD7-8DD8FE8A8F83}" srcId="{9318C1F1-7F7B-4619-BD40-7D7ACF51E284}" destId="{D17A3EC5-5A02-462D-BD9D-1F5E9F0105F8}" srcOrd="0" destOrd="0" parTransId="{4D3D9725-ABE9-43E4-8223-90AD10497AA6}" sibTransId="{C212DE7D-1657-49E5-A4DF-8330BDFA54E4}"/>
    <dgm:cxn modelId="{569BCDD8-E56B-4049-9AA0-8170F2AAA4FD}" srcId="{D17A3EC5-5A02-462D-BD9D-1F5E9F0105F8}" destId="{0A20E293-4905-4853-A0B4-B96A2F6ADD54}" srcOrd="0" destOrd="0" parTransId="{64FF2F95-AA13-47BD-B6CF-0271978C8A97}" sibTransId="{ED170367-D2C5-4C31-95C1-B4B6F4997421}"/>
    <dgm:cxn modelId="{4FDAAFE7-3541-4B5D-943E-303FD5B83E71}" type="presOf" srcId="{FB301DD5-D5D4-4380-9161-CA5BBBD147E3}" destId="{3DD2F1D4-5FBE-4CE8-A115-38DCD5EF01A0}" srcOrd="0" destOrd="0" presId="urn:microsoft.com/office/officeart/2005/8/layout/radial3"/>
    <dgm:cxn modelId="{16CFBA0C-E80E-419E-93FB-0EC4E477C6C5}" type="presParOf" srcId="{4AFB5B9C-F8C9-4E9F-96AC-03ADC74C55BD}" destId="{0B55169B-8F34-46A2-8849-3A613AED1D88}" srcOrd="0" destOrd="0" presId="urn:microsoft.com/office/officeart/2005/8/layout/radial3"/>
    <dgm:cxn modelId="{B5491A4D-7986-4109-856E-37E290756CFF}" type="presParOf" srcId="{0B55169B-8F34-46A2-8849-3A613AED1D88}" destId="{1ADF11C9-DBED-46A4-8149-29CF4407E228}" srcOrd="0" destOrd="0" presId="urn:microsoft.com/office/officeart/2005/8/layout/radial3"/>
    <dgm:cxn modelId="{1CB821EA-DFFF-46B0-A634-B20F0C4C35EE}" type="presParOf" srcId="{0B55169B-8F34-46A2-8849-3A613AED1D88}" destId="{AD207791-CA82-4E53-9244-641A89884A00}" srcOrd="1" destOrd="0" presId="urn:microsoft.com/office/officeart/2005/8/layout/radial3"/>
    <dgm:cxn modelId="{59D118A1-645F-4E39-8A7E-1A6F6CC5C2F2}" type="presParOf" srcId="{0B55169B-8F34-46A2-8849-3A613AED1D88}" destId="{2FE2ABBF-D021-44F8-9B85-A813B28D95ED}" srcOrd="2" destOrd="0" presId="urn:microsoft.com/office/officeart/2005/8/layout/radial3"/>
    <dgm:cxn modelId="{0CF06BD6-CEBF-42CB-8727-08BAF0DB8ED9}" type="presParOf" srcId="{0B55169B-8F34-46A2-8849-3A613AED1D88}" destId="{F8E08D61-1CC6-4CF1-A16A-0189B96D5E13}" srcOrd="3" destOrd="0" presId="urn:microsoft.com/office/officeart/2005/8/layout/radial3"/>
    <dgm:cxn modelId="{06CB10B6-6349-467E-BA16-8B51A4969797}" type="presParOf" srcId="{0B55169B-8F34-46A2-8849-3A613AED1D88}" destId="{3DD2F1D4-5FBE-4CE8-A115-38DCD5EF01A0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F11C9-DBED-46A4-8149-29CF4407E228}">
      <dsp:nvSpPr>
        <dsp:cNvPr id="0" name=""/>
        <dsp:cNvSpPr/>
      </dsp:nvSpPr>
      <dsp:spPr>
        <a:xfrm>
          <a:off x="1457924" y="686791"/>
          <a:ext cx="1710953" cy="1710953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基础理论和相关技术</a:t>
          </a:r>
        </a:p>
      </dsp:txBody>
      <dsp:txXfrm>
        <a:off x="1708487" y="937354"/>
        <a:ext cx="1209827" cy="1209827"/>
      </dsp:txXfrm>
    </dsp:sp>
    <dsp:sp modelId="{AD207791-CA82-4E53-9244-641A89884A00}">
      <dsp:nvSpPr>
        <dsp:cNvPr id="0" name=""/>
        <dsp:cNvSpPr/>
      </dsp:nvSpPr>
      <dsp:spPr>
        <a:xfrm>
          <a:off x="2015058" y="129700"/>
          <a:ext cx="596686" cy="596686"/>
        </a:xfrm>
        <a:prstGeom prst="ellipse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solidFill>
                <a:srgbClr val="FFFFFF"/>
              </a:solidFill>
            </a:rPr>
            <a:t>1</a:t>
          </a:r>
          <a:endParaRPr lang="zh-CN" altLang="en-US" sz="3200" b="1" kern="1200" dirty="0">
            <a:solidFill>
              <a:srgbClr val="FFFFFF"/>
            </a:solidFill>
          </a:endParaRPr>
        </a:p>
      </dsp:txBody>
      <dsp:txXfrm>
        <a:off x="2102441" y="217083"/>
        <a:ext cx="421920" cy="421920"/>
      </dsp:txXfrm>
    </dsp:sp>
    <dsp:sp modelId="{2FE2ABBF-D021-44F8-9B85-A813B28D95ED}">
      <dsp:nvSpPr>
        <dsp:cNvPr id="0" name=""/>
        <dsp:cNvSpPr/>
      </dsp:nvSpPr>
      <dsp:spPr>
        <a:xfrm>
          <a:off x="3129282" y="1243924"/>
          <a:ext cx="596686" cy="596686"/>
        </a:xfrm>
        <a:prstGeom prst="ellipse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solidFill>
                <a:srgbClr val="FFFFFF"/>
              </a:solidFill>
            </a:rPr>
            <a:t>2</a:t>
          </a:r>
          <a:endParaRPr lang="zh-CN" altLang="en-US" sz="3200" b="1" kern="1200" dirty="0">
            <a:solidFill>
              <a:srgbClr val="FFFFFF"/>
            </a:solidFill>
          </a:endParaRPr>
        </a:p>
      </dsp:txBody>
      <dsp:txXfrm>
        <a:off x="3216665" y="1331307"/>
        <a:ext cx="421920" cy="421920"/>
      </dsp:txXfrm>
    </dsp:sp>
    <dsp:sp modelId="{F8E08D61-1CC6-4CF1-A16A-0189B96D5E13}">
      <dsp:nvSpPr>
        <dsp:cNvPr id="0" name=""/>
        <dsp:cNvSpPr/>
      </dsp:nvSpPr>
      <dsp:spPr>
        <a:xfrm>
          <a:off x="2015058" y="2358148"/>
          <a:ext cx="596686" cy="596686"/>
        </a:xfrm>
        <a:prstGeom prst="ellipse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solidFill>
                <a:srgbClr val="FFFFFF"/>
              </a:solidFill>
            </a:rPr>
            <a:t>3</a:t>
          </a:r>
          <a:endParaRPr lang="zh-CN" altLang="en-US" sz="3200" b="1" kern="1200" dirty="0">
            <a:solidFill>
              <a:srgbClr val="FFFFFF"/>
            </a:solidFill>
          </a:endParaRPr>
        </a:p>
      </dsp:txBody>
      <dsp:txXfrm>
        <a:off x="2102441" y="2445531"/>
        <a:ext cx="421920" cy="421920"/>
      </dsp:txXfrm>
    </dsp:sp>
    <dsp:sp modelId="{3DD2F1D4-5FBE-4CE8-A115-38DCD5EF01A0}">
      <dsp:nvSpPr>
        <dsp:cNvPr id="0" name=""/>
        <dsp:cNvSpPr/>
      </dsp:nvSpPr>
      <dsp:spPr>
        <a:xfrm>
          <a:off x="900834" y="1243924"/>
          <a:ext cx="596686" cy="596686"/>
        </a:xfrm>
        <a:prstGeom prst="ellipse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solidFill>
                <a:srgbClr val="FFFFFF"/>
              </a:solidFill>
            </a:rPr>
            <a:t>4</a:t>
          </a:r>
          <a:endParaRPr lang="zh-CN" altLang="en-US" sz="3200" b="1" kern="1200" dirty="0">
            <a:solidFill>
              <a:srgbClr val="FFFFFF"/>
            </a:solidFill>
          </a:endParaRPr>
        </a:p>
      </dsp:txBody>
      <dsp:txXfrm>
        <a:off x="988217" y="1331307"/>
        <a:ext cx="421920" cy="421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47B84-784D-494F-84A8-770ACC17B944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2E509-2739-4761-A3C4-B2C5073BC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56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50CD6-7205-4C89-9BEE-002C394196F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5EB8E-E12E-44D7-BFFC-EBEF6752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4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尊敬的各位老师，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上午好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届 计算机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班的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李风杰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我的毕业论文题目是《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基于微信小程序的图书馆座位管理系统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》，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指导老师是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曾鹏程老师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在我的论文写作期间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曾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老师给予了悉心的指导，使得我的论文能够如期顺利完成，在此，我向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曾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老师表示衷心的感谢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20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激教师对我的悉心教诲和指导，从论文的选题，结构安排，提纲罗列，初稿审核到最终的反复修改以及最终定稿，她为我供给许多有益的帮忙，使我能够顺利完成我的毕业论文。其次，我对这次答辩小组的全体教师表示深深的感激，感激您们在百忙之中抽出时间对我的论文答辩表示关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2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52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CN" altLang="en-US" sz="1200" dirty="0">
                <a:solidFill>
                  <a:schemeClr val="bg1"/>
                </a:solidFill>
              </a:rPr>
              <a:t>中国统计年鉴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显示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4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0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81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具有运行效率高、语法简洁、自身占用空间小、上手容易等特点。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的核心库只关注视图层，不仅易于上手，还便于与第三方库或既有项目整合。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2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3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1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4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9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8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7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9920" y="1604435"/>
            <a:ext cx="8270709" cy="4896908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3455707" y="274641"/>
            <a:ext cx="8126692" cy="754063"/>
          </a:xfrm>
          <a:prstGeom prst="rect">
            <a:avLst/>
          </a:prstGeom>
        </p:spPr>
        <p:txBody>
          <a:bodyPr vert="horz" lIns="121912" tIns="60956" rIns="121912" bIns="60956" rtlCol="0" anchor="ctr">
            <a:noAutofit/>
          </a:bodyPr>
          <a:lstStyle>
            <a:lvl1pPr>
              <a:defRPr sz="3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5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477" y="200025"/>
            <a:ext cx="10515600" cy="727075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3801"/>
            <a:ext cx="10515600" cy="4983163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" y="912812"/>
            <a:ext cx="10274300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6356351"/>
            <a:ext cx="12192000" cy="0"/>
          </a:xfrm>
          <a:prstGeom prst="line">
            <a:avLst/>
          </a:prstGeom>
          <a:ln w="63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期占位符 3"/>
          <p:cNvSpPr txBox="1">
            <a:spLocks/>
          </p:cNvSpPr>
          <p:nvPr userDrawn="1"/>
        </p:nvSpPr>
        <p:spPr>
          <a:xfrm>
            <a:off x="295275" y="6354764"/>
            <a:ext cx="3228975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****************************毕业论文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日期占位符 3"/>
          <p:cNvSpPr txBox="1">
            <a:spLocks/>
          </p:cNvSpPr>
          <p:nvPr userDrawn="1"/>
        </p:nvSpPr>
        <p:spPr>
          <a:xfrm>
            <a:off x="10060309" y="6348584"/>
            <a:ext cx="1714353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答辩学生：</a:t>
            </a:r>
            <a:r>
              <a:rPr lang="en-US" altLang="zh-CN" dirty="0"/>
              <a:t>JOBOR</a:t>
            </a:r>
            <a:r>
              <a:rPr lang="zh-CN" altLang="en-US" dirty="0"/>
              <a:t>小钵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17675" y="801350"/>
            <a:ext cx="1472052" cy="27699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1200" dirty="0"/>
              <a:t>XXXXXXXXXX</a:t>
            </a:r>
            <a:r>
              <a:rPr lang="en-US" altLang="zh-CN" sz="1200" baseline="0" dirty="0"/>
              <a:t> </a:t>
            </a:r>
            <a:r>
              <a:rPr lang="zh-CN" altLang="en-US" sz="1200" dirty="0"/>
              <a:t>大学</a:t>
            </a:r>
          </a:p>
        </p:txBody>
      </p:sp>
    </p:spTree>
    <p:extLst>
      <p:ext uri="{BB962C8B-B14F-4D97-AF65-F5344CB8AC3E}">
        <p14:creationId xmlns:p14="http://schemas.microsoft.com/office/powerpoint/2010/main" val="204538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0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8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6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64476-79A8-4F2B-99B6-8B2390E3F1DF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01CF-51E0-4575-9CEE-306A61786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A28A5F8B-165F-496C-A4DF-F17022E7737C}"/>
              </a:ext>
            </a:extLst>
          </p:cNvPr>
          <p:cNvSpPr/>
          <p:nvPr/>
        </p:nvSpPr>
        <p:spPr>
          <a:xfrm>
            <a:off x="5664978" y="1189949"/>
            <a:ext cx="925624" cy="9256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13460"/>
            <a:ext cx="9144000" cy="1019981"/>
          </a:xfrm>
        </p:spPr>
        <p:txBody>
          <a:bodyPr>
            <a:normAutofit/>
          </a:bodyPr>
          <a:lstStyle/>
          <a:p>
            <a:r>
              <a:rPr lang="zh-CN" altLang="en-US" sz="6700" b="1" dirty="0">
                <a:solidFill>
                  <a:schemeClr val="accent1">
                    <a:lumMod val="75000"/>
                  </a:schemeClr>
                </a:solidFill>
              </a:rPr>
              <a:t>毕业答辩</a:t>
            </a:r>
          </a:p>
        </p:txBody>
      </p:sp>
      <p:sp>
        <p:nvSpPr>
          <p:cNvPr id="5" name="矩形 4"/>
          <p:cNvSpPr/>
          <p:nvPr/>
        </p:nvSpPr>
        <p:spPr>
          <a:xfrm>
            <a:off x="3108961" y="3907099"/>
            <a:ext cx="6020971" cy="56525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基于微信小程序的图书馆座位管理系统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8962" y="4631375"/>
            <a:ext cx="1826133" cy="3139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rgbClr val="595959"/>
                </a:solidFill>
              </a:rPr>
              <a:t>指导老师：曾鹏程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0895" y="4631375"/>
            <a:ext cx="1826133" cy="3139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rgbClr val="595959"/>
                </a:solidFill>
              </a:rPr>
              <a:t>答辩学生：李风杰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04717" y="6228702"/>
            <a:ext cx="2074599" cy="2585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微信搜一搜 图书馆座位助手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Freeform 87"/>
          <p:cNvSpPr>
            <a:spLocks noEditPoints="1"/>
          </p:cNvSpPr>
          <p:nvPr/>
        </p:nvSpPr>
        <p:spPr bwMode="auto">
          <a:xfrm>
            <a:off x="5492549" y="848142"/>
            <a:ext cx="1170195" cy="763836"/>
          </a:xfrm>
          <a:custGeom>
            <a:avLst/>
            <a:gdLst>
              <a:gd name="T0" fmla="*/ 162 w 162"/>
              <a:gd name="T1" fmla="*/ 12 h 106"/>
              <a:gd name="T2" fmla="*/ 87 w 162"/>
              <a:gd name="T3" fmla="*/ 0 h 106"/>
              <a:gd name="T4" fmla="*/ 5 w 162"/>
              <a:gd name="T5" fmla="*/ 12 h 106"/>
              <a:gd name="T6" fmla="*/ 5 w 162"/>
              <a:gd name="T7" fmla="*/ 55 h 106"/>
              <a:gd name="T8" fmla="*/ 3 w 162"/>
              <a:gd name="T9" fmla="*/ 60 h 106"/>
              <a:gd name="T10" fmla="*/ 8 w 162"/>
              <a:gd name="T11" fmla="*/ 66 h 106"/>
              <a:gd name="T12" fmla="*/ 14 w 162"/>
              <a:gd name="T13" fmla="*/ 60 h 106"/>
              <a:gd name="T14" fmla="*/ 11 w 162"/>
              <a:gd name="T15" fmla="*/ 55 h 106"/>
              <a:gd name="T16" fmla="*/ 11 w 162"/>
              <a:gd name="T17" fmla="*/ 28 h 106"/>
              <a:gd name="T18" fmla="*/ 87 w 162"/>
              <a:gd name="T19" fmla="*/ 39 h 106"/>
              <a:gd name="T20" fmla="*/ 162 w 162"/>
              <a:gd name="T21" fmla="*/ 27 h 106"/>
              <a:gd name="T22" fmla="*/ 162 w 162"/>
              <a:gd name="T23" fmla="*/ 12 h 106"/>
              <a:gd name="T24" fmla="*/ 13 w 162"/>
              <a:gd name="T25" fmla="*/ 68 h 106"/>
              <a:gd name="T26" fmla="*/ 4 w 162"/>
              <a:gd name="T27" fmla="*/ 68 h 106"/>
              <a:gd name="T28" fmla="*/ 0 w 162"/>
              <a:gd name="T29" fmla="*/ 94 h 106"/>
              <a:gd name="T30" fmla="*/ 3 w 162"/>
              <a:gd name="T31" fmla="*/ 95 h 106"/>
              <a:gd name="T32" fmla="*/ 4 w 162"/>
              <a:gd name="T33" fmla="*/ 92 h 106"/>
              <a:gd name="T34" fmla="*/ 4 w 162"/>
              <a:gd name="T35" fmla="*/ 95 h 106"/>
              <a:gd name="T36" fmla="*/ 9 w 162"/>
              <a:gd name="T37" fmla="*/ 96 h 106"/>
              <a:gd name="T38" fmla="*/ 10 w 162"/>
              <a:gd name="T39" fmla="*/ 93 h 106"/>
              <a:gd name="T40" fmla="*/ 11 w 162"/>
              <a:gd name="T41" fmla="*/ 95 h 106"/>
              <a:gd name="T42" fmla="*/ 12 w 162"/>
              <a:gd name="T43" fmla="*/ 95 h 106"/>
              <a:gd name="T44" fmla="*/ 13 w 162"/>
              <a:gd name="T45" fmla="*/ 83 h 106"/>
              <a:gd name="T46" fmla="*/ 14 w 162"/>
              <a:gd name="T47" fmla="*/ 95 h 106"/>
              <a:gd name="T48" fmla="*/ 17 w 162"/>
              <a:gd name="T49" fmla="*/ 94 h 106"/>
              <a:gd name="T50" fmla="*/ 13 w 162"/>
              <a:gd name="T51" fmla="*/ 68 h 106"/>
              <a:gd name="T52" fmla="*/ 30 w 162"/>
              <a:gd name="T53" fmla="*/ 94 h 106"/>
              <a:gd name="T54" fmla="*/ 30 w 162"/>
              <a:gd name="T55" fmla="*/ 37 h 106"/>
              <a:gd name="T56" fmla="*/ 87 w 162"/>
              <a:gd name="T57" fmla="*/ 45 h 106"/>
              <a:gd name="T58" fmla="*/ 141 w 162"/>
              <a:gd name="T59" fmla="*/ 37 h 106"/>
              <a:gd name="T60" fmla="*/ 141 w 162"/>
              <a:gd name="T61" fmla="*/ 93 h 106"/>
              <a:gd name="T62" fmla="*/ 86 w 162"/>
              <a:gd name="T63" fmla="*/ 106 h 106"/>
              <a:gd name="T64" fmla="*/ 30 w 162"/>
              <a:gd name="T65" fmla="*/ 9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2" h="106">
                <a:moveTo>
                  <a:pt x="162" y="12"/>
                </a:moveTo>
                <a:cubicBezTo>
                  <a:pt x="87" y="0"/>
                  <a:pt x="87" y="0"/>
                  <a:pt x="87" y="0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27"/>
                  <a:pt x="5" y="41"/>
                  <a:pt x="5" y="55"/>
                </a:cubicBezTo>
                <a:cubicBezTo>
                  <a:pt x="4" y="56"/>
                  <a:pt x="3" y="58"/>
                  <a:pt x="3" y="60"/>
                </a:cubicBezTo>
                <a:cubicBezTo>
                  <a:pt x="3" y="63"/>
                  <a:pt x="5" y="66"/>
                  <a:pt x="8" y="66"/>
                </a:cubicBezTo>
                <a:cubicBezTo>
                  <a:pt x="12" y="66"/>
                  <a:pt x="14" y="63"/>
                  <a:pt x="14" y="60"/>
                </a:cubicBezTo>
                <a:cubicBezTo>
                  <a:pt x="14" y="58"/>
                  <a:pt x="13" y="56"/>
                  <a:pt x="11" y="55"/>
                </a:cubicBezTo>
                <a:cubicBezTo>
                  <a:pt x="11" y="28"/>
                  <a:pt x="11" y="28"/>
                  <a:pt x="11" y="28"/>
                </a:cubicBezTo>
                <a:cubicBezTo>
                  <a:pt x="87" y="39"/>
                  <a:pt x="87" y="39"/>
                  <a:pt x="87" y="39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62" y="12"/>
                  <a:pt x="162" y="12"/>
                  <a:pt x="162" y="12"/>
                </a:cubicBezTo>
                <a:close/>
                <a:moveTo>
                  <a:pt x="13" y="68"/>
                </a:moveTo>
                <a:cubicBezTo>
                  <a:pt x="10" y="69"/>
                  <a:pt x="7" y="69"/>
                  <a:pt x="4" y="68"/>
                </a:cubicBezTo>
                <a:cubicBezTo>
                  <a:pt x="3" y="77"/>
                  <a:pt x="1" y="85"/>
                  <a:pt x="0" y="94"/>
                </a:cubicBezTo>
                <a:cubicBezTo>
                  <a:pt x="1" y="94"/>
                  <a:pt x="2" y="94"/>
                  <a:pt x="3" y="95"/>
                </a:cubicBezTo>
                <a:cubicBezTo>
                  <a:pt x="4" y="92"/>
                  <a:pt x="4" y="92"/>
                  <a:pt x="4" y="92"/>
                </a:cubicBezTo>
                <a:cubicBezTo>
                  <a:pt x="4" y="95"/>
                  <a:pt x="4" y="95"/>
                  <a:pt x="4" y="95"/>
                </a:cubicBezTo>
                <a:cubicBezTo>
                  <a:pt x="6" y="95"/>
                  <a:pt x="8" y="96"/>
                  <a:pt x="9" y="96"/>
                </a:cubicBezTo>
                <a:cubicBezTo>
                  <a:pt x="10" y="93"/>
                  <a:pt x="10" y="93"/>
                  <a:pt x="10" y="93"/>
                </a:cubicBezTo>
                <a:cubicBezTo>
                  <a:pt x="11" y="95"/>
                  <a:pt x="11" y="95"/>
                  <a:pt x="11" y="95"/>
                </a:cubicBezTo>
                <a:cubicBezTo>
                  <a:pt x="12" y="95"/>
                  <a:pt x="12" y="95"/>
                  <a:pt x="12" y="95"/>
                </a:cubicBezTo>
                <a:cubicBezTo>
                  <a:pt x="13" y="83"/>
                  <a:pt x="13" y="83"/>
                  <a:pt x="13" y="83"/>
                </a:cubicBezTo>
                <a:cubicBezTo>
                  <a:pt x="14" y="95"/>
                  <a:pt x="14" y="95"/>
                  <a:pt x="14" y="95"/>
                </a:cubicBezTo>
                <a:cubicBezTo>
                  <a:pt x="15" y="94"/>
                  <a:pt x="16" y="94"/>
                  <a:pt x="17" y="94"/>
                </a:cubicBezTo>
                <a:cubicBezTo>
                  <a:pt x="16" y="85"/>
                  <a:pt x="14" y="77"/>
                  <a:pt x="13" y="68"/>
                </a:cubicBezTo>
                <a:close/>
                <a:moveTo>
                  <a:pt x="30" y="94"/>
                </a:moveTo>
                <a:cubicBezTo>
                  <a:pt x="30" y="37"/>
                  <a:pt x="30" y="37"/>
                  <a:pt x="30" y="37"/>
                </a:cubicBezTo>
                <a:cubicBezTo>
                  <a:pt x="87" y="45"/>
                  <a:pt x="87" y="45"/>
                  <a:pt x="87" y="45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22" y="93"/>
                  <a:pt x="104" y="98"/>
                  <a:pt x="86" y="106"/>
                </a:cubicBezTo>
                <a:cubicBezTo>
                  <a:pt x="68" y="97"/>
                  <a:pt x="49" y="94"/>
                  <a:pt x="30" y="9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911D274-D92D-4FAF-A93E-65217FD1D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25" y="5103290"/>
            <a:ext cx="1019981" cy="101998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0221ACC-E1FA-4140-A53C-885D02019353}"/>
              </a:ext>
            </a:extLst>
          </p:cNvPr>
          <p:cNvSpPr/>
          <p:nvPr/>
        </p:nvSpPr>
        <p:spPr>
          <a:xfrm>
            <a:off x="5573793" y="2155957"/>
            <a:ext cx="1107988" cy="2585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江西理工大学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D411C14-751E-4793-9ACB-CA816AE2B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200" y="1279120"/>
            <a:ext cx="766492" cy="752192"/>
          </a:xfrm>
          <a:prstGeom prst="ellipse">
            <a:avLst/>
          </a:prstGeom>
          <a:ln w="63500" cap="rnd">
            <a:solidFill>
              <a:srgbClr val="2E75B6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6404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/>
        </p:nvSpPr>
        <p:spPr>
          <a:xfrm>
            <a:off x="6817749" y="3412587"/>
            <a:ext cx="2935683" cy="1097280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8" rIns="0" bIns="45718"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</a:rPr>
              <a:t>系统设计</a:t>
            </a:r>
          </a:p>
        </p:txBody>
      </p:sp>
      <p:sp>
        <p:nvSpPr>
          <p:cNvPr id="6" name="同侧圆角矩形 5"/>
          <p:cNvSpPr/>
          <p:nvPr/>
        </p:nvSpPr>
        <p:spPr>
          <a:xfrm>
            <a:off x="989202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研究背景</a:t>
            </a:r>
          </a:p>
        </p:txBody>
      </p:sp>
      <p:sp>
        <p:nvSpPr>
          <p:cNvPr id="7" name="同侧圆角矩形 6"/>
          <p:cNvSpPr/>
          <p:nvPr/>
        </p:nvSpPr>
        <p:spPr>
          <a:xfrm>
            <a:off x="2932051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研究意义</a:t>
            </a:r>
          </a:p>
        </p:txBody>
      </p:sp>
      <p:sp>
        <p:nvSpPr>
          <p:cNvPr id="8" name="同侧圆角矩形 7"/>
          <p:cNvSpPr/>
          <p:nvPr/>
        </p:nvSpPr>
        <p:spPr>
          <a:xfrm>
            <a:off x="4876051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相关技术</a:t>
            </a:r>
          </a:p>
        </p:txBody>
      </p:sp>
      <p:sp>
        <p:nvSpPr>
          <p:cNvPr id="9" name="同侧圆角矩形 8"/>
          <p:cNvSpPr/>
          <p:nvPr/>
        </p:nvSpPr>
        <p:spPr>
          <a:xfrm>
            <a:off x="9792119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功能演示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-14068" y="4509867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052827" y="387428"/>
            <a:ext cx="3809007" cy="64633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目 录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  CONTENTS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37477" y="200025"/>
            <a:ext cx="10515600" cy="727075"/>
          </a:xfrm>
          <a:prstGeom prst="rect">
            <a:avLst/>
          </a:prstGeom>
        </p:spPr>
        <p:txBody>
          <a:bodyPr lIns="91436" tIns="45718" rIns="91436" bIns="4571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595959"/>
                </a:solidFill>
              </a:rPr>
              <a:t>系统设计</a:t>
            </a:r>
            <a:r>
              <a:rPr lang="en-US" altLang="zh-CN" dirty="0">
                <a:solidFill>
                  <a:srgbClr val="595959"/>
                </a:solidFill>
              </a:rPr>
              <a:t> –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总体设计</a:t>
            </a:r>
            <a:endParaRPr lang="zh-CN" altLang="en-US" dirty="0">
              <a:solidFill>
                <a:srgbClr val="595959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76277A8-7ED1-4909-9FB4-A86AA7C74D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23" y="2114408"/>
            <a:ext cx="9264509" cy="265444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472B84A6-3307-469E-B047-3332A4097D1A}"/>
              </a:ext>
            </a:extLst>
          </p:cNvPr>
          <p:cNvSpPr/>
          <p:nvPr/>
        </p:nvSpPr>
        <p:spPr>
          <a:xfrm>
            <a:off x="0" y="171958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背景 </a:t>
            </a:r>
            <a:r>
              <a:rPr kumimoji="1" lang="en-US" altLang="zh-CN" sz="1600" dirty="0">
                <a:solidFill>
                  <a:schemeClr val="tx1"/>
                </a:solidFill>
              </a:rPr>
              <a:t>Background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AB30FC0-8CC0-4C9B-8E68-5327AF9321D0}"/>
              </a:ext>
            </a:extLst>
          </p:cNvPr>
          <p:cNvSpPr/>
          <p:nvPr/>
        </p:nvSpPr>
        <p:spPr>
          <a:xfrm>
            <a:off x="0" y="294600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技术 </a:t>
            </a:r>
            <a:r>
              <a:rPr kumimoji="1" lang="en-US" altLang="zh-CN" sz="1600" dirty="0">
                <a:solidFill>
                  <a:schemeClr val="tx1"/>
                </a:solidFill>
              </a:rPr>
              <a:t>Technology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6F2645-35A5-4187-9BEE-87A53191FFE5}"/>
              </a:ext>
            </a:extLst>
          </p:cNvPr>
          <p:cNvSpPr/>
          <p:nvPr/>
        </p:nvSpPr>
        <p:spPr>
          <a:xfrm>
            <a:off x="0" y="2332791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意义 </a:t>
            </a:r>
            <a:r>
              <a:rPr kumimoji="1" lang="en-US" altLang="zh-CN" sz="1600" dirty="0">
                <a:solidFill>
                  <a:schemeClr val="tx1"/>
                </a:solidFill>
              </a:rPr>
              <a:t>Meaning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D7236F-9B14-4122-B09B-8EB9B8671EB1}"/>
              </a:ext>
            </a:extLst>
          </p:cNvPr>
          <p:cNvSpPr/>
          <p:nvPr/>
        </p:nvSpPr>
        <p:spPr>
          <a:xfrm>
            <a:off x="0" y="3559211"/>
            <a:ext cx="2026920" cy="49563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设计 </a:t>
            </a:r>
            <a:r>
              <a:rPr kumimoji="1" lang="en-US" altLang="zh-CN" sz="1600" dirty="0">
                <a:solidFill>
                  <a:schemeClr val="tx1"/>
                </a:solidFill>
              </a:rPr>
              <a:t>Design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415C50-1FFE-4CA9-A53A-DF32133CA43A}"/>
              </a:ext>
            </a:extLst>
          </p:cNvPr>
          <p:cNvSpPr/>
          <p:nvPr/>
        </p:nvSpPr>
        <p:spPr>
          <a:xfrm>
            <a:off x="0" y="4172420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演示 </a:t>
            </a:r>
            <a:r>
              <a:rPr kumimoji="1" lang="en-US" altLang="zh-CN" sz="1600" dirty="0">
                <a:solidFill>
                  <a:schemeClr val="tx1"/>
                </a:solidFill>
              </a:rPr>
              <a:t>Demo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BF3EA6-DAA6-4324-BB7D-A0EF2FAF2255}"/>
              </a:ext>
            </a:extLst>
          </p:cNvPr>
          <p:cNvSpPr/>
          <p:nvPr/>
        </p:nvSpPr>
        <p:spPr>
          <a:xfrm>
            <a:off x="6127314" y="4891144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系统功能模块结构图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2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37477" y="200025"/>
            <a:ext cx="10515600" cy="727075"/>
          </a:xfrm>
          <a:prstGeom prst="rect">
            <a:avLst/>
          </a:prstGeom>
        </p:spPr>
        <p:txBody>
          <a:bodyPr lIns="91436" tIns="45718" rIns="91436" bIns="4571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595959"/>
                </a:solidFill>
              </a:rPr>
              <a:t>系统设计</a:t>
            </a:r>
            <a:r>
              <a:rPr lang="en-US" altLang="zh-CN" dirty="0">
                <a:solidFill>
                  <a:srgbClr val="595959"/>
                </a:solidFill>
              </a:rPr>
              <a:t> –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数据库设计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D491B0-08F7-4A9F-B495-D1245B6C15CE}"/>
              </a:ext>
            </a:extLst>
          </p:cNvPr>
          <p:cNvSpPr/>
          <p:nvPr/>
        </p:nvSpPr>
        <p:spPr>
          <a:xfrm>
            <a:off x="0" y="171958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背景 </a:t>
            </a:r>
            <a:r>
              <a:rPr kumimoji="1" lang="en-US" altLang="zh-CN" sz="1600" dirty="0">
                <a:solidFill>
                  <a:schemeClr val="tx1"/>
                </a:solidFill>
              </a:rPr>
              <a:t>Background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D7068F-E5AF-4DD1-96E6-C79B8B5718D5}"/>
              </a:ext>
            </a:extLst>
          </p:cNvPr>
          <p:cNvSpPr/>
          <p:nvPr/>
        </p:nvSpPr>
        <p:spPr>
          <a:xfrm>
            <a:off x="0" y="294600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技术 </a:t>
            </a:r>
            <a:r>
              <a:rPr kumimoji="1" lang="en-US" altLang="zh-CN" sz="1600" dirty="0">
                <a:solidFill>
                  <a:schemeClr val="tx1"/>
                </a:solidFill>
              </a:rPr>
              <a:t>Technology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C04E4C-DFC4-47D7-AECB-81AA10870BFF}"/>
              </a:ext>
            </a:extLst>
          </p:cNvPr>
          <p:cNvSpPr/>
          <p:nvPr/>
        </p:nvSpPr>
        <p:spPr>
          <a:xfrm>
            <a:off x="0" y="2332791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意义 </a:t>
            </a:r>
            <a:r>
              <a:rPr kumimoji="1" lang="en-US" altLang="zh-CN" sz="1600" dirty="0">
                <a:solidFill>
                  <a:schemeClr val="tx1"/>
                </a:solidFill>
              </a:rPr>
              <a:t>Meaning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C91E81F-962A-426D-AAFF-2502391E60CD}"/>
              </a:ext>
            </a:extLst>
          </p:cNvPr>
          <p:cNvSpPr/>
          <p:nvPr/>
        </p:nvSpPr>
        <p:spPr>
          <a:xfrm>
            <a:off x="0" y="3559211"/>
            <a:ext cx="2026920" cy="49563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设计 </a:t>
            </a:r>
            <a:r>
              <a:rPr kumimoji="1" lang="en-US" altLang="zh-CN" sz="1600" dirty="0">
                <a:solidFill>
                  <a:schemeClr val="tx1"/>
                </a:solidFill>
              </a:rPr>
              <a:t>Design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FFF1C0-06F9-4DCD-9A60-E421B5453BAB}"/>
              </a:ext>
            </a:extLst>
          </p:cNvPr>
          <p:cNvSpPr/>
          <p:nvPr/>
        </p:nvSpPr>
        <p:spPr>
          <a:xfrm>
            <a:off x="0" y="4172420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演示 </a:t>
            </a:r>
            <a:r>
              <a:rPr kumimoji="1" lang="en-US" altLang="zh-CN" sz="1600" dirty="0">
                <a:solidFill>
                  <a:schemeClr val="tx1"/>
                </a:solidFill>
              </a:rPr>
              <a:t>Demo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D226358-61EC-46B5-A108-3F7BC18D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54" y="927100"/>
            <a:ext cx="4750155" cy="58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3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/>
        </p:nvSpPr>
        <p:spPr>
          <a:xfrm>
            <a:off x="8754076" y="3412587"/>
            <a:ext cx="2935683" cy="1097280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8" rIns="0" bIns="45718"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</a:rPr>
              <a:t>功能演示</a:t>
            </a:r>
          </a:p>
        </p:txBody>
      </p:sp>
      <p:sp>
        <p:nvSpPr>
          <p:cNvPr id="6" name="同侧圆角矩形 5"/>
          <p:cNvSpPr/>
          <p:nvPr/>
        </p:nvSpPr>
        <p:spPr>
          <a:xfrm>
            <a:off x="989202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研究背景</a:t>
            </a:r>
          </a:p>
        </p:txBody>
      </p:sp>
      <p:sp>
        <p:nvSpPr>
          <p:cNvPr id="7" name="同侧圆角矩形 6"/>
          <p:cNvSpPr/>
          <p:nvPr/>
        </p:nvSpPr>
        <p:spPr>
          <a:xfrm>
            <a:off x="2932051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研究意义</a:t>
            </a:r>
          </a:p>
        </p:txBody>
      </p:sp>
      <p:sp>
        <p:nvSpPr>
          <p:cNvPr id="8" name="同侧圆角矩形 7"/>
          <p:cNvSpPr/>
          <p:nvPr/>
        </p:nvSpPr>
        <p:spPr>
          <a:xfrm>
            <a:off x="4876051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相关技术</a:t>
            </a:r>
          </a:p>
        </p:txBody>
      </p:sp>
      <p:sp>
        <p:nvSpPr>
          <p:cNvPr id="9" name="同侧圆角矩形 8"/>
          <p:cNvSpPr/>
          <p:nvPr/>
        </p:nvSpPr>
        <p:spPr>
          <a:xfrm>
            <a:off x="6821775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系统设计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-14068" y="4509867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052827" y="387428"/>
            <a:ext cx="3809007" cy="64633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目 录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  CONTENTS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337477" y="200025"/>
            <a:ext cx="10515600" cy="727075"/>
          </a:xfrm>
          <a:prstGeom prst="rect">
            <a:avLst/>
          </a:prstGeom>
        </p:spPr>
        <p:txBody>
          <a:bodyPr lIns="91436" tIns="45718" rIns="91436" bIns="4571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595959"/>
                </a:solidFill>
              </a:rPr>
              <a:t>功能演示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B5E50B2-24B1-41DA-A6D6-D1953F3A05B9}"/>
              </a:ext>
            </a:extLst>
          </p:cNvPr>
          <p:cNvSpPr/>
          <p:nvPr/>
        </p:nvSpPr>
        <p:spPr>
          <a:xfrm>
            <a:off x="0" y="171958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背景 </a:t>
            </a:r>
            <a:r>
              <a:rPr kumimoji="1" lang="en-US" altLang="zh-CN" sz="1600" dirty="0">
                <a:solidFill>
                  <a:schemeClr val="tx1"/>
                </a:solidFill>
              </a:rPr>
              <a:t>Background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E51C209-CC1E-4C67-99B6-F8C78DD7DC0F}"/>
              </a:ext>
            </a:extLst>
          </p:cNvPr>
          <p:cNvSpPr/>
          <p:nvPr/>
        </p:nvSpPr>
        <p:spPr>
          <a:xfrm>
            <a:off x="0" y="294600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技术 </a:t>
            </a:r>
            <a:r>
              <a:rPr kumimoji="1" lang="en-US" altLang="zh-CN" sz="1600" dirty="0">
                <a:solidFill>
                  <a:schemeClr val="tx1"/>
                </a:solidFill>
              </a:rPr>
              <a:t>Technology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AD6BA0E-5EC7-4D8F-A72F-A3D72689D500}"/>
              </a:ext>
            </a:extLst>
          </p:cNvPr>
          <p:cNvSpPr/>
          <p:nvPr/>
        </p:nvSpPr>
        <p:spPr>
          <a:xfrm>
            <a:off x="0" y="2332791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意义 </a:t>
            </a:r>
            <a:r>
              <a:rPr kumimoji="1" lang="en-US" altLang="zh-CN" sz="1600" dirty="0">
                <a:solidFill>
                  <a:schemeClr val="tx1"/>
                </a:solidFill>
              </a:rPr>
              <a:t>Meaning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F0AAD02-215B-4111-8EA4-6FD9238D8AC8}"/>
              </a:ext>
            </a:extLst>
          </p:cNvPr>
          <p:cNvSpPr/>
          <p:nvPr/>
        </p:nvSpPr>
        <p:spPr>
          <a:xfrm>
            <a:off x="0" y="3559211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设计 </a:t>
            </a:r>
            <a:r>
              <a:rPr kumimoji="1" lang="en-US" altLang="zh-CN" sz="1600" dirty="0">
                <a:solidFill>
                  <a:schemeClr val="tx1"/>
                </a:solidFill>
              </a:rPr>
              <a:t>Design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364F4F1-6FD5-4889-AA30-7FC3EC4BCA55}"/>
              </a:ext>
            </a:extLst>
          </p:cNvPr>
          <p:cNvSpPr/>
          <p:nvPr/>
        </p:nvSpPr>
        <p:spPr>
          <a:xfrm>
            <a:off x="0" y="4172420"/>
            <a:ext cx="2026920" cy="49563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演示 </a:t>
            </a:r>
            <a:r>
              <a:rPr kumimoji="1" lang="en-US" altLang="zh-CN" sz="1600" dirty="0">
                <a:solidFill>
                  <a:schemeClr val="tx1"/>
                </a:solidFill>
              </a:rPr>
              <a:t>Demo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97E7B87-5CFF-4B13-B9DB-E756DDF1778D}"/>
              </a:ext>
            </a:extLst>
          </p:cNvPr>
          <p:cNvGrpSpPr/>
          <p:nvPr/>
        </p:nvGrpSpPr>
        <p:grpSpPr>
          <a:xfrm>
            <a:off x="6003234" y="2635045"/>
            <a:ext cx="4122257" cy="3565105"/>
            <a:chOff x="2596158" y="2148662"/>
            <a:chExt cx="4378321" cy="378656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28CFAB1-3BEE-4155-8FE3-7498AF50A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2596158" y="3466335"/>
              <a:ext cx="4378321" cy="2468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对话气泡: 矩形 6">
              <a:extLst>
                <a:ext uri="{FF2B5EF4-FFF2-40B4-BE49-F238E27FC236}">
                  <a16:creationId xmlns:a16="http://schemas.microsoft.com/office/drawing/2014/main" id="{48457875-E44E-4D7D-B69D-DD4EE1DA3821}"/>
                </a:ext>
              </a:extLst>
            </p:cNvPr>
            <p:cNvSpPr/>
            <p:nvPr/>
          </p:nvSpPr>
          <p:spPr>
            <a:xfrm>
              <a:off x="3947076" y="2196663"/>
              <a:ext cx="1554563" cy="1938789"/>
            </a:xfrm>
            <a:prstGeom prst="wedgeRectCallout">
              <a:avLst/>
            </a:prstGeom>
            <a:solidFill>
              <a:srgbClr val="EAE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812CE0-3101-4767-9C43-725E33177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9330" y="2148662"/>
              <a:ext cx="1530054" cy="1989070"/>
            </a:xfrm>
            <a:prstGeom prst="rect">
              <a:avLst/>
            </a:prstGeom>
          </p:spPr>
        </p:pic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77AE53-657A-497B-A036-5684E046A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68" y="1220935"/>
            <a:ext cx="4724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40F30F7-CBFA-4CCD-AAFD-CC0B0D02B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279" y="2680239"/>
            <a:ext cx="1440569" cy="1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37477" y="200025"/>
            <a:ext cx="10515600" cy="727075"/>
          </a:xfrm>
          <a:prstGeom prst="rect">
            <a:avLst/>
          </a:prstGeom>
        </p:spPr>
        <p:txBody>
          <a:bodyPr lIns="91436" tIns="45718" rIns="91436" bIns="4571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595959"/>
                </a:solidFill>
              </a:rPr>
              <a:t>致    谢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824392" y="1694575"/>
            <a:ext cx="3153925" cy="1399839"/>
          </a:xfrm>
          <a:prstGeom prst="wedgeRoundRectCallout">
            <a:avLst>
              <a:gd name="adj1" fmla="val 39420"/>
              <a:gd name="adj2" fmla="val 79810"/>
              <a:gd name="adj3" fmla="val 16667"/>
            </a:avLst>
          </a:prstGeom>
          <a:noFill/>
          <a:ln w="6350">
            <a:solidFill>
              <a:schemeClr val="accent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>
              <a:lnSpc>
                <a:spcPct val="150000"/>
              </a:lnSpc>
            </a:pP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感谢指导老师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8711527" y="2580609"/>
            <a:ext cx="2664804" cy="1781785"/>
          </a:xfrm>
          <a:prstGeom prst="wedgeRoundRectCallout">
            <a:avLst>
              <a:gd name="adj1" fmla="val -64953"/>
              <a:gd name="adj2" fmla="val 24863"/>
              <a:gd name="adj3" fmla="val 16667"/>
            </a:avLst>
          </a:prstGeom>
          <a:noFill/>
          <a:ln w="6350">
            <a:solidFill>
              <a:schemeClr val="accent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>
              <a:lnSpc>
                <a:spcPct val="150000"/>
              </a:lnSpc>
            </a:pP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感谢各位老师、同学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4401357" y="5261723"/>
            <a:ext cx="4862793" cy="1024864"/>
          </a:xfrm>
          <a:prstGeom prst="wedgeRoundRectCallout">
            <a:avLst>
              <a:gd name="adj1" fmla="val 11713"/>
              <a:gd name="adj2" fmla="val -72673"/>
              <a:gd name="adj3" fmla="val 16667"/>
            </a:avLst>
          </a:prstGeom>
          <a:noFill/>
          <a:ln w="6350">
            <a:solidFill>
              <a:schemeClr val="accent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>
              <a:lnSpc>
                <a:spcPct val="150000"/>
              </a:lnSpc>
            </a:pP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感谢江西理工大学</a:t>
            </a:r>
          </a:p>
        </p:txBody>
      </p:sp>
      <p:grpSp>
        <p:nvGrpSpPr>
          <p:cNvPr id="22" name="组合 10"/>
          <p:cNvGrpSpPr/>
          <p:nvPr/>
        </p:nvGrpSpPr>
        <p:grpSpPr>
          <a:xfrm>
            <a:off x="6277021" y="3192247"/>
            <a:ext cx="1330011" cy="1397872"/>
            <a:chOff x="2194575" y="4044388"/>
            <a:chExt cx="1639983" cy="1723661"/>
          </a:xfrm>
          <a:solidFill>
            <a:schemeClr val="accent1">
              <a:lumMod val="75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2504548" y="4626699"/>
              <a:ext cx="1141350" cy="1141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Freeform 87"/>
            <p:cNvSpPr>
              <a:spLocks noEditPoints="1"/>
            </p:cNvSpPr>
            <p:nvPr/>
          </p:nvSpPr>
          <p:spPr bwMode="auto">
            <a:xfrm>
              <a:off x="2194575" y="4044388"/>
              <a:ext cx="1639983" cy="1070487"/>
            </a:xfrm>
            <a:custGeom>
              <a:avLst/>
              <a:gdLst>
                <a:gd name="T0" fmla="*/ 162 w 162"/>
                <a:gd name="T1" fmla="*/ 12 h 106"/>
                <a:gd name="T2" fmla="*/ 87 w 162"/>
                <a:gd name="T3" fmla="*/ 0 h 106"/>
                <a:gd name="T4" fmla="*/ 5 w 162"/>
                <a:gd name="T5" fmla="*/ 12 h 106"/>
                <a:gd name="T6" fmla="*/ 5 w 162"/>
                <a:gd name="T7" fmla="*/ 55 h 106"/>
                <a:gd name="T8" fmla="*/ 3 w 162"/>
                <a:gd name="T9" fmla="*/ 60 h 106"/>
                <a:gd name="T10" fmla="*/ 8 w 162"/>
                <a:gd name="T11" fmla="*/ 66 h 106"/>
                <a:gd name="T12" fmla="*/ 14 w 162"/>
                <a:gd name="T13" fmla="*/ 60 h 106"/>
                <a:gd name="T14" fmla="*/ 11 w 162"/>
                <a:gd name="T15" fmla="*/ 55 h 106"/>
                <a:gd name="T16" fmla="*/ 11 w 162"/>
                <a:gd name="T17" fmla="*/ 28 h 106"/>
                <a:gd name="T18" fmla="*/ 87 w 162"/>
                <a:gd name="T19" fmla="*/ 39 h 106"/>
                <a:gd name="T20" fmla="*/ 162 w 162"/>
                <a:gd name="T21" fmla="*/ 27 h 106"/>
                <a:gd name="T22" fmla="*/ 162 w 162"/>
                <a:gd name="T23" fmla="*/ 12 h 106"/>
                <a:gd name="T24" fmla="*/ 13 w 162"/>
                <a:gd name="T25" fmla="*/ 68 h 106"/>
                <a:gd name="T26" fmla="*/ 4 w 162"/>
                <a:gd name="T27" fmla="*/ 68 h 106"/>
                <a:gd name="T28" fmla="*/ 0 w 162"/>
                <a:gd name="T29" fmla="*/ 94 h 106"/>
                <a:gd name="T30" fmla="*/ 3 w 162"/>
                <a:gd name="T31" fmla="*/ 95 h 106"/>
                <a:gd name="T32" fmla="*/ 4 w 162"/>
                <a:gd name="T33" fmla="*/ 92 h 106"/>
                <a:gd name="T34" fmla="*/ 4 w 162"/>
                <a:gd name="T35" fmla="*/ 95 h 106"/>
                <a:gd name="T36" fmla="*/ 9 w 162"/>
                <a:gd name="T37" fmla="*/ 96 h 106"/>
                <a:gd name="T38" fmla="*/ 10 w 162"/>
                <a:gd name="T39" fmla="*/ 93 h 106"/>
                <a:gd name="T40" fmla="*/ 11 w 162"/>
                <a:gd name="T41" fmla="*/ 95 h 106"/>
                <a:gd name="T42" fmla="*/ 12 w 162"/>
                <a:gd name="T43" fmla="*/ 95 h 106"/>
                <a:gd name="T44" fmla="*/ 13 w 162"/>
                <a:gd name="T45" fmla="*/ 83 h 106"/>
                <a:gd name="T46" fmla="*/ 14 w 162"/>
                <a:gd name="T47" fmla="*/ 95 h 106"/>
                <a:gd name="T48" fmla="*/ 17 w 162"/>
                <a:gd name="T49" fmla="*/ 94 h 106"/>
                <a:gd name="T50" fmla="*/ 13 w 162"/>
                <a:gd name="T51" fmla="*/ 68 h 106"/>
                <a:gd name="T52" fmla="*/ 30 w 162"/>
                <a:gd name="T53" fmla="*/ 94 h 106"/>
                <a:gd name="T54" fmla="*/ 30 w 162"/>
                <a:gd name="T55" fmla="*/ 37 h 106"/>
                <a:gd name="T56" fmla="*/ 87 w 162"/>
                <a:gd name="T57" fmla="*/ 45 h 106"/>
                <a:gd name="T58" fmla="*/ 141 w 162"/>
                <a:gd name="T59" fmla="*/ 37 h 106"/>
                <a:gd name="T60" fmla="*/ 141 w 162"/>
                <a:gd name="T61" fmla="*/ 93 h 106"/>
                <a:gd name="T62" fmla="*/ 86 w 162"/>
                <a:gd name="T63" fmla="*/ 106 h 106"/>
                <a:gd name="T64" fmla="*/ 30 w 162"/>
                <a:gd name="T65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" h="106">
                  <a:moveTo>
                    <a:pt x="162" y="12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27"/>
                    <a:pt x="5" y="41"/>
                    <a:pt x="5" y="55"/>
                  </a:cubicBezTo>
                  <a:cubicBezTo>
                    <a:pt x="4" y="56"/>
                    <a:pt x="3" y="58"/>
                    <a:pt x="3" y="60"/>
                  </a:cubicBezTo>
                  <a:cubicBezTo>
                    <a:pt x="3" y="63"/>
                    <a:pt x="5" y="66"/>
                    <a:pt x="8" y="66"/>
                  </a:cubicBezTo>
                  <a:cubicBezTo>
                    <a:pt x="12" y="66"/>
                    <a:pt x="14" y="63"/>
                    <a:pt x="14" y="60"/>
                  </a:cubicBezTo>
                  <a:cubicBezTo>
                    <a:pt x="14" y="58"/>
                    <a:pt x="13" y="56"/>
                    <a:pt x="11" y="55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2" y="12"/>
                    <a:pt x="162" y="12"/>
                    <a:pt x="162" y="12"/>
                  </a:cubicBezTo>
                  <a:close/>
                  <a:moveTo>
                    <a:pt x="13" y="68"/>
                  </a:moveTo>
                  <a:cubicBezTo>
                    <a:pt x="10" y="69"/>
                    <a:pt x="7" y="69"/>
                    <a:pt x="4" y="68"/>
                  </a:cubicBezTo>
                  <a:cubicBezTo>
                    <a:pt x="3" y="77"/>
                    <a:pt x="1" y="85"/>
                    <a:pt x="0" y="94"/>
                  </a:cubicBezTo>
                  <a:cubicBezTo>
                    <a:pt x="1" y="94"/>
                    <a:pt x="2" y="94"/>
                    <a:pt x="3" y="95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6" y="95"/>
                    <a:pt x="8" y="96"/>
                    <a:pt x="9" y="96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5" y="94"/>
                    <a:pt x="16" y="94"/>
                    <a:pt x="17" y="94"/>
                  </a:cubicBezTo>
                  <a:cubicBezTo>
                    <a:pt x="16" y="85"/>
                    <a:pt x="14" y="77"/>
                    <a:pt x="13" y="68"/>
                  </a:cubicBezTo>
                  <a:close/>
                  <a:moveTo>
                    <a:pt x="30" y="94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141" y="37"/>
                    <a:pt x="141" y="37"/>
                    <a:pt x="141" y="37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22" y="93"/>
                    <a:pt x="104" y="98"/>
                    <a:pt x="86" y="106"/>
                  </a:cubicBezTo>
                  <a:cubicBezTo>
                    <a:pt x="68" y="97"/>
                    <a:pt x="49" y="94"/>
                    <a:pt x="3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DB1DD6C-DB45-4869-9394-6FB715C4DA46}"/>
              </a:ext>
            </a:extLst>
          </p:cNvPr>
          <p:cNvSpPr/>
          <p:nvPr/>
        </p:nvSpPr>
        <p:spPr>
          <a:xfrm>
            <a:off x="0" y="171958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背景 </a:t>
            </a:r>
            <a:r>
              <a:rPr kumimoji="1" lang="en-US" altLang="zh-CN" sz="1600" dirty="0">
                <a:solidFill>
                  <a:schemeClr val="tx1"/>
                </a:solidFill>
              </a:rPr>
              <a:t>Background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86E29A-E0F1-46F5-9F89-AE1B3D7CDF74}"/>
              </a:ext>
            </a:extLst>
          </p:cNvPr>
          <p:cNvSpPr/>
          <p:nvPr/>
        </p:nvSpPr>
        <p:spPr>
          <a:xfrm>
            <a:off x="0" y="294600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技术 </a:t>
            </a:r>
            <a:r>
              <a:rPr kumimoji="1" lang="en-US" altLang="zh-CN" sz="1600" dirty="0">
                <a:solidFill>
                  <a:schemeClr val="tx1"/>
                </a:solidFill>
              </a:rPr>
              <a:t>Technology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5C91EC-A96F-44BD-8CEE-AC63CFD1D9E7}"/>
              </a:ext>
            </a:extLst>
          </p:cNvPr>
          <p:cNvSpPr/>
          <p:nvPr/>
        </p:nvSpPr>
        <p:spPr>
          <a:xfrm>
            <a:off x="0" y="2332791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意义 </a:t>
            </a:r>
            <a:r>
              <a:rPr kumimoji="1" lang="en-US" altLang="zh-CN" sz="1600" dirty="0">
                <a:solidFill>
                  <a:schemeClr val="tx1"/>
                </a:solidFill>
              </a:rPr>
              <a:t>Meaning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5FF5B29-19D3-4927-8482-2B033AB8A5CA}"/>
              </a:ext>
            </a:extLst>
          </p:cNvPr>
          <p:cNvSpPr/>
          <p:nvPr/>
        </p:nvSpPr>
        <p:spPr>
          <a:xfrm>
            <a:off x="0" y="3559211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设计 </a:t>
            </a:r>
            <a:r>
              <a:rPr kumimoji="1" lang="en-US" altLang="zh-CN" sz="1600" dirty="0">
                <a:solidFill>
                  <a:schemeClr val="tx1"/>
                </a:solidFill>
              </a:rPr>
              <a:t>Design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D56634-158C-46DD-BFBA-CDE66DE3AE7D}"/>
              </a:ext>
            </a:extLst>
          </p:cNvPr>
          <p:cNvSpPr/>
          <p:nvPr/>
        </p:nvSpPr>
        <p:spPr>
          <a:xfrm>
            <a:off x="0" y="4172420"/>
            <a:ext cx="2026920" cy="49563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演示 </a:t>
            </a:r>
            <a:r>
              <a:rPr kumimoji="1" lang="en-US" altLang="zh-CN" sz="1600" dirty="0">
                <a:solidFill>
                  <a:schemeClr val="tx1"/>
                </a:solidFill>
              </a:rPr>
              <a:t>Demo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2" y="2460288"/>
            <a:ext cx="5264151" cy="1133475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96002" y="3693430"/>
            <a:ext cx="5264151" cy="1107952"/>
          </a:xfrm>
        </p:spPr>
        <p:txBody>
          <a:bodyPr>
            <a:normAutofit/>
          </a:bodyPr>
          <a:lstStyle/>
          <a:p>
            <a:pPr lvl="0"/>
            <a:r>
              <a:rPr lang="zh-CN" altLang="en-US" sz="1600" dirty="0">
                <a:solidFill>
                  <a:srgbClr val="595959"/>
                </a:solidFill>
              </a:rPr>
              <a:t>答辩学生：李风杰</a:t>
            </a:r>
            <a:endParaRPr lang="en-US" altLang="zh-CN" sz="1600" dirty="0">
              <a:solidFill>
                <a:srgbClr val="595959"/>
              </a:solidFill>
            </a:endParaRPr>
          </a:p>
          <a:p>
            <a:r>
              <a:rPr lang="zh-CN" altLang="en-US" sz="1600" dirty="0">
                <a:solidFill>
                  <a:srgbClr val="595959"/>
                </a:solidFill>
              </a:rPr>
              <a:t>指导老师：曾鹏程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2" y="2264268"/>
            <a:ext cx="5198851" cy="446272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sz="2300" dirty="0">
                <a:solidFill>
                  <a:srgbClr val="595959"/>
                </a:solidFill>
              </a:rPr>
              <a:t>基于微信小程序的图书馆座位管理系统</a:t>
            </a:r>
            <a:endParaRPr lang="en-US" altLang="zh-CN" sz="2300" dirty="0">
              <a:solidFill>
                <a:srgbClr val="595959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3D0BA9-0091-4274-8183-4B0B71F64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245" y="2232270"/>
            <a:ext cx="1589509" cy="15895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7775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/>
        </p:nvSpPr>
        <p:spPr>
          <a:xfrm>
            <a:off x="553639" y="3249785"/>
            <a:ext cx="3371245" cy="1260083"/>
          </a:xfrm>
          <a:prstGeom prst="round2Same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8" rIns="0" bIns="45718"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</a:rPr>
              <a:t>研究背景</a:t>
            </a:r>
          </a:p>
        </p:txBody>
      </p:sp>
      <p:sp>
        <p:nvSpPr>
          <p:cNvPr id="6" name="同侧圆角矩形 5"/>
          <p:cNvSpPr/>
          <p:nvPr/>
        </p:nvSpPr>
        <p:spPr>
          <a:xfrm>
            <a:off x="3963570" y="3879167"/>
            <a:ext cx="1904164" cy="630701"/>
          </a:xfrm>
          <a:prstGeom prst="round2Same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研究意义</a:t>
            </a:r>
          </a:p>
        </p:txBody>
      </p:sp>
      <p:sp>
        <p:nvSpPr>
          <p:cNvPr id="7" name="同侧圆角矩形 6"/>
          <p:cNvSpPr/>
          <p:nvPr/>
        </p:nvSpPr>
        <p:spPr>
          <a:xfrm>
            <a:off x="5906419" y="3879167"/>
            <a:ext cx="1904164" cy="630701"/>
          </a:xfrm>
          <a:prstGeom prst="round2Same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相关技术</a:t>
            </a:r>
          </a:p>
        </p:txBody>
      </p:sp>
      <p:sp>
        <p:nvSpPr>
          <p:cNvPr id="8" name="同侧圆角矩形 7"/>
          <p:cNvSpPr/>
          <p:nvPr/>
        </p:nvSpPr>
        <p:spPr>
          <a:xfrm>
            <a:off x="7849270" y="3879167"/>
            <a:ext cx="1904164" cy="630701"/>
          </a:xfrm>
          <a:prstGeom prst="round2Same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系统设计</a:t>
            </a:r>
          </a:p>
        </p:txBody>
      </p:sp>
      <p:sp>
        <p:nvSpPr>
          <p:cNvPr id="9" name="同侧圆角矩形 8"/>
          <p:cNvSpPr/>
          <p:nvPr/>
        </p:nvSpPr>
        <p:spPr>
          <a:xfrm>
            <a:off x="9792119" y="3879167"/>
            <a:ext cx="1904164" cy="630701"/>
          </a:xfrm>
          <a:prstGeom prst="round2Same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功能演示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-14068" y="4509867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052827" y="387428"/>
            <a:ext cx="3809007" cy="64633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目 录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  CONTENTS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37477" y="200025"/>
            <a:ext cx="10515600" cy="727075"/>
          </a:xfrm>
          <a:prstGeom prst="rect">
            <a:avLst/>
          </a:prstGeom>
        </p:spPr>
        <p:txBody>
          <a:bodyPr lIns="91436" tIns="45718" rIns="91436" bIns="4571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595959"/>
                </a:solidFill>
              </a:rPr>
              <a:t>研究背景 </a:t>
            </a:r>
            <a:r>
              <a:rPr lang="en-US" altLang="zh-CN" dirty="0">
                <a:solidFill>
                  <a:srgbClr val="595959"/>
                </a:solidFill>
              </a:rPr>
              <a:t>–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现状分析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C6338A5-33CA-4120-8668-246AE7C0C1A7}"/>
              </a:ext>
            </a:extLst>
          </p:cNvPr>
          <p:cNvGrpSpPr/>
          <p:nvPr/>
        </p:nvGrpSpPr>
        <p:grpSpPr>
          <a:xfrm>
            <a:off x="3097389" y="2173417"/>
            <a:ext cx="3926428" cy="2333275"/>
            <a:chOff x="3097389" y="2173417"/>
            <a:chExt cx="3926428" cy="2333275"/>
          </a:xfrm>
        </p:grpSpPr>
        <p:sp>
          <p:nvSpPr>
            <p:cNvPr id="8" name="Freeform 43"/>
            <p:cNvSpPr>
              <a:spLocks/>
            </p:cNvSpPr>
            <p:nvPr/>
          </p:nvSpPr>
          <p:spPr bwMode="auto">
            <a:xfrm>
              <a:off x="3361134" y="2589401"/>
              <a:ext cx="2476689" cy="1544648"/>
            </a:xfrm>
            <a:custGeom>
              <a:avLst/>
              <a:gdLst>
                <a:gd name="T0" fmla="*/ 22 w 4236"/>
                <a:gd name="T1" fmla="*/ 1277 h 1277"/>
                <a:gd name="T2" fmla="*/ 0 w 4236"/>
                <a:gd name="T3" fmla="*/ 1257 h 1277"/>
                <a:gd name="T4" fmla="*/ 702 w 4236"/>
                <a:gd name="T5" fmla="*/ 472 h 1277"/>
                <a:gd name="T6" fmla="*/ 1362 w 4236"/>
                <a:gd name="T7" fmla="*/ 862 h 1277"/>
                <a:gd name="T8" fmla="*/ 2064 w 4236"/>
                <a:gd name="T9" fmla="*/ 512 h 1277"/>
                <a:gd name="T10" fmla="*/ 2681 w 4236"/>
                <a:gd name="T11" fmla="*/ 940 h 1277"/>
                <a:gd name="T12" fmla="*/ 3416 w 4236"/>
                <a:gd name="T13" fmla="*/ 704 h 1277"/>
                <a:gd name="T14" fmla="*/ 4217 w 4236"/>
                <a:gd name="T15" fmla="*/ 0 h 1277"/>
                <a:gd name="T16" fmla="*/ 4236 w 4236"/>
                <a:gd name="T17" fmla="*/ 22 h 1277"/>
                <a:gd name="T18" fmla="*/ 3431 w 4236"/>
                <a:gd name="T19" fmla="*/ 729 h 1277"/>
                <a:gd name="T20" fmla="*/ 2676 w 4236"/>
                <a:gd name="T21" fmla="*/ 973 h 1277"/>
                <a:gd name="T22" fmla="*/ 2061 w 4236"/>
                <a:gd name="T23" fmla="*/ 547 h 1277"/>
                <a:gd name="T24" fmla="*/ 1361 w 4236"/>
                <a:gd name="T25" fmla="*/ 895 h 1277"/>
                <a:gd name="T26" fmla="*/ 708 w 4236"/>
                <a:gd name="T27" fmla="*/ 509 h 1277"/>
                <a:gd name="T28" fmla="*/ 22 w 4236"/>
                <a:gd name="T29" fmla="*/ 1277 h 1277"/>
                <a:gd name="connsiteX0" fmla="*/ 52 w 10000"/>
                <a:gd name="connsiteY0" fmla="*/ 10000 h 10000"/>
                <a:gd name="connsiteX1" fmla="*/ 0 w 10000"/>
                <a:gd name="connsiteY1" fmla="*/ 9843 h 10000"/>
                <a:gd name="connsiteX2" fmla="*/ 1657 w 10000"/>
                <a:gd name="connsiteY2" fmla="*/ 3696 h 10000"/>
                <a:gd name="connsiteX3" fmla="*/ 3215 w 10000"/>
                <a:gd name="connsiteY3" fmla="*/ 6750 h 10000"/>
                <a:gd name="connsiteX4" fmla="*/ 4873 w 10000"/>
                <a:gd name="connsiteY4" fmla="*/ 4009 h 10000"/>
                <a:gd name="connsiteX5" fmla="*/ 6329 w 10000"/>
                <a:gd name="connsiteY5" fmla="*/ 7361 h 10000"/>
                <a:gd name="connsiteX6" fmla="*/ 8064 w 10000"/>
                <a:gd name="connsiteY6" fmla="*/ 5513 h 10000"/>
                <a:gd name="connsiteX7" fmla="*/ 9955 w 10000"/>
                <a:gd name="connsiteY7" fmla="*/ 0 h 10000"/>
                <a:gd name="connsiteX8" fmla="*/ 10000 w 10000"/>
                <a:gd name="connsiteY8" fmla="*/ 172 h 10000"/>
                <a:gd name="connsiteX9" fmla="*/ 8100 w 10000"/>
                <a:gd name="connsiteY9" fmla="*/ 5709 h 10000"/>
                <a:gd name="connsiteX10" fmla="*/ 6317 w 10000"/>
                <a:gd name="connsiteY10" fmla="*/ 7619 h 10000"/>
                <a:gd name="connsiteX11" fmla="*/ 3213 w 10000"/>
                <a:gd name="connsiteY11" fmla="*/ 7009 h 10000"/>
                <a:gd name="connsiteX12" fmla="*/ 1671 w 10000"/>
                <a:gd name="connsiteY12" fmla="*/ 3986 h 10000"/>
                <a:gd name="connsiteX13" fmla="*/ 52 w 10000"/>
                <a:gd name="connsiteY13" fmla="*/ 10000 h 10000"/>
                <a:gd name="connsiteX0" fmla="*/ 52 w 10000"/>
                <a:gd name="connsiteY0" fmla="*/ 10000 h 10000"/>
                <a:gd name="connsiteX1" fmla="*/ 0 w 10000"/>
                <a:gd name="connsiteY1" fmla="*/ 9843 h 10000"/>
                <a:gd name="connsiteX2" fmla="*/ 1657 w 10000"/>
                <a:gd name="connsiteY2" fmla="*/ 3696 h 10000"/>
                <a:gd name="connsiteX3" fmla="*/ 3215 w 10000"/>
                <a:gd name="connsiteY3" fmla="*/ 6750 h 10000"/>
                <a:gd name="connsiteX4" fmla="*/ 6329 w 10000"/>
                <a:gd name="connsiteY4" fmla="*/ 7361 h 10000"/>
                <a:gd name="connsiteX5" fmla="*/ 8064 w 10000"/>
                <a:gd name="connsiteY5" fmla="*/ 5513 h 10000"/>
                <a:gd name="connsiteX6" fmla="*/ 9955 w 10000"/>
                <a:gd name="connsiteY6" fmla="*/ 0 h 10000"/>
                <a:gd name="connsiteX7" fmla="*/ 10000 w 10000"/>
                <a:gd name="connsiteY7" fmla="*/ 172 h 10000"/>
                <a:gd name="connsiteX8" fmla="*/ 8100 w 10000"/>
                <a:gd name="connsiteY8" fmla="*/ 5709 h 10000"/>
                <a:gd name="connsiteX9" fmla="*/ 6317 w 10000"/>
                <a:gd name="connsiteY9" fmla="*/ 7619 h 10000"/>
                <a:gd name="connsiteX10" fmla="*/ 3213 w 10000"/>
                <a:gd name="connsiteY10" fmla="*/ 7009 h 10000"/>
                <a:gd name="connsiteX11" fmla="*/ 1671 w 10000"/>
                <a:gd name="connsiteY11" fmla="*/ 3986 h 10000"/>
                <a:gd name="connsiteX12" fmla="*/ 52 w 10000"/>
                <a:gd name="connsiteY12" fmla="*/ 10000 h 10000"/>
                <a:gd name="connsiteX0" fmla="*/ 52 w 10000"/>
                <a:gd name="connsiteY0" fmla="*/ 10000 h 10000"/>
                <a:gd name="connsiteX1" fmla="*/ 0 w 10000"/>
                <a:gd name="connsiteY1" fmla="*/ 9843 h 10000"/>
                <a:gd name="connsiteX2" fmla="*/ 1657 w 10000"/>
                <a:gd name="connsiteY2" fmla="*/ 3696 h 10000"/>
                <a:gd name="connsiteX3" fmla="*/ 6329 w 10000"/>
                <a:gd name="connsiteY3" fmla="*/ 7361 h 10000"/>
                <a:gd name="connsiteX4" fmla="*/ 8064 w 10000"/>
                <a:gd name="connsiteY4" fmla="*/ 5513 h 10000"/>
                <a:gd name="connsiteX5" fmla="*/ 9955 w 10000"/>
                <a:gd name="connsiteY5" fmla="*/ 0 h 10000"/>
                <a:gd name="connsiteX6" fmla="*/ 10000 w 10000"/>
                <a:gd name="connsiteY6" fmla="*/ 172 h 10000"/>
                <a:gd name="connsiteX7" fmla="*/ 8100 w 10000"/>
                <a:gd name="connsiteY7" fmla="*/ 5709 h 10000"/>
                <a:gd name="connsiteX8" fmla="*/ 6317 w 10000"/>
                <a:gd name="connsiteY8" fmla="*/ 7619 h 10000"/>
                <a:gd name="connsiteX9" fmla="*/ 3213 w 10000"/>
                <a:gd name="connsiteY9" fmla="*/ 7009 h 10000"/>
                <a:gd name="connsiteX10" fmla="*/ 1671 w 10000"/>
                <a:gd name="connsiteY10" fmla="*/ 3986 h 10000"/>
                <a:gd name="connsiteX11" fmla="*/ 52 w 10000"/>
                <a:gd name="connsiteY11" fmla="*/ 10000 h 10000"/>
                <a:gd name="connsiteX0" fmla="*/ 52 w 10000"/>
                <a:gd name="connsiteY0" fmla="*/ 10000 h 10000"/>
                <a:gd name="connsiteX1" fmla="*/ 0 w 10000"/>
                <a:gd name="connsiteY1" fmla="*/ 9843 h 10000"/>
                <a:gd name="connsiteX2" fmla="*/ 1657 w 10000"/>
                <a:gd name="connsiteY2" fmla="*/ 3696 h 10000"/>
                <a:gd name="connsiteX3" fmla="*/ 6329 w 10000"/>
                <a:gd name="connsiteY3" fmla="*/ 7361 h 10000"/>
                <a:gd name="connsiteX4" fmla="*/ 8064 w 10000"/>
                <a:gd name="connsiteY4" fmla="*/ 5513 h 10000"/>
                <a:gd name="connsiteX5" fmla="*/ 9955 w 10000"/>
                <a:gd name="connsiteY5" fmla="*/ 0 h 10000"/>
                <a:gd name="connsiteX6" fmla="*/ 10000 w 10000"/>
                <a:gd name="connsiteY6" fmla="*/ 172 h 10000"/>
                <a:gd name="connsiteX7" fmla="*/ 8100 w 10000"/>
                <a:gd name="connsiteY7" fmla="*/ 5709 h 10000"/>
                <a:gd name="connsiteX8" fmla="*/ 6317 w 10000"/>
                <a:gd name="connsiteY8" fmla="*/ 7619 h 10000"/>
                <a:gd name="connsiteX9" fmla="*/ 3213 w 10000"/>
                <a:gd name="connsiteY9" fmla="*/ 7009 h 10000"/>
                <a:gd name="connsiteX10" fmla="*/ 52 w 10000"/>
                <a:gd name="connsiteY10" fmla="*/ 10000 h 10000"/>
                <a:gd name="connsiteX0" fmla="*/ 3213 w 10000"/>
                <a:gd name="connsiteY0" fmla="*/ 7009 h 9843"/>
                <a:gd name="connsiteX1" fmla="*/ 0 w 10000"/>
                <a:gd name="connsiteY1" fmla="*/ 9843 h 9843"/>
                <a:gd name="connsiteX2" fmla="*/ 1657 w 10000"/>
                <a:gd name="connsiteY2" fmla="*/ 3696 h 9843"/>
                <a:gd name="connsiteX3" fmla="*/ 6329 w 10000"/>
                <a:gd name="connsiteY3" fmla="*/ 7361 h 9843"/>
                <a:gd name="connsiteX4" fmla="*/ 8064 w 10000"/>
                <a:gd name="connsiteY4" fmla="*/ 5513 h 9843"/>
                <a:gd name="connsiteX5" fmla="*/ 9955 w 10000"/>
                <a:gd name="connsiteY5" fmla="*/ 0 h 9843"/>
                <a:gd name="connsiteX6" fmla="*/ 10000 w 10000"/>
                <a:gd name="connsiteY6" fmla="*/ 172 h 9843"/>
                <a:gd name="connsiteX7" fmla="*/ 8100 w 10000"/>
                <a:gd name="connsiteY7" fmla="*/ 5709 h 9843"/>
                <a:gd name="connsiteX8" fmla="*/ 6317 w 10000"/>
                <a:gd name="connsiteY8" fmla="*/ 7619 h 9843"/>
                <a:gd name="connsiteX9" fmla="*/ 3213 w 10000"/>
                <a:gd name="connsiteY9" fmla="*/ 7009 h 9843"/>
                <a:gd name="connsiteX0" fmla="*/ 3213 w 10000"/>
                <a:gd name="connsiteY0" fmla="*/ 7121 h 10000"/>
                <a:gd name="connsiteX1" fmla="*/ 0 w 10000"/>
                <a:gd name="connsiteY1" fmla="*/ 10000 h 10000"/>
                <a:gd name="connsiteX2" fmla="*/ 6329 w 10000"/>
                <a:gd name="connsiteY2" fmla="*/ 7478 h 10000"/>
                <a:gd name="connsiteX3" fmla="*/ 8064 w 10000"/>
                <a:gd name="connsiteY3" fmla="*/ 5601 h 10000"/>
                <a:gd name="connsiteX4" fmla="*/ 9955 w 10000"/>
                <a:gd name="connsiteY4" fmla="*/ 0 h 10000"/>
                <a:gd name="connsiteX5" fmla="*/ 10000 w 10000"/>
                <a:gd name="connsiteY5" fmla="*/ 175 h 10000"/>
                <a:gd name="connsiteX6" fmla="*/ 8100 w 10000"/>
                <a:gd name="connsiteY6" fmla="*/ 5800 h 10000"/>
                <a:gd name="connsiteX7" fmla="*/ 6317 w 10000"/>
                <a:gd name="connsiteY7" fmla="*/ 7741 h 10000"/>
                <a:gd name="connsiteX8" fmla="*/ 3213 w 10000"/>
                <a:gd name="connsiteY8" fmla="*/ 7121 h 10000"/>
                <a:gd name="connsiteX0" fmla="*/ 6317 w 10000"/>
                <a:gd name="connsiteY0" fmla="*/ 7741 h 10000"/>
                <a:gd name="connsiteX1" fmla="*/ 0 w 10000"/>
                <a:gd name="connsiteY1" fmla="*/ 10000 h 10000"/>
                <a:gd name="connsiteX2" fmla="*/ 6329 w 10000"/>
                <a:gd name="connsiteY2" fmla="*/ 7478 h 10000"/>
                <a:gd name="connsiteX3" fmla="*/ 8064 w 10000"/>
                <a:gd name="connsiteY3" fmla="*/ 5601 h 10000"/>
                <a:gd name="connsiteX4" fmla="*/ 9955 w 10000"/>
                <a:gd name="connsiteY4" fmla="*/ 0 h 10000"/>
                <a:gd name="connsiteX5" fmla="*/ 10000 w 10000"/>
                <a:gd name="connsiteY5" fmla="*/ 175 h 10000"/>
                <a:gd name="connsiteX6" fmla="*/ 8100 w 10000"/>
                <a:gd name="connsiteY6" fmla="*/ 5800 h 10000"/>
                <a:gd name="connsiteX7" fmla="*/ 6317 w 10000"/>
                <a:gd name="connsiteY7" fmla="*/ 7741 h 10000"/>
                <a:gd name="connsiteX0" fmla="*/ 0 w 3683"/>
                <a:gd name="connsiteY0" fmla="*/ 7741 h 7741"/>
                <a:gd name="connsiteX1" fmla="*/ 12 w 3683"/>
                <a:gd name="connsiteY1" fmla="*/ 7478 h 7741"/>
                <a:gd name="connsiteX2" fmla="*/ 1747 w 3683"/>
                <a:gd name="connsiteY2" fmla="*/ 5601 h 7741"/>
                <a:gd name="connsiteX3" fmla="*/ 3638 w 3683"/>
                <a:gd name="connsiteY3" fmla="*/ 0 h 7741"/>
                <a:gd name="connsiteX4" fmla="*/ 3683 w 3683"/>
                <a:gd name="connsiteY4" fmla="*/ 175 h 7741"/>
                <a:gd name="connsiteX5" fmla="*/ 1783 w 3683"/>
                <a:gd name="connsiteY5" fmla="*/ 5800 h 7741"/>
                <a:gd name="connsiteX6" fmla="*/ 0 w 3683"/>
                <a:gd name="connsiteY6" fmla="*/ 7741 h 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83" h="7741">
                  <a:moveTo>
                    <a:pt x="0" y="7741"/>
                  </a:moveTo>
                  <a:cubicBezTo>
                    <a:pt x="4" y="7653"/>
                    <a:pt x="8" y="7566"/>
                    <a:pt x="12" y="7478"/>
                  </a:cubicBezTo>
                  <a:lnTo>
                    <a:pt x="1747" y="5601"/>
                  </a:lnTo>
                  <a:lnTo>
                    <a:pt x="3638" y="0"/>
                  </a:lnTo>
                  <a:cubicBezTo>
                    <a:pt x="3653" y="58"/>
                    <a:pt x="3668" y="117"/>
                    <a:pt x="3683" y="175"/>
                  </a:cubicBezTo>
                  <a:lnTo>
                    <a:pt x="1783" y="5800"/>
                  </a:lnTo>
                  <a:lnTo>
                    <a:pt x="0" y="7741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17" name="Oval 52"/>
            <p:cNvSpPr>
              <a:spLocks noChangeArrowheads="1"/>
            </p:cNvSpPr>
            <p:nvPr/>
          </p:nvSpPr>
          <p:spPr bwMode="auto">
            <a:xfrm>
              <a:off x="3267659" y="4013387"/>
              <a:ext cx="203200" cy="2047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8" name="Oval 53"/>
            <p:cNvSpPr>
              <a:spLocks noChangeArrowheads="1"/>
            </p:cNvSpPr>
            <p:nvPr/>
          </p:nvSpPr>
          <p:spPr bwMode="auto">
            <a:xfrm>
              <a:off x="3316873" y="4064187"/>
              <a:ext cx="106363" cy="103188"/>
            </a:xfrm>
            <a:prstGeom prst="ellipse">
              <a:avLst/>
            </a:prstGeom>
            <a:solidFill>
              <a:srgbClr val="F8F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9" name="Oval 54"/>
            <p:cNvSpPr>
              <a:spLocks noChangeArrowheads="1"/>
            </p:cNvSpPr>
            <p:nvPr/>
          </p:nvSpPr>
          <p:spPr bwMode="auto">
            <a:xfrm>
              <a:off x="4461460" y="3614924"/>
              <a:ext cx="201613" cy="203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0" name="Oval 55"/>
            <p:cNvSpPr>
              <a:spLocks noChangeArrowheads="1"/>
            </p:cNvSpPr>
            <p:nvPr/>
          </p:nvSpPr>
          <p:spPr bwMode="auto">
            <a:xfrm>
              <a:off x="4509083" y="3665726"/>
              <a:ext cx="103188" cy="103188"/>
            </a:xfrm>
            <a:prstGeom prst="ellipse">
              <a:avLst/>
            </a:prstGeom>
            <a:solidFill>
              <a:srgbClr val="F8F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1" name="Oval 56"/>
            <p:cNvSpPr>
              <a:spLocks noChangeArrowheads="1"/>
            </p:cNvSpPr>
            <p:nvPr/>
          </p:nvSpPr>
          <p:spPr bwMode="auto">
            <a:xfrm>
              <a:off x="5717172" y="2505261"/>
              <a:ext cx="201613" cy="203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2" name="Oval 57"/>
            <p:cNvSpPr>
              <a:spLocks noChangeArrowheads="1"/>
            </p:cNvSpPr>
            <p:nvPr/>
          </p:nvSpPr>
          <p:spPr bwMode="auto">
            <a:xfrm>
              <a:off x="5767971" y="2556063"/>
              <a:ext cx="103188" cy="103188"/>
            </a:xfrm>
            <a:prstGeom prst="ellipse">
              <a:avLst/>
            </a:prstGeom>
            <a:solidFill>
              <a:srgbClr val="F8F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574948" y="2173417"/>
              <a:ext cx="530906" cy="30597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b="1" dirty="0">
                  <a:solidFill>
                    <a:srgbClr val="2E75B6"/>
                  </a:solidFill>
                </a:rPr>
                <a:t>2018</a:t>
              </a:r>
              <a:endParaRPr lang="zh-CN" altLang="en-US" sz="1200" b="1" dirty="0">
                <a:solidFill>
                  <a:srgbClr val="2E75B6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97389" y="4200715"/>
              <a:ext cx="530906" cy="30597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b="1" dirty="0">
                  <a:solidFill>
                    <a:srgbClr val="595959"/>
                  </a:solidFill>
                </a:rPr>
                <a:t>2016</a:t>
              </a:r>
              <a:endParaRPr lang="zh-CN" altLang="en-US" sz="1200" b="1" dirty="0">
                <a:solidFill>
                  <a:srgbClr val="595959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509085" y="3780297"/>
              <a:ext cx="530906" cy="30597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b="1" dirty="0">
                  <a:solidFill>
                    <a:srgbClr val="595959"/>
                  </a:solidFill>
                </a:rPr>
                <a:t>2017</a:t>
              </a:r>
              <a:endParaRPr lang="zh-CN" altLang="en-US" sz="1200" b="1" dirty="0">
                <a:solidFill>
                  <a:srgbClr val="595959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93435" y="3264312"/>
              <a:ext cx="1339276" cy="308542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b="1" dirty="0">
                  <a:solidFill>
                    <a:srgbClr val="595959"/>
                  </a:solidFill>
                </a:rPr>
                <a:t>2753</a:t>
              </a:r>
              <a:r>
                <a:rPr lang="zh-CN" altLang="en-US" sz="1200" b="1" dirty="0">
                  <a:solidFill>
                    <a:srgbClr val="595959"/>
                  </a:solidFill>
                </a:rPr>
                <a:t>万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684541" y="2734328"/>
              <a:ext cx="1339276" cy="308542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b="1" dirty="0">
                  <a:solidFill>
                    <a:srgbClr val="2E75B6"/>
                  </a:solidFill>
                </a:rPr>
                <a:t>2831</a:t>
              </a:r>
              <a:r>
                <a:rPr lang="zh-CN" altLang="en-US" sz="1200" b="1" dirty="0">
                  <a:solidFill>
                    <a:srgbClr val="2E75B6"/>
                  </a:solidFill>
                </a:rPr>
                <a:t>万</a:t>
              </a:r>
            </a:p>
          </p:txBody>
        </p:sp>
      </p:grpSp>
      <p:sp>
        <p:nvSpPr>
          <p:cNvPr id="37" name="矩形 36"/>
          <p:cNvSpPr/>
          <p:nvPr/>
        </p:nvSpPr>
        <p:spPr>
          <a:xfrm>
            <a:off x="0" y="1719580"/>
            <a:ext cx="2026920" cy="49563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背景 </a:t>
            </a:r>
            <a:r>
              <a:rPr kumimoji="1" lang="en-US" altLang="zh-CN" sz="1600" dirty="0">
                <a:solidFill>
                  <a:schemeClr val="tx1"/>
                </a:solidFill>
              </a:rPr>
              <a:t>Background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294600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技术 </a:t>
            </a:r>
            <a:r>
              <a:rPr kumimoji="1" lang="en-US" altLang="zh-CN" sz="1600" dirty="0">
                <a:solidFill>
                  <a:schemeClr val="tx1"/>
                </a:solidFill>
              </a:rPr>
              <a:t>Technology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2332791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意义 </a:t>
            </a:r>
            <a:r>
              <a:rPr kumimoji="1" lang="en-US" altLang="zh-CN" sz="1600" dirty="0">
                <a:solidFill>
                  <a:schemeClr val="tx1"/>
                </a:solidFill>
              </a:rPr>
              <a:t>Meaning</a:t>
            </a:r>
          </a:p>
        </p:txBody>
      </p:sp>
      <p:sp>
        <p:nvSpPr>
          <p:cNvPr id="40" name="矩形 39"/>
          <p:cNvSpPr/>
          <p:nvPr/>
        </p:nvSpPr>
        <p:spPr>
          <a:xfrm>
            <a:off x="0" y="3559211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设计 </a:t>
            </a:r>
            <a:r>
              <a:rPr kumimoji="1" lang="en-US" altLang="zh-CN" sz="1600" dirty="0">
                <a:solidFill>
                  <a:schemeClr val="tx1"/>
                </a:solidFill>
              </a:rPr>
              <a:t>Design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4172420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演示 </a:t>
            </a:r>
            <a:r>
              <a:rPr kumimoji="1" lang="en-US" altLang="zh-CN" sz="1600" dirty="0">
                <a:solidFill>
                  <a:schemeClr val="tx1"/>
                </a:solidFill>
              </a:rPr>
              <a:t>Demo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E8EF1E-C512-448D-828A-C2E8FBB41607}"/>
              </a:ext>
            </a:extLst>
          </p:cNvPr>
          <p:cNvSpPr/>
          <p:nvPr/>
        </p:nvSpPr>
        <p:spPr>
          <a:xfrm>
            <a:off x="3041074" y="5438723"/>
            <a:ext cx="33137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数据来源：</a:t>
            </a:r>
            <a:r>
              <a:rPr lang="en-US" altLang="zh-CN" sz="1050" dirty="0">
                <a:solidFill>
                  <a:schemeClr val="bg1"/>
                </a:solidFill>
              </a:rPr>
              <a:t>《2019</a:t>
            </a:r>
            <a:r>
              <a:rPr lang="zh-CN" altLang="en-US" sz="1050" dirty="0">
                <a:solidFill>
                  <a:schemeClr val="bg1"/>
                </a:solidFill>
              </a:rPr>
              <a:t>中国统计年鉴</a:t>
            </a:r>
            <a:r>
              <a:rPr lang="en-US" altLang="zh-CN" sz="1050" dirty="0">
                <a:solidFill>
                  <a:schemeClr val="bg1"/>
                </a:solidFill>
              </a:rPr>
              <a:t>》</a:t>
            </a:r>
            <a:r>
              <a:rPr lang="zh-CN" altLang="en-US" sz="1050" dirty="0">
                <a:solidFill>
                  <a:schemeClr val="bg1"/>
                </a:solidFill>
              </a:rPr>
              <a:t>，国家统计局中国</a:t>
            </a:r>
            <a:endParaRPr lang="zh-CN" altLang="en-US" sz="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F4642B-389A-4C5A-871E-512E3AAB1601}"/>
              </a:ext>
            </a:extLst>
          </p:cNvPr>
          <p:cNvSpPr/>
          <p:nvPr/>
        </p:nvSpPr>
        <p:spPr>
          <a:xfrm>
            <a:off x="3477091" y="4808960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中国普通本专科在校人数统计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A39517E-02C7-44E8-9374-D06B63DA2C4B}"/>
              </a:ext>
            </a:extLst>
          </p:cNvPr>
          <p:cNvGrpSpPr/>
          <p:nvPr/>
        </p:nvGrpSpPr>
        <p:grpSpPr>
          <a:xfrm>
            <a:off x="7366997" y="2149282"/>
            <a:ext cx="3976072" cy="2333275"/>
            <a:chOff x="7366997" y="2149282"/>
            <a:chExt cx="3976072" cy="2333275"/>
          </a:xfrm>
        </p:grpSpPr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7846FD97-8E2C-4757-A241-E7BF610FD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1065" y="2514971"/>
              <a:ext cx="2476599" cy="1544935"/>
            </a:xfrm>
            <a:custGeom>
              <a:avLst/>
              <a:gdLst>
                <a:gd name="T0" fmla="*/ 22 w 4236"/>
                <a:gd name="T1" fmla="*/ 1277 h 1277"/>
                <a:gd name="T2" fmla="*/ 0 w 4236"/>
                <a:gd name="T3" fmla="*/ 1257 h 1277"/>
                <a:gd name="T4" fmla="*/ 702 w 4236"/>
                <a:gd name="T5" fmla="*/ 472 h 1277"/>
                <a:gd name="T6" fmla="*/ 1362 w 4236"/>
                <a:gd name="T7" fmla="*/ 862 h 1277"/>
                <a:gd name="T8" fmla="*/ 2064 w 4236"/>
                <a:gd name="T9" fmla="*/ 512 h 1277"/>
                <a:gd name="T10" fmla="*/ 2681 w 4236"/>
                <a:gd name="T11" fmla="*/ 940 h 1277"/>
                <a:gd name="T12" fmla="*/ 3416 w 4236"/>
                <a:gd name="T13" fmla="*/ 704 h 1277"/>
                <a:gd name="T14" fmla="*/ 4217 w 4236"/>
                <a:gd name="T15" fmla="*/ 0 h 1277"/>
                <a:gd name="T16" fmla="*/ 4236 w 4236"/>
                <a:gd name="T17" fmla="*/ 22 h 1277"/>
                <a:gd name="T18" fmla="*/ 3431 w 4236"/>
                <a:gd name="T19" fmla="*/ 729 h 1277"/>
                <a:gd name="T20" fmla="*/ 2676 w 4236"/>
                <a:gd name="T21" fmla="*/ 973 h 1277"/>
                <a:gd name="T22" fmla="*/ 2061 w 4236"/>
                <a:gd name="T23" fmla="*/ 547 h 1277"/>
                <a:gd name="T24" fmla="*/ 1361 w 4236"/>
                <a:gd name="T25" fmla="*/ 895 h 1277"/>
                <a:gd name="T26" fmla="*/ 708 w 4236"/>
                <a:gd name="T27" fmla="*/ 509 h 1277"/>
                <a:gd name="T28" fmla="*/ 22 w 4236"/>
                <a:gd name="T29" fmla="*/ 1277 h 1277"/>
                <a:gd name="connsiteX0" fmla="*/ 52 w 10000"/>
                <a:gd name="connsiteY0" fmla="*/ 10000 h 10000"/>
                <a:gd name="connsiteX1" fmla="*/ 0 w 10000"/>
                <a:gd name="connsiteY1" fmla="*/ 9843 h 10000"/>
                <a:gd name="connsiteX2" fmla="*/ 1657 w 10000"/>
                <a:gd name="connsiteY2" fmla="*/ 3696 h 10000"/>
                <a:gd name="connsiteX3" fmla="*/ 3215 w 10000"/>
                <a:gd name="connsiteY3" fmla="*/ 6750 h 10000"/>
                <a:gd name="connsiteX4" fmla="*/ 4873 w 10000"/>
                <a:gd name="connsiteY4" fmla="*/ 4009 h 10000"/>
                <a:gd name="connsiteX5" fmla="*/ 6329 w 10000"/>
                <a:gd name="connsiteY5" fmla="*/ 7361 h 10000"/>
                <a:gd name="connsiteX6" fmla="*/ 8064 w 10000"/>
                <a:gd name="connsiteY6" fmla="*/ 5513 h 10000"/>
                <a:gd name="connsiteX7" fmla="*/ 9955 w 10000"/>
                <a:gd name="connsiteY7" fmla="*/ 0 h 10000"/>
                <a:gd name="connsiteX8" fmla="*/ 10000 w 10000"/>
                <a:gd name="connsiteY8" fmla="*/ 172 h 10000"/>
                <a:gd name="connsiteX9" fmla="*/ 8100 w 10000"/>
                <a:gd name="connsiteY9" fmla="*/ 5709 h 10000"/>
                <a:gd name="connsiteX10" fmla="*/ 6317 w 10000"/>
                <a:gd name="connsiteY10" fmla="*/ 7619 h 10000"/>
                <a:gd name="connsiteX11" fmla="*/ 3213 w 10000"/>
                <a:gd name="connsiteY11" fmla="*/ 7009 h 10000"/>
                <a:gd name="connsiteX12" fmla="*/ 1671 w 10000"/>
                <a:gd name="connsiteY12" fmla="*/ 3986 h 10000"/>
                <a:gd name="connsiteX13" fmla="*/ 52 w 10000"/>
                <a:gd name="connsiteY13" fmla="*/ 10000 h 10000"/>
                <a:gd name="connsiteX0" fmla="*/ 52 w 10000"/>
                <a:gd name="connsiteY0" fmla="*/ 10000 h 10000"/>
                <a:gd name="connsiteX1" fmla="*/ 0 w 10000"/>
                <a:gd name="connsiteY1" fmla="*/ 9843 h 10000"/>
                <a:gd name="connsiteX2" fmla="*/ 1657 w 10000"/>
                <a:gd name="connsiteY2" fmla="*/ 3696 h 10000"/>
                <a:gd name="connsiteX3" fmla="*/ 3215 w 10000"/>
                <a:gd name="connsiteY3" fmla="*/ 6750 h 10000"/>
                <a:gd name="connsiteX4" fmla="*/ 6329 w 10000"/>
                <a:gd name="connsiteY4" fmla="*/ 7361 h 10000"/>
                <a:gd name="connsiteX5" fmla="*/ 8064 w 10000"/>
                <a:gd name="connsiteY5" fmla="*/ 5513 h 10000"/>
                <a:gd name="connsiteX6" fmla="*/ 9955 w 10000"/>
                <a:gd name="connsiteY6" fmla="*/ 0 h 10000"/>
                <a:gd name="connsiteX7" fmla="*/ 10000 w 10000"/>
                <a:gd name="connsiteY7" fmla="*/ 172 h 10000"/>
                <a:gd name="connsiteX8" fmla="*/ 8100 w 10000"/>
                <a:gd name="connsiteY8" fmla="*/ 5709 h 10000"/>
                <a:gd name="connsiteX9" fmla="*/ 6317 w 10000"/>
                <a:gd name="connsiteY9" fmla="*/ 7619 h 10000"/>
                <a:gd name="connsiteX10" fmla="*/ 3213 w 10000"/>
                <a:gd name="connsiteY10" fmla="*/ 7009 h 10000"/>
                <a:gd name="connsiteX11" fmla="*/ 1671 w 10000"/>
                <a:gd name="connsiteY11" fmla="*/ 3986 h 10000"/>
                <a:gd name="connsiteX12" fmla="*/ 52 w 10000"/>
                <a:gd name="connsiteY12" fmla="*/ 10000 h 10000"/>
                <a:gd name="connsiteX0" fmla="*/ 52 w 10000"/>
                <a:gd name="connsiteY0" fmla="*/ 10000 h 10000"/>
                <a:gd name="connsiteX1" fmla="*/ 0 w 10000"/>
                <a:gd name="connsiteY1" fmla="*/ 9843 h 10000"/>
                <a:gd name="connsiteX2" fmla="*/ 1657 w 10000"/>
                <a:gd name="connsiteY2" fmla="*/ 3696 h 10000"/>
                <a:gd name="connsiteX3" fmla="*/ 6329 w 10000"/>
                <a:gd name="connsiteY3" fmla="*/ 7361 h 10000"/>
                <a:gd name="connsiteX4" fmla="*/ 8064 w 10000"/>
                <a:gd name="connsiteY4" fmla="*/ 5513 h 10000"/>
                <a:gd name="connsiteX5" fmla="*/ 9955 w 10000"/>
                <a:gd name="connsiteY5" fmla="*/ 0 h 10000"/>
                <a:gd name="connsiteX6" fmla="*/ 10000 w 10000"/>
                <a:gd name="connsiteY6" fmla="*/ 172 h 10000"/>
                <a:gd name="connsiteX7" fmla="*/ 8100 w 10000"/>
                <a:gd name="connsiteY7" fmla="*/ 5709 h 10000"/>
                <a:gd name="connsiteX8" fmla="*/ 6317 w 10000"/>
                <a:gd name="connsiteY8" fmla="*/ 7619 h 10000"/>
                <a:gd name="connsiteX9" fmla="*/ 3213 w 10000"/>
                <a:gd name="connsiteY9" fmla="*/ 7009 h 10000"/>
                <a:gd name="connsiteX10" fmla="*/ 1671 w 10000"/>
                <a:gd name="connsiteY10" fmla="*/ 3986 h 10000"/>
                <a:gd name="connsiteX11" fmla="*/ 52 w 10000"/>
                <a:gd name="connsiteY11" fmla="*/ 10000 h 10000"/>
                <a:gd name="connsiteX0" fmla="*/ 52 w 10000"/>
                <a:gd name="connsiteY0" fmla="*/ 10000 h 10000"/>
                <a:gd name="connsiteX1" fmla="*/ 0 w 10000"/>
                <a:gd name="connsiteY1" fmla="*/ 9843 h 10000"/>
                <a:gd name="connsiteX2" fmla="*/ 1657 w 10000"/>
                <a:gd name="connsiteY2" fmla="*/ 3696 h 10000"/>
                <a:gd name="connsiteX3" fmla="*/ 6329 w 10000"/>
                <a:gd name="connsiteY3" fmla="*/ 7361 h 10000"/>
                <a:gd name="connsiteX4" fmla="*/ 8064 w 10000"/>
                <a:gd name="connsiteY4" fmla="*/ 5513 h 10000"/>
                <a:gd name="connsiteX5" fmla="*/ 9955 w 10000"/>
                <a:gd name="connsiteY5" fmla="*/ 0 h 10000"/>
                <a:gd name="connsiteX6" fmla="*/ 10000 w 10000"/>
                <a:gd name="connsiteY6" fmla="*/ 172 h 10000"/>
                <a:gd name="connsiteX7" fmla="*/ 8100 w 10000"/>
                <a:gd name="connsiteY7" fmla="*/ 5709 h 10000"/>
                <a:gd name="connsiteX8" fmla="*/ 6317 w 10000"/>
                <a:gd name="connsiteY8" fmla="*/ 7619 h 10000"/>
                <a:gd name="connsiteX9" fmla="*/ 3213 w 10000"/>
                <a:gd name="connsiteY9" fmla="*/ 7009 h 10000"/>
                <a:gd name="connsiteX10" fmla="*/ 52 w 10000"/>
                <a:gd name="connsiteY10" fmla="*/ 10000 h 10000"/>
                <a:gd name="connsiteX0" fmla="*/ 3213 w 10000"/>
                <a:gd name="connsiteY0" fmla="*/ 7009 h 9843"/>
                <a:gd name="connsiteX1" fmla="*/ 0 w 10000"/>
                <a:gd name="connsiteY1" fmla="*/ 9843 h 9843"/>
                <a:gd name="connsiteX2" fmla="*/ 1657 w 10000"/>
                <a:gd name="connsiteY2" fmla="*/ 3696 h 9843"/>
                <a:gd name="connsiteX3" fmla="*/ 6329 w 10000"/>
                <a:gd name="connsiteY3" fmla="*/ 7361 h 9843"/>
                <a:gd name="connsiteX4" fmla="*/ 8064 w 10000"/>
                <a:gd name="connsiteY4" fmla="*/ 5513 h 9843"/>
                <a:gd name="connsiteX5" fmla="*/ 9955 w 10000"/>
                <a:gd name="connsiteY5" fmla="*/ 0 h 9843"/>
                <a:gd name="connsiteX6" fmla="*/ 10000 w 10000"/>
                <a:gd name="connsiteY6" fmla="*/ 172 h 9843"/>
                <a:gd name="connsiteX7" fmla="*/ 8100 w 10000"/>
                <a:gd name="connsiteY7" fmla="*/ 5709 h 9843"/>
                <a:gd name="connsiteX8" fmla="*/ 6317 w 10000"/>
                <a:gd name="connsiteY8" fmla="*/ 7619 h 9843"/>
                <a:gd name="connsiteX9" fmla="*/ 3213 w 10000"/>
                <a:gd name="connsiteY9" fmla="*/ 7009 h 9843"/>
                <a:gd name="connsiteX0" fmla="*/ 3213 w 10000"/>
                <a:gd name="connsiteY0" fmla="*/ 7121 h 10000"/>
                <a:gd name="connsiteX1" fmla="*/ 0 w 10000"/>
                <a:gd name="connsiteY1" fmla="*/ 10000 h 10000"/>
                <a:gd name="connsiteX2" fmla="*/ 6329 w 10000"/>
                <a:gd name="connsiteY2" fmla="*/ 7478 h 10000"/>
                <a:gd name="connsiteX3" fmla="*/ 8064 w 10000"/>
                <a:gd name="connsiteY3" fmla="*/ 5601 h 10000"/>
                <a:gd name="connsiteX4" fmla="*/ 9955 w 10000"/>
                <a:gd name="connsiteY4" fmla="*/ 0 h 10000"/>
                <a:gd name="connsiteX5" fmla="*/ 10000 w 10000"/>
                <a:gd name="connsiteY5" fmla="*/ 175 h 10000"/>
                <a:gd name="connsiteX6" fmla="*/ 8100 w 10000"/>
                <a:gd name="connsiteY6" fmla="*/ 5800 h 10000"/>
                <a:gd name="connsiteX7" fmla="*/ 6317 w 10000"/>
                <a:gd name="connsiteY7" fmla="*/ 7741 h 10000"/>
                <a:gd name="connsiteX8" fmla="*/ 3213 w 10000"/>
                <a:gd name="connsiteY8" fmla="*/ 7121 h 10000"/>
                <a:gd name="connsiteX0" fmla="*/ 6317 w 10000"/>
                <a:gd name="connsiteY0" fmla="*/ 7741 h 10000"/>
                <a:gd name="connsiteX1" fmla="*/ 0 w 10000"/>
                <a:gd name="connsiteY1" fmla="*/ 10000 h 10000"/>
                <a:gd name="connsiteX2" fmla="*/ 6329 w 10000"/>
                <a:gd name="connsiteY2" fmla="*/ 7478 h 10000"/>
                <a:gd name="connsiteX3" fmla="*/ 8064 w 10000"/>
                <a:gd name="connsiteY3" fmla="*/ 5601 h 10000"/>
                <a:gd name="connsiteX4" fmla="*/ 9955 w 10000"/>
                <a:gd name="connsiteY4" fmla="*/ 0 h 10000"/>
                <a:gd name="connsiteX5" fmla="*/ 10000 w 10000"/>
                <a:gd name="connsiteY5" fmla="*/ 175 h 10000"/>
                <a:gd name="connsiteX6" fmla="*/ 8100 w 10000"/>
                <a:gd name="connsiteY6" fmla="*/ 5800 h 10000"/>
                <a:gd name="connsiteX7" fmla="*/ 6317 w 10000"/>
                <a:gd name="connsiteY7" fmla="*/ 7741 h 10000"/>
                <a:gd name="connsiteX0" fmla="*/ 0 w 3683"/>
                <a:gd name="connsiteY0" fmla="*/ 7741 h 7741"/>
                <a:gd name="connsiteX1" fmla="*/ 12 w 3683"/>
                <a:gd name="connsiteY1" fmla="*/ 7478 h 7741"/>
                <a:gd name="connsiteX2" fmla="*/ 1747 w 3683"/>
                <a:gd name="connsiteY2" fmla="*/ 5601 h 7741"/>
                <a:gd name="connsiteX3" fmla="*/ 3638 w 3683"/>
                <a:gd name="connsiteY3" fmla="*/ 0 h 7741"/>
                <a:gd name="connsiteX4" fmla="*/ 3683 w 3683"/>
                <a:gd name="connsiteY4" fmla="*/ 175 h 7741"/>
                <a:gd name="connsiteX5" fmla="*/ 1783 w 3683"/>
                <a:gd name="connsiteY5" fmla="*/ 5800 h 7741"/>
                <a:gd name="connsiteX6" fmla="*/ 0 w 3683"/>
                <a:gd name="connsiteY6" fmla="*/ 7741 h 7741"/>
                <a:gd name="connsiteX0" fmla="*/ 0 w 10000"/>
                <a:gd name="connsiteY0" fmla="*/ 10000 h 10000"/>
                <a:gd name="connsiteX1" fmla="*/ 33 w 10000"/>
                <a:gd name="connsiteY1" fmla="*/ 9660 h 10000"/>
                <a:gd name="connsiteX2" fmla="*/ 4743 w 10000"/>
                <a:gd name="connsiteY2" fmla="*/ 7235 h 10000"/>
                <a:gd name="connsiteX3" fmla="*/ 9878 w 10000"/>
                <a:gd name="connsiteY3" fmla="*/ 0 h 10000"/>
                <a:gd name="connsiteX4" fmla="*/ 10000 w 10000"/>
                <a:gd name="connsiteY4" fmla="*/ 226 h 10000"/>
                <a:gd name="connsiteX5" fmla="*/ 4050 w 10000"/>
                <a:gd name="connsiteY5" fmla="*/ 157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3 w 10000"/>
                <a:gd name="connsiteY1" fmla="*/ 9660 h 10000"/>
                <a:gd name="connsiteX2" fmla="*/ 4291 w 10000"/>
                <a:gd name="connsiteY2" fmla="*/ 2221 h 10000"/>
                <a:gd name="connsiteX3" fmla="*/ 9878 w 10000"/>
                <a:gd name="connsiteY3" fmla="*/ 0 h 10000"/>
                <a:gd name="connsiteX4" fmla="*/ 10000 w 10000"/>
                <a:gd name="connsiteY4" fmla="*/ 226 h 10000"/>
                <a:gd name="connsiteX5" fmla="*/ 4050 w 10000"/>
                <a:gd name="connsiteY5" fmla="*/ 1573 h 10000"/>
                <a:gd name="connsiteX6" fmla="*/ 0 w 10000"/>
                <a:gd name="connsiteY6" fmla="*/ 10000 h 10000"/>
                <a:gd name="connsiteX0" fmla="*/ 0 w 9962"/>
                <a:gd name="connsiteY0" fmla="*/ 10207 h 10207"/>
                <a:gd name="connsiteX1" fmla="*/ 33 w 9962"/>
                <a:gd name="connsiteY1" fmla="*/ 9867 h 10207"/>
                <a:gd name="connsiteX2" fmla="*/ 4291 w 9962"/>
                <a:gd name="connsiteY2" fmla="*/ 2428 h 10207"/>
                <a:gd name="connsiteX3" fmla="*/ 9878 w 9962"/>
                <a:gd name="connsiteY3" fmla="*/ 207 h 10207"/>
                <a:gd name="connsiteX4" fmla="*/ 9962 w 9962"/>
                <a:gd name="connsiteY4" fmla="*/ 10 h 10207"/>
                <a:gd name="connsiteX5" fmla="*/ 4050 w 9962"/>
                <a:gd name="connsiteY5" fmla="*/ 1780 h 10207"/>
                <a:gd name="connsiteX6" fmla="*/ 0 w 9962"/>
                <a:gd name="connsiteY6" fmla="*/ 10207 h 10207"/>
                <a:gd name="connsiteX0" fmla="*/ 0 w 10000"/>
                <a:gd name="connsiteY0" fmla="*/ 10000 h 10000"/>
                <a:gd name="connsiteX1" fmla="*/ 33 w 10000"/>
                <a:gd name="connsiteY1" fmla="*/ 9667 h 10000"/>
                <a:gd name="connsiteX2" fmla="*/ 4231 w 10000"/>
                <a:gd name="connsiteY2" fmla="*/ 2024 h 10000"/>
                <a:gd name="connsiteX3" fmla="*/ 9916 w 10000"/>
                <a:gd name="connsiteY3" fmla="*/ 203 h 10000"/>
                <a:gd name="connsiteX4" fmla="*/ 10000 w 10000"/>
                <a:gd name="connsiteY4" fmla="*/ 10 h 10000"/>
                <a:gd name="connsiteX5" fmla="*/ 4065 w 10000"/>
                <a:gd name="connsiteY5" fmla="*/ 1744 h 10000"/>
                <a:gd name="connsiteX6" fmla="*/ 0 w 10000"/>
                <a:gd name="connsiteY6" fmla="*/ 10000 h 10000"/>
                <a:gd name="connsiteX0" fmla="*/ 233 w 9968"/>
                <a:gd name="connsiteY0" fmla="*/ 10059 h 10059"/>
                <a:gd name="connsiteX1" fmla="*/ 1 w 9968"/>
                <a:gd name="connsiteY1" fmla="*/ 9667 h 10059"/>
                <a:gd name="connsiteX2" fmla="*/ 4199 w 9968"/>
                <a:gd name="connsiteY2" fmla="*/ 2024 h 10059"/>
                <a:gd name="connsiteX3" fmla="*/ 9884 w 9968"/>
                <a:gd name="connsiteY3" fmla="*/ 203 h 10059"/>
                <a:gd name="connsiteX4" fmla="*/ 9968 w 9968"/>
                <a:gd name="connsiteY4" fmla="*/ 10 h 10059"/>
                <a:gd name="connsiteX5" fmla="*/ 4033 w 9968"/>
                <a:gd name="connsiteY5" fmla="*/ 1744 h 10059"/>
                <a:gd name="connsiteX6" fmla="*/ 233 w 9968"/>
                <a:gd name="connsiteY6" fmla="*/ 10059 h 10059"/>
                <a:gd name="connsiteX0" fmla="*/ 0 w 10070"/>
                <a:gd name="connsiteY0" fmla="*/ 9353 h 9627"/>
                <a:gd name="connsiteX1" fmla="*/ 71 w 10070"/>
                <a:gd name="connsiteY1" fmla="*/ 9610 h 9627"/>
                <a:gd name="connsiteX2" fmla="*/ 4282 w 10070"/>
                <a:gd name="connsiteY2" fmla="*/ 2012 h 9627"/>
                <a:gd name="connsiteX3" fmla="*/ 9986 w 10070"/>
                <a:gd name="connsiteY3" fmla="*/ 202 h 9627"/>
                <a:gd name="connsiteX4" fmla="*/ 10070 w 10070"/>
                <a:gd name="connsiteY4" fmla="*/ 10 h 9627"/>
                <a:gd name="connsiteX5" fmla="*/ 4116 w 10070"/>
                <a:gd name="connsiteY5" fmla="*/ 1734 h 9627"/>
                <a:gd name="connsiteX6" fmla="*/ 0 w 10070"/>
                <a:gd name="connsiteY6" fmla="*/ 9353 h 9627"/>
                <a:gd name="connsiteX0" fmla="*/ 0 w 10000"/>
                <a:gd name="connsiteY0" fmla="*/ 9715 h 9999"/>
                <a:gd name="connsiteX1" fmla="*/ 71 w 10000"/>
                <a:gd name="connsiteY1" fmla="*/ 9982 h 9999"/>
                <a:gd name="connsiteX2" fmla="*/ 4252 w 10000"/>
                <a:gd name="connsiteY2" fmla="*/ 2090 h 9999"/>
                <a:gd name="connsiteX3" fmla="*/ 9917 w 10000"/>
                <a:gd name="connsiteY3" fmla="*/ 210 h 9999"/>
                <a:gd name="connsiteX4" fmla="*/ 10000 w 10000"/>
                <a:gd name="connsiteY4" fmla="*/ 10 h 9999"/>
                <a:gd name="connsiteX5" fmla="*/ 6348 w 10000"/>
                <a:gd name="connsiteY5" fmla="*/ 1068 h 9999"/>
                <a:gd name="connsiteX6" fmla="*/ 0 w 10000"/>
                <a:gd name="connsiteY6" fmla="*/ 9715 h 9999"/>
                <a:gd name="connsiteX0" fmla="*/ 0 w 10000"/>
                <a:gd name="connsiteY0" fmla="*/ 9716 h 10000"/>
                <a:gd name="connsiteX1" fmla="*/ 71 w 10000"/>
                <a:gd name="connsiteY1" fmla="*/ 9983 h 10000"/>
                <a:gd name="connsiteX2" fmla="*/ 6437 w 10000"/>
                <a:gd name="connsiteY2" fmla="*/ 1418 h 10000"/>
                <a:gd name="connsiteX3" fmla="*/ 9917 w 10000"/>
                <a:gd name="connsiteY3" fmla="*/ 210 h 10000"/>
                <a:gd name="connsiteX4" fmla="*/ 10000 w 10000"/>
                <a:gd name="connsiteY4" fmla="*/ 10 h 10000"/>
                <a:gd name="connsiteX5" fmla="*/ 6348 w 10000"/>
                <a:gd name="connsiteY5" fmla="*/ 1068 h 10000"/>
                <a:gd name="connsiteX6" fmla="*/ 0 w 10000"/>
                <a:gd name="connsiteY6" fmla="*/ 9716 h 10000"/>
                <a:gd name="connsiteX0" fmla="*/ 0 w 10000"/>
                <a:gd name="connsiteY0" fmla="*/ 9836 h 10120"/>
                <a:gd name="connsiteX1" fmla="*/ 71 w 10000"/>
                <a:gd name="connsiteY1" fmla="*/ 10103 h 10120"/>
                <a:gd name="connsiteX2" fmla="*/ 6437 w 10000"/>
                <a:gd name="connsiteY2" fmla="*/ 1538 h 10120"/>
                <a:gd name="connsiteX3" fmla="*/ 9917 w 10000"/>
                <a:gd name="connsiteY3" fmla="*/ 330 h 10120"/>
                <a:gd name="connsiteX4" fmla="*/ 10000 w 10000"/>
                <a:gd name="connsiteY4" fmla="*/ 8 h 10120"/>
                <a:gd name="connsiteX5" fmla="*/ 6348 w 10000"/>
                <a:gd name="connsiteY5" fmla="*/ 1188 h 10120"/>
                <a:gd name="connsiteX6" fmla="*/ 0 w 10000"/>
                <a:gd name="connsiteY6" fmla="*/ 9836 h 1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120">
                  <a:moveTo>
                    <a:pt x="0" y="9836"/>
                  </a:moveTo>
                  <a:cubicBezTo>
                    <a:pt x="11" y="9721"/>
                    <a:pt x="60" y="10220"/>
                    <a:pt x="71" y="10103"/>
                  </a:cubicBezTo>
                  <a:lnTo>
                    <a:pt x="6437" y="1538"/>
                  </a:lnTo>
                  <a:lnTo>
                    <a:pt x="9917" y="330"/>
                  </a:lnTo>
                  <a:cubicBezTo>
                    <a:pt x="9957" y="405"/>
                    <a:pt x="9959" y="-68"/>
                    <a:pt x="10000" y="8"/>
                  </a:cubicBezTo>
                  <a:lnTo>
                    <a:pt x="6348" y="1188"/>
                  </a:lnTo>
                  <a:lnTo>
                    <a:pt x="0" y="9836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74" name="Oval 52">
              <a:extLst>
                <a:ext uri="{FF2B5EF4-FFF2-40B4-BE49-F238E27FC236}">
                  <a16:creationId xmlns:a16="http://schemas.microsoft.com/office/drawing/2014/main" id="{CA5B2249-2E56-424A-A9BE-83EE643C3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911" y="3989252"/>
              <a:ext cx="203200" cy="2047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5" name="Oval 53">
              <a:extLst>
                <a:ext uri="{FF2B5EF4-FFF2-40B4-BE49-F238E27FC236}">
                  <a16:creationId xmlns:a16="http://schemas.microsoft.com/office/drawing/2014/main" id="{74385E50-7564-4A8F-A880-60E4A7721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6125" y="4040052"/>
              <a:ext cx="106363" cy="103188"/>
            </a:xfrm>
            <a:prstGeom prst="ellipse">
              <a:avLst/>
            </a:prstGeom>
            <a:solidFill>
              <a:srgbClr val="F8F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8" name="Oval 56">
              <a:extLst>
                <a:ext uri="{FF2B5EF4-FFF2-40B4-BE49-F238E27FC236}">
                  <a16:creationId xmlns:a16="http://schemas.microsoft.com/office/drawing/2014/main" id="{21F999BF-61E7-42F4-8985-014FC2AAF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424" y="2481126"/>
              <a:ext cx="201613" cy="203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9" name="Oval 57">
              <a:extLst>
                <a:ext uri="{FF2B5EF4-FFF2-40B4-BE49-F238E27FC236}">
                  <a16:creationId xmlns:a16="http://schemas.microsoft.com/office/drawing/2014/main" id="{8CA23338-6D54-4E70-918C-51AE024B2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7223" y="2531928"/>
              <a:ext cx="103188" cy="103188"/>
            </a:xfrm>
            <a:prstGeom prst="ellipse">
              <a:avLst/>
            </a:prstGeom>
            <a:solidFill>
              <a:srgbClr val="F8F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5D44B8ED-F331-40F5-B58A-33D2A2F910C1}"/>
                </a:ext>
              </a:extLst>
            </p:cNvPr>
            <p:cNvSpPr txBox="1"/>
            <p:nvPr/>
          </p:nvSpPr>
          <p:spPr>
            <a:xfrm>
              <a:off x="9894200" y="2149282"/>
              <a:ext cx="530906" cy="30597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b="1" dirty="0">
                  <a:solidFill>
                    <a:srgbClr val="2E75B6"/>
                  </a:solidFill>
                </a:rPr>
                <a:t>2019</a:t>
              </a:r>
              <a:endParaRPr lang="zh-CN" altLang="en-US" sz="1200" b="1" dirty="0">
                <a:solidFill>
                  <a:srgbClr val="2E75B6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3C77A66-C572-4D93-BE80-A079295924CF}"/>
                </a:ext>
              </a:extLst>
            </p:cNvPr>
            <p:cNvSpPr txBox="1"/>
            <p:nvPr/>
          </p:nvSpPr>
          <p:spPr>
            <a:xfrm>
              <a:off x="7416641" y="4176580"/>
              <a:ext cx="530906" cy="30597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b="1" dirty="0">
                  <a:solidFill>
                    <a:srgbClr val="595959"/>
                  </a:solidFill>
                </a:rPr>
                <a:t>2015</a:t>
              </a:r>
              <a:endParaRPr lang="zh-CN" altLang="en-US" sz="1200" b="1" dirty="0">
                <a:solidFill>
                  <a:srgbClr val="595959"/>
                </a:solidFill>
              </a:endParaRP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4EC59C0-D0B8-4010-BDEB-B3BA51DA2E86}"/>
                </a:ext>
              </a:extLst>
            </p:cNvPr>
            <p:cNvGrpSpPr/>
            <p:nvPr/>
          </p:nvGrpSpPr>
          <p:grpSpPr>
            <a:xfrm>
              <a:off x="9151158" y="2656718"/>
              <a:ext cx="578531" cy="471350"/>
              <a:chOff x="8780712" y="3590789"/>
              <a:chExt cx="578531" cy="471350"/>
            </a:xfrm>
          </p:grpSpPr>
          <p:sp>
            <p:nvSpPr>
              <p:cNvPr id="76" name="Oval 54">
                <a:extLst>
                  <a:ext uri="{FF2B5EF4-FFF2-40B4-BE49-F238E27FC236}">
                    <a16:creationId xmlns:a16="http://schemas.microsoft.com/office/drawing/2014/main" id="{99B79569-4A0F-41C2-A4FE-29021BCE8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0712" y="3590789"/>
                <a:ext cx="201613" cy="203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30000"/>
                  </a:lnSpc>
                </a:pPr>
                <a:endParaRPr lang="zh-CN" altLang="en-US"/>
              </a:p>
            </p:txBody>
          </p:sp>
          <p:sp>
            <p:nvSpPr>
              <p:cNvPr id="77" name="Oval 55">
                <a:extLst>
                  <a:ext uri="{FF2B5EF4-FFF2-40B4-BE49-F238E27FC236}">
                    <a16:creationId xmlns:a16="http://schemas.microsoft.com/office/drawing/2014/main" id="{57754381-D095-4AA0-B850-CD057F0FB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28335" y="3641591"/>
                <a:ext cx="103188" cy="103188"/>
              </a:xfrm>
              <a:prstGeom prst="ellipse">
                <a:avLst/>
              </a:prstGeom>
              <a:solidFill>
                <a:srgbClr val="F8F7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30000"/>
                  </a:lnSpc>
                </a:pPr>
                <a:endParaRPr lang="zh-CN" altLang="en-US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4EBA14D-28A7-4E0F-8779-134EFED10DCE}"/>
                  </a:ext>
                </a:extLst>
              </p:cNvPr>
              <p:cNvSpPr txBox="1"/>
              <p:nvPr/>
            </p:nvSpPr>
            <p:spPr>
              <a:xfrm>
                <a:off x="8828337" y="3756162"/>
                <a:ext cx="530906" cy="305977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200" b="1" dirty="0">
                    <a:solidFill>
                      <a:srgbClr val="595959"/>
                    </a:solidFill>
                  </a:rPr>
                  <a:t>2018</a:t>
                </a:r>
                <a:endParaRPr lang="zh-CN" altLang="en-US" sz="1200" b="1" dirty="0">
                  <a:solidFill>
                    <a:srgbClr val="595959"/>
                  </a:solidFill>
                </a:endParaRPr>
              </a:p>
            </p:txBody>
          </p: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BE025FDD-7AD8-4AF1-9148-E86E11C41C79}"/>
                </a:ext>
              </a:extLst>
            </p:cNvPr>
            <p:cNvSpPr txBox="1"/>
            <p:nvPr/>
          </p:nvSpPr>
          <p:spPr>
            <a:xfrm>
              <a:off x="8853575" y="2325445"/>
              <a:ext cx="1339276" cy="308542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b="1" dirty="0">
                  <a:solidFill>
                    <a:srgbClr val="595959"/>
                  </a:solidFill>
                </a:rPr>
                <a:t>238</a:t>
              </a:r>
              <a:r>
                <a:rPr lang="zh-CN" altLang="en-US" sz="1200" b="1" dirty="0">
                  <a:solidFill>
                    <a:srgbClr val="595959"/>
                  </a:solidFill>
                </a:rPr>
                <a:t>万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D4792D2-C461-43CF-8662-DD4AE0514668}"/>
                </a:ext>
              </a:extLst>
            </p:cNvPr>
            <p:cNvSpPr txBox="1"/>
            <p:nvPr/>
          </p:nvSpPr>
          <p:spPr>
            <a:xfrm>
              <a:off x="10003793" y="2710193"/>
              <a:ext cx="1339276" cy="308542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b="1" dirty="0">
                  <a:solidFill>
                    <a:srgbClr val="2E75B6"/>
                  </a:solidFill>
                </a:rPr>
                <a:t>290</a:t>
              </a:r>
              <a:r>
                <a:rPr lang="zh-CN" altLang="en-US" sz="1200" b="1" dirty="0">
                  <a:solidFill>
                    <a:srgbClr val="2E75B6"/>
                  </a:solidFill>
                </a:rPr>
                <a:t>万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20B5061C-CD83-4173-AACA-3ABB56D87F6E}"/>
                </a:ext>
              </a:extLst>
            </p:cNvPr>
            <p:cNvSpPr txBox="1"/>
            <p:nvPr/>
          </p:nvSpPr>
          <p:spPr>
            <a:xfrm>
              <a:off x="7366997" y="3614924"/>
              <a:ext cx="1339276" cy="308414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b="1" dirty="0">
                  <a:solidFill>
                    <a:srgbClr val="595959"/>
                  </a:solidFill>
                </a:rPr>
                <a:t>165 </a:t>
              </a:r>
              <a:r>
                <a:rPr lang="zh-CN" altLang="en-US" sz="1200" b="1" dirty="0">
                  <a:solidFill>
                    <a:srgbClr val="595959"/>
                  </a:solidFill>
                </a:rPr>
                <a:t>万</a:t>
              </a: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B4C085A4-E25D-41C0-B7AB-F1E9EBC413F7}"/>
              </a:ext>
            </a:extLst>
          </p:cNvPr>
          <p:cNvSpPr/>
          <p:nvPr/>
        </p:nvSpPr>
        <p:spPr>
          <a:xfrm>
            <a:off x="7462118" y="4808960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近年来全国硕士生报考人数统计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4128FD0-F125-47B4-A7EF-147888011119}"/>
              </a:ext>
            </a:extLst>
          </p:cNvPr>
          <p:cNvSpPr/>
          <p:nvPr/>
        </p:nvSpPr>
        <p:spPr>
          <a:xfrm>
            <a:off x="7366997" y="5438723"/>
            <a:ext cx="33137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数据来源：</a:t>
            </a:r>
            <a:r>
              <a:rPr lang="en-US" altLang="zh-CN" sz="1050" dirty="0">
                <a:solidFill>
                  <a:schemeClr val="bg1"/>
                </a:solidFill>
              </a:rPr>
              <a:t>《</a:t>
            </a:r>
            <a:r>
              <a:rPr lang="zh-CN" altLang="en-US" sz="1050" dirty="0">
                <a:solidFill>
                  <a:schemeClr val="bg1"/>
                </a:solidFill>
              </a:rPr>
              <a:t>研招网</a:t>
            </a:r>
            <a:r>
              <a:rPr lang="en-US" altLang="zh-CN" sz="1050" dirty="0">
                <a:solidFill>
                  <a:schemeClr val="bg1"/>
                </a:solidFill>
              </a:rPr>
              <a:t>2019</a:t>
            </a:r>
            <a:r>
              <a:rPr lang="zh-CN" altLang="en-US" sz="1050" dirty="0">
                <a:solidFill>
                  <a:schemeClr val="bg1"/>
                </a:solidFill>
              </a:rPr>
              <a:t>年报考数据</a:t>
            </a:r>
            <a:r>
              <a:rPr lang="en-US" altLang="zh-CN" sz="1050" dirty="0">
                <a:solidFill>
                  <a:schemeClr val="bg1"/>
                </a:solidFill>
              </a:rPr>
              <a:t>》</a:t>
            </a:r>
            <a:r>
              <a:rPr lang="zh-CN" altLang="en-US" sz="1050" dirty="0">
                <a:solidFill>
                  <a:schemeClr val="bg1"/>
                </a:solidFill>
              </a:rPr>
              <a:t>，研招网</a:t>
            </a:r>
            <a:endParaRPr lang="zh-CN" altLang="en-US" sz="200" dirty="0">
              <a:solidFill>
                <a:schemeClr val="bg1"/>
              </a:solidFill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id="{CA4CA45D-17D3-4C69-83C9-2C831BDE6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1"/>
          <a:stretch/>
        </p:blipFill>
        <p:spPr bwMode="auto">
          <a:xfrm>
            <a:off x="2556144" y="2324081"/>
            <a:ext cx="4653417" cy="298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8">
            <a:extLst>
              <a:ext uri="{FF2B5EF4-FFF2-40B4-BE49-F238E27FC236}">
                <a16:creationId xmlns:a16="http://schemas.microsoft.com/office/drawing/2014/main" id="{28789B96-07A3-4CB3-A346-9890E051C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277" y="3054253"/>
            <a:ext cx="4076736" cy="301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0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89" grpId="0"/>
      <p:bldP spid="89" grpId="1"/>
      <p:bldP spid="91" grpId="0"/>
      <p:bldP spid="9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37477" y="200025"/>
            <a:ext cx="10515600" cy="727075"/>
          </a:xfrm>
          <a:prstGeom prst="rect">
            <a:avLst/>
          </a:prstGeom>
        </p:spPr>
        <p:txBody>
          <a:bodyPr lIns="91436" tIns="45718" rIns="91436" bIns="4571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595959"/>
                </a:solidFill>
              </a:rPr>
              <a:t>研究背景 </a:t>
            </a:r>
            <a:r>
              <a:rPr lang="en-US" altLang="zh-CN" dirty="0">
                <a:solidFill>
                  <a:srgbClr val="595959"/>
                </a:solidFill>
              </a:rPr>
              <a:t>– 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国内外研究现状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3355511" y="1377791"/>
            <a:ext cx="6829500" cy="1411228"/>
            <a:chOff x="3355511" y="1377791"/>
            <a:chExt cx="6829500" cy="1411228"/>
          </a:xfrm>
        </p:grpSpPr>
        <p:sp>
          <p:nvSpPr>
            <p:cNvPr id="8" name="矩形 7"/>
            <p:cNvSpPr/>
            <p:nvPr/>
          </p:nvSpPr>
          <p:spPr>
            <a:xfrm>
              <a:off x="3355511" y="1820834"/>
              <a:ext cx="6829500" cy="968185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2" tIns="107997" rIns="91438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500" dirty="0">
                  <a:solidFill>
                    <a:srgbClr val="595959"/>
                  </a:solidFill>
                </a:rPr>
                <a:t>依托于学生的“校园一卡通”，学生通过刷校园卡通过高校图书馆的闸机。该方式对学生身份进行验证，验证是该校学生或者为该图书馆的注册会员即可进入图书馆</a:t>
              </a:r>
              <a:endParaRPr lang="en-US" altLang="zh-CN" sz="1500" dirty="0">
                <a:solidFill>
                  <a:srgbClr val="595959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89365" y="1377791"/>
              <a:ext cx="4320000" cy="443043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</a:rPr>
                <a:t>基于校园卡图书馆管理系统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3355511" y="3090639"/>
            <a:ext cx="6829500" cy="1411228"/>
            <a:chOff x="3355511" y="2853091"/>
            <a:chExt cx="6829500" cy="1411228"/>
          </a:xfrm>
        </p:grpSpPr>
        <p:sp>
          <p:nvSpPr>
            <p:cNvPr id="10" name="矩形 9"/>
            <p:cNvSpPr/>
            <p:nvPr/>
          </p:nvSpPr>
          <p:spPr>
            <a:xfrm>
              <a:off x="3355511" y="3296134"/>
              <a:ext cx="6829500" cy="968185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2" tIns="107997" rIns="91438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500" dirty="0">
                  <a:solidFill>
                    <a:srgbClr val="595959"/>
                  </a:solidFill>
                </a:rPr>
                <a:t>利用各种硬件传感器对高校图书馆座位的人员使用情况进行采集，对使用座位的学生进行身份验证。采用硬件采集数据，这无疑给高校图书馆增加了资金成本。</a:t>
              </a:r>
              <a:endParaRPr lang="en-US" altLang="zh-CN" sz="1500" dirty="0">
                <a:solidFill>
                  <a:srgbClr val="595959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89365" y="2853091"/>
              <a:ext cx="4320000" cy="443043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</a:rPr>
                <a:t>基于硬件的图书馆座位管理系统</a:t>
              </a: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3355511" y="4803487"/>
            <a:ext cx="6829500" cy="1411228"/>
            <a:chOff x="3355511" y="4328391"/>
            <a:chExt cx="6829500" cy="1411228"/>
          </a:xfrm>
        </p:grpSpPr>
        <p:sp>
          <p:nvSpPr>
            <p:cNvPr id="12" name="矩形 11"/>
            <p:cNvSpPr/>
            <p:nvPr/>
          </p:nvSpPr>
          <p:spPr>
            <a:xfrm>
              <a:off x="3355511" y="4771434"/>
              <a:ext cx="6829500" cy="968185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82" tIns="107997" rIns="91438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500" dirty="0">
                  <a:solidFill>
                    <a:srgbClr val="595959"/>
                  </a:solidFill>
                </a:rPr>
                <a:t>Android</a:t>
              </a:r>
              <a:r>
                <a:rPr lang="zh-CN" altLang="en-US" sz="1500" dirty="0">
                  <a:solidFill>
                    <a:srgbClr val="595959"/>
                  </a:solidFill>
                </a:rPr>
                <a:t>客户端需要用户下载安装包安装后才可以使用，这对于学生用户并不友好，甚至可以说因为客户端的“笨重”限制了其在高校图书馆座位管理方面的研究与发展</a:t>
              </a:r>
              <a:endParaRPr lang="en-US" altLang="zh-CN" sz="1500" dirty="0">
                <a:solidFill>
                  <a:srgbClr val="595959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89365" y="4328391"/>
              <a:ext cx="4320000" cy="443043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C/S</a:t>
              </a:r>
              <a:r>
                <a:rPr lang="zh-CN" altLang="en-US" sz="1600" dirty="0">
                  <a:solidFill>
                    <a:schemeClr val="tx1"/>
                  </a:solidFill>
                </a:rPr>
                <a:t>结构、</a:t>
              </a:r>
              <a:r>
                <a:rPr lang="en-US" altLang="zh-CN" sz="1600" dirty="0">
                  <a:solidFill>
                    <a:schemeClr val="tx1"/>
                  </a:solidFill>
                </a:rPr>
                <a:t>B/S</a:t>
              </a:r>
              <a:r>
                <a:rPr lang="zh-CN" altLang="en-US" sz="1600" dirty="0">
                  <a:solidFill>
                    <a:schemeClr val="tx1"/>
                  </a:solidFill>
                </a:rPr>
                <a:t>结构、图书馆座位管理系统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07F9876A-C1A9-47E1-A402-BE12EAF16A06}"/>
              </a:ext>
            </a:extLst>
          </p:cNvPr>
          <p:cNvSpPr/>
          <p:nvPr/>
        </p:nvSpPr>
        <p:spPr>
          <a:xfrm>
            <a:off x="0" y="1719580"/>
            <a:ext cx="2026920" cy="49563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背景 </a:t>
            </a:r>
            <a:r>
              <a:rPr kumimoji="1" lang="en-US" altLang="zh-CN" sz="1600" dirty="0">
                <a:solidFill>
                  <a:schemeClr val="tx1"/>
                </a:solidFill>
              </a:rPr>
              <a:t>Background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14B9619-5C24-425B-8F4A-024A48B3DA60}"/>
              </a:ext>
            </a:extLst>
          </p:cNvPr>
          <p:cNvSpPr/>
          <p:nvPr/>
        </p:nvSpPr>
        <p:spPr>
          <a:xfrm>
            <a:off x="0" y="294600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技术 </a:t>
            </a:r>
            <a:r>
              <a:rPr kumimoji="1" lang="en-US" altLang="zh-CN" sz="1600" dirty="0">
                <a:solidFill>
                  <a:schemeClr val="tx1"/>
                </a:solidFill>
              </a:rPr>
              <a:t>Technology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A299B9-F8CF-43B8-8082-5BFF545CDFA2}"/>
              </a:ext>
            </a:extLst>
          </p:cNvPr>
          <p:cNvSpPr/>
          <p:nvPr/>
        </p:nvSpPr>
        <p:spPr>
          <a:xfrm>
            <a:off x="0" y="2332791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意义 </a:t>
            </a:r>
            <a:r>
              <a:rPr kumimoji="1" lang="en-US" altLang="zh-CN" sz="1600" dirty="0">
                <a:solidFill>
                  <a:schemeClr val="tx1"/>
                </a:solidFill>
              </a:rPr>
              <a:t>Meaning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DD62788-2F9A-426F-997E-9EF536F9B1C5}"/>
              </a:ext>
            </a:extLst>
          </p:cNvPr>
          <p:cNvSpPr/>
          <p:nvPr/>
        </p:nvSpPr>
        <p:spPr>
          <a:xfrm>
            <a:off x="0" y="3559211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设计 </a:t>
            </a:r>
            <a:r>
              <a:rPr kumimoji="1" lang="en-US" altLang="zh-CN" sz="1600" dirty="0">
                <a:solidFill>
                  <a:schemeClr val="tx1"/>
                </a:solidFill>
              </a:rPr>
              <a:t>Design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C61719F-0107-4B1E-AE69-607C1B5C0424}"/>
              </a:ext>
            </a:extLst>
          </p:cNvPr>
          <p:cNvSpPr/>
          <p:nvPr/>
        </p:nvSpPr>
        <p:spPr>
          <a:xfrm>
            <a:off x="0" y="4172420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演示 </a:t>
            </a:r>
            <a:r>
              <a:rPr kumimoji="1" lang="en-US" altLang="zh-CN" sz="1600" dirty="0">
                <a:solidFill>
                  <a:schemeClr val="tx1"/>
                </a:solidFill>
              </a:rPr>
              <a:t>Demo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37477" y="200025"/>
            <a:ext cx="10515600" cy="727075"/>
          </a:xfrm>
          <a:prstGeom prst="rect">
            <a:avLst/>
          </a:prstGeom>
        </p:spPr>
        <p:txBody>
          <a:bodyPr lIns="91436" tIns="45718" rIns="91436" bIns="4571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595959"/>
                </a:solidFill>
              </a:rPr>
              <a:t>研究背景 </a:t>
            </a:r>
            <a:r>
              <a:rPr lang="en-US" altLang="zh-CN" dirty="0">
                <a:solidFill>
                  <a:srgbClr val="595959"/>
                </a:solidFill>
              </a:rPr>
              <a:t>–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技术背景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287001-1D7D-4C2F-83B2-6F5EFFD9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36" y="2164601"/>
            <a:ext cx="3033881" cy="31832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4C13BE-9A18-4F34-8C7A-C84C40DF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189" y="2164601"/>
            <a:ext cx="3197888" cy="318324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FC3453E6-9193-457F-9B68-F9A50BA1D97B}"/>
              </a:ext>
            </a:extLst>
          </p:cNvPr>
          <p:cNvSpPr/>
          <p:nvPr/>
        </p:nvSpPr>
        <p:spPr>
          <a:xfrm>
            <a:off x="0" y="1719580"/>
            <a:ext cx="2026920" cy="49563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背景 </a:t>
            </a:r>
            <a:r>
              <a:rPr kumimoji="1" lang="en-US" altLang="zh-CN" sz="1600" dirty="0">
                <a:solidFill>
                  <a:schemeClr val="tx1"/>
                </a:solidFill>
              </a:rPr>
              <a:t>Background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DC4D588-3200-4115-8F82-AD1DDD71EEDB}"/>
              </a:ext>
            </a:extLst>
          </p:cNvPr>
          <p:cNvSpPr/>
          <p:nvPr/>
        </p:nvSpPr>
        <p:spPr>
          <a:xfrm>
            <a:off x="0" y="294600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技术 </a:t>
            </a:r>
            <a:r>
              <a:rPr kumimoji="1" lang="en-US" altLang="zh-CN" sz="1600" dirty="0">
                <a:solidFill>
                  <a:schemeClr val="tx1"/>
                </a:solidFill>
              </a:rPr>
              <a:t>Technology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A52B223-ADF8-4E88-9AC5-B2B8F29365C1}"/>
              </a:ext>
            </a:extLst>
          </p:cNvPr>
          <p:cNvSpPr/>
          <p:nvPr/>
        </p:nvSpPr>
        <p:spPr>
          <a:xfrm>
            <a:off x="0" y="2332791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意义 </a:t>
            </a:r>
            <a:r>
              <a:rPr kumimoji="1" lang="en-US" altLang="zh-CN" sz="1600" dirty="0">
                <a:solidFill>
                  <a:schemeClr val="tx1"/>
                </a:solidFill>
              </a:rPr>
              <a:t>Meaning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03764B-EDA7-4191-8798-85653E295A72}"/>
              </a:ext>
            </a:extLst>
          </p:cNvPr>
          <p:cNvSpPr/>
          <p:nvPr/>
        </p:nvSpPr>
        <p:spPr>
          <a:xfrm>
            <a:off x="0" y="3559211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设计 </a:t>
            </a:r>
            <a:r>
              <a:rPr kumimoji="1" lang="en-US" altLang="zh-CN" sz="1600" dirty="0">
                <a:solidFill>
                  <a:schemeClr val="tx1"/>
                </a:solidFill>
              </a:rPr>
              <a:t>Design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1DB1A1-986A-4065-BD9B-33D4FE28D574}"/>
              </a:ext>
            </a:extLst>
          </p:cNvPr>
          <p:cNvSpPr/>
          <p:nvPr/>
        </p:nvSpPr>
        <p:spPr>
          <a:xfrm>
            <a:off x="0" y="4172420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演示 </a:t>
            </a:r>
            <a:r>
              <a:rPr kumimoji="1" lang="en-US" altLang="zh-CN" sz="1600" dirty="0">
                <a:solidFill>
                  <a:schemeClr val="tx1"/>
                </a:solidFill>
              </a:rPr>
              <a:t>Demo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82AA5E-CEF5-4FE3-B73F-A72541C9F668}"/>
              </a:ext>
            </a:extLst>
          </p:cNvPr>
          <p:cNvSpPr/>
          <p:nvPr/>
        </p:nvSpPr>
        <p:spPr>
          <a:xfrm>
            <a:off x="5260861" y="5659350"/>
            <a:ext cx="408958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数据选择：</a:t>
            </a:r>
            <a:r>
              <a:rPr lang="zh-CN" altLang="en-US" dirty="0">
                <a:solidFill>
                  <a:schemeClr val="bg1"/>
                </a:solidFill>
                <a:latin typeface="PingFangSC-Light"/>
              </a:rPr>
              <a:t>腾讯</a:t>
            </a:r>
            <a:r>
              <a:rPr lang="en-US" altLang="zh-CN" dirty="0">
                <a:solidFill>
                  <a:schemeClr val="bg1"/>
                </a:solidFill>
                <a:latin typeface="PingFangSC-Light"/>
              </a:rPr>
              <a:t>2020</a:t>
            </a:r>
            <a:r>
              <a:rPr lang="zh-CN" altLang="en-US" dirty="0">
                <a:solidFill>
                  <a:schemeClr val="bg1"/>
                </a:solidFill>
                <a:latin typeface="PingFangSC-Light"/>
              </a:rPr>
              <a:t>年第一季度财报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000322-7FFA-4D6C-BD90-D2FBB3529107}"/>
              </a:ext>
            </a:extLst>
          </p:cNvPr>
          <p:cNvSpPr/>
          <p:nvPr/>
        </p:nvSpPr>
        <p:spPr>
          <a:xfrm>
            <a:off x="5472539" y="1336385"/>
            <a:ext cx="4365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9CA2A8"/>
                </a:solidFill>
              </a:rPr>
              <a:t>基于 </a:t>
            </a:r>
            <a:r>
              <a:rPr lang="zh-CN" altLang="en-US" sz="2000" b="1" dirty="0">
                <a:solidFill>
                  <a:srgbClr val="2E75B6"/>
                </a:solidFill>
              </a:rPr>
              <a:t>微信小程序</a:t>
            </a:r>
            <a:r>
              <a:rPr lang="zh-CN" altLang="en-US" sz="1800" b="1" dirty="0">
                <a:solidFill>
                  <a:srgbClr val="2E75B6"/>
                </a:solidFill>
              </a:rPr>
              <a:t> </a:t>
            </a:r>
            <a:r>
              <a:rPr lang="zh-CN" altLang="en-US" sz="1800" b="1" dirty="0">
                <a:solidFill>
                  <a:srgbClr val="9CA2A8"/>
                </a:solidFill>
              </a:rPr>
              <a:t>的图书馆座位管理系统</a:t>
            </a:r>
            <a:endParaRPr lang="en-US" altLang="zh-CN" sz="1800" b="1" dirty="0">
              <a:solidFill>
                <a:srgbClr val="9CA2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/>
        </p:nvSpPr>
        <p:spPr>
          <a:xfrm>
            <a:off x="2932049" y="3412587"/>
            <a:ext cx="2935683" cy="1097280"/>
          </a:xfrm>
          <a:prstGeom prst="round2Same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8" rIns="0" bIns="45718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</a:rPr>
              <a:t>研究意义</a:t>
            </a:r>
          </a:p>
        </p:txBody>
      </p:sp>
      <p:sp>
        <p:nvSpPr>
          <p:cNvPr id="6" name="同侧圆角矩形 5"/>
          <p:cNvSpPr/>
          <p:nvPr/>
        </p:nvSpPr>
        <p:spPr>
          <a:xfrm>
            <a:off x="989202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研究背景</a:t>
            </a:r>
          </a:p>
        </p:txBody>
      </p:sp>
      <p:sp>
        <p:nvSpPr>
          <p:cNvPr id="7" name="同侧圆角矩形 6"/>
          <p:cNvSpPr/>
          <p:nvPr/>
        </p:nvSpPr>
        <p:spPr>
          <a:xfrm>
            <a:off x="5906419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相关技术</a:t>
            </a:r>
          </a:p>
        </p:txBody>
      </p:sp>
      <p:sp>
        <p:nvSpPr>
          <p:cNvPr id="8" name="同侧圆角矩形 7"/>
          <p:cNvSpPr/>
          <p:nvPr/>
        </p:nvSpPr>
        <p:spPr>
          <a:xfrm>
            <a:off x="7849270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系统设计</a:t>
            </a:r>
          </a:p>
        </p:txBody>
      </p:sp>
      <p:sp>
        <p:nvSpPr>
          <p:cNvPr id="9" name="同侧圆角矩形 8"/>
          <p:cNvSpPr/>
          <p:nvPr/>
        </p:nvSpPr>
        <p:spPr>
          <a:xfrm>
            <a:off x="9792119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功能演示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-14068" y="4509867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052827" y="387428"/>
            <a:ext cx="3809007" cy="64633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目 录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  CONTENTS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37477" y="200025"/>
            <a:ext cx="10515600" cy="727075"/>
          </a:xfrm>
          <a:prstGeom prst="rect">
            <a:avLst/>
          </a:prstGeom>
        </p:spPr>
        <p:txBody>
          <a:bodyPr lIns="91436" tIns="45718" rIns="91436" bIns="4571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595959"/>
                </a:solidFill>
              </a:rPr>
              <a:t>研究意义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983468" y="3729321"/>
            <a:ext cx="1617245" cy="384043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0" rIns="91436" bIns="62397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84231" y="3729321"/>
            <a:ext cx="1617245" cy="384043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0" rIns="91436" bIns="62397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</a:t>
            </a:r>
          </a:p>
        </p:txBody>
      </p:sp>
      <p:cxnSp>
        <p:nvCxnSpPr>
          <p:cNvPr id="11" name="直线连接符 3"/>
          <p:cNvCxnSpPr/>
          <p:nvPr/>
        </p:nvCxnSpPr>
        <p:spPr>
          <a:xfrm>
            <a:off x="5454248" y="4242860"/>
            <a:ext cx="0" cy="1116000"/>
          </a:xfrm>
          <a:prstGeom prst="line">
            <a:avLst/>
          </a:prstGeom>
          <a:ln w="12700">
            <a:solidFill>
              <a:srgbClr val="595959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083848" y="3729321"/>
            <a:ext cx="1617245" cy="384043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0" rIns="91436" bIns="62397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学生读者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线连接符 73"/>
          <p:cNvCxnSpPr/>
          <p:nvPr/>
        </p:nvCxnSpPr>
        <p:spPr>
          <a:xfrm>
            <a:off x="8346143" y="4242860"/>
            <a:ext cx="0" cy="1116000"/>
          </a:xfrm>
          <a:prstGeom prst="line">
            <a:avLst/>
          </a:prstGeom>
          <a:ln w="12700">
            <a:solidFill>
              <a:srgbClr val="595959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098812" y="1753062"/>
            <a:ext cx="1556657" cy="1556657"/>
          </a:xfrm>
          <a:prstGeom prst="ellipse">
            <a:avLst/>
          </a:prstGeom>
          <a:noFill/>
          <a:ln w="31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31"/>
          <p:cNvSpPr txBox="1"/>
          <p:nvPr/>
        </p:nvSpPr>
        <p:spPr>
          <a:xfrm>
            <a:off x="2832172" y="4242863"/>
            <a:ext cx="2352261" cy="1863583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提高座位硬件资源的使用效率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降低了维护资金成本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有益于学生综合素质的培养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31"/>
          <p:cNvSpPr txBox="1"/>
          <p:nvPr/>
        </p:nvSpPr>
        <p:spPr>
          <a:xfrm>
            <a:off x="5724067" y="4242862"/>
            <a:ext cx="2352261" cy="1563501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提升“一定时间”服务学生的数量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短暂离开书本被清除问题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减少巡视对学习影响</a:t>
            </a:r>
            <a:endParaRPr lang="zh-CN" altLang="en-US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1"/>
          <p:cNvSpPr txBox="1"/>
          <p:nvPr/>
        </p:nvSpPr>
        <p:spPr>
          <a:xfrm>
            <a:off x="8615960" y="4242863"/>
            <a:ext cx="2352261" cy="663254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</a:rPr>
              <a:t>巡视管理的时间成本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管理更加方便快捷</a:t>
            </a:r>
          </a:p>
        </p:txBody>
      </p:sp>
      <p:sp>
        <p:nvSpPr>
          <p:cNvPr id="18" name="椭圆 17"/>
          <p:cNvSpPr/>
          <p:nvPr/>
        </p:nvSpPr>
        <p:spPr>
          <a:xfrm>
            <a:off x="9013764" y="1753062"/>
            <a:ext cx="1556657" cy="1556657"/>
          </a:xfrm>
          <a:prstGeom prst="ellipse">
            <a:avLst/>
          </a:prstGeom>
          <a:noFill/>
          <a:ln w="31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83860" y="1753062"/>
            <a:ext cx="1556657" cy="1556657"/>
          </a:xfrm>
          <a:prstGeom prst="ellipse">
            <a:avLst/>
          </a:prstGeom>
          <a:noFill/>
          <a:ln w="31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9E29427-48ED-4ADD-8849-4F42CE08D00A}"/>
              </a:ext>
            </a:extLst>
          </p:cNvPr>
          <p:cNvSpPr/>
          <p:nvPr/>
        </p:nvSpPr>
        <p:spPr>
          <a:xfrm>
            <a:off x="0" y="171958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背景 </a:t>
            </a:r>
            <a:r>
              <a:rPr kumimoji="1" lang="en-US" altLang="zh-CN" sz="1600" dirty="0">
                <a:solidFill>
                  <a:schemeClr val="tx1"/>
                </a:solidFill>
              </a:rPr>
              <a:t>Background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6BC2155-421C-4BC0-AE3F-0C4565A65384}"/>
              </a:ext>
            </a:extLst>
          </p:cNvPr>
          <p:cNvSpPr/>
          <p:nvPr/>
        </p:nvSpPr>
        <p:spPr>
          <a:xfrm>
            <a:off x="0" y="294600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技术 </a:t>
            </a:r>
            <a:r>
              <a:rPr kumimoji="1" lang="en-US" altLang="zh-CN" sz="1600" dirty="0">
                <a:solidFill>
                  <a:schemeClr val="tx1"/>
                </a:solidFill>
              </a:rPr>
              <a:t>Technology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FCC6434-C7B5-450B-87DC-7ED90B24C556}"/>
              </a:ext>
            </a:extLst>
          </p:cNvPr>
          <p:cNvSpPr/>
          <p:nvPr/>
        </p:nvSpPr>
        <p:spPr>
          <a:xfrm>
            <a:off x="0" y="2332791"/>
            <a:ext cx="2026920" cy="49563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意义 </a:t>
            </a:r>
            <a:r>
              <a:rPr kumimoji="1" lang="en-US" altLang="zh-CN" sz="1600" dirty="0">
                <a:solidFill>
                  <a:schemeClr val="tx1"/>
                </a:solidFill>
              </a:rPr>
              <a:t>Meaning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DE143A-B985-41E6-8FDD-116AC4508AB7}"/>
              </a:ext>
            </a:extLst>
          </p:cNvPr>
          <p:cNvSpPr/>
          <p:nvPr/>
        </p:nvSpPr>
        <p:spPr>
          <a:xfrm>
            <a:off x="0" y="3559211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设计 </a:t>
            </a:r>
            <a:r>
              <a:rPr kumimoji="1" lang="en-US" altLang="zh-CN" sz="1600" dirty="0">
                <a:solidFill>
                  <a:schemeClr val="tx1"/>
                </a:solidFill>
              </a:rPr>
              <a:t>Design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FC6A6E-D6B8-4F3C-9DC8-6F0D39FF162A}"/>
              </a:ext>
            </a:extLst>
          </p:cNvPr>
          <p:cNvSpPr/>
          <p:nvPr/>
        </p:nvSpPr>
        <p:spPr>
          <a:xfrm>
            <a:off x="0" y="4172420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演示 </a:t>
            </a:r>
            <a:r>
              <a:rPr kumimoji="1" lang="en-US" altLang="zh-CN" sz="1600" dirty="0">
                <a:solidFill>
                  <a:schemeClr val="tx1"/>
                </a:solidFill>
              </a:rPr>
              <a:t>Demo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1BA947-F069-4168-8F88-8796E7F0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60" y="2016543"/>
            <a:ext cx="1001985" cy="10019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8E1242-C52C-4225-9CE6-D0587ABF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56" y="1958681"/>
            <a:ext cx="1046882" cy="10468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0A71354-FB05-4C27-A890-A78086D69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349" y="2062222"/>
            <a:ext cx="943341" cy="9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侧圆角矩形 2"/>
          <p:cNvSpPr/>
          <p:nvPr/>
        </p:nvSpPr>
        <p:spPr>
          <a:xfrm>
            <a:off x="4874901" y="3412587"/>
            <a:ext cx="2935683" cy="1097280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8" rIns="0" bIns="45718"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</a:rPr>
              <a:t>相关技术</a:t>
            </a:r>
          </a:p>
        </p:txBody>
      </p:sp>
      <p:sp>
        <p:nvSpPr>
          <p:cNvPr id="6" name="同侧圆角矩形 5"/>
          <p:cNvSpPr/>
          <p:nvPr/>
        </p:nvSpPr>
        <p:spPr>
          <a:xfrm>
            <a:off x="989202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研究背景</a:t>
            </a:r>
          </a:p>
        </p:txBody>
      </p:sp>
      <p:sp>
        <p:nvSpPr>
          <p:cNvPr id="7" name="同侧圆角矩形 6"/>
          <p:cNvSpPr/>
          <p:nvPr/>
        </p:nvSpPr>
        <p:spPr>
          <a:xfrm>
            <a:off x="2932051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研究意义</a:t>
            </a:r>
          </a:p>
        </p:txBody>
      </p:sp>
      <p:sp>
        <p:nvSpPr>
          <p:cNvPr id="8" name="同侧圆角矩形 7"/>
          <p:cNvSpPr/>
          <p:nvPr/>
        </p:nvSpPr>
        <p:spPr>
          <a:xfrm>
            <a:off x="7849270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</a:rPr>
              <a:t>系统设计</a:t>
            </a:r>
          </a:p>
        </p:txBody>
      </p:sp>
      <p:sp>
        <p:nvSpPr>
          <p:cNvPr id="9" name="同侧圆角矩形 8"/>
          <p:cNvSpPr/>
          <p:nvPr/>
        </p:nvSpPr>
        <p:spPr>
          <a:xfrm>
            <a:off x="9792119" y="3879167"/>
            <a:ext cx="1904164" cy="630701"/>
          </a:xfrm>
          <a:prstGeom prst="round2Same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2400">
                <a:solidFill>
                  <a:schemeClr val="accent1">
                    <a:lumMod val="75000"/>
                  </a:schemeClr>
                </a:solidFill>
              </a:rPr>
              <a:t>功能演示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4068" y="4509867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052827" y="387428"/>
            <a:ext cx="3809007" cy="64633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目 录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  CONTENTS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1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37477" y="200025"/>
            <a:ext cx="10515600" cy="727075"/>
          </a:xfrm>
          <a:prstGeom prst="rect">
            <a:avLst/>
          </a:prstGeom>
        </p:spPr>
        <p:txBody>
          <a:bodyPr lIns="91436" tIns="45718" rIns="91436" bIns="4571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595959"/>
                </a:solidFill>
              </a:rPr>
              <a:t>相关技术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548367983"/>
              </p:ext>
            </p:extLst>
          </p:nvPr>
        </p:nvGraphicFramePr>
        <p:xfrm>
          <a:off x="4741073" y="1975645"/>
          <a:ext cx="4626803" cy="308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矩形 9"/>
          <p:cNvSpPr/>
          <p:nvPr/>
        </p:nvSpPr>
        <p:spPr>
          <a:xfrm>
            <a:off x="5587879" y="977296"/>
            <a:ext cx="2942685" cy="38048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2E75B6"/>
                </a:solidFill>
              </a:rPr>
              <a:t>Spring Boot</a:t>
            </a:r>
            <a:r>
              <a:rPr lang="zh-CN" altLang="en-US" sz="1600" b="1" dirty="0">
                <a:solidFill>
                  <a:srgbClr val="2E75B6"/>
                </a:solidFill>
              </a:rPr>
              <a:t>技术</a:t>
            </a:r>
          </a:p>
        </p:txBody>
      </p:sp>
      <p:sp>
        <p:nvSpPr>
          <p:cNvPr id="11" name="矩形 10"/>
          <p:cNvSpPr/>
          <p:nvPr/>
        </p:nvSpPr>
        <p:spPr>
          <a:xfrm>
            <a:off x="5561972" y="1324103"/>
            <a:ext cx="2942685" cy="126284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rgbClr val="595959"/>
                </a:solidFill>
              </a:rPr>
              <a:t>Spring Boot</a:t>
            </a:r>
            <a:r>
              <a:rPr lang="zh-CN" altLang="en-US" sz="1500" dirty="0">
                <a:solidFill>
                  <a:srgbClr val="595959"/>
                </a:solidFill>
              </a:rPr>
              <a:t>应用程序一般不需要太多的</a:t>
            </a:r>
            <a:r>
              <a:rPr lang="en-US" altLang="zh-CN" sz="1500" dirty="0">
                <a:solidFill>
                  <a:srgbClr val="595959"/>
                </a:solidFill>
              </a:rPr>
              <a:t>Spring</a:t>
            </a:r>
            <a:r>
              <a:rPr lang="zh-CN" altLang="en-US" sz="1500" dirty="0">
                <a:solidFill>
                  <a:srgbClr val="595959"/>
                </a:solidFill>
              </a:rPr>
              <a:t>配置。独立的</a:t>
            </a:r>
            <a:r>
              <a:rPr lang="en-US" altLang="zh-CN" sz="1500" dirty="0">
                <a:solidFill>
                  <a:srgbClr val="595959"/>
                </a:solidFill>
              </a:rPr>
              <a:t>Spring</a:t>
            </a:r>
            <a:r>
              <a:rPr lang="zh-CN" altLang="en-US" sz="1500" dirty="0">
                <a:solidFill>
                  <a:srgbClr val="595959"/>
                </a:solidFill>
              </a:rPr>
              <a:t>应用程序可以直接嵌入</a:t>
            </a:r>
            <a:r>
              <a:rPr lang="en-US" altLang="zh-CN" sz="1500" dirty="0">
                <a:solidFill>
                  <a:srgbClr val="595959"/>
                </a:solidFill>
              </a:rPr>
              <a:t>Tomcat</a:t>
            </a:r>
            <a:endParaRPr lang="zh-CN" altLang="en-US" sz="1500" dirty="0">
              <a:solidFill>
                <a:srgbClr val="59595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76920" y="3064824"/>
            <a:ext cx="2942685" cy="38048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2E75B6"/>
                </a:solidFill>
              </a:rPr>
              <a:t>MyBatis</a:t>
            </a:r>
            <a:r>
              <a:rPr lang="zh-CN" altLang="en-US" sz="1600" b="1" dirty="0">
                <a:solidFill>
                  <a:srgbClr val="2E75B6"/>
                </a:solidFill>
              </a:rPr>
              <a:t>技术</a:t>
            </a:r>
          </a:p>
        </p:txBody>
      </p:sp>
      <p:sp>
        <p:nvSpPr>
          <p:cNvPr id="14" name="矩形 13"/>
          <p:cNvSpPr/>
          <p:nvPr/>
        </p:nvSpPr>
        <p:spPr>
          <a:xfrm>
            <a:off x="8751012" y="3411633"/>
            <a:ext cx="2942685" cy="126284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rgbClr val="595959"/>
                </a:solidFill>
              </a:rPr>
              <a:t>MyBatis </a:t>
            </a:r>
            <a:r>
              <a:rPr lang="zh-CN" altLang="en-US" sz="1500" dirty="0">
                <a:solidFill>
                  <a:srgbClr val="595959"/>
                </a:solidFill>
              </a:rPr>
              <a:t>几乎可以代替 </a:t>
            </a:r>
            <a:r>
              <a:rPr lang="en-US" altLang="zh-CN" sz="1500" dirty="0">
                <a:solidFill>
                  <a:srgbClr val="595959"/>
                </a:solidFill>
              </a:rPr>
              <a:t>JDBC</a:t>
            </a:r>
            <a:r>
              <a:rPr lang="zh-CN" altLang="en-US" sz="1500" dirty="0">
                <a:solidFill>
                  <a:srgbClr val="595959"/>
                </a:solidFill>
              </a:rPr>
              <a:t>，是一个支持普通 </a:t>
            </a:r>
            <a:r>
              <a:rPr lang="en-US" altLang="zh-CN" sz="1500" dirty="0">
                <a:solidFill>
                  <a:srgbClr val="595959"/>
                </a:solidFill>
              </a:rPr>
              <a:t>SQL </a:t>
            </a:r>
            <a:r>
              <a:rPr lang="zh-CN" altLang="en-US" sz="1500" dirty="0">
                <a:solidFill>
                  <a:srgbClr val="595959"/>
                </a:solidFill>
              </a:rPr>
              <a:t>查询，存储过程和高级映射的基于 </a:t>
            </a:r>
            <a:r>
              <a:rPr lang="en-US" altLang="zh-CN" sz="1500" dirty="0">
                <a:solidFill>
                  <a:srgbClr val="595959"/>
                </a:solidFill>
              </a:rPr>
              <a:t>Java </a:t>
            </a:r>
            <a:r>
              <a:rPr lang="zh-CN" altLang="en-US" sz="1500" dirty="0">
                <a:solidFill>
                  <a:srgbClr val="595959"/>
                </a:solidFill>
              </a:rPr>
              <a:t>的优秀持久层框架</a:t>
            </a:r>
          </a:p>
        </p:txBody>
      </p:sp>
      <p:sp>
        <p:nvSpPr>
          <p:cNvPr id="16" name="矩形 15"/>
          <p:cNvSpPr/>
          <p:nvPr/>
        </p:nvSpPr>
        <p:spPr>
          <a:xfrm>
            <a:off x="5587879" y="5068644"/>
            <a:ext cx="2942685" cy="38048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2E75B6"/>
                </a:solidFill>
              </a:rPr>
              <a:t>Vue</a:t>
            </a:r>
            <a:r>
              <a:rPr lang="zh-CN" altLang="en-US" sz="1600" b="1" dirty="0">
                <a:solidFill>
                  <a:srgbClr val="2E75B6"/>
                </a:solidFill>
              </a:rPr>
              <a:t>框架</a:t>
            </a:r>
          </a:p>
        </p:txBody>
      </p:sp>
      <p:sp>
        <p:nvSpPr>
          <p:cNvPr id="17" name="矩形 16"/>
          <p:cNvSpPr/>
          <p:nvPr/>
        </p:nvSpPr>
        <p:spPr>
          <a:xfrm>
            <a:off x="5561972" y="5415454"/>
            <a:ext cx="2942685" cy="9627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rgbClr val="595959"/>
                </a:solidFill>
              </a:rPr>
              <a:t>Vue.js </a:t>
            </a:r>
            <a:r>
              <a:rPr lang="zh-CN" altLang="en-US" sz="1500" dirty="0">
                <a:solidFill>
                  <a:srgbClr val="595959"/>
                </a:solidFill>
              </a:rPr>
              <a:t>是一套数据驱动的用于构建用户界面的，可以自底向上逐层应用的渐进式前端框架。</a:t>
            </a:r>
          </a:p>
        </p:txBody>
      </p:sp>
      <p:sp>
        <p:nvSpPr>
          <p:cNvPr id="19" name="矩形 18"/>
          <p:cNvSpPr/>
          <p:nvPr/>
        </p:nvSpPr>
        <p:spPr>
          <a:xfrm>
            <a:off x="2316884" y="3064824"/>
            <a:ext cx="2942685" cy="37715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2E75B6"/>
                </a:solidFill>
              </a:rPr>
              <a:t>微信小程序架构</a:t>
            </a:r>
          </a:p>
        </p:txBody>
      </p:sp>
      <p:sp>
        <p:nvSpPr>
          <p:cNvPr id="20" name="矩形 19"/>
          <p:cNvSpPr/>
          <p:nvPr/>
        </p:nvSpPr>
        <p:spPr>
          <a:xfrm>
            <a:off x="2301299" y="3411633"/>
            <a:ext cx="2942685" cy="216308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rgbClr val="595959"/>
                </a:solidFill>
              </a:rPr>
              <a:t>微信小程序开发过程中我们面向的是 </a:t>
            </a:r>
            <a:r>
              <a:rPr lang="en-US" altLang="zh-CN" sz="1500" dirty="0">
                <a:solidFill>
                  <a:srgbClr val="595959"/>
                </a:solidFill>
              </a:rPr>
              <a:t>iOS </a:t>
            </a:r>
            <a:r>
              <a:rPr lang="zh-CN" altLang="en-US" sz="1500" dirty="0">
                <a:solidFill>
                  <a:srgbClr val="595959"/>
                </a:solidFill>
              </a:rPr>
              <a:t>、 </a:t>
            </a:r>
            <a:r>
              <a:rPr lang="en-US" altLang="zh-CN" sz="1500" dirty="0">
                <a:solidFill>
                  <a:srgbClr val="595959"/>
                </a:solidFill>
              </a:rPr>
              <a:t>Android </a:t>
            </a:r>
            <a:r>
              <a:rPr lang="zh-CN" altLang="en-US" sz="1500" dirty="0">
                <a:solidFill>
                  <a:srgbClr val="595959"/>
                </a:solidFill>
              </a:rPr>
              <a:t>微信客户端和</a:t>
            </a:r>
            <a:r>
              <a:rPr lang="en-US" altLang="zh-CN" sz="1500" dirty="0">
                <a:solidFill>
                  <a:srgbClr val="595959"/>
                </a:solidFill>
              </a:rPr>
              <a:t>PC</a:t>
            </a:r>
            <a:r>
              <a:rPr lang="zh-CN" altLang="en-US" sz="1500" dirty="0">
                <a:solidFill>
                  <a:srgbClr val="595959"/>
                </a:solidFill>
              </a:rPr>
              <a:t>版本微信，这体现了微信小程序介于 </a:t>
            </a:r>
            <a:r>
              <a:rPr lang="en-US" altLang="zh-CN" sz="1500" dirty="0">
                <a:solidFill>
                  <a:srgbClr val="595959"/>
                </a:solidFill>
              </a:rPr>
              <a:t>web </a:t>
            </a:r>
            <a:r>
              <a:rPr lang="zh-CN" altLang="en-US" sz="1500" dirty="0">
                <a:solidFill>
                  <a:srgbClr val="595959"/>
                </a:solidFill>
              </a:rPr>
              <a:t>端和原生 </a:t>
            </a:r>
            <a:r>
              <a:rPr lang="en-US" altLang="zh-CN" sz="1500" dirty="0">
                <a:solidFill>
                  <a:srgbClr val="595959"/>
                </a:solidFill>
              </a:rPr>
              <a:t>App </a:t>
            </a:r>
            <a:r>
              <a:rPr lang="zh-CN" altLang="en-US" sz="1500" dirty="0">
                <a:solidFill>
                  <a:srgbClr val="595959"/>
                </a:solidFill>
              </a:rPr>
              <a:t>之间，能够丰富调用功能接口，同时又具有真正意义上的跨平台性。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DAC333B-F967-4583-A09F-6CAFE581B12C}"/>
              </a:ext>
            </a:extLst>
          </p:cNvPr>
          <p:cNvSpPr/>
          <p:nvPr/>
        </p:nvSpPr>
        <p:spPr>
          <a:xfrm>
            <a:off x="0" y="1719580"/>
            <a:ext cx="2026920" cy="495632"/>
          </a:xfrm>
          <a:prstGeom prst="rect">
            <a:avLst/>
          </a:prstGeom>
          <a:solidFill>
            <a:srgbClr val="9C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背景 </a:t>
            </a:r>
            <a:r>
              <a:rPr kumimoji="1" lang="en-US" altLang="zh-CN" sz="1600" dirty="0">
                <a:solidFill>
                  <a:schemeClr val="tx1"/>
                </a:solidFill>
              </a:rPr>
              <a:t>Background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FE306C-7641-4ABC-8C8B-2B9FF2639D89}"/>
              </a:ext>
            </a:extLst>
          </p:cNvPr>
          <p:cNvSpPr/>
          <p:nvPr/>
        </p:nvSpPr>
        <p:spPr>
          <a:xfrm>
            <a:off x="0" y="2946000"/>
            <a:ext cx="2026920" cy="49563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技术 </a:t>
            </a:r>
            <a:r>
              <a:rPr kumimoji="1" lang="en-US" altLang="zh-CN" sz="1600" dirty="0">
                <a:solidFill>
                  <a:schemeClr val="tx1"/>
                </a:solidFill>
              </a:rPr>
              <a:t>Technology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6CC32B-7C35-4D31-B35E-BFEB8978D079}"/>
              </a:ext>
            </a:extLst>
          </p:cNvPr>
          <p:cNvSpPr/>
          <p:nvPr/>
        </p:nvSpPr>
        <p:spPr>
          <a:xfrm>
            <a:off x="0" y="2332791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意义 </a:t>
            </a:r>
            <a:r>
              <a:rPr kumimoji="1" lang="en-US" altLang="zh-CN" sz="1600" dirty="0">
                <a:solidFill>
                  <a:schemeClr val="tx1"/>
                </a:solidFill>
              </a:rPr>
              <a:t>Meaning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F979C9-1053-40D9-AC58-FD858274621C}"/>
              </a:ext>
            </a:extLst>
          </p:cNvPr>
          <p:cNvSpPr/>
          <p:nvPr/>
        </p:nvSpPr>
        <p:spPr>
          <a:xfrm>
            <a:off x="0" y="3559211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设计 </a:t>
            </a:r>
            <a:r>
              <a:rPr kumimoji="1" lang="en-US" altLang="zh-CN" sz="1600" dirty="0">
                <a:solidFill>
                  <a:schemeClr val="tx1"/>
                </a:solidFill>
              </a:rPr>
              <a:t>Design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235E042-5161-4113-82B7-01851318FFF1}"/>
              </a:ext>
            </a:extLst>
          </p:cNvPr>
          <p:cNvSpPr/>
          <p:nvPr/>
        </p:nvSpPr>
        <p:spPr>
          <a:xfrm>
            <a:off x="0" y="4172420"/>
            <a:ext cx="2026920" cy="495632"/>
          </a:xfrm>
          <a:prstGeom prst="rect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演示 </a:t>
            </a:r>
            <a:r>
              <a:rPr kumimoji="1" lang="en-US" altLang="zh-CN" sz="1600" dirty="0">
                <a:solidFill>
                  <a:schemeClr val="tx1"/>
                </a:solidFill>
              </a:rPr>
              <a:t>Demo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867</Words>
  <Application>Microsoft Office PowerPoint</Application>
  <PresentationFormat>宽屏</PresentationFormat>
  <Paragraphs>165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PingFangSC-Light</vt:lpstr>
      <vt:lpstr>微软雅黑</vt:lpstr>
      <vt:lpstr>Arial</vt:lpstr>
      <vt:lpstr>Calibri</vt:lpstr>
      <vt:lpstr>Century Gothic</vt:lpstr>
      <vt:lpstr>Office 主题</vt:lpstr>
      <vt:lpstr>毕业答辩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李风杰</dc:creator>
  <cp:lastModifiedBy>风杰 李</cp:lastModifiedBy>
  <cp:revision>65</cp:revision>
  <dcterms:created xsi:type="dcterms:W3CDTF">2015-04-13T07:58:40Z</dcterms:created>
  <dcterms:modified xsi:type="dcterms:W3CDTF">2020-06-01T12:34:00Z</dcterms:modified>
</cp:coreProperties>
</file>