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7" name="Shape 1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3" name="Shape 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1" name="Shape 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8" name="Shape 2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4" name="Shape 2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0" name="Shape 2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6" name="Shape 2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2" name="Shape 2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8" name="Shape 2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4" name="Shape 2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0" name="Shape 2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5" name="Shape 2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3518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y="3496604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44063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y="4384371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Melta 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3627025" x="685800"/>
            <a:ext cy="4236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n"/>
              <a:t>Prototipo de una base de objetos en Python</a:t>
            </a:r>
          </a:p>
        </p:txBody>
      </p:sp>
      <p:sp>
        <p:nvSpPr>
          <p:cNvPr id="35" name="Shape 35"/>
          <p:cNvSpPr txBox="1"/>
          <p:nvPr/>
        </p:nvSpPr>
        <p:spPr>
          <a:xfrm>
            <a:off y="4239700" x="4625875"/>
            <a:ext cy="423600" cx="3832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               Ernesto Bossi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Conversión Objeto Python Melta</a:t>
            </a:r>
          </a:p>
        </p:txBody>
      </p:sp>
      <p:sp>
        <p:nvSpPr>
          <p:cNvPr id="115" name="Shape 115"/>
          <p:cNvSpPr/>
          <p:nvPr/>
        </p:nvSpPr>
        <p:spPr>
          <a:xfrm>
            <a:off y="1979250" x="593200"/>
            <a:ext cy="2203199" cx="1987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y="2697300" x="593200"/>
            <a:ext cy="368700" cx="1987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especialidad = “Sistemas”</a:t>
            </a:r>
          </a:p>
        </p:txBody>
      </p:sp>
      <p:sp>
        <p:nvSpPr>
          <p:cNvPr id="117" name="Shape 117"/>
          <p:cNvSpPr/>
          <p:nvPr/>
        </p:nvSpPr>
        <p:spPr>
          <a:xfrm>
            <a:off y="3344250" x="593200"/>
            <a:ext cy="368700" cx="1987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anotadoEn</a:t>
            </a:r>
          </a:p>
        </p:txBody>
      </p:sp>
      <p:sp>
        <p:nvSpPr>
          <p:cNvPr id="118" name="Shape 118"/>
          <p:cNvSpPr/>
          <p:nvPr/>
        </p:nvSpPr>
        <p:spPr>
          <a:xfrm>
            <a:off y="2204050" x="593200"/>
            <a:ext cy="368700" cx="1987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name = “Juan Lopez”</a:t>
            </a:r>
          </a:p>
        </p:txBody>
      </p:sp>
      <p:sp>
        <p:nvSpPr>
          <p:cNvPr id="119" name="Shape 119"/>
          <p:cNvSpPr/>
          <p:nvPr/>
        </p:nvSpPr>
        <p:spPr>
          <a:xfrm>
            <a:off y="2912550" x="3506925"/>
            <a:ext cy="431700" cx="1079099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52450" x="4676753"/>
            <a:ext cy="2256799" cx="428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/>
          <p:nvPr/>
        </p:nvSpPr>
        <p:spPr>
          <a:xfrm>
            <a:off y="3569850" x="2660925"/>
            <a:ext cy="1393500" cx="1583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y="3840550" x="2673975"/>
            <a:ext cy="431700" cx="15705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nombre=”mockMateria”</a:t>
            </a:r>
          </a:p>
        </p:txBody>
      </p:sp>
      <p:sp>
        <p:nvSpPr>
          <p:cNvPr id="123" name="Shape 123"/>
          <p:cNvSpPr/>
          <p:nvPr/>
        </p:nvSpPr>
        <p:spPr>
          <a:xfrm rot="1703774">
            <a:off y="3767910" x="1902476"/>
            <a:ext cy="225780" cx="89009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y="1690525" x="917200"/>
            <a:ext cy="197699" cx="1079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Estudiante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y="3282125" x="2931425"/>
            <a:ext cy="287399" cx="854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Materia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827274"/>
            <a:ext cy="5143499" cx="601512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y="4691600" x="7016850"/>
            <a:ext cy="402600" cx="2069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Ejemplo de un Schema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y="71100" x="439225"/>
            <a:ext cy="648300" cx="6188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>
                <a:solidFill>
                  <a:srgbClr val="000000"/>
                </a:solidFill>
              </a:rPr>
              <a:t>Serialización Cliente/Servidor</a:t>
            </a:r>
          </a:p>
        </p:txBody>
      </p:sp>
      <p:sp>
        <p:nvSpPr>
          <p:cNvPr id="137" name="Shape 137"/>
          <p:cNvSpPr/>
          <p:nvPr/>
        </p:nvSpPr>
        <p:spPr>
          <a:xfrm>
            <a:off y="611475" x="3153225"/>
            <a:ext cy="4521600" cx="23108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&lt;AggregationObject&gt;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&lt;id="1"/&gt;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&lt;type="Student"/&gt;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&lt;basicAttributes&gt;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 &lt;AtomicObject&gt;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   &lt;id="2"/&gt;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   &lt;name="nombre"/&gt;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   &lt;value="Juan Perez"/&gt;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 &lt;/AtomicObject&gt;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   &lt;id="3"/&gt;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  &lt;name="especialidad"/&gt;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   &lt;value="Sistemas"/&gt;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 &lt;ReferenceObject&gt;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   &lt;id="4"/&gt;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   &lt;name="anotadoEn"/&gt;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   &lt;referenceid="7"/&gt;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 &lt;/ReferenceObject&gt;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&lt;/basicAttributes&gt;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&lt;/AggregationObject&gt;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y="611475" x="5629025"/>
            <a:ext cy="2265899" cx="28506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&lt;AggregationObject&gt;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&lt;id="7"/&gt;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&lt;type="Student"/&gt;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&lt;basicAttributes&gt;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 &lt;AtomicObject&gt;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     &lt;id="7"/&gt;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    &lt;name="Mockmateria"/&gt;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&lt;AtomicObject&gt;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&lt;/basicAttributes&gt;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&lt;/AggregationObject&gt;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y="3201200" x="1690525"/>
            <a:ext cy="431700" cx="12977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y="3201200" x="5464125"/>
            <a:ext cy="431700" cx="66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 rot="-3054368">
            <a:off y="2936966" x="4765965"/>
            <a:ext cy="283417" cx="110086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y="4639950" x="521550"/>
            <a:ext cy="377700" cx="1708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Cliente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y="4531900" x="6627325"/>
            <a:ext cy="431700" cx="926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Servidor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956100" x="30224"/>
            <a:ext cy="1645549" cx="3122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956100" x="6052575"/>
            <a:ext cy="1645549" cx="3122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Porque XML?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Permite transmitir objetos/clases entre cliente-servidor con una representación agnóstica al lenguaje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Desventaja: es muy verboso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En futuras versiones, cambiar a un protocolo de serialización de objetos, por ej. pickle con integración a otros lenguajes.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Modelo de Objetos - Tipos Clase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1200150" x="5314350"/>
            <a:ext cy="3725699" cx="3372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Los Objetos conocen el tipo al que pertenecen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Separa lo que es comportamiento de instancia y clase</a:t>
            </a:r>
          </a:p>
          <a:p>
            <a:pPr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Soporte para lenguajes cliente como Python/Ruby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08825" x="188225"/>
            <a:ext cy="3248900" cx="461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Modelo de Objetos - Herencia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y="170850" x="251775"/>
            <a:ext cy="4109399" cx="541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sz="3000" lang="en">
                <a:solidFill>
                  <a:srgbClr val="FFFFFF"/>
                </a:solidFill>
              </a:rPr>
              <a:t>Herencia estática simple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rtl="0" lvl="0" indent="-4191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sz="3000" lang="en">
                <a:solidFill>
                  <a:srgbClr val="FFFFFF"/>
                </a:solidFill>
              </a:rPr>
              <a:t>Si un objeto persona después se convierte en Estudiante se crea otro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lvl="0" indent="-4191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sz="3000" lang="en">
                <a:solidFill>
                  <a:srgbClr val="FFFFFF"/>
                </a:solidFill>
              </a:rPr>
              <a:t>Hay pérdida de identidad.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6364862"/>
            <a:ext cy="4724400" cx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y="4406309" x="3449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Modelo de Objetos - Herencia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y="170850" x="251775"/>
            <a:ext cy="4109399" cx="5251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sz="3000" lang="en">
                <a:solidFill>
                  <a:srgbClr val="FFFFFF"/>
                </a:solidFill>
              </a:rPr>
              <a:t>Composición resuelve esto, conteniendo estado en su respectivo objeto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rtl="0" lvl="0" indent="-4191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sz="3000" lang="en">
                <a:solidFill>
                  <a:srgbClr val="FFFFFF"/>
                </a:solidFill>
              </a:rPr>
              <a:t>Referencia entre objeto Estudiante/Persona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rtl="0" lvl="0" indent="-4191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sz="3000" lang="en">
                <a:solidFill>
                  <a:srgbClr val="FFFFFF"/>
                </a:solidFill>
              </a:rPr>
              <a:t>Se rompe el principio de sustitución de Liskov...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-42225" x="6288500"/>
            <a:ext cy="4724400" cx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Modelo de Objetos - Herencia dinámica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y="125900" x="0"/>
            <a:ext cy="4073400" cx="4343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683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200" lang="en">
                <a:solidFill>
                  <a:schemeClr val="lt1"/>
                </a:solidFill>
              </a:rPr>
              <a:t>Liskov: si S es subtipo de T, los objetos de tipo T, en la aplicación pueden ser sustituidos por objetos de tipo S, sin alterar los estados.</a:t>
            </a:r>
          </a:p>
          <a:p>
            <a:pPr rtl="0" lvl="0" indent="-3683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200" lang="en">
                <a:solidFill>
                  <a:schemeClr val="lt1"/>
                </a:solidFill>
              </a:rPr>
              <a:t>Se resuelve esto por medio de objetos roles o herencia dinámica.</a:t>
            </a:r>
          </a:p>
          <a:p>
            <a:pPr lvl="0" indent="-3683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sz="2200" lang="en">
                <a:solidFill>
                  <a:schemeClr val="lt1"/>
                </a:solidFill>
              </a:rPr>
              <a:t>Cuando se necesite un objeto estudiante se asocia al objeto Persona. Se disocia cuando no se use más.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4343250"/>
            <a:ext cy="4691296" cx="474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AOQL	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y="1348825" x="278750"/>
            <a:ext cy="3444000" cx="5943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n"/>
              <a:t>Lenguaje externo de consulta AOQL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n"/>
              <a:t>Binding de consulta para el cliente. Query Builder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n"/>
              <a:t>Query Builder genera código AOQL.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n"/>
              <a:t>Se valida y procesa en el Servidor.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335375" x="6186574"/>
            <a:ext cy="1739925" cx="28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68675" x="592949"/>
            <a:ext cy="4174825" cx="777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>
            <p:ph type="title"/>
          </p:nvPr>
        </p:nvSpPr>
        <p:spPr>
          <a:xfrm>
            <a:off y="107075" x="457200"/>
            <a:ext cy="7626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Procesamiento de AOQL</a:t>
            </a:r>
          </a:p>
        </p:txBody>
      </p:sp>
      <p:sp>
        <p:nvSpPr>
          <p:cNvPr id="193" name="Shape 193"/>
          <p:cNvSpPr/>
          <p:nvPr/>
        </p:nvSpPr>
        <p:spPr>
          <a:xfrm rot="-4758771">
            <a:off y="2291887" x="361569"/>
            <a:ext cy="311724" cx="1142110"/>
          </a:xfrm>
          <a:prstGeom prst="rightArrow">
            <a:avLst>
              <a:gd fmla="val 50000" name="adj1"/>
              <a:gd fmla="val 56477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4" name="Shape 194"/>
          <p:cNvCxnSpPr/>
          <p:nvPr/>
        </p:nvCxnSpPr>
        <p:spPr>
          <a:xfrm flipH="1">
            <a:off y="1186950" x="2373899"/>
            <a:ext cy="3803699" cx="1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95" name="Shape 195"/>
          <p:cNvSpPr/>
          <p:nvPr/>
        </p:nvSpPr>
        <p:spPr>
          <a:xfrm>
            <a:off y="3037850" x="377700"/>
            <a:ext cy="1180200" cx="16275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Suministrado por el cliente</a:t>
            </a:r>
          </a:p>
        </p:txBody>
      </p:sp>
      <p:sp>
        <p:nvSpPr>
          <p:cNvPr id="196" name="Shape 196"/>
          <p:cNvSpPr/>
          <p:nvPr/>
        </p:nvSpPr>
        <p:spPr>
          <a:xfrm>
            <a:off y="3470975" x="6923950"/>
            <a:ext cy="863099" cx="14438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Procesado en el Servidor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Motivación	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200150" x="457200"/>
            <a:ext cy="3943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Proveer un mecanismo de persistencia alternativo en Python.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Proponer un mecanismo de persistencia transparente, con mínima interacción.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Implementar una base de datos basadas en el futuro estándar de OMG 4.0 y aportar mejoras/ampliaciones en el futuro.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Curiosidad (?)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/>
          <p:nvPr/>
        </p:nvSpPr>
        <p:spPr>
          <a:xfrm>
            <a:off y="1541075" x="123025"/>
            <a:ext cy="3326699" cx="3927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>
                <a:latin typeface="Ubuntu Mono"/>
                <a:ea typeface="Ubuntu Mono"/>
                <a:cs typeface="Ubuntu Mono"/>
                <a:sym typeface="Ubuntu Mono"/>
              </a:rPr>
              <a:t>session = MeltaSession(host='localhost',</a:t>
            </a:r>
          </a:p>
          <a:p>
            <a:pPr rtl="0" lvl="0">
              <a:spcBef>
                <a:spcPts val="0"/>
              </a:spcBef>
              <a:buNone/>
            </a:pPr>
            <a:r>
              <a:rPr b="1" lang="en">
                <a:latin typeface="Ubuntu Mono"/>
                <a:ea typeface="Ubuntu Mono"/>
                <a:cs typeface="Ubuntu Mono"/>
                <a:sym typeface="Ubuntu Mono"/>
              </a:rPr>
              <a:t>schema='Universidad')</a:t>
            </a:r>
          </a:p>
          <a:p>
            <a:pPr rtl="0" lvl="0">
              <a:spcBef>
                <a:spcPts val="0"/>
              </a:spcBef>
              <a:buNone/>
            </a:pPr>
            <a:r>
              <a:rPr b="1" lang="en">
                <a:latin typeface="Ubuntu Mono"/>
                <a:ea typeface="Ubuntu Mono"/>
                <a:cs typeface="Ubuntu Mono"/>
                <a:sym typeface="Ubuntu Mono"/>
              </a:rPr>
              <a:t>query = MeltaQueryBuilder(session)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latin typeface="Ubuntu Mono"/>
              <a:ea typeface="Ubuntu Mono"/>
              <a:cs typeface="Ubuntu Mono"/>
              <a:sym typeface="Ubuntu Mono"/>
            </a:endParaRPr>
          </a:p>
          <a:p>
            <a:pPr rtl="0" lvl="0">
              <a:spcBef>
                <a:spcPts val="0"/>
              </a:spcBef>
              <a:buNone/>
            </a:pPr>
            <a:r>
              <a:rPr b="1" lang="en">
                <a:latin typeface="Ubuntu Mono"/>
                <a:ea typeface="Ubuntu Mono"/>
                <a:cs typeface="Ubuntu Mono"/>
                <a:sym typeface="Ubuntu Mono"/>
              </a:rPr>
              <a:t>#AOQL</a:t>
            </a:r>
          </a:p>
          <a:p>
            <a:pPr rtl="0" lvl="0">
              <a:spcBef>
                <a:spcPts val="0"/>
              </a:spcBef>
              <a:buNone/>
            </a:pPr>
            <a:r>
              <a:rPr b="1" lang="en">
                <a:latin typeface="Ubuntu Mono"/>
                <a:ea typeface="Ubuntu Mono"/>
                <a:cs typeface="Ubuntu Mono"/>
                <a:sym typeface="Ubuntu Mono"/>
              </a:rPr>
              <a:t>query.aoql_sentence('Estudiante where (id &gt; 2000)')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latin typeface="Ubuntu Mono"/>
              <a:ea typeface="Ubuntu Mono"/>
              <a:cs typeface="Ubuntu Mono"/>
              <a:sym typeface="Ubuntu Mono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latin typeface="Ubuntu Mono"/>
              <a:ea typeface="Ubuntu Mono"/>
              <a:cs typeface="Ubuntu Mono"/>
              <a:sym typeface="Ubuntu Mono"/>
            </a:endParaRPr>
          </a:p>
          <a:p>
            <a:pPr rtl="0" lvl="0">
              <a:spcBef>
                <a:spcPts val="0"/>
              </a:spcBef>
              <a:buNone/>
            </a:pPr>
            <a:r>
              <a:rPr b="1" lang="en">
                <a:latin typeface="Ubuntu Mono"/>
                <a:ea typeface="Ubuntu Mono"/>
                <a:cs typeface="Ubuntu Mono"/>
                <a:sym typeface="Ubuntu Mono"/>
              </a:rPr>
              <a:t>#Query Builder</a:t>
            </a:r>
          </a:p>
          <a:p>
            <a:pPr rtl="0" lvl="0">
              <a:spcBef>
                <a:spcPts val="0"/>
              </a:spcBef>
              <a:buNone/>
            </a:pPr>
            <a:r>
              <a:rPr b="1" lang="en">
                <a:latin typeface="Ubuntu Mono"/>
                <a:ea typeface="Ubuntu Mono"/>
                <a:cs typeface="Ubuntu Mono"/>
                <a:sym typeface="Ubuntu Mono"/>
              </a:rPr>
              <a:t>query.type(Estudiante).where(value.Greater('id',2000))</a:t>
            </a:r>
          </a:p>
          <a:p>
            <a:pPr rtl="0" lvl="0">
              <a:spcBef>
                <a:spcPts val="0"/>
              </a:spcBef>
              <a:buNone/>
            </a:pPr>
            <a:r>
              <a:rPr b="1" lang="en">
                <a:latin typeface="Ubuntu Mono"/>
                <a:ea typeface="Ubuntu Mono"/>
                <a:cs typeface="Ubuntu Mono"/>
                <a:sym typeface="Ubuntu Mono"/>
              </a:rPr>
              <a:t>query.send()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02" name="Shape 20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Ejemplo de AOQL</a:t>
            </a:r>
          </a:p>
        </p:txBody>
      </p:sp>
      <p:sp>
        <p:nvSpPr>
          <p:cNvPr id="203" name="Shape 203"/>
          <p:cNvSpPr/>
          <p:nvPr/>
        </p:nvSpPr>
        <p:spPr>
          <a:xfrm>
            <a:off y="3002075" x="4050625"/>
            <a:ext cy="404700" cx="75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y="1915325" x="4873925"/>
            <a:ext cy="2203199" cx="1987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/>
        </p:nvSpPr>
        <p:spPr>
          <a:xfrm>
            <a:off y="2140125" x="4873925"/>
            <a:ext cy="368700" cx="1987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name = “Juan Perez”</a:t>
            </a:r>
          </a:p>
        </p:txBody>
      </p:sp>
      <p:sp>
        <p:nvSpPr>
          <p:cNvPr id="206" name="Shape 206"/>
          <p:cNvSpPr/>
          <p:nvPr/>
        </p:nvSpPr>
        <p:spPr>
          <a:xfrm>
            <a:off y="2633375" x="4873925"/>
            <a:ext cy="368700" cx="1987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Especialidad = “Sistemas”</a:t>
            </a:r>
          </a:p>
        </p:txBody>
      </p:sp>
      <p:sp>
        <p:nvSpPr>
          <p:cNvPr id="207" name="Shape 207"/>
          <p:cNvSpPr/>
          <p:nvPr/>
        </p:nvSpPr>
        <p:spPr>
          <a:xfrm>
            <a:off y="3280325" x="4873925"/>
            <a:ext cy="368700" cx="1987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AnotadoEn=“Arquitectura”</a:t>
            </a:r>
          </a:p>
        </p:txBody>
      </p:sp>
      <p:sp>
        <p:nvSpPr>
          <p:cNvPr id="208" name="Shape 208"/>
          <p:cNvSpPr/>
          <p:nvPr/>
        </p:nvSpPr>
        <p:spPr>
          <a:xfrm>
            <a:off y="2310500" x="5538875"/>
            <a:ext cy="2203199" cx="1987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/>
        </p:nvSpPr>
        <p:spPr>
          <a:xfrm>
            <a:off y="2535300" x="5538875"/>
            <a:ext cy="368700" cx="1987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name = “Carlos Lopez”</a:t>
            </a:r>
          </a:p>
        </p:txBody>
      </p:sp>
      <p:sp>
        <p:nvSpPr>
          <p:cNvPr id="210" name="Shape 210"/>
          <p:cNvSpPr/>
          <p:nvPr/>
        </p:nvSpPr>
        <p:spPr>
          <a:xfrm>
            <a:off y="3028550" x="5538875"/>
            <a:ext cy="368700" cx="1987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Especialidad = “Sistemas”</a:t>
            </a:r>
          </a:p>
        </p:txBody>
      </p:sp>
      <p:sp>
        <p:nvSpPr>
          <p:cNvPr id="211" name="Shape 211"/>
          <p:cNvSpPr/>
          <p:nvPr/>
        </p:nvSpPr>
        <p:spPr>
          <a:xfrm>
            <a:off y="3675500" x="5538875"/>
            <a:ext cy="368700" cx="1987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AnotadoEn=“OS”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y="1474700" x="5314350"/>
            <a:ext cy="332699" cx="2508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ResultSet =&gt; Estudiante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Shape 217"/>
          <p:cNvSpPr/>
          <p:nvPr/>
        </p:nvSpPr>
        <p:spPr>
          <a:xfrm>
            <a:off y="1541075" x="123025"/>
            <a:ext cy="3326699" cx="3927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latin typeface="Ubuntu Mono"/>
                <a:ea typeface="Ubuntu Mono"/>
                <a:cs typeface="Ubuntu Mono"/>
                <a:sym typeface="Ubuntu Mono"/>
              </a:rPr>
              <a:t>session = MeltaSession(host='localhost',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latin typeface="Ubuntu Mono"/>
                <a:ea typeface="Ubuntu Mono"/>
                <a:cs typeface="Ubuntu Mono"/>
                <a:sym typeface="Ubuntu Mono"/>
              </a:rPr>
              <a:t>schema='Universidad')</a:t>
            </a:r>
          </a:p>
          <a:p>
            <a:pPr rtl="0" lvl="0">
              <a:spcBef>
                <a:spcPts val="0"/>
              </a:spcBef>
              <a:buNone/>
            </a:pPr>
            <a:r>
              <a:rPr b="1" lang="en">
                <a:latin typeface="Ubuntu Mono"/>
                <a:ea typeface="Ubuntu Mono"/>
                <a:cs typeface="Ubuntu Mono"/>
                <a:sym typeface="Ubuntu Mono"/>
              </a:rPr>
              <a:t>query = MeltaQueryBuilder(session)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latin typeface="Ubuntu Mono"/>
              <a:ea typeface="Ubuntu Mono"/>
              <a:cs typeface="Ubuntu Mono"/>
              <a:sym typeface="Ubuntu Mono"/>
            </a:endParaRPr>
          </a:p>
          <a:p>
            <a:pPr rtl="0" lvl="0">
              <a:spcBef>
                <a:spcPts val="0"/>
              </a:spcBef>
              <a:buNone/>
            </a:pPr>
            <a:r>
              <a:rPr b="1" lang="en">
                <a:latin typeface="Ubuntu Mono"/>
                <a:ea typeface="Ubuntu Mono"/>
                <a:cs typeface="Ubuntu Mono"/>
                <a:sym typeface="Ubuntu Mono"/>
              </a:rPr>
              <a:t>#AOQL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latin typeface="Ubuntu Mono"/>
                <a:ea typeface="Ubuntu Mono"/>
                <a:cs typeface="Ubuntu Mono"/>
                <a:sym typeface="Ubuntu Mono"/>
              </a:rPr>
              <a:t>query.aoql_sentence('Estudiante where (id &gt; 2000)')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>
              <a:latin typeface="Ubuntu Mono"/>
              <a:ea typeface="Ubuntu Mono"/>
              <a:cs typeface="Ubuntu Mono"/>
              <a:sym typeface="Ubuntu Mono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>
              <a:latin typeface="Ubuntu Mono"/>
              <a:ea typeface="Ubuntu Mono"/>
              <a:cs typeface="Ubuntu Mono"/>
              <a:sym typeface="Ubuntu Mono"/>
            </a:endParaRPr>
          </a:p>
          <a:p>
            <a:pPr rtl="0">
              <a:spcBef>
                <a:spcPts val="0"/>
              </a:spcBef>
              <a:buNone/>
            </a:pPr>
            <a:r>
              <a:rPr b="1" lang="en">
                <a:latin typeface="Ubuntu Mono"/>
                <a:ea typeface="Ubuntu Mono"/>
                <a:cs typeface="Ubuntu Mono"/>
                <a:sym typeface="Ubuntu Mono"/>
              </a:rPr>
              <a:t>#Query Builder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latin typeface="Ubuntu Mono"/>
                <a:ea typeface="Ubuntu Mono"/>
                <a:cs typeface="Ubuntu Mono"/>
                <a:sym typeface="Ubuntu Mono"/>
              </a:rPr>
              <a:t>query.type(Estudiante).where(value.Greater('id',2000))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latin typeface="Ubuntu Mono"/>
                <a:ea typeface="Ubuntu Mono"/>
                <a:cs typeface="Ubuntu Mono"/>
                <a:sym typeface="Ubuntu Mono"/>
              </a:rPr>
              <a:t>query.send()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18" name="Shape 2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Ejemplo de AOQL</a:t>
            </a:r>
          </a:p>
        </p:txBody>
      </p:sp>
      <p:sp>
        <p:nvSpPr>
          <p:cNvPr id="219" name="Shape 219"/>
          <p:cNvSpPr/>
          <p:nvPr/>
        </p:nvSpPr>
        <p:spPr>
          <a:xfrm>
            <a:off y="3002075" x="4050625"/>
            <a:ext cy="404700" cx="75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/>
        </p:nvSpPr>
        <p:spPr>
          <a:xfrm>
            <a:off y="1915325" x="4873925"/>
            <a:ext cy="2203199" cx="1987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y="2140125" x="4873925"/>
            <a:ext cy="368700" cx="1987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name = “Juan Perez”</a:t>
            </a:r>
          </a:p>
        </p:txBody>
      </p:sp>
      <p:sp>
        <p:nvSpPr>
          <p:cNvPr id="222" name="Shape 222"/>
          <p:cNvSpPr/>
          <p:nvPr/>
        </p:nvSpPr>
        <p:spPr>
          <a:xfrm>
            <a:off y="2633375" x="4873925"/>
            <a:ext cy="368700" cx="1987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Especialidad = “Sistemas”</a:t>
            </a:r>
          </a:p>
        </p:txBody>
      </p:sp>
      <p:sp>
        <p:nvSpPr>
          <p:cNvPr id="223" name="Shape 223"/>
          <p:cNvSpPr/>
          <p:nvPr/>
        </p:nvSpPr>
        <p:spPr>
          <a:xfrm>
            <a:off y="3280325" x="4873925"/>
            <a:ext cy="368700" cx="1987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AnotadoEn=“Arquitectura”</a:t>
            </a:r>
          </a:p>
        </p:txBody>
      </p:sp>
      <p:sp>
        <p:nvSpPr>
          <p:cNvPr id="224" name="Shape 224"/>
          <p:cNvSpPr/>
          <p:nvPr/>
        </p:nvSpPr>
        <p:spPr>
          <a:xfrm>
            <a:off y="2310500" x="5538875"/>
            <a:ext cy="2203199" cx="1987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/>
        </p:nvSpPr>
        <p:spPr>
          <a:xfrm>
            <a:off y="2535300" x="5538875"/>
            <a:ext cy="368700" cx="1987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name = “Carlos Lopez”</a:t>
            </a:r>
          </a:p>
        </p:txBody>
      </p:sp>
      <p:sp>
        <p:nvSpPr>
          <p:cNvPr id="226" name="Shape 226"/>
          <p:cNvSpPr/>
          <p:nvPr/>
        </p:nvSpPr>
        <p:spPr>
          <a:xfrm>
            <a:off y="3028550" x="5538875"/>
            <a:ext cy="368700" cx="1987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Especialidad = “Sistemas”</a:t>
            </a:r>
          </a:p>
        </p:txBody>
      </p:sp>
      <p:sp>
        <p:nvSpPr>
          <p:cNvPr id="227" name="Shape 227"/>
          <p:cNvSpPr/>
          <p:nvPr/>
        </p:nvSpPr>
        <p:spPr>
          <a:xfrm>
            <a:off y="3675500" x="5538875"/>
            <a:ext cy="368700" cx="1987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AnotadoEn=“OS”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y="1474700" x="5314350"/>
            <a:ext cy="332699" cx="2508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ResultSet =&gt; Estudiante</a:t>
            </a:r>
          </a:p>
        </p:txBody>
      </p:sp>
      <p:sp>
        <p:nvSpPr>
          <p:cNvPr id="229" name="Shape 229"/>
          <p:cNvSpPr/>
          <p:nvPr/>
        </p:nvSpPr>
        <p:spPr>
          <a:xfrm rot="10800000">
            <a:off y="2980550" x="7864275"/>
            <a:ext cy="863099" cx="863099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/>
        </p:nvSpPr>
        <p:spPr>
          <a:xfrm>
            <a:off y="2490850" x="7823250"/>
            <a:ext cy="368700" cx="124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Python Objs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id="234" name="Shape 2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5" name="Shape 235"/>
          <p:cNvSpPr/>
          <p:nvPr/>
        </p:nvSpPr>
        <p:spPr>
          <a:xfrm>
            <a:off y="1541075" x="123025"/>
            <a:ext cy="3326699" cx="3927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>
                <a:latin typeface="Ubuntu Mono"/>
                <a:ea typeface="Ubuntu Mono"/>
                <a:cs typeface="Ubuntu Mono"/>
                <a:sym typeface="Ubuntu Mono"/>
              </a:rPr>
              <a:t>session = MeltaSession(host='localhost',</a:t>
            </a:r>
          </a:p>
          <a:p>
            <a:pPr rtl="0" lvl="0">
              <a:spcBef>
                <a:spcPts val="0"/>
              </a:spcBef>
              <a:buNone/>
            </a:pPr>
            <a:r>
              <a:rPr b="1" lang="en">
                <a:latin typeface="Ubuntu Mono"/>
                <a:ea typeface="Ubuntu Mono"/>
                <a:cs typeface="Ubuntu Mono"/>
                <a:sym typeface="Ubuntu Mono"/>
              </a:rPr>
              <a:t>schema='Universidad')</a:t>
            </a:r>
          </a:p>
          <a:p>
            <a:pPr rtl="0" lvl="0">
              <a:spcBef>
                <a:spcPts val="0"/>
              </a:spcBef>
              <a:buNone/>
            </a:pPr>
            <a:r>
              <a:rPr b="1" lang="en">
                <a:latin typeface="Ubuntu Mono"/>
                <a:ea typeface="Ubuntu Mono"/>
                <a:cs typeface="Ubuntu Mono"/>
                <a:sym typeface="Ubuntu Mono"/>
              </a:rPr>
              <a:t>query = MeltaQueryBuilder(session)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latin typeface="Ubuntu Mono"/>
              <a:ea typeface="Ubuntu Mono"/>
              <a:cs typeface="Ubuntu Mono"/>
              <a:sym typeface="Ubuntu Mono"/>
            </a:endParaRPr>
          </a:p>
          <a:p>
            <a:pPr rtl="0" lvl="0">
              <a:spcBef>
                <a:spcPts val="0"/>
              </a:spcBef>
              <a:buNone/>
            </a:pPr>
            <a:r>
              <a:rPr b="1" lang="en">
                <a:latin typeface="Ubuntu Mono"/>
                <a:ea typeface="Ubuntu Mono"/>
                <a:cs typeface="Ubuntu Mono"/>
                <a:sym typeface="Ubuntu Mono"/>
              </a:rPr>
              <a:t>#Sentencia AOQL</a:t>
            </a:r>
          </a:p>
          <a:p>
            <a:pPr rtl="0" lvl="0">
              <a:spcBef>
                <a:spcPts val="0"/>
              </a:spcBef>
              <a:buNone/>
            </a:pPr>
            <a:r>
              <a:rPr b="1" lang="en">
                <a:latin typeface="Ubuntu Mono"/>
                <a:ea typeface="Ubuntu Mono"/>
                <a:cs typeface="Ubuntu Mono"/>
                <a:sym typeface="Ubuntu Mono"/>
              </a:rPr>
              <a:t>query.aoql_sentence('(Persona) Estudiante </a:t>
            </a:r>
          </a:p>
          <a:p>
            <a:pPr rtl="0" lvl="0">
              <a:spcBef>
                <a:spcPts val="0"/>
              </a:spcBef>
              <a:buNone/>
            </a:pPr>
            <a:r>
              <a:rPr b="1" lang="en">
                <a:latin typeface="Ubuntu Mono"/>
                <a:ea typeface="Ubuntu Mono"/>
                <a:cs typeface="Ubuntu Mono"/>
                <a:sym typeface="Ubuntu Mono"/>
              </a:rPr>
              <a:t>where (nombre == "Juan")')</a:t>
            </a:r>
          </a:p>
          <a:p>
            <a:pPr rtl="0" lvl="0">
              <a:spcBef>
                <a:spcPts val="0"/>
              </a:spcBef>
              <a:buNone/>
            </a:pPr>
            <a:r>
              <a:rPr b="1" lang="en">
                <a:latin typeface="Ubuntu Mono"/>
                <a:ea typeface="Ubuntu Mono"/>
                <a:cs typeface="Ubuntu Mono"/>
                <a:sym typeface="Ubuntu Mono"/>
              </a:rPr>
              <a:t>  </a:t>
            </a:r>
          </a:p>
          <a:p>
            <a:pPr rtl="0" lvl="0">
              <a:spcBef>
                <a:spcPts val="0"/>
              </a:spcBef>
              <a:buNone/>
            </a:pPr>
            <a:r>
              <a:rPr b="1" lang="en">
                <a:latin typeface="Ubuntu Mono"/>
                <a:ea typeface="Ubuntu Mono"/>
                <a:cs typeface="Ubuntu Mono"/>
                <a:sym typeface="Ubuntu Mono"/>
              </a:rPr>
              <a:t>#Sentencia por query builder</a:t>
            </a:r>
          </a:p>
          <a:p>
            <a:pPr rtl="0" lvl="0">
              <a:spcBef>
                <a:spcPts val="0"/>
              </a:spcBef>
              <a:buNone/>
            </a:pPr>
            <a:r>
              <a:rPr b="1" lang="en">
                <a:latin typeface="Ubuntu Mono"/>
                <a:ea typeface="Ubuntu Mono"/>
                <a:cs typeface="Ubuntu Mono"/>
                <a:sym typeface="Ubuntu Mono"/>
              </a:rPr>
              <a:t>query.type(Estudiante).where(value.Eq('nombre','John')).asRole('Persona')</a:t>
            </a:r>
          </a:p>
          <a:p>
            <a:pPr rtl="0" lvl="0">
              <a:spcBef>
                <a:spcPts val="0"/>
              </a:spcBef>
              <a:buNone/>
            </a:pPr>
            <a:r>
              <a:rPr b="1" lang="en">
                <a:latin typeface="Ubuntu Mono"/>
                <a:ea typeface="Ubuntu Mono"/>
                <a:cs typeface="Ubuntu Mono"/>
                <a:sym typeface="Ubuntu Mono"/>
              </a:rPr>
              <a:t>  </a:t>
            </a:r>
          </a:p>
          <a:p>
            <a:pPr rtl="0" lvl="0">
              <a:spcBef>
                <a:spcPts val="0"/>
              </a:spcBef>
              <a:buNone/>
            </a:pPr>
            <a:r>
              <a:rPr b="1" lang="en">
                <a:latin typeface="Ubuntu Mono"/>
                <a:ea typeface="Ubuntu Mono"/>
                <a:cs typeface="Ubuntu Mono"/>
                <a:sym typeface="Ubuntu Mono"/>
              </a:rPr>
              <a:t>query.send() #devuelve un ResultSet de Personas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latin typeface="Ubuntu Mono"/>
              <a:ea typeface="Ubuntu Mono"/>
              <a:cs typeface="Ubuntu Mono"/>
              <a:sym typeface="Ubuntu Mono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36" name="Shape 2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Ejemplo de AOQL - Roles</a:t>
            </a:r>
          </a:p>
        </p:txBody>
      </p:sp>
      <p:sp>
        <p:nvSpPr>
          <p:cNvPr id="237" name="Shape 237"/>
          <p:cNvSpPr/>
          <p:nvPr/>
        </p:nvSpPr>
        <p:spPr>
          <a:xfrm>
            <a:off y="3002075" x="4050625"/>
            <a:ext cy="404700" cx="75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id="241" name="Shape 2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2" name="Shape 242"/>
          <p:cNvSpPr/>
          <p:nvPr/>
        </p:nvSpPr>
        <p:spPr>
          <a:xfrm>
            <a:off y="1541075" x="123025"/>
            <a:ext cy="3326699" cx="3927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>
                <a:latin typeface="Ubuntu Mono"/>
                <a:ea typeface="Ubuntu Mono"/>
                <a:cs typeface="Ubuntu Mono"/>
                <a:sym typeface="Ubuntu Mono"/>
              </a:rPr>
              <a:t>session = MeltaSession(host='localhost',</a:t>
            </a:r>
          </a:p>
          <a:p>
            <a:pPr rtl="0" lvl="0">
              <a:spcBef>
                <a:spcPts val="0"/>
              </a:spcBef>
              <a:buNone/>
            </a:pPr>
            <a:r>
              <a:rPr b="1" lang="en">
                <a:latin typeface="Ubuntu Mono"/>
                <a:ea typeface="Ubuntu Mono"/>
                <a:cs typeface="Ubuntu Mono"/>
                <a:sym typeface="Ubuntu Mono"/>
              </a:rPr>
              <a:t>schema='Universidad')</a:t>
            </a:r>
          </a:p>
          <a:p>
            <a:pPr rtl="0" lvl="0">
              <a:spcBef>
                <a:spcPts val="0"/>
              </a:spcBef>
              <a:buNone/>
            </a:pPr>
            <a:r>
              <a:rPr b="1" lang="en">
                <a:latin typeface="Ubuntu Mono"/>
                <a:ea typeface="Ubuntu Mono"/>
                <a:cs typeface="Ubuntu Mono"/>
                <a:sym typeface="Ubuntu Mono"/>
              </a:rPr>
              <a:t>query = MeltaQueryBuilder(session)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latin typeface="Ubuntu Mono"/>
              <a:ea typeface="Ubuntu Mono"/>
              <a:cs typeface="Ubuntu Mono"/>
              <a:sym typeface="Ubuntu Mono"/>
            </a:endParaRPr>
          </a:p>
          <a:p>
            <a:pPr rtl="0" lvl="0">
              <a:spcBef>
                <a:spcPts val="0"/>
              </a:spcBef>
              <a:buNone/>
            </a:pPr>
            <a:r>
              <a:rPr b="1" lang="en">
                <a:latin typeface="Ubuntu Mono"/>
                <a:ea typeface="Ubuntu Mono"/>
                <a:cs typeface="Ubuntu Mono"/>
                <a:sym typeface="Ubuntu Mono"/>
              </a:rPr>
              <a:t>#Sentencia AOQL</a:t>
            </a:r>
          </a:p>
          <a:p>
            <a:pPr rtl="0" lvl="0">
              <a:spcBef>
                <a:spcPts val="0"/>
              </a:spcBef>
              <a:buNone/>
            </a:pPr>
            <a:r>
              <a:rPr b="1" lang="en">
                <a:latin typeface="Ubuntu Mono"/>
                <a:ea typeface="Ubuntu Mono"/>
                <a:cs typeface="Ubuntu Mono"/>
                <a:sym typeface="Ubuntu Mono"/>
              </a:rPr>
              <a:t>query.aoql_sentence('(Persona) Estudiante </a:t>
            </a:r>
          </a:p>
          <a:p>
            <a:pPr rtl="0" lvl="0">
              <a:spcBef>
                <a:spcPts val="0"/>
              </a:spcBef>
              <a:buNone/>
            </a:pPr>
            <a:r>
              <a:rPr b="1" lang="en">
                <a:latin typeface="Ubuntu Mono"/>
                <a:ea typeface="Ubuntu Mono"/>
                <a:cs typeface="Ubuntu Mono"/>
                <a:sym typeface="Ubuntu Mono"/>
              </a:rPr>
              <a:t>where (nombre == "Juan")')</a:t>
            </a:r>
          </a:p>
          <a:p>
            <a:pPr rtl="0" lvl="0">
              <a:spcBef>
                <a:spcPts val="0"/>
              </a:spcBef>
              <a:buNone/>
            </a:pPr>
            <a:r>
              <a:rPr b="1" lang="en">
                <a:latin typeface="Ubuntu Mono"/>
                <a:ea typeface="Ubuntu Mono"/>
                <a:cs typeface="Ubuntu Mono"/>
                <a:sym typeface="Ubuntu Mono"/>
              </a:rPr>
              <a:t>  </a:t>
            </a:r>
          </a:p>
          <a:p>
            <a:pPr rtl="0" lvl="0">
              <a:spcBef>
                <a:spcPts val="0"/>
              </a:spcBef>
              <a:buNone/>
            </a:pPr>
            <a:r>
              <a:rPr b="1" lang="en">
                <a:latin typeface="Ubuntu Mono"/>
                <a:ea typeface="Ubuntu Mono"/>
                <a:cs typeface="Ubuntu Mono"/>
                <a:sym typeface="Ubuntu Mono"/>
              </a:rPr>
              <a:t>#Sentencia por query builder</a:t>
            </a:r>
          </a:p>
          <a:p>
            <a:pPr rtl="0" lvl="0">
              <a:spcBef>
                <a:spcPts val="0"/>
              </a:spcBef>
              <a:buNone/>
            </a:pPr>
            <a:r>
              <a:rPr b="1" lang="en">
                <a:latin typeface="Ubuntu Mono"/>
                <a:ea typeface="Ubuntu Mono"/>
                <a:cs typeface="Ubuntu Mono"/>
                <a:sym typeface="Ubuntu Mono"/>
              </a:rPr>
              <a:t>query.type(Estudiante).where(value.Eq('nombre','John')).asRole('Persona')</a:t>
            </a:r>
          </a:p>
          <a:p>
            <a:pPr rtl="0" lvl="0">
              <a:spcBef>
                <a:spcPts val="0"/>
              </a:spcBef>
              <a:buNone/>
            </a:pPr>
            <a:r>
              <a:rPr b="1" lang="en">
                <a:latin typeface="Ubuntu Mono"/>
                <a:ea typeface="Ubuntu Mono"/>
                <a:cs typeface="Ubuntu Mono"/>
                <a:sym typeface="Ubuntu Mono"/>
              </a:rPr>
              <a:t>  </a:t>
            </a:r>
          </a:p>
          <a:p>
            <a:pPr rtl="0" lvl="0">
              <a:spcBef>
                <a:spcPts val="0"/>
              </a:spcBef>
              <a:buNone/>
            </a:pPr>
            <a:r>
              <a:rPr b="1" lang="en">
                <a:latin typeface="Ubuntu Mono"/>
                <a:ea typeface="Ubuntu Mono"/>
                <a:cs typeface="Ubuntu Mono"/>
                <a:sym typeface="Ubuntu Mono"/>
              </a:rPr>
              <a:t>query.send() #devuelve un ResultSet de Personas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latin typeface="Ubuntu Mono"/>
              <a:ea typeface="Ubuntu Mono"/>
              <a:cs typeface="Ubuntu Mono"/>
              <a:sym typeface="Ubuntu Mono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43" name="Shape 2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Ejemplo de AOQL - Roles</a:t>
            </a:r>
          </a:p>
        </p:txBody>
      </p:sp>
      <p:sp>
        <p:nvSpPr>
          <p:cNvPr id="244" name="Shape 244"/>
          <p:cNvSpPr/>
          <p:nvPr/>
        </p:nvSpPr>
        <p:spPr>
          <a:xfrm>
            <a:off y="3002075" x="4050625"/>
            <a:ext cy="404700" cx="75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y="1915325" x="4873925"/>
            <a:ext cy="2203199" cx="1987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/>
        </p:nvSpPr>
        <p:spPr>
          <a:xfrm>
            <a:off y="2140125" x="4873925"/>
            <a:ext cy="368700" cx="1987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name = “Juan Perez”</a:t>
            </a:r>
          </a:p>
        </p:txBody>
      </p:sp>
      <p:sp>
        <p:nvSpPr>
          <p:cNvPr id="247" name="Shape 247"/>
          <p:cNvSpPr/>
          <p:nvPr/>
        </p:nvSpPr>
        <p:spPr>
          <a:xfrm>
            <a:off y="2633375" x="4873925"/>
            <a:ext cy="368700" cx="1987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Especialidad = “Sistemas”</a:t>
            </a:r>
          </a:p>
        </p:txBody>
      </p:sp>
      <p:sp>
        <p:nvSpPr>
          <p:cNvPr id="248" name="Shape 248"/>
          <p:cNvSpPr/>
          <p:nvPr/>
        </p:nvSpPr>
        <p:spPr>
          <a:xfrm>
            <a:off y="2310500" x="5538875"/>
            <a:ext cy="2203199" cx="1987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/>
        </p:nvSpPr>
        <p:spPr>
          <a:xfrm>
            <a:off y="2535300" x="5538875"/>
            <a:ext cy="368700" cx="1987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name = “Juan Lopez”</a:t>
            </a:r>
          </a:p>
        </p:txBody>
      </p:sp>
      <p:sp>
        <p:nvSpPr>
          <p:cNvPr id="250" name="Shape 250"/>
          <p:cNvSpPr/>
          <p:nvPr/>
        </p:nvSpPr>
        <p:spPr>
          <a:xfrm>
            <a:off y="3028550" x="5538875"/>
            <a:ext cy="368700" cx="1987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Especialidad = “Sistemas”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y="1474700" x="5314350"/>
            <a:ext cy="332699" cx="2508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ResultSet =&gt; Persona</a:t>
            </a:r>
          </a:p>
        </p:txBody>
      </p:sp>
      <p:sp>
        <p:nvSpPr>
          <p:cNvPr id="252" name="Shape 252"/>
          <p:cNvSpPr/>
          <p:nvPr/>
        </p:nvSpPr>
        <p:spPr>
          <a:xfrm rot="10800000">
            <a:off y="2980550" x="7864275"/>
            <a:ext cy="863099" cx="863099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 txBox="1"/>
          <p:nvPr/>
        </p:nvSpPr>
        <p:spPr>
          <a:xfrm>
            <a:off y="2490850" x="7823250"/>
            <a:ext cy="368700" cx="124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Python Objs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Persistencia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Un schema se persiste en dos archivos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Uno con los objetos del mismo schema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Otro con los objetos indexados. Hash Map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Solo se persiste cuando se finaliza una transacción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Se restauran objetos y referencias a estos de manera eager. Incluye clase/MetaClase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Persistencia - Formato Schema</a:t>
            </a:r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53350" x="1928362"/>
            <a:ext cy="3733800" cx="498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Persistencia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El archivo de indexación se levanta completamente cuando se inicializa el schema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el schema persistido se fragmenta en el tiempo. 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Compresión cada X veces que se monta el archivo que contiene el schema.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Transacciones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Toda modificación del cliente esta enmarcado en una transacción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Atomicidad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Control de Concurrencia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Optimistic Concurrency Control para manejo de transacciones.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Transacciones - Optimistic Concurrency Control</a:t>
            </a:r>
          </a:p>
        </p:txBody>
      </p:sp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81425" x="971550"/>
            <a:ext cy="3695700" cx="72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Conclusiones</a:t>
            </a: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Primera iteración en desarrollo…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Puntos a mejorar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Protocolo de Serialización de objetos 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Objetos versionados.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Seguridad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Tolerancia a fallos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¿Porqué no una base relacional?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Objetos compuestos y relaciones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Jerarquía de clases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Sin Impedance mismatch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No hay Primary Keys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Un modelo de datos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66675" x="566737"/>
            <a:ext cy="5010150" cx="80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Estándar OMG 4.0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/>
              <a:t>OMG =&gt; Object Database Technology Working Group</a:t>
            </a:r>
          </a:p>
          <a:p>
            <a:pPr rtl="0" lvl="0" indent="-4064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800" lang="en"/>
              <a:t>Define :</a:t>
            </a:r>
          </a:p>
          <a:p>
            <a:pPr rtl="0" lvl="1" indent="-4064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800" lang="en"/>
              <a:t>Modelo de objetos en la base de datos </a:t>
            </a:r>
          </a:p>
          <a:p>
            <a:pPr rtl="0" lvl="1" indent="-4064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800" lang="en"/>
              <a:t>Lenguaje de Consulta</a:t>
            </a:r>
          </a:p>
          <a:p>
            <a:pPr rtl="0" lvl="0" indent="-4064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800" lang="en"/>
              <a:t>No se detalla:</a:t>
            </a:r>
          </a:p>
          <a:p>
            <a:pPr rtl="0" lvl="1" indent="-4064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800" lang="en"/>
              <a:t>Arquitectura General de la base de datos</a:t>
            </a:r>
          </a:p>
          <a:p>
            <a:pPr rtl="0" lvl="1" indent="-4064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800" lang="en"/>
              <a:t>Persistencia en disco</a:t>
            </a:r>
          </a:p>
          <a:p>
            <a:pPr rtl="0" lvl="1" indent="-4064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800" lang="en"/>
              <a:t>Transaccionalidad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Implementación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1200150" x="457200"/>
            <a:ext cy="3880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Melta se basa en el estándar OMG 4.0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Agregando una Arquitectura Cliente/Servidor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Transacciones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Persistencia a Disco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y="4560123" x="457200"/>
            <a:ext cy="36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Arquitectura general del Cliente/Servidor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701375" x="0"/>
            <a:ext cy="2716650" cx="914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/>
        </p:nvSpPr>
        <p:spPr>
          <a:xfrm>
            <a:off y="233800" x="4343200"/>
            <a:ext cy="2247900" cx="39386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y="242800" x="4352200"/>
            <a:ext cy="2238899" cx="15287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Conversión  Objeto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Python/Melta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Cache objetos</a:t>
            </a:r>
          </a:p>
        </p:txBody>
      </p:sp>
      <p:sp>
        <p:nvSpPr>
          <p:cNvPr id="72" name="Shape 72"/>
          <p:cNvSpPr/>
          <p:nvPr/>
        </p:nvSpPr>
        <p:spPr>
          <a:xfrm>
            <a:off y="242800" x="5881025"/>
            <a:ext cy="1142099" cx="1205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300" lang="en"/>
              <a:t>Query Builder</a:t>
            </a:r>
          </a:p>
          <a:p>
            <a:pPr>
              <a:spcBef>
                <a:spcPts val="0"/>
              </a:spcBef>
              <a:buNone/>
            </a:pPr>
            <a:r>
              <a:rPr sz="1300" lang="en"/>
              <a:t>API Cliente</a:t>
            </a:r>
          </a:p>
        </p:txBody>
      </p:sp>
      <p:sp>
        <p:nvSpPr>
          <p:cNvPr id="73" name="Shape 73"/>
          <p:cNvSpPr/>
          <p:nvPr/>
        </p:nvSpPr>
        <p:spPr>
          <a:xfrm>
            <a:off y="1339600" x="5881025"/>
            <a:ext cy="1142099" cx="1205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Procesador </a:t>
            </a:r>
          </a:p>
          <a:p>
            <a:pPr algn="ctr">
              <a:spcBef>
                <a:spcPts val="0"/>
              </a:spcBef>
              <a:buNone/>
            </a:pPr>
            <a:r>
              <a:rPr lang="en"/>
              <a:t>AOQL</a:t>
            </a:r>
          </a:p>
        </p:txBody>
      </p:sp>
      <p:sp>
        <p:nvSpPr>
          <p:cNvPr id="74" name="Shape 74"/>
          <p:cNvSpPr/>
          <p:nvPr/>
        </p:nvSpPr>
        <p:spPr>
          <a:xfrm>
            <a:off y="238300" x="7086125"/>
            <a:ext cy="2238899" cx="1205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Conector</a:t>
            </a:r>
          </a:p>
        </p:txBody>
      </p:sp>
      <p:sp>
        <p:nvSpPr>
          <p:cNvPr id="75" name="Shape 75"/>
          <p:cNvSpPr/>
          <p:nvPr/>
        </p:nvSpPr>
        <p:spPr>
          <a:xfrm>
            <a:off y="441900" x="628975"/>
            <a:ext cy="2036399" cx="15287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Aplicación</a:t>
            </a:r>
          </a:p>
        </p:txBody>
      </p:sp>
      <p:cxnSp>
        <p:nvCxnSpPr>
          <p:cNvPr id="76" name="Shape 76"/>
          <p:cNvCxnSpPr>
            <a:stCxn id="75" idx="3"/>
          </p:cNvCxnSpPr>
          <p:nvPr/>
        </p:nvCxnSpPr>
        <p:spPr>
          <a:xfrm>
            <a:off y="1460099" x="2157774"/>
            <a:ext cy="2400" cx="2149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77" name="Shape 77"/>
          <p:cNvSpPr txBox="1"/>
          <p:nvPr/>
        </p:nvSpPr>
        <p:spPr>
          <a:xfrm>
            <a:off y="0" x="476600"/>
            <a:ext cy="440699" cx="2967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700" lang="en"/>
              <a:t>Cliente de Melta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y="2526800" x="251775"/>
            <a:ext cy="2553900" cx="4370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Conversión de Objetos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Tabla de Hash que maneja relación Objeto Python/Melta (Cache)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Provee lenguaje de consulta por Query Builder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79" name="Shape 79"/>
          <p:cNvSpPr txBox="1"/>
          <p:nvPr/>
        </p:nvSpPr>
        <p:spPr>
          <a:xfrm>
            <a:off y="2643675" x="4864750"/>
            <a:ext cy="2238899" cx="4109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Comandos hacia el servidor</a:t>
            </a:r>
          </a:p>
          <a:p>
            <a:pPr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Todas las operaciones son basadas en transacciones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/>
        </p:nvSpPr>
        <p:spPr>
          <a:xfrm>
            <a:off y="395775" x="1276875"/>
            <a:ext cy="2247900" cx="5359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y="400275" x="1276875"/>
            <a:ext cy="2238899" cx="13037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Administrador Conexiones</a:t>
            </a:r>
          </a:p>
        </p:txBody>
      </p:sp>
      <p:sp>
        <p:nvSpPr>
          <p:cNvPr id="86" name="Shape 86"/>
          <p:cNvSpPr/>
          <p:nvPr/>
        </p:nvSpPr>
        <p:spPr>
          <a:xfrm>
            <a:off y="395775" x="2580675"/>
            <a:ext cy="1142099" cx="1205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300" lang="en"/>
              <a:t>AOQL Lexer/</a:t>
            </a:r>
          </a:p>
          <a:p>
            <a:pPr rtl="0" lvl="0">
              <a:spcBef>
                <a:spcPts val="0"/>
              </a:spcBef>
              <a:buNone/>
            </a:pPr>
            <a:r>
              <a:rPr sz="1300" lang="en"/>
              <a:t>Parser</a:t>
            </a:r>
          </a:p>
        </p:txBody>
      </p:sp>
      <p:sp>
        <p:nvSpPr>
          <p:cNvPr id="87" name="Shape 87"/>
          <p:cNvSpPr/>
          <p:nvPr/>
        </p:nvSpPr>
        <p:spPr>
          <a:xfrm>
            <a:off y="1501575" x="2580675"/>
            <a:ext cy="1142099" cx="1205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API 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Consulta</a:t>
            </a:r>
          </a:p>
        </p:txBody>
      </p:sp>
      <p:sp>
        <p:nvSpPr>
          <p:cNvPr id="88" name="Shape 88"/>
          <p:cNvSpPr/>
          <p:nvPr/>
        </p:nvSpPr>
        <p:spPr>
          <a:xfrm>
            <a:off y="400275" x="3785775"/>
            <a:ext cy="2238899" cx="16364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Schema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y="0" x="476600"/>
            <a:ext cy="440699" cx="2967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700" lang="en"/>
              <a:t>Server de Melta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y="2526800" x="251775"/>
            <a:ext cy="2553900" cx="4370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Procesa AOQL 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Schema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sz="2400" lang="en"/>
              <a:t>Donde viven los objetos involucrados en una transacción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sz="2400" lang="en"/>
              <a:t>Contiene objetos y clases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y="2643675" x="4864750"/>
            <a:ext cy="2238899" cx="4109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Al finalizar una transacción se persiste en disco los cambios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Recupera objetos del sistema de archivos al schema</a:t>
            </a:r>
          </a:p>
        </p:txBody>
      </p:sp>
      <p:sp>
        <p:nvSpPr>
          <p:cNvPr id="92" name="Shape 92"/>
          <p:cNvSpPr/>
          <p:nvPr/>
        </p:nvSpPr>
        <p:spPr>
          <a:xfrm>
            <a:off y="638425" x="7265649"/>
            <a:ext cy="701400" cx="1429750"/>
          </a:xfrm>
          <a:prstGeom prst="flowChartMagneticDisk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Sist. Archivos</a:t>
            </a:r>
          </a:p>
        </p:txBody>
      </p:sp>
      <p:sp>
        <p:nvSpPr>
          <p:cNvPr id="93" name="Shape 93"/>
          <p:cNvSpPr/>
          <p:nvPr/>
        </p:nvSpPr>
        <p:spPr>
          <a:xfrm>
            <a:off y="400275" x="5422275"/>
            <a:ext cy="2238899" cx="1205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Persistencia</a:t>
            </a:r>
          </a:p>
        </p:txBody>
      </p:sp>
      <p:sp>
        <p:nvSpPr>
          <p:cNvPr id="94" name="Shape 94"/>
          <p:cNvSpPr/>
          <p:nvPr/>
        </p:nvSpPr>
        <p:spPr>
          <a:xfrm>
            <a:off y="584500" x="6636200"/>
            <a:ext cy="1052099" cx="62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y="1339825" x="3043875"/>
            <a:ext cy="440699" cx="278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73700" x="288578"/>
            <a:ext cy="2256799" cx="428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Modelo de Objetos - Tipos Básicos</a:t>
            </a:r>
          </a:p>
        </p:txBody>
      </p:sp>
      <p:sp>
        <p:nvSpPr>
          <p:cNvPr id="102" name="Shape 102"/>
          <p:cNvSpPr/>
          <p:nvPr/>
        </p:nvSpPr>
        <p:spPr>
          <a:xfrm>
            <a:off y="1420750" x="2832525"/>
            <a:ext cy="350699" cx="1924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Objeto Compuesto</a:t>
            </a:r>
          </a:p>
        </p:txBody>
      </p:sp>
      <p:sp>
        <p:nvSpPr>
          <p:cNvPr id="103" name="Shape 103"/>
          <p:cNvSpPr/>
          <p:nvPr/>
        </p:nvSpPr>
        <p:spPr>
          <a:xfrm>
            <a:off y="2004775" x="2787100"/>
            <a:ext cy="350699" cx="1924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Objeto Atómico</a:t>
            </a:r>
          </a:p>
        </p:txBody>
      </p:sp>
      <p:sp>
        <p:nvSpPr>
          <p:cNvPr id="104" name="Shape 104"/>
          <p:cNvSpPr/>
          <p:nvPr/>
        </p:nvSpPr>
        <p:spPr>
          <a:xfrm>
            <a:off y="4207375" x="2049275"/>
            <a:ext cy="350699" cx="1924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Objeto Referencia</a:t>
            </a:r>
          </a:p>
        </p:txBody>
      </p:sp>
      <p:sp>
        <p:nvSpPr>
          <p:cNvPr id="105" name="Shape 105"/>
          <p:cNvSpPr/>
          <p:nvPr/>
        </p:nvSpPr>
        <p:spPr>
          <a:xfrm rot="-7956383">
            <a:off y="3708380" x="1624900"/>
            <a:ext cy="371138" cx="85839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 rot="10797980">
            <a:off y="1994574" x="2230073"/>
            <a:ext cy="371100" cx="51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 rot="9507505">
            <a:off y="1410566" x="2164381"/>
            <a:ext cy="371080" cx="70020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y="1456725" x="5332325"/>
            <a:ext cy="3507000" cx="3704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Objetos Atómicos Inmutables.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Todos los objetos poseen metadata.</a:t>
            </a:r>
          </a:p>
          <a:p>
            <a:pPr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En el futuro los objetos Compuestos serán inmutables y podrá soportarse versionado.</a:t>
            </a:r>
          </a:p>
        </p:txBody>
      </p:sp>
      <p:sp>
        <p:nvSpPr>
          <p:cNvPr id="109" name="Shape 109"/>
          <p:cNvSpPr/>
          <p:nvPr/>
        </p:nvSpPr>
        <p:spPr>
          <a:xfrm>
            <a:off y="1456725" x="4571650"/>
            <a:ext cy="1995900" cx="854399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