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8" r:id="rId5"/>
    <p:sldId id="259" r:id="rId6"/>
    <p:sldId id="260" r:id="rId7"/>
    <p:sldId id="261" r:id="rId8"/>
    <p:sldId id="269" r:id="rId9"/>
    <p:sldId id="26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4A3F0-E4B5-832F-0E3B-90472FD02627}" v="188" dt="2022-06-25T20:44:26.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78f2ff9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78f2ff9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7864e1c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7864e1c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78f2ff9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7864e1c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7864e1c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244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Task 3</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Internship Studio’s Ethical Hacking Internship</a:t>
            </a:r>
            <a:endParaRPr/>
          </a:p>
        </p:txBody>
      </p:sp>
      <p:sp>
        <p:nvSpPr>
          <p:cNvPr id="56" name="Google Shape;56;p13"/>
          <p:cNvSpPr txBox="1"/>
          <p:nvPr/>
        </p:nvSpPr>
        <p:spPr>
          <a:xfrm>
            <a:off x="5086020" y="4038925"/>
            <a:ext cx="3576305" cy="830966"/>
          </a:xfrm>
          <a:prstGeom prst="rect">
            <a:avLst/>
          </a:prstGeom>
          <a:noFill/>
          <a:ln>
            <a:noFill/>
          </a:ln>
        </p:spPr>
        <p:txBody>
          <a:bodyPr spcFirstLastPara="1" wrap="square" lIns="91425" tIns="91425" rIns="91425" bIns="91425" anchor="t" anchorCtr="0">
            <a:spAutoFit/>
          </a:bodyPr>
          <a:lstStyle/>
          <a:p>
            <a:r>
              <a:rPr lang="en-GB" dirty="0"/>
              <a:t>Name :- Nitesh Kumar Jaiswal</a:t>
            </a:r>
            <a:br>
              <a:rPr lang="en-GB" dirty="0"/>
            </a:br>
            <a:r>
              <a:rPr lang="en-GB" dirty="0"/>
              <a:t>E-mail:- Nitesh2001jaiswal@gmail.com</a:t>
            </a:r>
            <a:br>
              <a:rPr lang="en-GB" dirty="0"/>
            </a:br>
            <a:r>
              <a:rPr lang="en-GB" dirty="0"/>
              <a:t>Contact no.:- 8957216062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Report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542475" y="426900"/>
            <a:ext cx="7897800" cy="394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Insecure Transmission Vulnerability Found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GB" b="1"/>
              <a:t>Site Name: </a:t>
            </a:r>
            <a:r>
              <a:rPr lang="en-GB"/>
              <a:t>Acunetix</a:t>
            </a:r>
            <a:endParaRPr/>
          </a:p>
          <a:p>
            <a:pPr marL="0" lvl="0" indent="0" algn="l" rtl="0">
              <a:spcBef>
                <a:spcPts val="0"/>
              </a:spcBef>
              <a:spcAft>
                <a:spcPts val="0"/>
              </a:spcAft>
              <a:buNone/>
            </a:pPr>
            <a:r>
              <a:rPr lang="en-GB" b="1"/>
              <a:t>URL : </a:t>
            </a:r>
            <a:r>
              <a:rPr lang="en-GB" sz="1100" u="sng">
                <a:solidFill>
                  <a:schemeClr val="hlink"/>
                </a:solidFill>
                <a:hlinkClick r:id="rId3"/>
              </a:rPr>
              <a:t>http://testasp.vulnweb.com/</a:t>
            </a:r>
            <a:endParaRPr/>
          </a:p>
          <a:p>
            <a:pPr marL="0" lvl="0" indent="0" algn="l" rtl="0">
              <a:spcBef>
                <a:spcPts val="0"/>
              </a:spcBef>
              <a:spcAft>
                <a:spcPts val="0"/>
              </a:spcAft>
              <a:buNone/>
            </a:pPr>
            <a:endParaRPr/>
          </a:p>
          <a:p>
            <a:pPr marL="0" lvl="0" indent="0" algn="l" rtl="0">
              <a:spcBef>
                <a:spcPts val="0"/>
              </a:spcBef>
              <a:spcAft>
                <a:spcPts val="0"/>
              </a:spcAft>
              <a:buNone/>
            </a:pPr>
            <a:r>
              <a:rPr lang="en-GB" b="1"/>
              <a:t>Details : </a:t>
            </a:r>
            <a:r>
              <a:rPr lang="en-GB"/>
              <a:t>In the above mentioned site transfer of Data is found to be done using HTTP instead of HTTPS which very insecure, the passwords while registering for new account or while logging in are transferred using HTTP which can easily be intercepted and exploited.</a:t>
            </a:r>
            <a:endParaRPr/>
          </a:p>
          <a:p>
            <a:pPr marL="0" lvl="0" indent="0" algn="l" rtl="0">
              <a:spcBef>
                <a:spcPts val="0"/>
              </a:spcBef>
              <a:spcAft>
                <a:spcPts val="0"/>
              </a:spcAft>
              <a:buNone/>
            </a:pPr>
            <a:endParaRPr/>
          </a:p>
          <a:p>
            <a:pPr marL="0" lvl="0" indent="0" algn="l" rtl="0">
              <a:spcBef>
                <a:spcPts val="0"/>
              </a:spcBef>
              <a:spcAft>
                <a:spcPts val="0"/>
              </a:spcAft>
              <a:buNone/>
            </a:pPr>
            <a:r>
              <a:rPr lang="en-GB" b="1"/>
              <a:t>Impact: </a:t>
            </a:r>
            <a:r>
              <a:rPr lang="en-GB"/>
              <a:t>An attacker may:</a:t>
            </a:r>
            <a:endParaRPr/>
          </a:p>
          <a:p>
            <a:pPr marL="457200" lvl="0" indent="-317500" algn="l" rtl="0">
              <a:spcBef>
                <a:spcPts val="0"/>
              </a:spcBef>
              <a:spcAft>
                <a:spcPts val="0"/>
              </a:spcAft>
              <a:buSzPts val="1400"/>
              <a:buChar char="●"/>
            </a:pPr>
            <a:r>
              <a:rPr lang="en-GB"/>
              <a:t>Steal sensitive information like password by intercepting </a:t>
            </a:r>
            <a:endParaRPr/>
          </a:p>
          <a:p>
            <a:pPr marL="0" lvl="0" indent="0" algn="l" rtl="0">
              <a:spcBef>
                <a:spcPts val="0"/>
              </a:spcBef>
              <a:spcAft>
                <a:spcPts val="0"/>
              </a:spcAft>
              <a:buNone/>
            </a:pPr>
            <a:endParaRPr/>
          </a:p>
          <a:p>
            <a:pPr marL="0" lvl="0" indent="0" algn="l" rtl="0">
              <a:spcBef>
                <a:spcPts val="0"/>
              </a:spcBef>
              <a:spcAft>
                <a:spcPts val="0"/>
              </a:spcAft>
              <a:buNone/>
            </a:pPr>
            <a:r>
              <a:rPr lang="en-GB" b="1"/>
              <a:t>Solution: </a:t>
            </a:r>
            <a:endParaRPr b="1"/>
          </a:p>
          <a:p>
            <a:pPr marL="0" lvl="0" indent="0" algn="l" rtl="0">
              <a:spcBef>
                <a:spcPts val="0"/>
              </a:spcBef>
              <a:spcAft>
                <a:spcPts val="0"/>
              </a:spcAft>
              <a:buNone/>
            </a:pPr>
            <a:r>
              <a:rPr lang="en-GB" b="1"/>
              <a:t>	</a:t>
            </a:r>
            <a:r>
              <a:rPr lang="en-GB"/>
              <a:t>Transfer the working of all the forms on this site which carry sensitive information like passwords from HTTP to HTTPS, So even if an attacker intercepts the connection he still won’t be able to get important information like passwords easily.</a:t>
            </a:r>
            <a:endParaRPr/>
          </a:p>
          <a:p>
            <a:pPr marL="0" lvl="0" indent="0" algn="l" rtl="0">
              <a:spcBef>
                <a:spcPts val="0"/>
              </a:spcBef>
              <a:spcAft>
                <a:spcPts val="0"/>
              </a:spcAft>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reemap chart&#10;&#10;Description automatically generated">
            <a:extLst>
              <a:ext uri="{FF2B5EF4-FFF2-40B4-BE49-F238E27FC236}">
                <a16:creationId xmlns:a16="http://schemas.microsoft.com/office/drawing/2014/main" id="{50FAE5E3-0430-5222-CDD9-B8868FD988FC}"/>
              </a:ext>
            </a:extLst>
          </p:cNvPr>
          <p:cNvPicPr>
            <a:picLocks noChangeAspect="1"/>
          </p:cNvPicPr>
          <p:nvPr/>
        </p:nvPicPr>
        <p:blipFill>
          <a:blip r:embed="rId2"/>
          <a:stretch>
            <a:fillRect/>
          </a:stretch>
        </p:blipFill>
        <p:spPr>
          <a:xfrm>
            <a:off x="224287" y="171006"/>
            <a:ext cx="8770906" cy="4672092"/>
          </a:xfrm>
          <a:prstGeom prst="rect">
            <a:avLst/>
          </a:prstGeom>
        </p:spPr>
      </p:pic>
    </p:spTree>
    <p:extLst>
      <p:ext uri="{BB962C8B-B14F-4D97-AF65-F5344CB8AC3E}">
        <p14:creationId xmlns:p14="http://schemas.microsoft.com/office/powerpoint/2010/main" val="230611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542475" y="426900"/>
            <a:ext cx="7897800" cy="280073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dirty="0"/>
              <a:t>Steps to reproduce :</a:t>
            </a:r>
            <a:endParaRPr sz="1700" b="1" dirty="0"/>
          </a:p>
          <a:p>
            <a:pPr marL="457200" lvl="0" indent="-336550" algn="l" rtl="0">
              <a:spcBef>
                <a:spcPts val="0"/>
              </a:spcBef>
              <a:spcAft>
                <a:spcPts val="0"/>
              </a:spcAft>
              <a:buSzPts val="1700"/>
              <a:buAutoNum type="arabicPeriod"/>
            </a:pPr>
            <a:r>
              <a:rPr lang="en-GB" sz="1700" dirty="0"/>
              <a:t>Set up </a:t>
            </a:r>
            <a:r>
              <a:rPr lang="en-GB" sz="1700" dirty="0" err="1"/>
              <a:t>BurpSuite</a:t>
            </a:r>
            <a:r>
              <a:rPr lang="en-GB" sz="1700" dirty="0"/>
              <a:t> to intercept data from browser at it’s manual proxy</a:t>
            </a:r>
            <a:endParaRPr sz="1700" dirty="0"/>
          </a:p>
          <a:p>
            <a:pPr marL="457200" indent="-336550">
              <a:buSzPts val="1700"/>
              <a:buAutoNum type="arabicPeriod"/>
            </a:pPr>
            <a:r>
              <a:rPr lang="en-GB" sz="1700" dirty="0"/>
              <a:t>Visit the site and go to login page (forward all the requests till here in </a:t>
            </a:r>
            <a:r>
              <a:rPr lang="en-GB" sz="1700" dirty="0" err="1"/>
              <a:t>BurpSuite</a:t>
            </a:r>
            <a:r>
              <a:rPr lang="en-GB" sz="1700" dirty="0"/>
              <a:t>)</a:t>
            </a:r>
            <a:endParaRPr sz="1700" dirty="0"/>
          </a:p>
          <a:p>
            <a:pPr marL="457200" indent="-336550">
              <a:buSzPts val="1700"/>
              <a:buAutoNum type="arabicPeriod"/>
            </a:pPr>
            <a:r>
              <a:rPr lang="en-GB" sz="1700" b="1" dirty="0"/>
              <a:t> </a:t>
            </a:r>
            <a:r>
              <a:rPr lang="en-GB" sz="1700" dirty="0"/>
              <a:t>Now fill the form and submit the form for Login Now intercept the request and search in the raw code, you will find all the details including password</a:t>
            </a:r>
            <a:endParaRPr sz="1700" dirty="0"/>
          </a:p>
          <a:p>
            <a:pPr marL="457200" lvl="0" algn="l" rtl="0">
              <a:spcBef>
                <a:spcPts val="0"/>
              </a:spcBef>
              <a:spcAft>
                <a:spcPts val="0"/>
              </a:spcAft>
            </a:pPr>
            <a:endParaRPr lang="en-GB" sz="1700"/>
          </a:p>
          <a:p>
            <a:pPr marL="457200" lvl="0" indent="0" algn="l" rtl="0">
              <a:spcBef>
                <a:spcPts val="0"/>
              </a:spcBef>
              <a:spcAft>
                <a:spcPts val="0"/>
              </a:spcAft>
              <a:buNone/>
            </a:pPr>
            <a:endParaRPr sz="1700"/>
          </a:p>
          <a:p>
            <a:r>
              <a:rPr lang="en-GB" sz="1700" b="1" dirty="0"/>
              <a:t>Includes snapshots of Login page with intercepted details in next few slides</a:t>
            </a:r>
            <a:endParaRPr sz="17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Picture 2" descr="Graphical user interface, text&#10;&#10;Description automatically generated">
            <a:extLst>
              <a:ext uri="{FF2B5EF4-FFF2-40B4-BE49-F238E27FC236}">
                <a16:creationId xmlns:a16="http://schemas.microsoft.com/office/drawing/2014/main" id="{40C413F8-2198-01F9-0F10-9A0DE0EC68A8}"/>
              </a:ext>
            </a:extLst>
          </p:cNvPr>
          <p:cNvPicPr>
            <a:picLocks noChangeAspect="1"/>
          </p:cNvPicPr>
          <p:nvPr/>
        </p:nvPicPr>
        <p:blipFill>
          <a:blip r:embed="rId3"/>
          <a:stretch>
            <a:fillRect/>
          </a:stretch>
        </p:blipFill>
        <p:spPr>
          <a:xfrm>
            <a:off x="170372" y="93483"/>
            <a:ext cx="8619944" cy="48487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2734941A-D998-BE8C-A74C-0BC27DB68679}"/>
              </a:ext>
            </a:extLst>
          </p:cNvPr>
          <p:cNvPicPr>
            <a:picLocks noChangeAspect="1"/>
          </p:cNvPicPr>
          <p:nvPr/>
        </p:nvPicPr>
        <p:blipFill>
          <a:blip r:embed="rId3"/>
          <a:stretch>
            <a:fillRect/>
          </a:stretch>
        </p:blipFill>
        <p:spPr>
          <a:xfrm>
            <a:off x="278202" y="151116"/>
            <a:ext cx="8641511" cy="4862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CB90-BB17-FEAA-35F9-80E71D71603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A50012C-645C-5F1A-97BF-35B0098B190E}"/>
              </a:ext>
            </a:extLst>
          </p:cNvPr>
          <p:cNvSpPr>
            <a:spLocks noGrp="1"/>
          </p:cNvSpPr>
          <p:nvPr>
            <p:ph type="body" idx="1"/>
          </p:nvPr>
        </p:nvSpPr>
        <p:spPr/>
        <p:txBody>
          <a:bodyPr/>
          <a:lstStyle/>
          <a:p>
            <a:endParaRPr lang="en-US"/>
          </a:p>
        </p:txBody>
      </p:sp>
      <p:pic>
        <p:nvPicPr>
          <p:cNvPr id="4" name="Picture 4" descr="Graphical user interface, application, email&#10;&#10;Description automatically generated">
            <a:extLst>
              <a:ext uri="{FF2B5EF4-FFF2-40B4-BE49-F238E27FC236}">
                <a16:creationId xmlns:a16="http://schemas.microsoft.com/office/drawing/2014/main" id="{D8AF73C8-DDB8-644B-85FD-96E2B3428057}"/>
              </a:ext>
            </a:extLst>
          </p:cNvPr>
          <p:cNvPicPr>
            <a:picLocks noChangeAspect="1"/>
          </p:cNvPicPr>
          <p:nvPr/>
        </p:nvPicPr>
        <p:blipFill>
          <a:blip r:embed="rId2"/>
          <a:stretch>
            <a:fillRect/>
          </a:stretch>
        </p:blipFill>
        <p:spPr>
          <a:xfrm>
            <a:off x="127240" y="209070"/>
            <a:ext cx="8835605" cy="4693011"/>
          </a:xfrm>
          <a:prstGeom prst="rect">
            <a:avLst/>
          </a:prstGeom>
        </p:spPr>
      </p:pic>
    </p:spTree>
    <p:extLst>
      <p:ext uri="{BB962C8B-B14F-4D97-AF65-F5344CB8AC3E}">
        <p14:creationId xmlns:p14="http://schemas.microsoft.com/office/powerpoint/2010/main" val="270488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7</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Task 3</vt:lpstr>
      <vt:lpstr>Report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cp:revision>45</cp:revision>
  <dcterms:modified xsi:type="dcterms:W3CDTF">2022-06-25T20:45:07Z</dcterms:modified>
</cp:coreProperties>
</file>