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2"/>
  </p:notesMasterIdLst>
  <p:sldIdLst>
    <p:sldId id="256" r:id="rId4"/>
    <p:sldId id="261" r:id="rId5"/>
    <p:sldId id="283" r:id="rId6"/>
    <p:sldId id="271" r:id="rId7"/>
    <p:sldId id="276" r:id="rId8"/>
    <p:sldId id="279" r:id="rId9"/>
    <p:sldId id="297" r:id="rId10"/>
    <p:sldId id="262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269" autoAdjust="0"/>
  </p:normalViewPr>
  <p:slideViewPr>
    <p:cSldViewPr>
      <p:cViewPr varScale="1">
        <p:scale>
          <a:sx n="75" d="100"/>
          <a:sy n="75" d="100"/>
        </p:scale>
        <p:origin x="1236" y="60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7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281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118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842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2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1520" y="2787773"/>
            <a:ext cx="3816424" cy="10801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DESIGN THINKING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3528" y="3867894"/>
            <a:ext cx="3816424" cy="50405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u="sng" dirty="0"/>
              <a:t>BADS7105-CRM-Analytics</a:t>
            </a:r>
            <a:endParaRPr lang="en-US" altLang="ko-KR" u="sng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Arial" pitchFamily="34" charset="0"/>
              </a:rPr>
              <a:t>AGENDA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60598B-A56D-4AA1-B8C7-09EF158E4171}"/>
              </a:ext>
            </a:extLst>
          </p:cNvPr>
          <p:cNvGrpSpPr/>
          <p:nvPr/>
        </p:nvGrpSpPr>
        <p:grpSpPr>
          <a:xfrm>
            <a:off x="3203848" y="1327181"/>
            <a:ext cx="5337516" cy="467976"/>
            <a:chOff x="3060504" y="1327181"/>
            <a:chExt cx="5480860" cy="467976"/>
          </a:xfrm>
        </p:grpSpPr>
        <p:sp>
          <p:nvSpPr>
            <p:cNvPr id="7" name="Rectangle 6"/>
            <p:cNvSpPr/>
            <p:nvPr/>
          </p:nvSpPr>
          <p:spPr>
            <a:xfrm>
              <a:off x="3060504" y="1327181"/>
              <a:ext cx="5480860" cy="467976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10"/>
            <p:cNvSpPr txBox="1"/>
            <p:nvPr/>
          </p:nvSpPr>
          <p:spPr bwMode="auto">
            <a:xfrm>
              <a:off x="3178440" y="1394200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EMPATHIZE</a:t>
              </a:r>
            </a:p>
          </p:txBody>
        </p:sp>
      </p:grp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0786D0-027D-4773-AC6F-8F9F2791504F}"/>
              </a:ext>
            </a:extLst>
          </p:cNvPr>
          <p:cNvGrpSpPr/>
          <p:nvPr/>
        </p:nvGrpSpPr>
        <p:grpSpPr>
          <a:xfrm>
            <a:off x="2203695" y="1156790"/>
            <a:ext cx="683447" cy="3791224"/>
            <a:chOff x="2120250" y="1226689"/>
            <a:chExt cx="792088" cy="4393880"/>
          </a:xfrm>
        </p:grpSpPr>
        <p:sp>
          <p:nvSpPr>
            <p:cNvPr id="12" name="Chevron 11"/>
            <p:cNvSpPr/>
            <p:nvPr/>
          </p:nvSpPr>
          <p:spPr>
            <a:xfrm rot="16200000">
              <a:off x="2096802" y="1250137"/>
              <a:ext cx="838984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39223" y="1341441"/>
              <a:ext cx="554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 rot="16200000">
              <a:off x="2096802" y="2115847"/>
              <a:ext cx="838984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39223" y="2207151"/>
              <a:ext cx="554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 rot="16200000">
              <a:off x="2096802" y="2981557"/>
              <a:ext cx="838984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39223" y="3072861"/>
              <a:ext cx="554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Chevron 44"/>
            <p:cNvSpPr/>
            <p:nvPr/>
          </p:nvSpPr>
          <p:spPr>
            <a:xfrm rot="16200000">
              <a:off x="2096802" y="3847267"/>
              <a:ext cx="838984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39223" y="3938571"/>
              <a:ext cx="554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Chevron 44">
              <a:extLst>
                <a:ext uri="{FF2B5EF4-FFF2-40B4-BE49-F238E27FC236}">
                  <a16:creationId xmlns:a16="http://schemas.microsoft.com/office/drawing/2014/main" id="{41BD5A49-5E29-4401-A9AA-E2B270C0825F}"/>
                </a:ext>
              </a:extLst>
            </p:cNvPr>
            <p:cNvSpPr/>
            <p:nvPr/>
          </p:nvSpPr>
          <p:spPr>
            <a:xfrm rot="16200000">
              <a:off x="2096802" y="4805033"/>
              <a:ext cx="838984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4B341BA-94B1-438C-8E9F-A00FBB7A29CB}"/>
                </a:ext>
              </a:extLst>
            </p:cNvPr>
            <p:cNvSpPr txBox="1"/>
            <p:nvPr/>
          </p:nvSpPr>
          <p:spPr>
            <a:xfrm>
              <a:off x="2239223" y="4896337"/>
              <a:ext cx="554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057EF21-EFB4-4C20-8766-A0E495405C43}"/>
              </a:ext>
            </a:extLst>
          </p:cNvPr>
          <p:cNvGrpSpPr/>
          <p:nvPr/>
        </p:nvGrpSpPr>
        <p:grpSpPr>
          <a:xfrm>
            <a:off x="3203848" y="2106906"/>
            <a:ext cx="5337516" cy="467976"/>
            <a:chOff x="3060504" y="1327181"/>
            <a:chExt cx="5480860" cy="46797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F4C89AA-2D4F-4C12-955B-CF6E7B3581AF}"/>
                </a:ext>
              </a:extLst>
            </p:cNvPr>
            <p:cNvSpPr/>
            <p:nvPr/>
          </p:nvSpPr>
          <p:spPr>
            <a:xfrm>
              <a:off x="3060504" y="1327181"/>
              <a:ext cx="5480860" cy="467976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Box 10">
              <a:extLst>
                <a:ext uri="{FF2B5EF4-FFF2-40B4-BE49-F238E27FC236}">
                  <a16:creationId xmlns:a16="http://schemas.microsoft.com/office/drawing/2014/main" id="{DEA6463F-6A78-4EA6-8D12-79468DB4912B}"/>
                </a:ext>
              </a:extLst>
            </p:cNvPr>
            <p:cNvSpPr txBox="1"/>
            <p:nvPr/>
          </p:nvSpPr>
          <p:spPr bwMode="auto">
            <a:xfrm>
              <a:off x="3178440" y="1394200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DEFINE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DEABF3B-F97C-4277-8042-C4AAF725AADB}"/>
              </a:ext>
            </a:extLst>
          </p:cNvPr>
          <p:cNvGrpSpPr/>
          <p:nvPr/>
        </p:nvGrpSpPr>
        <p:grpSpPr>
          <a:xfrm>
            <a:off x="3203848" y="2841411"/>
            <a:ext cx="5337516" cy="467976"/>
            <a:chOff x="3060504" y="1327181"/>
            <a:chExt cx="5480860" cy="467976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395125-E8AD-4083-92B5-BB8F3EE7773C}"/>
                </a:ext>
              </a:extLst>
            </p:cNvPr>
            <p:cNvSpPr/>
            <p:nvPr/>
          </p:nvSpPr>
          <p:spPr>
            <a:xfrm>
              <a:off x="3060504" y="1327181"/>
              <a:ext cx="5480860" cy="467976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TextBox 10">
              <a:extLst>
                <a:ext uri="{FF2B5EF4-FFF2-40B4-BE49-F238E27FC236}">
                  <a16:creationId xmlns:a16="http://schemas.microsoft.com/office/drawing/2014/main" id="{4F97AF22-CFB4-4B1B-9315-C4E77A0D6F40}"/>
                </a:ext>
              </a:extLst>
            </p:cNvPr>
            <p:cNvSpPr txBox="1"/>
            <p:nvPr/>
          </p:nvSpPr>
          <p:spPr bwMode="auto">
            <a:xfrm>
              <a:off x="3178440" y="1394200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IDEATE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26F0F2-13E5-4A2F-BA20-2C252498D85E}"/>
              </a:ext>
            </a:extLst>
          </p:cNvPr>
          <p:cNvGrpSpPr/>
          <p:nvPr/>
        </p:nvGrpSpPr>
        <p:grpSpPr>
          <a:xfrm>
            <a:off x="3203848" y="3588383"/>
            <a:ext cx="5337516" cy="467976"/>
            <a:chOff x="3060504" y="1327181"/>
            <a:chExt cx="5480860" cy="46797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99B964D-BD82-4455-96ED-0B9673ABB360}"/>
                </a:ext>
              </a:extLst>
            </p:cNvPr>
            <p:cNvSpPr/>
            <p:nvPr/>
          </p:nvSpPr>
          <p:spPr>
            <a:xfrm>
              <a:off x="3060504" y="1327181"/>
              <a:ext cx="5480860" cy="467976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Box 10">
              <a:extLst>
                <a:ext uri="{FF2B5EF4-FFF2-40B4-BE49-F238E27FC236}">
                  <a16:creationId xmlns:a16="http://schemas.microsoft.com/office/drawing/2014/main" id="{0F2679FB-993F-4875-AE18-34C8DD750B5A}"/>
                </a:ext>
              </a:extLst>
            </p:cNvPr>
            <p:cNvSpPr txBox="1"/>
            <p:nvPr/>
          </p:nvSpPr>
          <p:spPr bwMode="auto">
            <a:xfrm>
              <a:off x="3178440" y="1394200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PROTOTYPE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8191C9C-9424-4228-8B54-88AC6CAC91DA}"/>
              </a:ext>
            </a:extLst>
          </p:cNvPr>
          <p:cNvGrpSpPr/>
          <p:nvPr/>
        </p:nvGrpSpPr>
        <p:grpSpPr>
          <a:xfrm>
            <a:off x="3203848" y="4351012"/>
            <a:ext cx="5337516" cy="467976"/>
            <a:chOff x="3060504" y="1327181"/>
            <a:chExt cx="5480860" cy="46797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300BBEE-8F84-445B-A483-A29221157632}"/>
                </a:ext>
              </a:extLst>
            </p:cNvPr>
            <p:cNvSpPr/>
            <p:nvPr/>
          </p:nvSpPr>
          <p:spPr>
            <a:xfrm>
              <a:off x="3060504" y="1327181"/>
              <a:ext cx="5480860" cy="467976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Box 10">
              <a:extLst>
                <a:ext uri="{FF2B5EF4-FFF2-40B4-BE49-F238E27FC236}">
                  <a16:creationId xmlns:a16="http://schemas.microsoft.com/office/drawing/2014/main" id="{A3271354-3B61-4869-812E-7A79556DE6E3}"/>
                </a:ext>
              </a:extLst>
            </p:cNvPr>
            <p:cNvSpPr txBox="1"/>
            <p:nvPr/>
          </p:nvSpPr>
          <p:spPr bwMode="auto">
            <a:xfrm>
              <a:off x="3178440" y="1394200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7D6B5B-FC39-4EAF-A214-B4BAADB51452}"/>
              </a:ext>
            </a:extLst>
          </p:cNvPr>
          <p:cNvSpPr txBox="1"/>
          <p:nvPr/>
        </p:nvSpPr>
        <p:spPr>
          <a:xfrm>
            <a:off x="4392489" y="1278398"/>
            <a:ext cx="4499991" cy="427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การเรียนในคลาส</a:t>
            </a:r>
          </a:p>
          <a:p>
            <a:r>
              <a:rPr lang="th-TH" altLang="ko-KR" sz="1400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ข้อดี</a:t>
            </a:r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จะได้เจอเพื่อนๆ มีสังคม เปลื่อนบรรยากาศ เพราะทำงานก็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WFH </a:t>
            </a:r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อยู่แต่บ้าน ไปเรียนได้ออกจากบ้านบ้าง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th-TH" altLang="ko-KR" sz="1400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ข้อเสีย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ไม่มีวิดีโอดูย้อนหลัง ไม่เหมาะกับ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Life Style </a:t>
            </a:r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ขี้ลืมแบบเราเป็นอย่างมาก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th-TH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th-TH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การเรียนออนไลน์</a:t>
            </a:r>
          </a:p>
          <a:p>
            <a:r>
              <a:rPr lang="th-TH" altLang="ko-KR" sz="1400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ข้อดี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มีวิดีโอไว้ดูย้อนหลัง ไม่ต้องเดินทาง ตื่นแล้วมานั่งเรียนได้เลย ข้อเสียสมาธิหลุดง่าย บางทีลูกเข้ามากวน</a:t>
            </a:r>
          </a:p>
          <a:p>
            <a:endParaRPr lang="th-TH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th-TH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4FF533E-F200-4BCE-8C97-35FAA4D164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8" r="10305" b="9401"/>
          <a:stretch/>
        </p:blipFill>
        <p:spPr>
          <a:xfrm>
            <a:off x="0" y="-13444"/>
            <a:ext cx="4104456" cy="5156944"/>
          </a:xfrm>
        </p:spPr>
      </p:pic>
      <p:sp>
        <p:nvSpPr>
          <p:cNvPr id="6" name="Frame 5"/>
          <p:cNvSpPr/>
          <p:nvPr/>
        </p:nvSpPr>
        <p:spPr>
          <a:xfrm>
            <a:off x="72008" y="299381"/>
            <a:ext cx="3936606" cy="4720642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374233" y="53155"/>
            <a:ext cx="4499991" cy="7183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Pisuttipong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Mekdang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9191" y="673109"/>
            <a:ext cx="410445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Profile :</a:t>
            </a:r>
            <a:r>
              <a:rPr lang="th-TH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Student (DS6)</a:t>
            </a: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Life style :</a:t>
            </a:r>
            <a:r>
              <a:rPr lang="th-TH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เป็นคนนิสัยดี ใจเย็น มีความเป็นผู้ใหญ่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-222201" y="-109183"/>
            <a:ext cx="2016224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EMPATHIZE</a:t>
            </a:r>
          </a:p>
        </p:txBody>
      </p:sp>
    </p:spTree>
    <p:extLst>
      <p:ext uri="{BB962C8B-B14F-4D97-AF65-F5344CB8AC3E}">
        <p14:creationId xmlns:p14="http://schemas.microsoft.com/office/powerpoint/2010/main" val="39126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DEFINE</a:t>
            </a:r>
            <a:endParaRPr lang="ko-KR" alt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3854258" y="1770622"/>
            <a:ext cx="3332582" cy="2999495"/>
            <a:chOff x="3203848" y="1779662"/>
            <a:chExt cx="3332582" cy="29994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3203848" y="1779662"/>
              <a:ext cx="108000" cy="27733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Block Arc 86"/>
            <p:cNvSpPr/>
            <p:nvPr/>
          </p:nvSpPr>
          <p:spPr>
            <a:xfrm>
              <a:off x="320384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25216" y="4671157"/>
              <a:ext cx="2916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9" name="Block Arc 88"/>
            <p:cNvSpPr/>
            <p:nvPr/>
          </p:nvSpPr>
          <p:spPr>
            <a:xfrm rot="16200000">
              <a:off x="608416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28430" y="3989950"/>
              <a:ext cx="108000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CDAA237-343D-4DE9-9CAA-A59F8F4E22CF}"/>
              </a:ext>
            </a:extLst>
          </p:cNvPr>
          <p:cNvGrpSpPr/>
          <p:nvPr/>
        </p:nvGrpSpPr>
        <p:grpSpPr>
          <a:xfrm>
            <a:off x="685906" y="843558"/>
            <a:ext cx="4534166" cy="1128122"/>
            <a:chOff x="685906" y="915566"/>
            <a:chExt cx="4534166" cy="1128122"/>
          </a:xfrm>
        </p:grpSpPr>
        <p:sp>
          <p:nvSpPr>
            <p:cNvPr id="91" name="Rectangle 90"/>
            <p:cNvSpPr/>
            <p:nvPr/>
          </p:nvSpPr>
          <p:spPr>
            <a:xfrm>
              <a:off x="685906" y="915566"/>
              <a:ext cx="4534166" cy="112812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92027" y="1024592"/>
              <a:ext cx="540000" cy="8679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427932" y="958731"/>
              <a:ext cx="3639968" cy="1084957"/>
              <a:chOff x="803640" y="3362835"/>
              <a:chExt cx="2970924" cy="1084957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803640" y="3579862"/>
                <a:ext cx="2970924" cy="867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เป็นคนมีอัฐยาศัยดี เข้ากับคนอื่นง่าย ใจดี ขี้เล่น เป็นกันเอง ขี้ลืมมากๆ เรียนอะไรไปก็จะคืนอาจารย์ไวมาก ชอบกินชาบู ปิ้งย่าง สายเนื้อ ชอบกินกาแฟ ชอบท่องเที่ยว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03640" y="3362835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User Description 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829373" y="1305151"/>
              <a:ext cx="47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767918" y="1056963"/>
            <a:ext cx="2758049" cy="2928608"/>
            <a:chOff x="4848046" y="3681671"/>
            <a:chExt cx="2758049" cy="2928608"/>
          </a:xfrm>
        </p:grpSpPr>
        <p:sp>
          <p:nvSpPr>
            <p:cNvPr id="110" name="Teardrop 30"/>
            <p:cNvSpPr/>
            <p:nvPr/>
          </p:nvSpPr>
          <p:spPr>
            <a:xfrm rot="8100000">
              <a:off x="5417737" y="4225696"/>
              <a:ext cx="1602534" cy="1602536"/>
            </a:xfrm>
            <a:custGeom>
              <a:avLst/>
              <a:gdLst>
                <a:gd name="connsiteX0" fmla="*/ 293361 w 2192670"/>
                <a:gd name="connsiteY0" fmla="*/ 1899310 h 2192671"/>
                <a:gd name="connsiteX1" fmla="*/ 0 w 2192670"/>
                <a:gd name="connsiteY1" fmla="*/ 1191074 h 2192671"/>
                <a:gd name="connsiteX2" fmla="*/ 1001597 w 2192670"/>
                <a:gd name="connsiteY2" fmla="*/ 189477 h 2192671"/>
                <a:gd name="connsiteX3" fmla="*/ 1341342 w 2192670"/>
                <a:gd name="connsiteY3" fmla="*/ 189477 h 2192671"/>
                <a:gd name="connsiteX4" fmla="*/ 1530818 w 2192670"/>
                <a:gd name="connsiteY4" fmla="*/ 0 h 2192671"/>
                <a:gd name="connsiteX5" fmla="*/ 1806586 w 2192670"/>
                <a:gd name="connsiteY5" fmla="*/ 0 h 2192671"/>
                <a:gd name="connsiteX6" fmla="*/ 1996062 w 2192670"/>
                <a:gd name="connsiteY6" fmla="*/ 189477 h 2192671"/>
                <a:gd name="connsiteX7" fmla="*/ 2003194 w 2192670"/>
                <a:gd name="connsiteY7" fmla="*/ 189477 h 2192671"/>
                <a:gd name="connsiteX8" fmla="*/ 2003194 w 2192670"/>
                <a:gd name="connsiteY8" fmla="*/ 196609 h 2192671"/>
                <a:gd name="connsiteX9" fmla="*/ 2192670 w 2192670"/>
                <a:gd name="connsiteY9" fmla="*/ 386085 h 2192671"/>
                <a:gd name="connsiteX10" fmla="*/ 2192670 w 2192670"/>
                <a:gd name="connsiteY10" fmla="*/ 661852 h 2192671"/>
                <a:gd name="connsiteX11" fmla="*/ 2003193 w 2192670"/>
                <a:gd name="connsiteY11" fmla="*/ 851329 h 2192671"/>
                <a:gd name="connsiteX12" fmla="*/ 2003194 w 2192670"/>
                <a:gd name="connsiteY12" fmla="*/ 1191074 h 2192671"/>
                <a:gd name="connsiteX13" fmla="*/ 1001597 w 2192670"/>
                <a:gd name="connsiteY13" fmla="*/ 2192671 h 2192671"/>
                <a:gd name="connsiteX14" fmla="*/ 293361 w 2192670"/>
                <a:gd name="connsiteY14" fmla="*/ 1899310 h 21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92670" h="2192671">
                  <a:moveTo>
                    <a:pt x="293361" y="1899310"/>
                  </a:moveTo>
                  <a:cubicBezTo>
                    <a:pt x="112107" y="1718057"/>
                    <a:pt x="0" y="1467657"/>
                    <a:pt x="0" y="1191074"/>
                  </a:cubicBezTo>
                  <a:cubicBezTo>
                    <a:pt x="0" y="637907"/>
                    <a:pt x="448430" y="189477"/>
                    <a:pt x="1001597" y="189477"/>
                  </a:cubicBezTo>
                  <a:lnTo>
                    <a:pt x="1341342" y="189477"/>
                  </a:lnTo>
                  <a:lnTo>
                    <a:pt x="1530818" y="0"/>
                  </a:lnTo>
                  <a:cubicBezTo>
                    <a:pt x="1606970" y="-76151"/>
                    <a:pt x="1730435" y="-76151"/>
                    <a:pt x="1806586" y="0"/>
                  </a:cubicBezTo>
                  <a:lnTo>
                    <a:pt x="1996062" y="189477"/>
                  </a:lnTo>
                  <a:lnTo>
                    <a:pt x="2003194" y="189477"/>
                  </a:lnTo>
                  <a:lnTo>
                    <a:pt x="2003194" y="196609"/>
                  </a:lnTo>
                  <a:lnTo>
                    <a:pt x="2192670" y="386085"/>
                  </a:lnTo>
                  <a:cubicBezTo>
                    <a:pt x="2268822" y="462236"/>
                    <a:pt x="2268822" y="585701"/>
                    <a:pt x="2192670" y="661852"/>
                  </a:cubicBezTo>
                  <a:lnTo>
                    <a:pt x="2003193" y="851329"/>
                  </a:lnTo>
                  <a:cubicBezTo>
                    <a:pt x="2003193" y="964577"/>
                    <a:pt x="2003194" y="1077826"/>
                    <a:pt x="2003194" y="1191074"/>
                  </a:cubicBezTo>
                  <a:cubicBezTo>
                    <a:pt x="2003194" y="1744241"/>
                    <a:pt x="1554764" y="2192671"/>
                    <a:pt x="1001597" y="2192671"/>
                  </a:cubicBezTo>
                  <a:cubicBezTo>
                    <a:pt x="725014" y="2192671"/>
                    <a:pt x="474614" y="2080563"/>
                    <a:pt x="293361" y="189931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5903273" y="6071006"/>
              <a:ext cx="631463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929584" y="6274865"/>
              <a:ext cx="578841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982205" y="6478724"/>
              <a:ext cx="473597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Rounded Rectangle 113"/>
            <p:cNvSpPr/>
            <p:nvPr/>
          </p:nvSpPr>
          <p:spPr>
            <a:xfrm rot="2700000">
              <a:off x="7086448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 rot="18900000" flipH="1">
              <a:off x="5218102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155070" y="3681671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5400000">
              <a:off x="7354095" y="4745637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 rot="16200000" flipH="1">
              <a:off x="4956046" y="4745638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695459" y="1705261"/>
            <a:ext cx="677334" cy="1442553"/>
            <a:chOff x="6777274" y="1831284"/>
            <a:chExt cx="552841" cy="1177414"/>
          </a:xfrm>
        </p:grpSpPr>
        <p:grpSp>
          <p:nvGrpSpPr>
            <p:cNvPr id="124" name="Group 123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Freeform 124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23F444C-93A9-4B96-9054-B892B0C1660D}"/>
              </a:ext>
            </a:extLst>
          </p:cNvPr>
          <p:cNvGrpSpPr/>
          <p:nvPr/>
        </p:nvGrpSpPr>
        <p:grpSpPr>
          <a:xfrm>
            <a:off x="685906" y="2139702"/>
            <a:ext cx="4534166" cy="1139631"/>
            <a:chOff x="685906" y="2183557"/>
            <a:chExt cx="4534166" cy="113963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D3BEDD7-3A18-40D0-BCF6-CC27CC2303CE}"/>
                </a:ext>
              </a:extLst>
            </p:cNvPr>
            <p:cNvSpPr/>
            <p:nvPr/>
          </p:nvSpPr>
          <p:spPr>
            <a:xfrm>
              <a:off x="685906" y="2183557"/>
              <a:ext cx="4534166" cy="112812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8A31BF5-DDCA-4099-9E79-D6809DF9BB01}"/>
                </a:ext>
              </a:extLst>
            </p:cNvPr>
            <p:cNvSpPr/>
            <p:nvPr/>
          </p:nvSpPr>
          <p:spPr>
            <a:xfrm>
              <a:off x="792027" y="2292583"/>
              <a:ext cx="540000" cy="8679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429395" y="2238231"/>
              <a:ext cx="3779647" cy="1084957"/>
              <a:chOff x="803640" y="3362835"/>
              <a:chExt cx="2704373" cy="1084957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803640" y="3579862"/>
                <a:ext cx="2704373" cy="867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ต้องการเรียนแล้วได้เพื่อนๆ เจอสังคมใหม่ๆ ได้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Connection </a:t>
                </a:r>
                <a:r>
                  <a:rPr lang="th-TH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มี 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Video </a:t>
                </a:r>
                <a:r>
                  <a:rPr lang="th-TH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ไว้ทบทวนย้อนหลัง เพราะขี้ลืมมากจริงๆ คืนอาจารย์ไวมากๆ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803640" y="3362835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User’s need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EF49DFD-8CE1-4B76-9E32-9611AC246E0C}"/>
                </a:ext>
              </a:extLst>
            </p:cNvPr>
            <p:cNvSpPr txBox="1"/>
            <p:nvPr/>
          </p:nvSpPr>
          <p:spPr>
            <a:xfrm>
              <a:off x="829373" y="2573142"/>
              <a:ext cx="47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C0D15BD-6239-40E2-904E-AD341045E1F1}"/>
              </a:ext>
            </a:extLst>
          </p:cNvPr>
          <p:cNvGrpSpPr/>
          <p:nvPr/>
        </p:nvGrpSpPr>
        <p:grpSpPr>
          <a:xfrm>
            <a:off x="685906" y="3435846"/>
            <a:ext cx="4534166" cy="1287120"/>
            <a:chOff x="685906" y="3470677"/>
            <a:chExt cx="4534166" cy="128712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3733686-B1FC-4A59-A45C-31449C4D44E2}"/>
                </a:ext>
              </a:extLst>
            </p:cNvPr>
            <p:cNvSpPr/>
            <p:nvPr/>
          </p:nvSpPr>
          <p:spPr>
            <a:xfrm>
              <a:off x="685906" y="3470677"/>
              <a:ext cx="4534166" cy="112812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83FD349-E296-427B-906D-AC0B6DCD476A}"/>
                </a:ext>
              </a:extLst>
            </p:cNvPr>
            <p:cNvSpPr/>
            <p:nvPr/>
          </p:nvSpPr>
          <p:spPr>
            <a:xfrm>
              <a:off x="792027" y="3579703"/>
              <a:ext cx="540000" cy="8679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CBBC34C-7B64-4F8D-8140-54B12B3981A8}"/>
                </a:ext>
              </a:extLst>
            </p:cNvPr>
            <p:cNvSpPr txBox="1"/>
            <p:nvPr/>
          </p:nvSpPr>
          <p:spPr>
            <a:xfrm>
              <a:off x="829373" y="3860262"/>
              <a:ext cx="47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1424783" y="3507854"/>
              <a:ext cx="3795289" cy="1249943"/>
              <a:chOff x="803640" y="3362835"/>
              <a:chExt cx="2059657" cy="1343489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803640" y="3579862"/>
                <a:ext cx="2059657" cy="1126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บางทีก็คิดว่าโควิดก็ดี ทำให้เราได้เรียนออนไลน์และมีวีดิโอเก็บไว้ดูวันหลัง เมื่อเราต้องใช้ความรู้ที่เรียนไป ก็จะได้มารื้อฟื้นได้ง่ายขึ้น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803640" y="3362835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User’s insight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511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 rot="13851310">
            <a:off x="3096313" y="2318835"/>
            <a:ext cx="1772081" cy="360040"/>
            <a:chOff x="3779912" y="1815666"/>
            <a:chExt cx="1772081" cy="360040"/>
          </a:xfrm>
        </p:grpSpPr>
        <p:sp>
          <p:nvSpPr>
            <p:cNvPr id="17" name="Pentagon 16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7384107">
            <a:off x="4229771" y="2262679"/>
            <a:ext cx="1772081" cy="360040"/>
            <a:chOff x="3779912" y="1815666"/>
            <a:chExt cx="1772081" cy="360040"/>
          </a:xfrm>
        </p:grpSpPr>
        <p:sp>
          <p:nvSpPr>
            <p:cNvPr id="14" name="Pentagon 13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63042" y="1493941"/>
            <a:ext cx="1772081" cy="360040"/>
            <a:chOff x="3779912" y="1815666"/>
            <a:chExt cx="1772081" cy="360040"/>
          </a:xfrm>
        </p:grpSpPr>
        <p:sp>
          <p:nvSpPr>
            <p:cNvPr id="9" name="Pentagon 8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IDEATE</a:t>
            </a:r>
          </a:p>
        </p:txBody>
      </p:sp>
      <p:sp>
        <p:nvSpPr>
          <p:cNvPr id="4" name="Oval 3"/>
          <p:cNvSpPr/>
          <p:nvPr/>
        </p:nvSpPr>
        <p:spPr>
          <a:xfrm>
            <a:off x="2987824" y="1241913"/>
            <a:ext cx="864096" cy="864096"/>
          </a:xfrm>
          <a:prstGeom prst="ellipse">
            <a:avLst/>
          </a:prstGeom>
          <a:solidFill>
            <a:schemeClr val="accent1"/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35255" y="2898097"/>
            <a:ext cx="864096" cy="864096"/>
          </a:xfrm>
          <a:prstGeom prst="ellipse">
            <a:avLst/>
          </a:prstGeom>
          <a:solidFill>
            <a:schemeClr val="accent1"/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282686" y="1241913"/>
            <a:ext cx="864096" cy="864096"/>
          </a:xfrm>
          <a:prstGeom prst="ellipse">
            <a:avLst/>
          </a:prstGeom>
          <a:solidFill>
            <a:schemeClr val="accent1"/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Block Arc 14"/>
          <p:cNvSpPr/>
          <p:nvPr/>
        </p:nvSpPr>
        <p:spPr>
          <a:xfrm rot="16200000">
            <a:off x="3253166" y="1507146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Rectangle 16"/>
          <p:cNvSpPr/>
          <p:nvPr/>
        </p:nvSpPr>
        <p:spPr>
          <a:xfrm rot="2700000">
            <a:off x="4460187" y="3117412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ounded Rectangle 27"/>
          <p:cNvSpPr/>
          <p:nvPr/>
        </p:nvSpPr>
        <p:spPr>
          <a:xfrm>
            <a:off x="5550199" y="1547576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271159" y="3863057"/>
            <a:ext cx="2592288" cy="1084957"/>
            <a:chOff x="803640" y="3362835"/>
            <a:chExt cx="2059657" cy="1084957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ทำการรวบรวมจิ๊กซอว์จากเพื่อนแต่ละคน โดยการไปทำความรู้จักเพื่อนแต่ละคน ถ้าใครยิ่งได้เยอะจะได้คะแนนเพิ่ม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จิ๊กซอว์อยู่ไหน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00192" y="1242651"/>
            <a:ext cx="2592288" cy="826425"/>
            <a:chOff x="803640" y="3362835"/>
            <a:chExt cx="2059657" cy="826425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เรียนออนไลน์แต่ให้งานกลุ่มที่ต้องไปทำงานกันแบบเจอกันตัวเป็นที่ร้านคาเฟ่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ทำงานไป ถ่ายรูปไป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77403" y="1242651"/>
            <a:ext cx="2592288" cy="826425"/>
            <a:chOff x="803640" y="3362835"/>
            <a:chExt cx="2059657" cy="826425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จัดกลุ่มให้นักศึกษาไปกินชาบูร่วมกัน และมารีวิวให้อาจารย์ฟัง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ชาบูฟิน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71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PROTOTYPE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th-TH" altLang="ko-KR" b="1" u="sng" dirty="0"/>
              <a:t>ทำงานไป ถ่ายรูปไป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16016" y="1270154"/>
            <a:ext cx="3888433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เรียนออนไลน์แต่ให้งานกลุ่มที่ต้องไปทำงานกันแบบเจอกันตัวเป็นที่ร้านคาเฟ่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เสริมสร้าง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connection</a:t>
            </a:r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ขณะที่เรียนแบบออนไลน์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อาจารย์จัดกลุ่มให้นักศึกษาทำงาน โดยจำนวนกลุ่มไม่เยอะ4-6 คน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เลือกร้านคาเฟ่ให้ และให้นักศึกษาไปทำงานที่ร้านคาเฟ่นั้น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h-TH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ถ่ายรูป และนำรูปนั้นมารีวิวให้อาจารย์ฟังด้วย </a:t>
            </a:r>
          </a:p>
          <a:p>
            <a:endParaRPr lang="th-TH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th-TH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3528" y="4268467"/>
            <a:ext cx="885698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Review </a:t>
            </a:r>
            <a:endParaRPr lang="th-TH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th-TH" altLang="ko-KR" sz="1200" dirty="0">
                <a:solidFill>
                  <a:schemeClr val="bg1"/>
                </a:solidFill>
                <a:cs typeface="Arial" pitchFamily="34" charset="0"/>
              </a:rPr>
              <a:t>ร้าน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sky gallery </a:t>
            </a:r>
            <a:r>
              <a:rPr lang="th-TH" altLang="ko-KR" sz="1200" dirty="0">
                <a:solidFill>
                  <a:schemeClr val="bg1"/>
                </a:solidFill>
                <a:cs typeface="Arial" pitchFamily="34" charset="0"/>
              </a:rPr>
              <a:t>ตั้งอยู่ที่ พัทยา เป็นสถานที่บรรยากาศดีติดริมทะเล อาหารอร่อย แต่ราคาอาจจะแพงไป แต่ถ้าพูดถึงเรื่องวิวแล้วคุ้มค่าแน่นอน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45B31CB-FF16-4053-B110-5FE83057ABB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6" r="49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1097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691680" y="1052829"/>
            <a:ext cx="2592288" cy="1518921"/>
            <a:chOff x="803640" y="3362835"/>
            <a:chExt cx="2059657" cy="1305492"/>
          </a:xfrm>
          <a:solidFill>
            <a:schemeClr val="bg2"/>
          </a:solidFill>
        </p:grpSpPr>
        <p:sp>
          <p:nvSpPr>
            <p:cNvPr id="51" name="TextBox 50"/>
            <p:cNvSpPr txBox="1"/>
            <p:nvPr/>
          </p:nvSpPr>
          <p:spPr>
            <a:xfrm>
              <a:off x="803640" y="3579862"/>
              <a:ext cx="2059657" cy="10884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th-TH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การกินชาบูร่วมกันเป็นการสร้างเสริมความสัมพันธ์ที่ดี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th-TH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เรียนร่วมกันที่ 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Cafe </a:t>
              </a:r>
              <a:r>
                <a:rPr lang="th-TH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ก็เปลี่ยนบรรยากาศ เพิ่มโอกาสรู้จักเพื่อนมากขึ้น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LIKE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025861-29CC-4740-9E5D-8BBA9EE7E691}"/>
              </a:ext>
            </a:extLst>
          </p:cNvPr>
          <p:cNvGrpSpPr/>
          <p:nvPr/>
        </p:nvGrpSpPr>
        <p:grpSpPr>
          <a:xfrm>
            <a:off x="1540349" y="971652"/>
            <a:ext cx="6063302" cy="3383280"/>
            <a:chOff x="1259632" y="925015"/>
            <a:chExt cx="6063302" cy="338328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4291283" y="2645345"/>
              <a:ext cx="3031651" cy="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1259632" y="2645345"/>
              <a:ext cx="3031651" cy="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 flipV="1">
              <a:off x="4291283" y="925015"/>
              <a:ext cx="0" cy="173736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3CFD874-B8F9-4EE1-B971-ADD40CA22E6A}"/>
                </a:ext>
              </a:extLst>
            </p:cNvPr>
            <p:cNvCxnSpPr>
              <a:cxnSpLocks/>
            </p:cNvCxnSpPr>
            <p:nvPr/>
          </p:nvCxnSpPr>
          <p:spPr>
            <a:xfrm>
              <a:off x="4291283" y="2662375"/>
              <a:ext cx="0" cy="164592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9698610-E102-4905-BAA8-BFD67E32D7E8}"/>
              </a:ext>
            </a:extLst>
          </p:cNvPr>
          <p:cNvGrpSpPr/>
          <p:nvPr/>
        </p:nvGrpSpPr>
        <p:grpSpPr>
          <a:xfrm>
            <a:off x="4860032" y="1052828"/>
            <a:ext cx="2592288" cy="1518922"/>
            <a:chOff x="803640" y="3362835"/>
            <a:chExt cx="2059657" cy="1518922"/>
          </a:xfrm>
          <a:solidFill>
            <a:schemeClr val="bg2"/>
          </a:solidFill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A41CF8C-55E9-40D2-AE0A-DC69CDF9FEB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301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th-TH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ไม่มีแรงจูงใจในการไปทำงานกลุ่มที่ 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Cafe </a:t>
              </a:r>
              <a:r>
                <a:rPr lang="th-TH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เท่าที่ควร น่าจะมีรางวัลสำหรับผู้ทำได้ดี ฯลฯ เพิ่มเติม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th-TH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098046B-7221-40E9-A2A1-519FC324287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DISLIKE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1661B64-1C45-417A-BE5E-A44A6ECDC0B0}"/>
              </a:ext>
            </a:extLst>
          </p:cNvPr>
          <p:cNvGrpSpPr/>
          <p:nvPr/>
        </p:nvGrpSpPr>
        <p:grpSpPr>
          <a:xfrm>
            <a:off x="1691680" y="2853028"/>
            <a:ext cx="2592288" cy="1666655"/>
            <a:chOff x="803640" y="3362835"/>
            <a:chExt cx="2059657" cy="1666655"/>
          </a:xfrm>
          <a:solidFill>
            <a:schemeClr val="bg2"/>
          </a:solidFill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E291A0B-0A28-4431-B15D-E40FB7C4ED5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4496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th-TH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ควรจัดกิจกรรมเรียนที่ 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Cafe </a:t>
              </a:r>
              <a:r>
                <a:rPr lang="th-TH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นี้กี่ครั้งดี ถ้าบ่อยไปจะเบื่อหรือเปล่า หรือควรจะกำหนด แต่ละครั้งจะต้องไม่ซ้ำกลุ่มเดิมด้วย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th-TH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การทำความรู้จักเพื่อน มี 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template </a:t>
              </a:r>
              <a:r>
                <a:rPr lang="th-TH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ไหม ต้องสอบถามข้อมูลอะไรกันบ้างถึงจะได้จิ๊กซอว์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CA8A97-247F-4F74-A246-E943D9B3D33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QUESTION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8F5109D-C30A-4DFA-AE86-DB98B8107D81}"/>
              </a:ext>
            </a:extLst>
          </p:cNvPr>
          <p:cNvGrpSpPr/>
          <p:nvPr/>
        </p:nvGrpSpPr>
        <p:grpSpPr>
          <a:xfrm>
            <a:off x="4860032" y="2853028"/>
            <a:ext cx="2592288" cy="1666655"/>
            <a:chOff x="803640" y="3362835"/>
            <a:chExt cx="2059657" cy="1666655"/>
          </a:xfrm>
          <a:solidFill>
            <a:schemeClr val="bg2"/>
          </a:solidFill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1B1222E-0265-413E-9D7D-4B910F5E503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4496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th-TH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การจัดกลุ่มไปเรียนตาม 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Cafe </a:t>
              </a:r>
              <a:r>
                <a:rPr lang="th-TH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ควรให้ตามความสมัครใจ และคำนึงเรื่องความปลอดภัยจากโควิดด้วย เช่นผู้เข้าร่วมโครงการ ควรได้รับวัคซีนแล้ว และมีข้อกำหนดด้านความปลอดภัยเช่น ใส่แมสตลอดเวลาที่ทำกิจกรรม</a:t>
              </a:r>
              <a:endPara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AF84D2E-DB27-459A-8AEE-7C154D8E6B5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411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547</Words>
  <Application>Microsoft Office PowerPoint</Application>
  <PresentationFormat>On-screen Show (16:9)</PresentationFormat>
  <Paragraphs>70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Thanison Saraphun</cp:lastModifiedBy>
  <cp:revision>120</cp:revision>
  <dcterms:created xsi:type="dcterms:W3CDTF">2016-12-05T23:26:54Z</dcterms:created>
  <dcterms:modified xsi:type="dcterms:W3CDTF">2021-12-29T14:54:57Z</dcterms:modified>
</cp:coreProperties>
</file>