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3" r:id="rId5"/>
    <p:sldId id="277" r:id="rId6"/>
    <p:sldId id="278" r:id="rId7"/>
    <p:sldId id="279" r:id="rId8"/>
    <p:sldId id="281" r:id="rId9"/>
    <p:sldId id="286" r:id="rId10"/>
    <p:sldId id="280" r:id="rId11"/>
    <p:sldId id="287" r:id="rId12"/>
    <p:sldId id="288" r:id="rId13"/>
    <p:sldId id="268" r:id="rId14"/>
    <p:sldId id="269" r:id="rId15"/>
    <p:sldId id="293" r:id="rId16"/>
    <p:sldId id="294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02" r:id="rId25"/>
    <p:sldId id="303" r:id="rId26"/>
    <p:sldId id="27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A5E3-7DFC-4B36-B7EA-84CBDF386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80E51-DA89-41CA-BD81-3A3B20AE8A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2.bin"/><Relationship Id="rId7" Type="http://schemas.openxmlformats.org/officeDocument/2006/relationships/oleObject" Target="../embeddings/oleObject11.bin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255" y="407035"/>
            <a:ext cx="6924675" cy="3489325"/>
          </a:xfrm>
        </p:spPr>
        <p:txBody>
          <a:bodyPr/>
          <a:lstStyle/>
          <a:p>
            <a:r>
              <a:rPr lang="zh-CN" altLang="en-US" dirty="0" smtClean="0"/>
              <a:t>欧几里徳</a:t>
            </a:r>
            <a:br>
              <a:rPr lang="zh-CN" altLang="en-US" dirty="0" smtClean="0"/>
            </a:br>
            <a:r>
              <a:rPr lang="zh-CN" altLang="en-US" dirty="0" smtClean="0"/>
              <a:t>与</a:t>
            </a:r>
            <a:br>
              <a:rPr lang="zh-CN" altLang="en-US" dirty="0" smtClean="0"/>
            </a:br>
            <a:r>
              <a:rPr lang="zh-CN" altLang="en-US" dirty="0" smtClean="0"/>
              <a:t>拓展欧几里德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4465" y="4353094"/>
            <a:ext cx="5826719" cy="1096899"/>
          </a:xfrm>
        </p:spPr>
        <p:txBody>
          <a:bodyPr/>
          <a:lstStyle/>
          <a:p>
            <a:r>
              <a:rPr lang="zh-CN" altLang="en-US" dirty="0" smtClean="0"/>
              <a:t>主讲人：韩东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5828665" cy="8388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拓展欧几里德定理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711771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重写欧几里德以计算出更多有效信息。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</a:t>
            </a:r>
            <a:r>
              <a:rPr lang="en-US" altLang="zh-CN"/>
              <a:t>gcd(a,b)=gcd(b,a mod b)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gcd(a,b)=a*x+b*y  </a:t>
            </a:r>
            <a:r>
              <a:rPr lang="zh-CN" altLang="zh-CN"/>
              <a:t>最大公约数的线性组合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gcd(b,a mod b) = b*x' + (a mod b)*y' = b*x' + (a-floor(a/b)*b)*y'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=a*y' + b*(x' - floor(a/b)*y)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所以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x=y'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y=x'-floor(a/b)*y</a:t>
            </a:r>
            <a:endParaRPr lang="en-US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5828665" cy="8388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拓展欧几里德代码实现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6280150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int ex_gcd(int a,int b,int &amp;x,int &amp;y)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{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if(b==0) /* gcd(a,0)=a  a = a*1+b*0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{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x=1;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y=0;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printf("a = %d, b = %d, x = %d, y = %d\n",a,b,x,y);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return a;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}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else//x=y'   y= x' - a/b*y';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{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int r=ex_gcd(b,a%b,x,y);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int tmp=x;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x=y;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y=tmp-a/b*y;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printf("a = %d, b = %d, x = %d, y = %d\n",a,b,x,y);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	return r;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	}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}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80" y="295910"/>
            <a:ext cx="3793490" cy="6337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代码实例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29260" y="1176655"/>
            <a:ext cx="662622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99 78   </a:t>
            </a:r>
            <a:endParaRPr lang="zh-CN" altLang="en-US"/>
          </a:p>
          <a:p>
            <a:r>
              <a:rPr lang="zh-CN" altLang="en-US"/>
              <a:t>a = 3, b = 0, x = 1, y = 0</a:t>
            </a:r>
            <a:endParaRPr lang="zh-CN" altLang="en-US"/>
          </a:p>
          <a:p>
            <a:r>
              <a:rPr lang="zh-CN" altLang="en-US"/>
              <a:t>a = 6, b = 3, x = 0, y = 1</a:t>
            </a:r>
            <a:endParaRPr lang="zh-CN" altLang="en-US"/>
          </a:p>
          <a:p>
            <a:r>
              <a:rPr lang="zh-CN" altLang="en-US"/>
              <a:t>a = 15, b = 6, x = 1, y = -2</a:t>
            </a:r>
            <a:endParaRPr lang="zh-CN" altLang="en-US"/>
          </a:p>
          <a:p>
            <a:r>
              <a:rPr lang="zh-CN" altLang="en-US"/>
              <a:t>a = 21, b = 15, x = -2, y = 3</a:t>
            </a:r>
            <a:endParaRPr lang="zh-CN" altLang="en-US"/>
          </a:p>
          <a:p>
            <a:r>
              <a:rPr lang="zh-CN" altLang="en-US"/>
              <a:t>a = 78, b = 21, x = 3, y = -11</a:t>
            </a:r>
            <a:endParaRPr lang="zh-CN" altLang="en-US"/>
          </a:p>
          <a:p>
            <a:r>
              <a:rPr lang="zh-CN" altLang="en-US"/>
              <a:t>a = 99, b = 78, x = -11, y = 14</a:t>
            </a:r>
            <a:endParaRPr lang="zh-CN" altLang="en-US"/>
          </a:p>
          <a:p>
            <a:r>
              <a:rPr lang="zh-CN" altLang="en-US"/>
              <a:t>3</a:t>
            </a:r>
            <a:endParaRPr lang="zh-CN" altLang="en-US"/>
          </a:p>
          <a:p>
            <a:r>
              <a:rPr lang="en-US" altLang="zh-CN"/>
              <a:t>99*</a:t>
            </a:r>
            <a:r>
              <a:rPr lang="zh-CN" altLang="en-US"/>
              <a:t>（</a:t>
            </a:r>
            <a:r>
              <a:rPr lang="en-US" altLang="zh-CN"/>
              <a:t>-11</a:t>
            </a:r>
            <a:r>
              <a:rPr lang="zh-CN" altLang="en-US"/>
              <a:t>）</a:t>
            </a:r>
            <a:r>
              <a:rPr lang="en-US" altLang="zh-CN"/>
              <a:t>+78*14=3</a:t>
            </a:r>
            <a:endParaRPr lang="en-US" altLang="zh-CN"/>
          </a:p>
          <a:p>
            <a:r>
              <a:rPr lang="zh-CN" altLang="en-US"/>
              <a:t>-11,14</a:t>
            </a:r>
            <a:endParaRPr lang="zh-CN" altLang="en-US"/>
          </a:p>
          <a:p>
            <a:r>
              <a:rPr lang="zh-CN" altLang="en-US"/>
              <a:t>252 198</a:t>
            </a:r>
            <a:endParaRPr lang="zh-CN" altLang="en-US"/>
          </a:p>
          <a:p>
            <a:r>
              <a:rPr lang="zh-CN" altLang="en-US"/>
              <a:t>a = 18, b = 0, x = 1, y = 0</a:t>
            </a:r>
            <a:endParaRPr lang="zh-CN" altLang="en-US"/>
          </a:p>
          <a:p>
            <a:r>
              <a:rPr lang="zh-CN" altLang="en-US"/>
              <a:t>a = 36, b = 18, x = 0, y = 1</a:t>
            </a:r>
            <a:endParaRPr lang="zh-CN" altLang="en-US"/>
          </a:p>
          <a:p>
            <a:r>
              <a:rPr lang="zh-CN" altLang="en-US"/>
              <a:t>a = 54, b = 36, x = 1, y = -1</a:t>
            </a:r>
            <a:endParaRPr lang="zh-CN" altLang="en-US"/>
          </a:p>
          <a:p>
            <a:r>
              <a:rPr lang="zh-CN" altLang="en-US"/>
              <a:t>a = 198, b = 54, x = -1, y = 4</a:t>
            </a:r>
            <a:endParaRPr lang="zh-CN" altLang="en-US"/>
          </a:p>
          <a:p>
            <a:r>
              <a:rPr lang="zh-CN" altLang="en-US"/>
              <a:t>a = 252, b = 198, x = 4, y = -5</a:t>
            </a:r>
            <a:endParaRPr lang="zh-CN" altLang="en-US"/>
          </a:p>
          <a:p>
            <a:r>
              <a:rPr lang="zh-CN" altLang="en-US"/>
              <a:t>18</a:t>
            </a:r>
            <a:endParaRPr lang="zh-CN" altLang="en-US"/>
          </a:p>
          <a:p>
            <a:r>
              <a:rPr lang="zh-CN" altLang="en-US"/>
              <a:t>4,-5</a:t>
            </a:r>
            <a:endParaRPr lang="zh-CN" altLang="en-US"/>
          </a:p>
          <a:p>
            <a:r>
              <a:rPr lang="en-US" altLang="zh-CN"/>
              <a:t>252*4+198*(-5)=18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拓展欧几里德运用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mx+ny=c的整数解算法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先求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m*x+n*y=gcd(x,y)</a:t>
            </a:r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的一个特解 设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d=gcd(x,y)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如果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 d|c </a:t>
            </a:r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则方程有解 ，相反则没有解</a:t>
            </a:r>
            <a:endParaRPr lang="zh-CN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记 特解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x0 y0 t=c/d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根据丢番图（直线上的整数点） 通解为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x=t*x0+n/d; y=t*y0-m/d;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所以若求最小正整数解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x%(n/d)+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(n/d))%(n/d)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为什么要加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+n/d</a:t>
            </a:r>
            <a:endParaRPr lang="zh-CN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在编程中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-1%3=-1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实际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-1%3=2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/>
          </a:bodyPr>
          <a:lstStyle/>
          <a:p>
            <a:r>
              <a:rPr lang="zh-CN" altLang="en-US" dirty="0"/>
              <a:t>举个例子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45 81 9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= 9, b = 0, x = 1, y = 0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= 36, b = 9, x = 0, y = 1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= 45, b = 36, x = 1, y = -1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= 81, b = 45, x = -1, y = 2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= 45, b = 81, x = 2, y = -1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2 * 45 + -1 + 81 = 9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146436" name="Object 4"/>
          <p:cNvGraphicFramePr/>
          <p:nvPr/>
        </p:nvGraphicFramePr>
        <p:xfrm>
          <a:off x="3039745" y="713105"/>
          <a:ext cx="212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862965" imgH="203200" progId="Equation.3">
                  <p:embed/>
                </p:oleObj>
              </mc:Choice>
              <mc:Fallback>
                <p:oleObj name="" r:id="rId1" imgW="862965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9745" y="713105"/>
                        <a:ext cx="21209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/>
          </a:bodyPr>
          <a:lstStyle/>
          <a:p>
            <a:r>
              <a:rPr lang="zh-CN" altLang="zh-CN" dirty="0"/>
              <a:t>实现代码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88315" y="1227455"/>
            <a:ext cx="7786370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int main()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{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int x,y,a,b,c;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while(cin &gt;&gt; a &gt;&gt; b &gt;&gt; c)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{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int r=ex_gcd(a,b,x,y);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if(c%r!=0)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{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cout &lt;&lt;"Error" &lt;&lt; endl;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}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else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{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int times=c/r;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x*=times;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int addition=b/r;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int ansx=(x%addition+addition)%addition;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int ansy=(c-a*x)/b;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	printf("%d * %d + %d + %d = %d\n",ansx,a,ansy,b,c);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	}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	}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}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146436" name="Object 4"/>
          <p:cNvGraphicFramePr/>
          <p:nvPr/>
        </p:nvGraphicFramePr>
        <p:xfrm>
          <a:off x="3039745" y="713105"/>
          <a:ext cx="212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862965" imgH="203200" progId="Equation.3">
                  <p:embed/>
                </p:oleObj>
              </mc:Choice>
              <mc:Fallback>
                <p:oleObj name="" r:id="rId1" imgW="862965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9745" y="713105"/>
                        <a:ext cx="21209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拓展欧几里德运用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线性同余方程</a:t>
            </a:r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模和同余：设a、b和m均为整数，且m&gt;0。如果a和b被m除所得的余数相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同，那么称a和b关于模m是同余的，记作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     b (mod m)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等价于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 m |(b-a)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  证明 </a:t>
            </a:r>
            <a:r>
              <a:rPr lang="en-US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a = q*m + n b = p*m + n</a:t>
            </a:r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en-US" sz="16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b-a=(p-q)*m</a:t>
            </a:r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0" y="3371850"/>
          <a:ext cx="1270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14300" progId="Equation.KSEE3">
                  <p:embed/>
                </p:oleObj>
              </mc:Choice>
              <mc:Fallback>
                <p:oleObj name="" r:id="rId1" imgW="1270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8500" y="3371850"/>
                        <a:ext cx="1270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561840" y="2519045"/>
          <a:ext cx="34671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02260" imgH="295275" progId="Equation.KSEE3">
                  <p:embed/>
                </p:oleObj>
              </mc:Choice>
              <mc:Fallback>
                <p:oleObj name="" r:id="rId3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1840" y="2519045"/>
                        <a:ext cx="34671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拓展欧几里德运用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同余性质</a:t>
            </a:r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若a,b,c，d，m是整数，m&gt;0,a     b (mod m),且 c     d (mod m),则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1.a+c      b+d (mod m)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2.a-c      b-d (mod m)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3.a*c      b*d (mod m) 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0" y="3371850"/>
          <a:ext cx="1270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14300" progId="Equation.KSEE3">
                  <p:embed/>
                </p:oleObj>
              </mc:Choice>
              <mc:Fallback>
                <p:oleObj name="" r:id="rId1" imgW="127000" imgH="114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8500" y="3371850"/>
                        <a:ext cx="1270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441700" y="1969770"/>
          <a:ext cx="2565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02260" imgH="295275" progId="Equation.KSEE3">
                  <p:embed/>
                </p:oleObj>
              </mc:Choice>
              <mc:Fallback>
                <p:oleObj name="" r:id="rId3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1700" y="1969770"/>
                        <a:ext cx="25654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417820" y="1972310"/>
          <a:ext cx="2565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302260" imgH="295275" progId="Equation.KSEE3">
                  <p:embed/>
                </p:oleObj>
              </mc:Choice>
              <mc:Fallback>
                <p:oleObj name="" r:id="rId5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7820" y="1972310"/>
                        <a:ext cx="25654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437640" y="2751455"/>
          <a:ext cx="2565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302260" imgH="295275" progId="Equation.KSEE3">
                  <p:embed/>
                </p:oleObj>
              </mc:Choice>
              <mc:Fallback>
                <p:oleObj name="" r:id="rId6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640" y="2751455"/>
                        <a:ext cx="25654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1437640" y="3237230"/>
          <a:ext cx="2565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302260" imgH="295275" progId="Equation.KSEE3">
                  <p:embed/>
                </p:oleObj>
              </mc:Choice>
              <mc:Fallback>
                <p:oleObj name="" r:id="rId7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640" y="3237230"/>
                        <a:ext cx="25654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1437640" y="3738245"/>
          <a:ext cx="25654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8" imgW="302260" imgH="295275" progId="Equation.KSEE3">
                  <p:embed/>
                </p:oleObj>
              </mc:Choice>
              <mc:Fallback>
                <p:oleObj name="" r:id="rId8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640" y="3738245"/>
                        <a:ext cx="25654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拓展欧几里德运用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1163955"/>
            <a:ext cx="63938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线性同余方程解法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8208" name="Rectangle 3"/>
          <p:cNvSpPr>
            <a:spLocks noGrp="1"/>
          </p:cNvSpPr>
          <p:nvPr>
            <p:ph idx="1"/>
          </p:nvPr>
        </p:nvSpPr>
        <p:spPr>
          <a:xfrm>
            <a:off x="3023235" y="1392555"/>
            <a:ext cx="3810000" cy="533400"/>
          </a:xfrm>
          <a:noFill/>
          <a:ln>
            <a:noFill/>
          </a:ln>
        </p:spPr>
        <p:txBody>
          <a:bodyPr/>
          <a:p>
            <a:pPr eaLnBrk="1" hangingPunct="1">
              <a:buNone/>
            </a:pPr>
            <a:r>
              <a:rPr lang="zh-CN" altLang="en-US" sz="2400" b="1" dirty="0"/>
              <a:t>相当于求</a:t>
            </a:r>
            <a:endParaRPr lang="zh-CN" altLang="en-US" sz="2400" b="1" dirty="0"/>
          </a:p>
        </p:txBody>
      </p:sp>
      <p:sp>
        <p:nvSpPr>
          <p:cNvPr id="8209" name="Rectangle 19"/>
          <p:cNvSpPr/>
          <p:nvPr/>
        </p:nvSpPr>
        <p:spPr>
          <a:xfrm>
            <a:off x="685800" y="1996440"/>
            <a:ext cx="6205220" cy="5532120"/>
          </a:xfrm>
          <a:prstGeom prst="rect">
            <a:avLst/>
          </a:prstGeom>
          <a:noFill/>
          <a:ln w="9525">
            <a:noFill/>
          </a:ln>
        </p:spPr>
        <p:txBody>
          <a:bodyPr wrap="square" bIns="0">
            <a:spAutoFit/>
          </a:bodyPr>
          <a:p>
            <a:pPr lvl="0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根据前面求                  的步骤：直接转化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先求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a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*x+m*y=gcd(x,y)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的一个特解 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d=gcd(x,y)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如果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d|b 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则方程有解 ，相反则没有解</a:t>
            </a:r>
            <a:endParaRPr lang="zh-CN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zh-CN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记 特解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x0 y0 t=b/d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根据丢番图（直线上的整数点） 通解为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x=t*x0+m/d; y=t*y0-a/d;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所以若求最小正整数解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(x%(n/d)+(n/d))%(n/d)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但实际上要考虑负数问题</a:t>
            </a:r>
            <a:endParaRPr lang="zh-CN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eaLnBrk="1" hangingPunct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4" name="Object 11"/>
          <p:cNvGraphicFramePr/>
          <p:nvPr/>
        </p:nvGraphicFramePr>
        <p:xfrm>
          <a:off x="1066800" y="1524000"/>
          <a:ext cx="1873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926465" imgH="203200" progId="Equation.3">
                  <p:embed/>
                </p:oleObj>
              </mc:Choice>
              <mc:Fallback>
                <p:oleObj name="" r:id="rId1" imgW="92646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524000"/>
                        <a:ext cx="18732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/>
          <p:nvPr/>
        </p:nvGraphicFramePr>
        <p:xfrm>
          <a:off x="2312988" y="1905000"/>
          <a:ext cx="1536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761365" imgH="203200" progId="Equation.3">
                  <p:embed/>
                </p:oleObj>
              </mc:Choice>
              <mc:Fallback>
                <p:oleObj name="" r:id="rId3" imgW="761365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988" y="1905000"/>
                        <a:ext cx="15367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5"/>
          <p:cNvGraphicFramePr/>
          <p:nvPr/>
        </p:nvGraphicFramePr>
        <p:xfrm>
          <a:off x="4533900" y="1392555"/>
          <a:ext cx="15398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61365" imgH="203200" progId="Equation.3">
                  <p:embed/>
                </p:oleObj>
              </mc:Choice>
              <mc:Fallback>
                <p:oleObj name="" r:id="rId5" imgW="761365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1392555"/>
                        <a:ext cx="1539875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/>
          </a:bodyPr>
          <a:lstStyle/>
          <a:p>
            <a:r>
              <a:rPr lang="zh-CN" altLang="en-US" dirty="0"/>
              <a:t>举个例子 青蛙的约会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题意：一人从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点出发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速度为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m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，一人从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y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点出发，速度为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n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。超出范围模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l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，问相遇时间。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设相遇时间为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t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构造方程 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x+m*t    y+n*t (mod l)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改写</a:t>
            </a:r>
            <a:r>
              <a:rPr lang="en-US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 (m-n)*t    (y-x) (mod l) </a:t>
            </a:r>
            <a:endParaRPr lang="en-US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代入方程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r=ex_gcd(m-n,l,t,T);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出结果发现是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-1 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检查原因： 发现 乘倍出了问题 相当于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a*x+b*y=c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出了问题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改进方法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：直接修改使其不造成影响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if(m-n&lt;0)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{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	r=ex_gcd(n-m,l,t,T);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	d=x-y;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}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else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{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	r=ex_gcd(m-n,l,t,T);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sym typeface="+mn-ea"/>
              </a:rPr>
              <a:t>//		 } 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347595" y="2282190"/>
          <a:ext cx="231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02260" imgH="295275" progId="Equation.KSEE3">
                  <p:embed/>
                </p:oleObj>
              </mc:Choice>
              <mc:Fallback>
                <p:oleObj name="" r:id="rId1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7595" y="2282190"/>
                        <a:ext cx="231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051685" y="2526030"/>
          <a:ext cx="231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02260" imgH="295275" progId="Equation.KSEE3">
                  <p:embed/>
                </p:oleObj>
              </mc:Choice>
              <mc:Fallback>
                <p:oleObj name="" r:id="rId3" imgW="302260" imgH="29527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685" y="2526030"/>
                        <a:ext cx="231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从公约数说起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54355" y="1287145"/>
            <a:ext cx="688403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d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的约数，且是</a:t>
            </a:r>
            <a:r>
              <a:rPr lang="en-US" altLang="zh-CN"/>
              <a:t>b</a:t>
            </a:r>
            <a:r>
              <a:rPr lang="zh-CN" altLang="en-US"/>
              <a:t>的约数，则</a:t>
            </a:r>
            <a:r>
              <a:rPr lang="en-US" altLang="zh-CN"/>
              <a:t>d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的公约数。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例如说，</a:t>
            </a:r>
            <a:r>
              <a:rPr lang="en-US" altLang="zh-CN"/>
              <a:t>6</a:t>
            </a:r>
            <a:r>
              <a:rPr lang="zh-CN" altLang="en-US"/>
              <a:t>的约数是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的约数是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2</a:t>
            </a:r>
            <a:r>
              <a:rPr lang="zh-CN" altLang="en-US"/>
              <a:t>就是</a:t>
            </a:r>
            <a:r>
              <a:rPr lang="en-US" altLang="zh-CN"/>
              <a:t>6</a:t>
            </a:r>
            <a:r>
              <a:rPr lang="zh-CN" altLang="en-US"/>
              <a:t>与</a:t>
            </a:r>
            <a:r>
              <a:rPr lang="en-US" altLang="zh-CN"/>
              <a:t>8</a:t>
            </a:r>
            <a:r>
              <a:rPr lang="zh-CN" altLang="en-US"/>
              <a:t>的公约数。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用等式表示就是</a:t>
            </a:r>
            <a:r>
              <a:rPr lang="en-US" altLang="en-US"/>
              <a:t>  a=k1*d     b=k2*d   </a:t>
            </a:r>
            <a:r>
              <a:rPr lang="zh-CN" altLang="en-US"/>
              <a:t>那么</a:t>
            </a:r>
            <a:r>
              <a:rPr lang="en-US" altLang="zh-CN"/>
              <a:t>d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的约数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拓展欧几里德运用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  <a:sym typeface="+mn-ea"/>
              </a:rPr>
              <a:t>求mod m的逆元素算法</a:t>
            </a:r>
            <a:endParaRPr lang="en-US" altLang="zh-CN" sz="1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601345" y="2029778"/>
            <a:ext cx="7772400" cy="4538662"/>
          </a:xfrm>
          <a:noFill/>
          <a:ln>
            <a:noFill/>
          </a:ln>
        </p:spPr>
        <p:txBody>
          <a:bodyPr/>
          <a:p>
            <a:pPr marL="0" indent="0" eaLnBrk="1" hangingPunct="1"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对整数a，满足ax 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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1(mod m)的解x称为a关于模m的逆元素。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是前面模线性方程的特例。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其实很好理解用前十页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ppt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证明的两素数的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gcd = 1 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的线性组合相关结论就可以了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结论：对整数a，m（m&gt;0）, ax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1(mod m)有解，当且仅当，gcd(a，m)=1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也可用直接用扩展欧几里得算法进行求解。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charRg st="4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charRg st="4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举个例子</a:t>
            </a:r>
            <a:r>
              <a:rPr lang="en-US" altLang="en-US" dirty="0">
                <a:sym typeface="+mn-ea"/>
              </a:rPr>
              <a:t>... </a:t>
            </a:r>
            <a:r>
              <a:rPr lang="zh-CN" altLang="en-US" dirty="0">
                <a:sym typeface="+mn-ea"/>
              </a:rPr>
              <a:t>其实没什么好举的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" y="1532890"/>
            <a:ext cx="6393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  <a:sym typeface="+mn-ea"/>
              </a:rPr>
              <a:t>Wolf and Rabbit</a:t>
            </a:r>
            <a:endParaRPr lang="en-US" altLang="zh-CN" sz="1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601345" y="2029778"/>
            <a:ext cx="7772400" cy="4538662"/>
          </a:xfrm>
          <a:noFill/>
          <a:ln>
            <a:noFill/>
          </a:ln>
        </p:spPr>
        <p:txBody>
          <a:bodyPr/>
          <a:p>
            <a:pPr marL="0" indent="0" eaLnBrk="1" hangingPunct="1">
              <a:buNone/>
            </a:pPr>
            <a:r>
              <a:rPr 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题意：在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个地点，狼每次移动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格，超出则模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问是否存在狼无法到达的地点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理解题意：没什么好理解的。。。。裸题 还是理解理解吧 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狼要移动到所有位置 即是 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a*t = 0 1 2 ... ... n-1</a:t>
            </a:r>
            <a:endParaRPr lang="en-US" altLang="zh-CN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一个一个做就很烦 所以要抽象问 如果我走了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次正好走了</a:t>
            </a:r>
            <a:r>
              <a:rPr lang="en-US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m*n+1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格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即一个一走 那么一定可到达所有点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套公式</a:t>
            </a: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6289675" cy="757555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实现代码</a:t>
            </a:r>
            <a:endParaRPr lang="zh-CN" dirty="0">
              <a:sym typeface="+mn-ea"/>
            </a:endParaRP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94640" y="1366838"/>
            <a:ext cx="7772400" cy="4538662"/>
          </a:xfrm>
          <a:noFill/>
          <a:ln>
            <a:noFill/>
          </a:ln>
        </p:spPr>
        <p:txBody>
          <a:bodyPr>
            <a:noAutofit/>
          </a:bodyPr>
          <a:p>
            <a:pPr marL="0" indent="0" fontAlgn="auto">
              <a:lnSpc>
                <a:spcPts val="2400"/>
              </a:lnSpc>
              <a:buNone/>
            </a:pP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			if(gcd(a,b)==1)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			{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				printf("NO\n");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			 }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			else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			{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				printf("YES\n");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			}</a:t>
            </a: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char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char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char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char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char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char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char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char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7383780" cy="757555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其余比较特殊的例子  The Balance </a:t>
            </a:r>
            <a:endParaRPr lang="zh-CN" dirty="0">
              <a:sym typeface="+mn-ea"/>
            </a:endParaRP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94640" y="1366838"/>
            <a:ext cx="7772400" cy="4538662"/>
          </a:xfrm>
          <a:noFill/>
          <a:ln>
            <a:noFill/>
          </a:ln>
        </p:spPr>
        <p:txBody>
          <a:bodyPr>
            <a:noAutofit/>
          </a:bodyPr>
          <a:p>
            <a:pPr marL="0" indent="0" fontAlgn="auto">
              <a:lnSpc>
                <a:spcPts val="2400"/>
              </a:lnSpc>
              <a:buNone/>
            </a:pPr>
            <a:r>
              <a:rPr 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题意：你需要称某重量物体，但你只有两种砝码，求使用砝码最小数量</a:t>
            </a:r>
            <a:endParaRPr 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构造方程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m1*x+m2*y=m3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解方程</a:t>
            </a:r>
            <a:endParaRPr lang="zh-CN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想图像涵义</a:t>
            </a:r>
            <a:endParaRPr lang="zh-CN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得出解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min((x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最小正值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对应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），（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最小正值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对应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））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345" y="609600"/>
            <a:ext cx="7383780" cy="757555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总结</a:t>
            </a:r>
            <a:endParaRPr lang="zh-CN" dirty="0">
              <a:sym typeface="+mn-ea"/>
            </a:endParaRP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94640" y="1366838"/>
            <a:ext cx="7772400" cy="4538662"/>
          </a:xfrm>
          <a:noFill/>
          <a:ln>
            <a:noFill/>
          </a:ln>
        </p:spPr>
        <p:txBody>
          <a:bodyPr>
            <a:noAutofit/>
          </a:bodyPr>
          <a:p>
            <a:pPr marL="0" indent="0" fontAlgn="auto">
              <a:lnSpc>
                <a:spcPts val="24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拓展欧几里德其实很简单也很死板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三步就可以做出来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构成方程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2.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解方程</a:t>
            </a:r>
            <a:endParaRPr lang="zh-CN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根据性质，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满足特殊要求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24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去练练手，就能熟练掌握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ts val="2400"/>
              </a:lnSpc>
              <a:buNone/>
            </a:pP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公约数性质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2610" y="1183640"/>
            <a:ext cx="5902960" cy="3933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d|a (a</a:t>
            </a:r>
            <a:r>
              <a:rPr lang="zh-CN" altLang="en-US"/>
              <a:t>能被</a:t>
            </a:r>
            <a:r>
              <a:rPr lang="en-US" altLang="zh-CN"/>
              <a:t>d</a:t>
            </a:r>
            <a:r>
              <a:rPr lang="zh-CN" altLang="en-US"/>
              <a:t>整除</a:t>
            </a:r>
            <a:r>
              <a:rPr lang="en-US" altLang="zh-CN"/>
              <a:t>)  </a:t>
            </a:r>
            <a:r>
              <a:rPr lang="zh-CN" altLang="en-US"/>
              <a:t>且</a:t>
            </a:r>
            <a:r>
              <a:rPr lang="en-US" altLang="zh-CN"/>
              <a:t>d|b,</a:t>
            </a:r>
            <a:r>
              <a:rPr lang="zh-CN" altLang="zh-CN"/>
              <a:t>则</a:t>
            </a:r>
            <a:r>
              <a:rPr lang="en-US" altLang="zh-CN"/>
              <a:t>d|(a+b) </a:t>
            </a:r>
            <a:r>
              <a:rPr lang="zh-CN" altLang="zh-CN"/>
              <a:t>且 </a:t>
            </a:r>
            <a:r>
              <a:rPr lang="en-US" altLang="zh-CN"/>
              <a:t>d|(a-b)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证明</a:t>
            </a:r>
            <a:r>
              <a:rPr lang="en-US" altLang="zh-CN"/>
              <a:t>:  a=k1*d ,  b=k2*d,   a+b=(k1+k2)*d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(a+b)/d =(k1+k2)*d/d = k1+k2 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同理 </a:t>
            </a:r>
            <a:r>
              <a:rPr lang="en-US" altLang="zh-CN"/>
              <a:t>d|a-b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更一般 </a:t>
            </a:r>
            <a:r>
              <a:rPr lang="en-US" altLang="en-US"/>
              <a:t>d|a </a:t>
            </a:r>
            <a:r>
              <a:rPr lang="zh-CN" altLang="en-US"/>
              <a:t>且</a:t>
            </a:r>
            <a:r>
              <a:rPr lang="en-US" altLang="en-US"/>
              <a:t> d|b  </a:t>
            </a:r>
            <a:r>
              <a:rPr lang="zh-CN" altLang="en-US"/>
              <a:t>则 </a:t>
            </a:r>
            <a:r>
              <a:rPr lang="en-US" altLang="zh-CN"/>
              <a:t>d|(ax+by)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同理</a:t>
            </a:r>
            <a:endParaRPr lang="zh-CN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最大公约数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2610" y="1183640"/>
            <a:ext cx="5902960" cy="448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两个不同时为</a:t>
            </a:r>
            <a:r>
              <a:rPr lang="en-US" altLang="zh-CN"/>
              <a:t>0</a:t>
            </a:r>
            <a:r>
              <a:rPr lang="zh-CN" altLang="en-US"/>
              <a:t>的整数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的公约数中最大的称为其最大公约数，记作</a:t>
            </a:r>
            <a:r>
              <a:rPr lang="en-US" altLang="zh-CN"/>
              <a:t>gcd(a,b).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定义</a:t>
            </a:r>
            <a:r>
              <a:rPr lang="en-US" altLang="zh-CN"/>
              <a:t>gcd(0,0)=0;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gcd</a:t>
            </a:r>
            <a:r>
              <a:rPr lang="zh-CN" altLang="en-US"/>
              <a:t>性质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gcd(a,b)=gcd(b,a)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gcd(a,b)=gcd(-a,b)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gcd(a,b)=gcd(|a|,|b|)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gcd(a,0)=|a|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gcd(a,ka)=|a|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gcd</a:t>
            </a:r>
            <a:r>
              <a:rPr lang="zh-CN" altLang="en-US" dirty="0" smtClean="0"/>
              <a:t>定理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2610" y="1183640"/>
            <a:ext cx="5902960" cy="5304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如果任意整数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不都为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gcd</a:t>
            </a:r>
            <a:r>
              <a:rPr lang="zh-CN" altLang="en-US"/>
              <a:t>（</a:t>
            </a:r>
            <a:r>
              <a:rPr lang="en-US" altLang="zh-CN"/>
              <a:t>a,b)</a:t>
            </a:r>
            <a:r>
              <a:rPr lang="zh-CN" altLang="zh-CN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的线性组合集</a:t>
            </a:r>
            <a:r>
              <a:rPr lang="en-US" altLang="en-US"/>
              <a:t>{ax+by:x,y     Z } </a:t>
            </a:r>
            <a:r>
              <a:rPr lang="zh-CN" altLang="en-US"/>
              <a:t>中的最小正元素。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证明：</a:t>
            </a:r>
            <a:endParaRPr lang="zh-CN" altLang="en-US"/>
          </a:p>
          <a:p>
            <a:r>
              <a:rPr lang="zh-CN" altLang="en-US"/>
              <a:t>①设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的线性组合集中的最小元素，并且对某个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       Z</a:t>
            </a:r>
            <a:r>
              <a:rPr lang="zh-CN" altLang="en-US"/>
              <a:t>，有</a:t>
            </a:r>
            <a:r>
              <a:rPr lang="en-US" altLang="zh-CN"/>
              <a:t>s=ax+by </a:t>
            </a:r>
            <a:r>
              <a:rPr lang="zh-CN" altLang="en-US"/>
              <a:t>。设</a:t>
            </a:r>
            <a:r>
              <a:rPr lang="en-US" altLang="zh-CN"/>
              <a:t>q=floor</a:t>
            </a:r>
            <a:r>
              <a:rPr lang="zh-CN" altLang="en-US"/>
              <a:t>（</a:t>
            </a:r>
            <a:r>
              <a:rPr lang="en-US" altLang="zh-CN"/>
              <a:t>a/s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zh-CN"/>
              <a:t>则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a mod s = a- q* s=a - q *(ax+by)=a*(1-q*x)+b(-q*y)</a:t>
            </a:r>
            <a:endParaRPr lang="en-US" altLang="zh-CN"/>
          </a:p>
          <a:p>
            <a:r>
              <a:rPr lang="zh-CN" altLang="zh-CN"/>
              <a:t>则</a:t>
            </a:r>
            <a:r>
              <a:rPr lang="en-US" altLang="zh-CN"/>
              <a:t>a mod s</a:t>
            </a:r>
            <a:r>
              <a:rPr lang="zh-CN" altLang="en-US"/>
              <a:t>也是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的线性组合。因为</a:t>
            </a:r>
            <a:r>
              <a:rPr lang="en-US" altLang="zh-CN"/>
              <a:t>s</a:t>
            </a:r>
            <a:r>
              <a:rPr lang="zh-CN" altLang="en-US"/>
              <a:t>是线性组合最小正元素，</a:t>
            </a:r>
            <a:r>
              <a:rPr lang="en-US" altLang="zh-CN"/>
              <a:t>a mod s </a:t>
            </a:r>
            <a:r>
              <a:rPr lang="zh-CN" altLang="en-US"/>
              <a:t>必然 在 </a:t>
            </a:r>
            <a:r>
              <a:rPr lang="en-US" altLang="zh-CN"/>
              <a:t>0 </a:t>
            </a:r>
            <a:r>
              <a:rPr lang="zh-CN" altLang="en-US"/>
              <a:t>与 </a:t>
            </a:r>
            <a:r>
              <a:rPr lang="en-US" altLang="zh-CN"/>
              <a:t>s</a:t>
            </a:r>
            <a:r>
              <a:rPr lang="zh-CN" altLang="en-US"/>
              <a:t>之间，所以 </a:t>
            </a:r>
            <a:r>
              <a:rPr lang="en-US" altLang="zh-CN"/>
              <a:t>a mod s = 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s|a 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同理 </a:t>
            </a:r>
            <a:r>
              <a:rPr lang="en-US" altLang="zh-CN"/>
              <a:t>s|b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所以</a:t>
            </a:r>
            <a:r>
              <a:rPr lang="en-US" altLang="zh-CN"/>
              <a:t>gcd(a,b) &gt;= s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因为</a:t>
            </a:r>
            <a:r>
              <a:rPr lang="en-US" altLang="zh-CN"/>
              <a:t> </a:t>
            </a:r>
            <a:r>
              <a:rPr lang="zh-CN" altLang="zh-CN"/>
              <a:t>约数是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的线性组合 所以 </a:t>
            </a:r>
            <a:r>
              <a:rPr lang="en-US" altLang="en-US"/>
              <a:t>gcd(a,b)| s</a:t>
            </a:r>
            <a:endParaRPr lang="en-US" altLang="en-US"/>
          </a:p>
          <a:p>
            <a:r>
              <a:rPr lang="zh-CN" altLang="en-US"/>
              <a:t>所以 </a:t>
            </a:r>
            <a:r>
              <a:rPr lang="en-US" altLang="en-US"/>
              <a:t>gcd(a,b)=s</a:t>
            </a:r>
            <a:endParaRPr lang="en-US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7285" y="1534795"/>
          <a:ext cx="29019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27000" imgH="127000" progId="Equation.KSEE3">
                  <p:embed/>
                </p:oleObj>
              </mc:Choice>
              <mc:Fallback>
                <p:oleObj name="" r:id="rId1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7285" y="1534795"/>
                        <a:ext cx="29019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470" y="2632075"/>
          <a:ext cx="29019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7000" imgH="127000" progId="Equation.KSEE3">
                  <p:embed/>
                </p:oleObj>
              </mc:Choice>
              <mc:Fallback>
                <p:oleObj name="" r:id="rId3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2632075"/>
                        <a:ext cx="29019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gcd</a:t>
            </a:r>
            <a:r>
              <a:rPr lang="zh-CN" altLang="en-US" dirty="0" smtClean="0"/>
              <a:t>推论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711771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对任意整数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，如果</a:t>
            </a:r>
            <a:r>
              <a:rPr lang="en-US" altLang="zh-CN"/>
              <a:t>d|a</a:t>
            </a:r>
            <a:r>
              <a:rPr lang="zh-CN" altLang="en-US"/>
              <a:t>且</a:t>
            </a:r>
            <a:r>
              <a:rPr lang="en-US" altLang="zh-CN"/>
              <a:t>d|b</a:t>
            </a:r>
            <a:r>
              <a:rPr lang="zh-CN" altLang="en-US"/>
              <a:t>，则</a:t>
            </a:r>
            <a:r>
              <a:rPr lang="en-US" altLang="zh-CN"/>
              <a:t>d|gcd(a,b)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zh-CN"/>
              <a:t>对所有整数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以及任意非负整数</a:t>
            </a:r>
            <a:r>
              <a:rPr lang="en-US" altLang="zh-CN"/>
              <a:t>n</a:t>
            </a:r>
            <a:r>
              <a:rPr lang="zh-CN" altLang="en-US"/>
              <a:t>，有</a:t>
            </a:r>
            <a:r>
              <a:rPr lang="en-US" altLang="zh-CN"/>
              <a:t>gcd</a:t>
            </a:r>
            <a:r>
              <a:rPr lang="zh-CN" altLang="en-US"/>
              <a:t>（</a:t>
            </a:r>
            <a:r>
              <a:rPr lang="en-US" altLang="zh-CN"/>
              <a:t>a*n</a:t>
            </a:r>
            <a:r>
              <a:rPr lang="zh-CN" altLang="en-US"/>
              <a:t>，</a:t>
            </a:r>
            <a:r>
              <a:rPr lang="en-US" altLang="zh-CN"/>
              <a:t>b*n</a:t>
            </a:r>
            <a:r>
              <a:rPr lang="zh-CN" altLang="en-US"/>
              <a:t>）</a:t>
            </a:r>
            <a:r>
              <a:rPr lang="en-US" altLang="zh-CN"/>
              <a:t>=n*gcd(a,b)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zh-CN"/>
              <a:t>对于任意正整数</a:t>
            </a:r>
            <a:r>
              <a:rPr lang="en-US" altLang="zh-CN"/>
              <a:t>n,a,b,</a:t>
            </a:r>
            <a:r>
              <a:rPr lang="zh-CN" altLang="zh-CN"/>
              <a:t>如果</a:t>
            </a:r>
            <a:r>
              <a:rPr lang="en-US" altLang="zh-CN"/>
              <a:t>n|a*b</a:t>
            </a:r>
            <a:r>
              <a:rPr lang="zh-CN" altLang="zh-CN"/>
              <a:t>且</a:t>
            </a:r>
            <a:r>
              <a:rPr lang="en-US" altLang="zh-CN"/>
              <a:t>gcd(a,n)=1</a:t>
            </a:r>
            <a:r>
              <a:rPr lang="zh-CN" altLang="zh-CN"/>
              <a:t>，则 </a:t>
            </a:r>
            <a:r>
              <a:rPr lang="en-US" altLang="zh-CN"/>
              <a:t>n|b.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zh-CN"/>
              <a:t>对任意整数</a:t>
            </a:r>
            <a:r>
              <a:rPr lang="en-US" altLang="zh-CN"/>
              <a:t>a,b</a:t>
            </a:r>
            <a:r>
              <a:rPr lang="zh-CN" altLang="zh-CN"/>
              <a:t>和</a:t>
            </a:r>
            <a:r>
              <a:rPr lang="en-US" altLang="zh-CN"/>
              <a:t>p,</a:t>
            </a:r>
            <a:r>
              <a:rPr lang="zh-CN" altLang="zh-CN"/>
              <a:t>如果</a:t>
            </a:r>
            <a:r>
              <a:rPr lang="en-US" altLang="zh-CN"/>
              <a:t>gcd(a,p)=1</a:t>
            </a:r>
            <a:r>
              <a:rPr lang="zh-CN" altLang="zh-CN"/>
              <a:t>且</a:t>
            </a:r>
            <a:r>
              <a:rPr lang="en-US" altLang="zh-CN"/>
              <a:t>gcd(b,p)=1</a:t>
            </a:r>
            <a:r>
              <a:rPr lang="zh-CN" altLang="zh-CN"/>
              <a:t>，则</a:t>
            </a:r>
            <a:r>
              <a:rPr lang="en-US" altLang="zh-CN"/>
              <a:t>gcd(a*b,p)=1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3061335" cy="7035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gcd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7117715" cy="5304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定理</a:t>
            </a:r>
            <a:r>
              <a:rPr lang="en-US" altLang="zh-CN"/>
              <a:t>: gcd(a,b)=gcd(b,a mod b)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证明</a:t>
            </a:r>
            <a:r>
              <a:rPr lang="en-US" altLang="zh-CN"/>
              <a:t>:</a:t>
            </a:r>
            <a:r>
              <a:rPr lang="zh-CN" altLang="zh-CN"/>
              <a:t>设</a:t>
            </a:r>
            <a:r>
              <a:rPr lang="en-US" altLang="zh-CN"/>
              <a:t>d=gcd(b,a mod b)  , d|b , d| a mod b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a=  q * b + ( a mod b) </a:t>
            </a:r>
            <a:r>
              <a:rPr lang="zh-CN" altLang="en-US"/>
              <a:t>所以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和（</a:t>
            </a:r>
            <a:r>
              <a:rPr lang="en-US" altLang="zh-CN"/>
              <a:t>a mod b</a:t>
            </a:r>
            <a:r>
              <a:rPr lang="zh-CN" altLang="en-US"/>
              <a:t>）的线性组合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 </a:t>
            </a:r>
            <a:r>
              <a:rPr lang="en-US" altLang="zh-CN"/>
              <a:t>d|a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 </a:t>
            </a:r>
            <a:r>
              <a:rPr lang="en-US" altLang="en-US"/>
              <a:t>d|a </a:t>
            </a:r>
            <a:r>
              <a:rPr lang="zh-CN" altLang="en-US"/>
              <a:t>且 </a:t>
            </a:r>
            <a:r>
              <a:rPr lang="en-US" altLang="zh-CN"/>
              <a:t>d|b </a:t>
            </a:r>
            <a:r>
              <a:rPr lang="zh-CN" altLang="en-US"/>
              <a:t>所以 根据推论 </a:t>
            </a:r>
            <a:r>
              <a:rPr lang="en-US" altLang="zh-CN"/>
              <a:t>d|gcd(a,b)   </a:t>
            </a:r>
            <a:r>
              <a:rPr lang="zh-CN" altLang="en-US"/>
              <a:t>等价于 </a:t>
            </a:r>
            <a:r>
              <a:rPr lang="en-US" altLang="en-US"/>
              <a:t>gcd(b,a mod b) | gcd(a,b)</a:t>
            </a:r>
            <a:endParaRPr lang="en-US" altLang="en-US"/>
          </a:p>
          <a:p>
            <a:endParaRPr lang="en-US" altLang="zh-CN"/>
          </a:p>
          <a:p>
            <a:r>
              <a:rPr lang="zh-CN" altLang="zh-CN"/>
              <a:t>同理可证</a:t>
            </a:r>
            <a:endParaRPr lang="zh-CN" altLang="zh-CN"/>
          </a:p>
          <a:p>
            <a:endParaRPr lang="en-US" altLang="zh-CN"/>
          </a:p>
          <a:p>
            <a:r>
              <a:rPr lang="en-US" altLang="zh-CN"/>
              <a:t>gcd(a,b) | gcd(b,a mod b)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综上所述 </a:t>
            </a:r>
            <a:endParaRPr lang="zh-CN" altLang="zh-CN"/>
          </a:p>
          <a:p>
            <a:endParaRPr lang="en-US" altLang="zh-CN"/>
          </a:p>
          <a:p>
            <a:r>
              <a:rPr lang="en-US" altLang="zh-CN"/>
              <a:t>gcd(a,b) = gcd(b,a mod b)k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5828665" cy="8388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欧几里德代码实现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711771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gcd(int x,int y)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if(y==0) return x;   /*</a:t>
            </a:r>
            <a:r>
              <a:rPr lang="zh-CN" altLang="en-US"/>
              <a:t>使用性质</a:t>
            </a:r>
            <a:r>
              <a:rPr lang="en-US" altLang="en-US"/>
              <a:t> gcd(a,0)=a */</a:t>
            </a:r>
            <a:endParaRPr lang="en-US" altLang="en-US"/>
          </a:p>
          <a:p>
            <a:r>
              <a:rPr lang="en-US" altLang="zh-CN"/>
              <a:t>	else return gcd(b,a mod b);  </a:t>
            </a:r>
            <a:endParaRPr lang="en-US" altLang="zh-CN"/>
          </a:p>
          <a:p>
            <a:r>
              <a:rPr lang="en-US" altLang="zh-CN"/>
              <a:t>	/*</a:t>
            </a:r>
            <a:r>
              <a:rPr lang="zh-CN" altLang="zh-CN"/>
              <a:t>使用性质 </a:t>
            </a:r>
            <a:r>
              <a:rPr lang="en-US" altLang="zh-CN"/>
              <a:t>gcd(a,b)=gcd(b,a mod b)</a:t>
            </a:r>
            <a:r>
              <a:rPr lang="zh-CN" altLang="zh-CN"/>
              <a:t> </a:t>
            </a:r>
            <a:endParaRPr lang="zh-CN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看一组例子</a:t>
            </a:r>
            <a:endParaRPr lang="zh-CN" altLang="zh-CN"/>
          </a:p>
          <a:p>
            <a:r>
              <a:rPr lang="en-US" altLang="zh-CN"/>
              <a:t>144=12*12  </a:t>
            </a:r>
            <a:r>
              <a:rPr lang="zh-CN" altLang="en-US"/>
              <a:t>， </a:t>
            </a:r>
            <a:r>
              <a:rPr lang="en-US" altLang="zh-CN"/>
              <a:t>156=12*13</a:t>
            </a:r>
            <a:endParaRPr lang="en-US" altLang="zh-CN"/>
          </a:p>
          <a:p>
            <a:r>
              <a:rPr lang="zh-CN" altLang="zh-CN"/>
              <a:t>输入：144 156</a:t>
            </a:r>
            <a:endParaRPr lang="zh-CN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zh-CN" altLang="zh-CN"/>
              <a:t>144,</a:t>
            </a:r>
            <a:r>
              <a:rPr lang="en-US" altLang="zh-CN"/>
              <a:t>y:</a:t>
            </a:r>
            <a:r>
              <a:rPr lang="zh-CN" altLang="zh-CN"/>
              <a:t>156</a:t>
            </a:r>
            <a:endParaRPr lang="zh-CN" altLang="zh-CN"/>
          </a:p>
          <a:p>
            <a:r>
              <a:rPr lang="en-US" altLang="zh-CN"/>
              <a:t>x:</a:t>
            </a:r>
            <a:r>
              <a:rPr lang="zh-CN" altLang="zh-CN"/>
              <a:t>156,</a:t>
            </a:r>
            <a:r>
              <a:rPr lang="en-US" altLang="zh-CN"/>
              <a:t>y:</a:t>
            </a:r>
            <a:r>
              <a:rPr lang="zh-CN" altLang="zh-CN"/>
              <a:t>144</a:t>
            </a:r>
            <a:endParaRPr lang="zh-CN" altLang="zh-CN"/>
          </a:p>
          <a:p>
            <a:r>
              <a:rPr lang="en-US" altLang="zh-CN"/>
              <a:t>x:</a:t>
            </a:r>
            <a:r>
              <a:rPr lang="zh-CN" altLang="zh-CN"/>
              <a:t>144,</a:t>
            </a:r>
            <a:r>
              <a:rPr lang="en-US" altLang="zh-CN"/>
              <a:t>y:</a:t>
            </a:r>
            <a:r>
              <a:rPr lang="zh-CN" altLang="zh-CN"/>
              <a:t>12</a:t>
            </a:r>
            <a:endParaRPr lang="zh-CN" altLang="zh-CN"/>
          </a:p>
          <a:p>
            <a:r>
              <a:rPr lang="en-US" altLang="zh-CN"/>
              <a:t>x:</a:t>
            </a:r>
            <a:r>
              <a:rPr lang="zh-CN" altLang="zh-CN"/>
              <a:t>12,</a:t>
            </a:r>
            <a:r>
              <a:rPr lang="en-US" altLang="zh-CN"/>
              <a:t>y:</a:t>
            </a:r>
            <a:r>
              <a:rPr lang="zh-CN" altLang="zh-CN"/>
              <a:t>0</a:t>
            </a:r>
            <a:endParaRPr lang="zh-CN" altLang="zh-CN"/>
          </a:p>
          <a:p>
            <a:r>
              <a:rPr lang="zh-CN" altLang="zh-CN"/>
              <a:t>返回：12</a:t>
            </a:r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" y="374650"/>
            <a:ext cx="5828665" cy="8388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欧几里德定理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24180" y="1304925"/>
            <a:ext cx="711771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对任意整数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，如果</a:t>
            </a:r>
            <a:r>
              <a:rPr lang="en-US" altLang="zh-CN"/>
              <a:t>d|a</a:t>
            </a:r>
            <a:r>
              <a:rPr lang="zh-CN" altLang="en-US"/>
              <a:t>且</a:t>
            </a:r>
            <a:r>
              <a:rPr lang="en-US" altLang="zh-CN"/>
              <a:t>d|b</a:t>
            </a:r>
            <a:r>
              <a:rPr lang="zh-CN" altLang="en-US"/>
              <a:t>，则</a:t>
            </a:r>
            <a:r>
              <a:rPr lang="en-US" altLang="zh-CN"/>
              <a:t>d|gcd(a,b)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zh-CN"/>
              <a:t>对所有整数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以及任意非负整数</a:t>
            </a:r>
            <a:r>
              <a:rPr lang="en-US" altLang="zh-CN"/>
              <a:t>n</a:t>
            </a:r>
            <a:r>
              <a:rPr lang="zh-CN" altLang="en-US"/>
              <a:t>，有</a:t>
            </a:r>
            <a:r>
              <a:rPr lang="en-US" altLang="zh-CN"/>
              <a:t>gcd</a:t>
            </a:r>
            <a:r>
              <a:rPr lang="zh-CN" altLang="en-US"/>
              <a:t>（</a:t>
            </a:r>
            <a:r>
              <a:rPr lang="en-US" altLang="zh-CN"/>
              <a:t>a*n</a:t>
            </a:r>
            <a:r>
              <a:rPr lang="zh-CN" altLang="en-US"/>
              <a:t>，</a:t>
            </a:r>
            <a:r>
              <a:rPr lang="en-US" altLang="zh-CN"/>
              <a:t>b*n</a:t>
            </a:r>
            <a:r>
              <a:rPr lang="zh-CN" altLang="en-US"/>
              <a:t>）</a:t>
            </a:r>
            <a:r>
              <a:rPr lang="en-US" altLang="zh-CN"/>
              <a:t>=n*gcd(a,b)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zh-CN"/>
              <a:t>对于任意正整数</a:t>
            </a:r>
            <a:r>
              <a:rPr lang="en-US" altLang="zh-CN"/>
              <a:t>n,a,b,</a:t>
            </a:r>
            <a:r>
              <a:rPr lang="zh-CN" altLang="zh-CN"/>
              <a:t>如果</a:t>
            </a:r>
            <a:r>
              <a:rPr lang="en-US" altLang="zh-CN"/>
              <a:t>n|a*b</a:t>
            </a:r>
            <a:r>
              <a:rPr lang="zh-CN" altLang="zh-CN"/>
              <a:t>且</a:t>
            </a:r>
            <a:r>
              <a:rPr lang="en-US" altLang="zh-CN"/>
              <a:t>gcd(a,n)=1</a:t>
            </a:r>
            <a:r>
              <a:rPr lang="zh-CN" altLang="zh-CN"/>
              <a:t>，则 </a:t>
            </a:r>
            <a:r>
              <a:rPr lang="en-US" altLang="zh-CN"/>
              <a:t>n|b.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zh-CN"/>
              <a:t>对任意整数</a:t>
            </a:r>
            <a:r>
              <a:rPr lang="en-US" altLang="zh-CN"/>
              <a:t>a,b</a:t>
            </a:r>
            <a:r>
              <a:rPr lang="zh-CN" altLang="zh-CN"/>
              <a:t>和</a:t>
            </a:r>
            <a:r>
              <a:rPr lang="en-US" altLang="zh-CN"/>
              <a:t>p,</a:t>
            </a:r>
            <a:r>
              <a:rPr lang="zh-CN" altLang="zh-CN"/>
              <a:t>如果</a:t>
            </a:r>
            <a:r>
              <a:rPr lang="en-US" altLang="zh-CN"/>
              <a:t>gcd(a,p)=1</a:t>
            </a:r>
            <a:r>
              <a:rPr lang="zh-CN" altLang="zh-CN"/>
              <a:t>且</a:t>
            </a:r>
            <a:r>
              <a:rPr lang="en-US" altLang="zh-CN"/>
              <a:t>gcd(b,p)=1</a:t>
            </a:r>
            <a:r>
              <a:rPr lang="zh-CN" altLang="zh-CN"/>
              <a:t>，则</a:t>
            </a:r>
            <a:r>
              <a:rPr lang="en-US" altLang="zh-CN"/>
              <a:t>gcd(a*b,p)=1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4519</Words>
  <Application>WPS 演示</Application>
  <PresentationFormat>全屏显示(4:3)</PresentationFormat>
  <Paragraphs>381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25</vt:i4>
      </vt:variant>
    </vt:vector>
  </HeadingPairs>
  <TitlesOfParts>
    <vt:vector size="60" baseType="lpstr">
      <vt:lpstr>Arial</vt:lpstr>
      <vt:lpstr>宋体</vt:lpstr>
      <vt:lpstr>Wingdings</vt:lpstr>
      <vt:lpstr>Wingdings 3</vt:lpstr>
      <vt:lpstr>Arial</vt:lpstr>
      <vt:lpstr>楷体</vt:lpstr>
      <vt:lpstr>方正姚体</vt:lpstr>
      <vt:lpstr>Trebuchet MS</vt:lpstr>
      <vt:lpstr>华文新魏</vt:lpstr>
      <vt:lpstr>微软雅黑</vt:lpstr>
      <vt:lpstr>Calibri</vt:lpstr>
      <vt:lpstr>Symbol</vt:lpstr>
      <vt:lpstr>方正姚体</vt:lpstr>
      <vt:lpstr>魂心</vt:lpstr>
      <vt:lpstr>Arial Unicode MS</vt:lpstr>
      <vt:lpstr>Times New Roman</vt:lpstr>
      <vt:lpstr>Symbol</vt:lpstr>
      <vt:lpstr>平面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欧几里徳 与 拓展欧几里德</vt:lpstr>
      <vt:lpstr>从公约数说起</vt:lpstr>
      <vt:lpstr>公约数性质</vt:lpstr>
      <vt:lpstr>最大公约数</vt:lpstr>
      <vt:lpstr>gcd定理</vt:lpstr>
      <vt:lpstr>gcd推论</vt:lpstr>
      <vt:lpstr>gcd算法</vt:lpstr>
      <vt:lpstr>欧几里德代码实现</vt:lpstr>
      <vt:lpstr>欧几里德定理</vt:lpstr>
      <vt:lpstr>拓展欧几里德定理</vt:lpstr>
      <vt:lpstr>拓展欧几里德代码实现</vt:lpstr>
      <vt:lpstr>代码实例</vt:lpstr>
      <vt:lpstr>总结</vt:lpstr>
      <vt:lpstr>拓展欧几里德运用 </vt:lpstr>
      <vt:lpstr>举个例子</vt:lpstr>
      <vt:lpstr>拓展欧几里德运用 </vt:lpstr>
      <vt:lpstr>拓展欧几里德运用 </vt:lpstr>
      <vt:lpstr>拓展欧几里德运用 </vt:lpstr>
      <vt:lpstr>拓展欧几里德运用 </vt:lpstr>
      <vt:lpstr>举个例子 青蛙的约会 </vt:lpstr>
      <vt:lpstr>拓展欧几里德运用 </vt:lpstr>
      <vt:lpstr>举个例子... 其实没什么好举的</vt:lpstr>
      <vt:lpstr>实现代码</vt:lpstr>
      <vt:lpstr>其余比较特殊的例子  The Balance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Tony Pan</dc:creator>
  <cp:lastModifiedBy>FX50J</cp:lastModifiedBy>
  <cp:revision>78</cp:revision>
  <dcterms:created xsi:type="dcterms:W3CDTF">2015-08-03T00:52:00Z</dcterms:created>
  <dcterms:modified xsi:type="dcterms:W3CDTF">2017-07-03T03:36:21Z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