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sldIdLst>
    <p:sldId id="256" r:id="rId5"/>
    <p:sldId id="258" r:id="rId6"/>
    <p:sldId id="259" r:id="rId7"/>
    <p:sldId id="264" r:id="rId8"/>
    <p:sldId id="265" r:id="rId9"/>
    <p:sldId id="257" r:id="rId10"/>
    <p:sldId id="271" r:id="rId11"/>
    <p:sldId id="260" r:id="rId13"/>
    <p:sldId id="268" r:id="rId14"/>
    <p:sldId id="266" r:id="rId15"/>
    <p:sldId id="270" r:id="rId16"/>
    <p:sldId id="269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5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F87BE8-19D4-4590-85AF-107D16A72FC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39E25-AB91-4201-8454-ADF9BD2B44B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EFCDA-5BBB-4C74-A9B0-243F41D738F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C70BD-6E35-481C-928D-5CC7D90B70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F012A-5806-440A-A91E-8534BBBE36F0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5731-1BD9-457A-8431-60CF7B59CD89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95095B-3329-4C59-B92C-FBF2B1647DC2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8340E-CE30-4943-8EDC-75988D8DF1C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41EA1-F1CE-45C1-8AB2-D89E24A1D0AB}" type="datetimeFigureOut">
              <a:rPr lang="en-US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6A347-6785-4A78-86CE-2A6C1C16659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8EDC7-1057-435F-B195-F1D16494BC48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12830-CB25-4BC2-A574-A9C8D64615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10C1C-CF12-4D21-AA21-DF9DDBF8481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6038-227B-4E5A-8A5D-214362EA110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31EE-5A4D-4929-94F1-E5A90D370E15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06139-851D-4914-AE74-67CA386A6B8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B669E-BFA8-4294-B7B2-B23A2311A2A3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3C877-4991-4B50-A80F-9C2995BD225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5DAD9-A427-4974-A2C8-766966A6BC66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DEDDF-4E10-42FD-A5AF-F5F1884EBF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307BC9-59B0-4350-8C6E-B58E4E306C6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F7AB7-52A1-41B7-9589-377A5157763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20F87BE8-19D4-4590-85AF-107D16A72FCF}" type="datetimeFigureOut">
              <a:rPr lang="en-US" smtClean="0"/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339E25-AB91-4201-8454-ADF9BD2B44BF}" type="slidenum">
              <a:rPr lang="en-US" smtClean="0"/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CDA-5BBB-4C74-A9B0-243F41D738F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70BD-6E35-481C-928D-5CC7D90B70C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3B8F012A-5806-440A-A91E-8534BBBE36F0}" type="datetimeFigureOut">
              <a:rPr lang="en-US" smtClean="0"/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A35731-1BD9-457A-8431-60CF7B59CD89}" type="slidenum">
              <a:rPr lang="en-US" smtClean="0"/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095B-3329-4C59-B92C-FBF2B1647DC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A28340E-CE30-4943-8EDC-75988D8DF1CE}" type="slidenum">
              <a:rPr lang="en-US" smtClean="0"/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1EA1-F1CE-45C1-8AB2-D89E24A1D0A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2826A347-6785-4A78-86CE-2A6C1C16659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EDC7-1057-435F-B195-F1D16494BC48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2830-CB25-4BC2-A574-A9C8D64615DF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C1C-CF12-4D21-AA21-DF9DDBF8481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038-227B-4E5A-8A5D-214362EA11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735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745"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9DB31EE-5A4D-4929-94F1-E5A90D370E15}" type="datetimeFigureOut">
              <a:rPr lang="en-US" smtClean="0"/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306139-851D-4914-AE74-67CA386A6B83}" type="slidenum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85B669E-BFA8-4294-B7B2-B23A2311A2A3}" type="datetimeFigureOut">
              <a:rPr lang="en-US" smtClean="0"/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53C877-4991-4B50-A80F-9C2995BD225E}" type="slidenum">
              <a:rPr lang="en-US" smtClean="0"/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D9-A427-4974-A2C8-766966A6BC6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EDDF-4E10-42FD-A5AF-F5F1884EBF6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7BC9-59B0-4350-8C6E-B58E4E306C6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7AB7-52A1-41B7-9589-377A5157763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813E5C82-23E8-4BC7-8222-5ACFF2686EED}" type="datetimeFigureOut">
              <a:rPr lang="en-US"/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D584F0DF-B12C-4415-A565-3CBF503988B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86C696DE-F651-42D8-9B8F-A1F4AEB91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492D9AC1-CA47-4DDB-ABE8-283E3434290B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54610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177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990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990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990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990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矩阵快速幂和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FFT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姚乾浩</a:t>
            </a:r>
            <a:endParaRPr lang="en-US" altLang="zh-CN" sz="2400" dirty="0" smtClean="0"/>
          </a:p>
          <a:p>
            <a:r>
              <a:rPr lang="en-US" altLang="zh-CN" sz="2400" dirty="0" smtClean="0"/>
              <a:t>15124540</a:t>
            </a:r>
            <a:endParaRPr lang="en-US" altLang="zh-CN" sz="24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365"/>
            <a:ext cx="8229600" cy="1278890"/>
          </a:xfrm>
        </p:spPr>
        <p:txBody>
          <a:bodyPr>
            <a:norm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shuoj</a:t>
            </a:r>
            <a:r>
              <a:rPr lang="zh-CN" altLang="en-US">
                <a:sym typeface="+mn-ea"/>
              </a:rPr>
              <a:t>1857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Yaoge买了n块鸡排，其中第n块鸡排的质量为M(n)，同时其质量M(n)满足M(n)=f(n)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2</a:t>
            </a:r>
            <a:endParaRPr lang="zh-CN" altLang="en-US" baseline="30000">
              <a:solidFill>
                <a:schemeClr val="tx1"/>
              </a:solidFill>
              <a:uFillTx/>
            </a:endParaRPr>
          </a:p>
          <a:p>
            <a:r>
              <a:rPr lang="zh-CN" altLang="en-US"/>
              <a:t>已知f(n)=x*f(n-1)+y*f(n-2)。其中，f(0)=1,f(1)=1。</a:t>
            </a:r>
            <a:endParaRPr lang="zh-CN" altLang="en-US"/>
          </a:p>
          <a:p>
            <a:r>
              <a:rPr lang="zh-CN" altLang="en-US"/>
              <a:t>Yaoge希望你能帮他算出这些鸡排的总质量对10007取模后的结果。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565" y="4896485"/>
            <a:ext cx="82302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f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(n)=x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f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(n-1)+y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f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(n-2)+2xyf(n-1)f(n-2)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f(n-1)f(n-2)=xf</a:t>
            </a:r>
            <a:r>
              <a:rPr lang="en-US" altLang="zh-CN" sz="3200" baseline="30000">
                <a:solidFill>
                  <a:schemeClr val="bg1"/>
                </a:solidFill>
                <a:uFillTx/>
              </a:rPr>
              <a:t>2</a:t>
            </a:r>
            <a:r>
              <a:rPr lang="en-US" altLang="zh-CN" sz="3200">
                <a:solidFill>
                  <a:schemeClr val="bg1"/>
                </a:solidFill>
              </a:rPr>
              <a:t>(n-2)+yf(n-2)f(n-3)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681"/>
            <a:ext cx="8229600" cy="1143000"/>
          </a:xfrm>
        </p:spPr>
        <p:txBody>
          <a:bodyPr/>
          <a:p>
            <a:r>
              <a:rPr lang="en-US" altLang="zh-CN"/>
              <a:t>codeforces 185A</a:t>
            </a:r>
            <a:endParaRPr lang="en-US" altLang="zh-CN"/>
          </a:p>
        </p:txBody>
      </p:sp>
      <p:pic>
        <p:nvPicPr>
          <p:cNvPr id="6" name="内容占位符 5" descr="130c642734e16a415922142994f5e105de888c6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4025" y="2837180"/>
            <a:ext cx="5695950" cy="1724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405" y="1884045"/>
            <a:ext cx="74891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对于三角形做如下变换，求变换</a:t>
            </a:r>
            <a:r>
              <a:rPr lang="en-US" altLang="zh-CN" sz="2800"/>
              <a:t>n</a:t>
            </a:r>
            <a:r>
              <a:rPr lang="zh-CN" altLang="en-US" sz="2800">
                <a:ea typeface="宋体" panose="02010600030101010101" pitchFamily="2" charset="-122"/>
              </a:rPr>
              <a:t>次后向上的三角形的个数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7435" y="4725670"/>
            <a:ext cx="73729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up</a:t>
            </a:r>
            <a:r>
              <a:rPr lang="en-US" altLang="zh-CN" sz="4400">
                <a:solidFill>
                  <a:schemeClr val="bg1"/>
                </a:solidFill>
              </a:rPr>
              <a:t>(n)=3f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up</a:t>
            </a:r>
            <a:r>
              <a:rPr lang="en-US" altLang="zh-CN" sz="4400">
                <a:solidFill>
                  <a:schemeClr val="bg1"/>
                </a:solidFill>
              </a:rPr>
              <a:t>(n-1)+f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down</a:t>
            </a:r>
            <a:r>
              <a:rPr lang="en-US" altLang="zh-CN" sz="4400">
                <a:solidFill>
                  <a:schemeClr val="bg1"/>
                </a:solidFill>
              </a:rPr>
              <a:t>(n-1)</a:t>
            </a:r>
            <a:endParaRPr lang="en-US" altLang="zh-CN" sz="4400">
              <a:solidFill>
                <a:schemeClr val="bg1"/>
              </a:solidFill>
            </a:endParaRPr>
          </a:p>
          <a:p>
            <a:r>
              <a:rPr lang="en-US" altLang="zh-CN" sz="4400">
                <a:solidFill>
                  <a:schemeClr val="bg1"/>
                </a:solidFill>
              </a:rPr>
              <a:t>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down</a:t>
            </a:r>
            <a:r>
              <a:rPr lang="en-US" altLang="zh-CN" sz="4400">
                <a:solidFill>
                  <a:schemeClr val="bg1"/>
                </a:solidFill>
              </a:rPr>
              <a:t>(n)=3f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down</a:t>
            </a:r>
            <a:r>
              <a:rPr lang="en-US" altLang="zh-CN" sz="4400">
                <a:solidFill>
                  <a:schemeClr val="bg1"/>
                </a:solidFill>
              </a:rPr>
              <a:t>(n-1)+f</a:t>
            </a:r>
            <a:r>
              <a:rPr lang="en-US" altLang="zh-CN" sz="4400" baseline="-25000">
                <a:solidFill>
                  <a:schemeClr val="bg1"/>
                </a:solidFill>
                <a:uFillTx/>
              </a:rPr>
              <a:t>up</a:t>
            </a:r>
            <a:r>
              <a:rPr lang="zh-CN" altLang="en-US" sz="440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400">
                <a:solidFill>
                  <a:schemeClr val="bg1"/>
                </a:solidFill>
                <a:ea typeface="宋体" panose="02010600030101010101" pitchFamily="2" charset="-122"/>
              </a:rPr>
              <a:t>n-1</a:t>
            </a:r>
            <a:r>
              <a:rPr lang="zh-CN" altLang="en-US" sz="440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endParaRPr lang="zh-CN" altLang="en-US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hdu2604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ea typeface="宋体" panose="02010600030101010101" pitchFamily="2" charset="-122"/>
              </a:rPr>
              <a:t>定义一个串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由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组成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它的任意字串不含有</a:t>
            </a:r>
            <a:r>
              <a:rPr lang="en-US" altLang="zh-CN">
                <a:ea typeface="宋体" panose="02010600030101010101" pitchFamily="2" charset="-122"/>
              </a:rPr>
              <a:t>fmf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fff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求长度为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有多少种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= F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n-1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+F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n-3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+F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n-4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FFT</a:t>
            </a:r>
            <a:r>
              <a:rPr lang="zh-CN" altLang="en-US">
                <a:ea typeface="宋体" panose="02010600030101010101" pitchFamily="2" charset="-122"/>
              </a:rPr>
              <a:t>（快速傅立叶变换），是对于</a:t>
            </a:r>
            <a:r>
              <a:rPr lang="en-US" altLang="zh-CN">
                <a:ea typeface="宋体" panose="02010600030101010101" pitchFamily="2" charset="-122"/>
              </a:rPr>
              <a:t>DFT(</a:t>
            </a:r>
            <a:r>
              <a:rPr lang="zh-CN" altLang="zh-CN">
                <a:ea typeface="宋体" panose="02010600030101010101" pitchFamily="2" charset="-122"/>
              </a:rPr>
              <a:t>离散傅立叶变换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的快速求法，在信号处理的领域有着非常大的用处。而在</a:t>
            </a:r>
            <a:r>
              <a:rPr lang="en-US" altLang="zh-CN">
                <a:ea typeface="宋体" panose="02010600030101010101" pitchFamily="2" charset="-122"/>
              </a:rPr>
              <a:t>acm</a:t>
            </a:r>
            <a:r>
              <a:rPr lang="zh-CN" altLang="en-US">
                <a:ea typeface="宋体" panose="02010600030101010101" pitchFamily="2" charset="-122"/>
              </a:rPr>
              <a:t>中我们往往用来处理多项式的乘法问题（即离散卷积积分）。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>
                <a:ea typeface="宋体" panose="02010600030101010101" pitchFamily="2" charset="-122"/>
              </a:rPr>
              <a:t>关于傅立叶变换，比较通俗的说法就是从另一个角度来描述一个序列（频域）。比较高深，并且和我们需要解决的问题无关，不做阐述。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时域与频域的特殊关系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简单地说就是一种数学技巧：</a:t>
            </a:r>
            <a:endParaRPr lang="zh-CN" altLang="en-US"/>
          </a:p>
          <a:p>
            <a:r>
              <a:rPr lang="zh-CN" altLang="en-US"/>
              <a:t>对于多项式（阶数分别为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/>
              <a:t>）乘法，比如： </a:t>
            </a:r>
            <a:endParaRPr lang="zh-CN" altLang="en-US"/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我们发现要计算出最后的结果需要的时间复杂度为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n*m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在一些题目中会报</a:t>
            </a:r>
            <a:r>
              <a:rPr lang="en-US" altLang="zh-CN">
                <a:ea typeface="宋体" panose="02010600030101010101" pitchFamily="2" charset="-122"/>
              </a:rPr>
              <a:t>TLE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这个时候，我们可以把两个多项式的系数序列分别做傅立叶变换，然后直接相乘，然后再做傅立叶逆变换来得出最后的结果。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而</a:t>
            </a:r>
            <a:r>
              <a:rPr lang="en-US" altLang="zh-CN">
                <a:ea typeface="宋体" panose="02010600030101010101" pitchFamily="2" charset="-122"/>
              </a:rPr>
              <a:t>DFT</a:t>
            </a:r>
            <a:r>
              <a:rPr lang="zh-CN" altLang="en-US">
                <a:ea typeface="宋体" panose="02010600030101010101" pitchFamily="2" charset="-122"/>
              </a:rPr>
              <a:t>的时间度是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），利用</a:t>
            </a:r>
            <a:r>
              <a:rPr lang="en-US" altLang="zh-CN">
                <a:ea typeface="宋体" panose="02010600030101010101" pitchFamily="2" charset="-122"/>
              </a:rPr>
              <a:t>FFT</a:t>
            </a:r>
            <a:r>
              <a:rPr lang="zh-CN" altLang="en-US">
                <a:ea typeface="宋体" panose="02010600030101010101" pitchFamily="2" charset="-122"/>
              </a:rPr>
              <a:t>来加速可以优化为</a:t>
            </a:r>
            <a:r>
              <a:rPr lang="en-US" altLang="zh-CN">
                <a:ea typeface="宋体" panose="02010600030101010101" pitchFamily="2" charset="-122"/>
              </a:rPr>
              <a:t>O(nlogn)</a:t>
            </a:r>
            <a:r>
              <a:rPr lang="zh-CN" altLang="en-US">
                <a:ea typeface="宋体" panose="02010600030101010101" pitchFamily="2" charset="-122"/>
              </a:rPr>
              <a:t>，那么最后的时间复杂度 </a:t>
            </a:r>
            <a:r>
              <a:rPr lang="en-US" altLang="zh-CN">
                <a:ea typeface="宋体" panose="02010600030101010101" pitchFamily="2" charset="-122"/>
              </a:rPr>
              <a:t>O(nlogn)=O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nlogn+n+nlogn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855" y="2437130"/>
          <a:ext cx="794194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3009900" imgH="228600" progId="Equation.KSEE3">
                  <p:embed/>
                </p:oleObj>
              </mc:Choice>
              <mc:Fallback>
                <p:oleObj name="" r:id="rId1" imgW="30099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4855" y="2437130"/>
                        <a:ext cx="794194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数学基础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多项式的表达方式</a:t>
            </a:r>
            <a:endParaRPr lang="zh-CN" altLang="en-US"/>
          </a:p>
          <a:p>
            <a:r>
              <a:rPr lang="zh-CN" altLang="en-US"/>
              <a:t>一般我们用系数表达式：</a:t>
            </a:r>
            <a:endParaRPr lang="zh-CN" altLang="en-US"/>
          </a:p>
          <a:p>
            <a:r>
              <a:rPr lang="zh-CN" altLang="en-US"/>
              <a:t>即Σ</a:t>
            </a:r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/>
              <a:t>x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i</a:t>
            </a:r>
            <a:endParaRPr lang="en-US" altLang="zh-CN" baseline="300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 baseline="30000">
              <a:solidFill>
                <a:schemeClr val="tx1"/>
              </a:solidFill>
              <a:uFillTx/>
              <a:latin typeface="+mn-ea"/>
            </a:endParaRPr>
          </a:p>
          <a:p>
            <a:r>
              <a:rPr lang="zh-CN" altLang="en-US" baseline="3000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</a:rPr>
              <a:t>其实还有一种点值表达法：</a:t>
            </a:r>
            <a:endParaRPr lang="zh-CN" altLang="en-US" baseline="30000">
              <a:solidFill>
                <a:schemeClr val="tx1"/>
              </a:solidFill>
              <a:uFillTx/>
              <a:latin typeface="+mn-ea"/>
              <a:ea typeface="宋体" panose="02010600030101010101" pitchFamily="2" charset="-122"/>
            </a:endParaRPr>
          </a:p>
          <a:p>
            <a:endParaRPr lang="en-US" altLang="zh-CN" baseline="30000">
              <a:solidFill>
                <a:schemeClr val="tx1"/>
              </a:solidFill>
              <a:uFillTx/>
              <a:latin typeface="+mn-ea"/>
              <a:ea typeface="宋体" panose="02010600030101010101" pitchFamily="2" charset="-122"/>
            </a:endParaRPr>
          </a:p>
          <a:p>
            <a:r>
              <a:rPr lang="en-US" altLang="zh-CN"/>
              <a:t>{(x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0</a:t>
            </a:r>
            <a:r>
              <a:rPr lang="en-US" altLang="zh-CN"/>
              <a:t>,y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0</a:t>
            </a:r>
            <a:r>
              <a:rPr lang="en-US" altLang="zh-CN"/>
              <a:t>),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olidFill>
                  <a:schemeClr val="tx1"/>
                </a:solidFill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,y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,...,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uFillTx/>
                <a:sym typeface="+mn-ea"/>
              </a:rPr>
              <a:t>k-1</a:t>
            </a:r>
            <a:r>
              <a:rPr lang="en-US" altLang="zh-CN">
                <a:sym typeface="+mn-ea"/>
              </a:rPr>
              <a:t>,y</a:t>
            </a:r>
            <a:r>
              <a:rPr lang="en-US" altLang="zh-CN" baseline="-25000">
                <a:uFillTx/>
                <a:sym typeface="+mn-ea"/>
              </a:rPr>
              <a:t>k-1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02385" y="321310"/>
          <a:ext cx="6259195" cy="30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2273300" imgH="1168400" progId="Equation.KSEE3">
                  <p:embed/>
                </p:oleObj>
              </mc:Choice>
              <mc:Fallback>
                <p:oleObj name="" r:id="rId1" imgW="2273300" imgH="11684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2385" y="321310"/>
                        <a:ext cx="6259195" cy="306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5210" y="3559810"/>
            <a:ext cx="71970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记为</a:t>
            </a:r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xi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=yi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则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xi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=A(xi)*B(xi)=yai*ybi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发现可以直接把点表达式相乘即可（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）的时间复杂度）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那么我们需要做的就是把原来的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（系数）序列转换为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（傅立叶）</a:t>
            </a:r>
            <a:r>
              <a:rPr lang="zh-CN" altLang="en-US">
                <a:ea typeface="宋体" panose="02010600030101010101" pitchFamily="2" charset="-122"/>
              </a:rPr>
              <a:t>序列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观察左侧的转移矩阵，可以知道在转化的过程需要取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的值，这样的话暴力去算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需要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）的复杂度，但是利用复数的性质，可以进行优化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4345"/>
            <a:ext cx="8229600" cy="5697855"/>
          </a:xfrm>
        </p:spPr>
        <p:txBody>
          <a:bodyPr>
            <a:normAutofit/>
          </a:bodyPr>
          <a:p>
            <a:r>
              <a:rPr lang="zh-CN" altLang="en-US"/>
              <a:t>取单位负数根ω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n</a:t>
            </a:r>
            <a:r>
              <a:rPr lang="zh-CN" altLang="en-US"/>
              <a:t>=1</a:t>
            </a:r>
            <a:endParaRPr lang="zh-CN" altLang="en-US"/>
          </a:p>
          <a:p>
            <a:r>
              <a:rPr lang="zh-CN" altLang="en-US">
                <a:sym typeface="+mn-ea"/>
              </a:rPr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  <a:sym typeface="+mn-ea"/>
              </a:rPr>
              <a:t>n</a:t>
            </a:r>
            <a:r>
              <a:rPr lang="en-US" altLang="zh-CN">
                <a:sym typeface="+mn-ea"/>
              </a:rPr>
              <a:t>=</a:t>
            </a:r>
            <a:r>
              <a:rPr lang="zh-CN" altLang="en-US"/>
              <a:t>e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2kπi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/n</a:t>
            </a:r>
            <a:endParaRPr lang="en-US" altLang="zh-CN" baseline="30000">
              <a:solidFill>
                <a:schemeClr val="tx1"/>
              </a:solidFill>
              <a:uFillTx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欧拉公式</a:t>
            </a:r>
            <a:endParaRPr lang="zh-CN" altLang="en-US" b="1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</a:rPr>
              <a:t>e</a:t>
            </a:r>
            <a:r>
              <a:rPr lang="zh-CN" altLang="en-US" b="1" baseline="30000">
                <a:solidFill>
                  <a:schemeClr val="tx1"/>
                </a:solidFill>
                <a:uFillTx/>
              </a:rPr>
              <a:t>ui</a:t>
            </a:r>
            <a:r>
              <a:rPr lang="zh-CN" altLang="en-US" b="1">
                <a:solidFill>
                  <a:schemeClr val="tx1"/>
                </a:solidFill>
                <a:uFillTx/>
              </a:rPr>
              <a:t>=cos(u)+</a:t>
            </a:r>
            <a:r>
              <a:rPr lang="zh-CN" altLang="en-US" b="1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zh-CN" altLang="en-US" b="1">
                <a:solidFill>
                  <a:schemeClr val="tx1"/>
                </a:solidFill>
                <a:uFillTx/>
              </a:rPr>
              <a:t>sin(u)</a:t>
            </a:r>
            <a:endParaRPr lang="zh-CN" altLang="en-US" b="1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ym typeface="+mn-ea"/>
              </a:rPr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  <a:sym typeface="+mn-ea"/>
              </a:rPr>
              <a:t>n</a:t>
            </a:r>
            <a:r>
              <a:rPr lang="zh-CN" altLang="en-US">
                <a:sym typeface="+mn-ea"/>
              </a:rPr>
              <a:t>有非常好的性质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TIM图片20170712140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457575"/>
            <a:ext cx="8472805" cy="2898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0262"/>
            <a:ext cx="8229600" cy="4526280"/>
          </a:xfrm>
        </p:spPr>
        <p:txBody>
          <a:bodyPr>
            <a:normAutofit fontScale="60000"/>
          </a:bodyPr>
          <a:p>
            <a:r>
              <a:rPr lang="zh-CN" altLang="en-US"/>
              <a:t>y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k</a:t>
            </a:r>
            <a:r>
              <a:rPr lang="zh-CN" altLang="en-US"/>
              <a:t>=A(ω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k</a:t>
            </a:r>
            <a:r>
              <a:rPr lang="zh-CN" altLang="en-US"/>
              <a:t>)=Σa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j</a:t>
            </a:r>
            <a:r>
              <a:rPr lang="zh-CN" altLang="en-US"/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kj</a:t>
            </a:r>
            <a:endParaRPr lang="zh-CN" altLang="en-US" baseline="30000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A(x)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[0]</a:t>
            </a:r>
            <a:r>
              <a:rPr lang="zh-CN" altLang="en-US">
                <a:solidFill>
                  <a:schemeClr val="tx1"/>
                </a:solidFill>
                <a:uFillTx/>
              </a:rPr>
              <a:t>(x)=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zh-CN" altLang="en-US" baseline="-25000">
                <a:uFillTx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uFillTx/>
              </a:rPr>
              <a:t>+a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</a:rPr>
              <a:t>x+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uFillTx/>
              </a:rPr>
              <a:t>x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</a:rPr>
              <a:t>+...+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n-2</a:t>
            </a:r>
            <a:r>
              <a:rPr lang="zh-CN" altLang="en-US">
                <a:solidFill>
                  <a:schemeClr val="tx1"/>
                </a:solidFill>
                <a:uFillTx/>
              </a:rPr>
              <a:t>x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en-US" altLang="zh-CN" baseline="30000">
                <a:uFillTx/>
                <a:sym typeface="+mn-ea"/>
              </a:rPr>
              <a:t>n/2-1</a:t>
            </a:r>
            <a:endParaRPr lang="en-US" altLang="zh-CN" baseline="3000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[1]</a:t>
            </a:r>
            <a:r>
              <a:rPr lang="zh-CN" altLang="en-US">
                <a:solidFill>
                  <a:schemeClr val="tx1"/>
                </a:solidFill>
                <a:uFillTx/>
              </a:rPr>
              <a:t>(x)=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</a:rPr>
              <a:t>+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en-US" altLang="zh-CN" baseline="30000">
                <a:uFillTx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</a:rPr>
              <a:t>+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5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zh-CN" altLang="en-US" baseline="30000">
                <a:uFillTx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</a:rPr>
              <a:t>+...+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en-US" altLang="zh-CN" baseline="-25000">
                <a:uFillTx/>
                <a:sym typeface="+mn-ea"/>
              </a:rPr>
              <a:t>n-1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en-US" altLang="zh-CN" baseline="30000">
                <a:uFillTx/>
                <a:sym typeface="+mn-ea"/>
              </a:rPr>
              <a:t>n/2-1</a:t>
            </a:r>
            <a:endParaRPr lang="en-US" altLang="zh-CN" baseline="3000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于是就有了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A(x)=A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[0]</a:t>
            </a:r>
            <a:r>
              <a:rPr lang="zh-CN" altLang="en-US">
                <a:solidFill>
                  <a:schemeClr val="tx1"/>
                </a:solidFill>
                <a:uFillTx/>
              </a:rPr>
              <a:t>(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zh-CN" altLang="en-US" baseline="30000">
                <a:uFillTx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</a:rPr>
              <a:t>)+x</a:t>
            </a:r>
            <a:r>
              <a:rPr lang="zh-CN" altLang="en-US">
                <a:uFillTx/>
                <a:sym typeface="+mn-ea"/>
              </a:rPr>
              <a:t>A</a:t>
            </a:r>
            <a:r>
              <a:rPr lang="zh-CN" altLang="en-US" baseline="30000">
                <a:uFillTx/>
                <a:sym typeface="+mn-ea"/>
              </a:rPr>
              <a:t>[1]</a:t>
            </a:r>
            <a:r>
              <a:rPr lang="zh-CN" altLang="en-US">
                <a:solidFill>
                  <a:schemeClr val="tx1"/>
                </a:solidFill>
                <a:uFillTx/>
              </a:rPr>
              <a:t>(</a:t>
            </a:r>
            <a:r>
              <a:rPr lang="zh-CN" altLang="en-US">
                <a:uFillTx/>
                <a:sym typeface="+mn-ea"/>
              </a:rPr>
              <a:t>x</a:t>
            </a:r>
            <a:r>
              <a:rPr lang="zh-CN" altLang="en-US" baseline="30000">
                <a:uFillTx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</a:rPr>
              <a:t>)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en-US" altLang="zh-CN">
              <a:solidFill>
                <a:schemeClr val="tx1"/>
              </a:solidFill>
              <a:uFillTx/>
            </a:endParaRPr>
          </a:p>
          <a:p>
            <a:r>
              <a:rPr lang="zh-CN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分治的思想，从而实现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O(nlogn)</a:t>
            </a:r>
            <a:endParaRPr lang="en-US" altLang="zh-CN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FF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190" y="915670"/>
            <a:ext cx="8519795" cy="52882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从名字上可以看出，这是一种对于矩阵幂运算的加速技巧。</a:t>
            </a:r>
            <a:endParaRPr lang="en-US" altLang="zh-CN" dirty="0" smtClean="0"/>
          </a:p>
          <a:p>
            <a:r>
              <a:rPr lang="zh-CN" altLang="en-US" dirty="0" smtClean="0"/>
              <a:t>根据二进制的特性，可以把时间复杂度为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）的幂运算优化为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对于一些指数非常大的问题能够起到很好的效果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790"/>
            <a:ext cx="8229600" cy="6433820"/>
          </a:xfrm>
        </p:spPr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  <a:uFillTx/>
              </a:rPr>
              <a:t>struct Complex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{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double real, image;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Complex(double _real, double _image)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{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    real = _real;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    image = _image;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}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Complex(){}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};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Complex operator + (const Complex &amp;c1, const Complex &amp;c2)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{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return Complex(c1.real + c2.real, c1.image + c2.image);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} 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Complex operator - (const Complex &amp;c1, const Complex &amp;c2)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{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return Complex(c1.real - c2.real, c1.image - c2.image);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}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Complex operator * (const Complex &amp;c1, const Complex &amp;c2)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{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    return Complex(c1.real*c2.real - c1.image*c2.image, c1.real*c2.image + c1.image*c2.real);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r>
              <a:rPr lang="zh-CN" altLang="en-US" sz="1600">
                <a:solidFill>
                  <a:schemeClr val="tx1"/>
                </a:solidFill>
                <a:uFillTx/>
              </a:rPr>
              <a:t>}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endParaRPr lang="zh-CN" altLang="en-US" sz="16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015"/>
            <a:ext cx="8229600" cy="5671185"/>
          </a:xfrm>
        </p:spPr>
        <p:txBody>
          <a:bodyPr>
            <a:noAutofit/>
          </a:bodyPr>
          <a:p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//当DFT= 1时是DFT, DFT = -1则是逆DFT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Complex* IterativeFFT(Complex* a, int len, int DFT)//对长度为len(2的幂)的数组进行DFT变换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{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Complex* A = new Complex[len];//用A数组存储数组a分组之后新的顺序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for(int i = 0; i &lt; len; i++)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A[rev(i, len)] = a[i];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for(int s = 1; (1 &lt;&lt; s) &lt;= len; s++)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{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int m = (1 &lt;&lt; s);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Complex wm = Complex(cos(DFT*2*PI/m), sin(DFT*2*PI/m));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for(int k = 0; k &lt; len; k += m)//这一层结点的包含数组元素个数都是(1 &lt;&lt; s)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{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Complex w = Complex(1, 0);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for(int j = 0; j &lt; (m &gt;&gt; 1); j++)//折半引理, 根据两个子节点计算父亲节点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{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    Complex t = w*A[k + j + (m &gt;&gt; 1)];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    Complex u = A[k + j];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    A[k + j] = u + t;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    A[k + j + (m &gt;&gt; 1)] = u - t;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    w = w*wm;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    }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    }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}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if(DFT == -1) for(int i = 0; i &lt; len; i++) A[i].real /= len, A[i].image /= len;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    return A;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}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6670" y="619125"/>
            <a:ext cx="515874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uFillTx/>
                <a:sym typeface="+mn-ea"/>
              </a:rPr>
              <a:t>int rev(int id, int len)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{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int ret = 0;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for(int i = 0; (1 &lt;&lt; i) &lt; len; i++)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{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    ret &lt;&lt;= 1;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    if(id &amp; (1 &lt;&lt; i)) ret |= 1;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}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 return ret;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HDU 1402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求两个大整数的乘积, 两个大整数长度都不超过50000, 多组数据, 时限1s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4609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条边，计算任取三条边能组成三角形的概率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用</a:t>
            </a:r>
            <a:r>
              <a:rPr lang="en-US" altLang="zh-CN">
                <a:ea typeface="宋体" panose="02010600030101010101" pitchFamily="2" charset="-122"/>
              </a:rPr>
              <a:t>fft</a:t>
            </a:r>
            <a:r>
              <a:rPr lang="zh-CN" altLang="en-US">
                <a:ea typeface="宋体" panose="02010600030101010101" pitchFamily="2" charset="-122"/>
              </a:rPr>
              <a:t>来处理两条边之和为某值的个数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我们可以轻易的知道，对于任何一个数</a:t>
            </a:r>
            <a:r>
              <a:rPr lang="en-US" altLang="zh-CN" dirty="0" smtClean="0"/>
              <a:t>m</a:t>
            </a:r>
            <a:endParaRPr lang="en-US" altLang="zh-CN" dirty="0" smtClean="0"/>
          </a:p>
          <a:p>
            <a:r>
              <a:rPr lang="zh-CN" altLang="en-US" dirty="0" smtClean="0"/>
              <a:t>可以把它写作以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为底数的一连串幂的集合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endParaRPr lang="en-US" altLang="zh-CN" dirty="0" smtClean="0"/>
          </a:p>
          <a:p>
            <a:r>
              <a:rPr lang="en-US" altLang="zh-CN" dirty="0" smtClean="0"/>
              <a:t>9=2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3</a:t>
            </a:r>
            <a:endParaRPr lang="en-US" altLang="zh-CN" baseline="30000" dirty="0" smtClean="0"/>
          </a:p>
          <a:p>
            <a:r>
              <a:rPr lang="en-US" altLang="zh-CN" dirty="0" smtClean="0"/>
              <a:t>21=2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4</a:t>
            </a:r>
            <a:endParaRPr lang="en-US" altLang="zh-CN" baseline="300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换句话说就是把一个数转化为二进制：</a:t>
            </a:r>
            <a:endParaRPr lang="en-US" altLang="zh-CN" dirty="0" smtClean="0"/>
          </a:p>
          <a:p>
            <a:r>
              <a:rPr lang="en-US" altLang="zh-CN" dirty="0" smtClean="0"/>
              <a:t>9  =  (1001)</a:t>
            </a:r>
            <a:r>
              <a:rPr lang="en-US" altLang="zh-CN" baseline="-25000" dirty="0" smtClean="0"/>
              <a:t>2</a:t>
            </a:r>
            <a:endParaRPr lang="en-US" altLang="zh-CN" baseline="-25000" dirty="0" smtClean="0"/>
          </a:p>
          <a:p>
            <a:r>
              <a:rPr lang="en-US" altLang="zh-CN" dirty="0" smtClean="0"/>
              <a:t>21 = (10011)</a:t>
            </a:r>
            <a:r>
              <a:rPr lang="en-US" altLang="zh-CN" baseline="-25000" dirty="0" smtClean="0"/>
              <a:t>2</a:t>
            </a:r>
            <a:endParaRPr lang="en-US" altLang="zh-CN" baseline="-25000" dirty="0" smtClean="0"/>
          </a:p>
          <a:p>
            <a:r>
              <a:rPr lang="zh-CN" altLang="en-US" dirty="0" smtClean="0"/>
              <a:t>然后遍历每一位和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取与来判断是否要乘与当前位对应的值</a:t>
            </a:r>
            <a:endParaRPr lang="en-US" altLang="zh-CN" dirty="0" smtClean="0"/>
          </a:p>
          <a:p>
            <a:r>
              <a:rPr lang="zh-CN" altLang="en-US" dirty="0" smtClean="0"/>
              <a:t>所以是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）的复杂度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包装程序外壳对象" showAsIcon="1" r:id="rId1" imgW="0" imgH="0" progId="Package">
                  <p:embed/>
                </p:oleObj>
              </mc:Choice>
              <mc:Fallback>
                <p:oleObj name="包装程序外壳对象" showAsIcon="1" r:id="rId1" imgW="0" imgH="0" progId="Package">
                  <p:embed/>
                  <p:pic>
                    <p:nvPicPr>
                      <p:cNvPr id="0" name="矩形 1024"/>
                      <p:cNvPicPr/>
                      <p:nvPr/>
                    </p:nvPicPr>
                    <p:blipFill>
                      <a:blip/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0685"/>
            <a:ext cx="8229600" cy="6147435"/>
          </a:xfrm>
        </p:spPr>
        <p:txBody>
          <a:bodyPr>
            <a:normAutofit fontScale="55000"/>
          </a:bodyPr>
          <a:p>
            <a:r>
              <a:rPr lang="zh-CN" altLang="en-US"/>
              <a:t>void mul(long long a[][</a:t>
            </a:r>
            <a:r>
              <a:rPr lang="en-US" altLang="zh-CN"/>
              <a:t>N</a:t>
            </a:r>
            <a:r>
              <a:rPr lang="zh-CN" altLang="en-US"/>
              <a:t>],long long b[][</a:t>
            </a:r>
            <a:r>
              <a:rPr lang="en-US" altLang="zh-CN"/>
              <a:t>N</a:t>
            </a:r>
            <a:r>
              <a:rPr lang="zh-CN" altLang="en-US"/>
              <a:t>],long long c[][</a:t>
            </a:r>
            <a:r>
              <a:rPr lang="en-US" altLang="zh-CN"/>
              <a:t>N</a:t>
            </a:r>
            <a:r>
              <a:rPr lang="zh-CN" altLang="en-US"/>
              <a:t>])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long long tmp[</a:t>
            </a:r>
            <a:r>
              <a:rPr lang="en-US" altLang="zh-CN"/>
              <a:t>N</a:t>
            </a:r>
            <a:r>
              <a:rPr lang="zh-CN" altLang="en-US"/>
              <a:t>][</a:t>
            </a:r>
            <a:r>
              <a:rPr lang="en-US" altLang="zh-CN"/>
              <a:t>N</a:t>
            </a:r>
            <a:r>
              <a:rPr lang="zh-CN" altLang="en-US"/>
              <a:t>];</a:t>
            </a:r>
            <a:endParaRPr lang="zh-CN" altLang="en-US"/>
          </a:p>
          <a:p>
            <a:r>
              <a:rPr lang="zh-CN" altLang="en-US"/>
              <a:t>    memset(tmp,0,sizeof(tmp));</a:t>
            </a:r>
            <a:endParaRPr lang="zh-CN" altLang="en-US"/>
          </a:p>
          <a:p>
            <a:r>
              <a:rPr lang="zh-CN" altLang="en-US"/>
              <a:t>    for(int i=0;i&lt;</a:t>
            </a:r>
            <a:r>
              <a:rPr lang="en-US" altLang="zh-CN"/>
              <a:t>N</a:t>
            </a:r>
            <a:r>
              <a:rPr lang="zh-CN" altLang="en-US"/>
              <a:t>;i++)</a:t>
            </a:r>
            <a:endParaRPr lang="zh-CN" altLang="en-US"/>
          </a:p>
          <a:p>
            <a:r>
              <a:rPr lang="zh-CN" altLang="en-US"/>
              <a:t>        for(int k=0;k&lt;</a:t>
            </a:r>
            <a:r>
              <a:rPr lang="en-US" altLang="zh-CN"/>
              <a:t>N</a:t>
            </a:r>
            <a:r>
              <a:rPr lang="zh-CN" altLang="en-US"/>
              <a:t>;k++)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if(a[i][k]==0) continue;</a:t>
            </a:r>
            <a:endParaRPr lang="zh-CN" altLang="en-US"/>
          </a:p>
          <a:p>
            <a:r>
              <a:rPr lang="zh-CN" altLang="en-US"/>
              <a:t>            for(int j=0;j&lt;</a:t>
            </a:r>
            <a:r>
              <a:rPr lang="en-US" altLang="zh-CN"/>
              <a:t>N</a:t>
            </a:r>
            <a:r>
              <a:rPr lang="zh-CN" altLang="en-US"/>
              <a:t>;j++)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tmp[i][j]=(tmp[i][j]+(a[i][k]*b[k][j])%</a:t>
            </a:r>
            <a:r>
              <a:rPr lang="en-US" altLang="zh-CN"/>
              <a:t>M</a:t>
            </a:r>
            <a:r>
              <a:rPr lang="zh-CN" altLang="en-US"/>
              <a:t>)%</a:t>
            </a:r>
            <a:r>
              <a:rPr lang="en-US" altLang="zh-CN"/>
              <a:t>M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for(int i=0;i&lt;</a:t>
            </a:r>
            <a:r>
              <a:rPr lang="en-US" altLang="zh-CN"/>
              <a:t>N</a:t>
            </a:r>
            <a:r>
              <a:rPr lang="zh-CN" altLang="en-US"/>
              <a:t>;i++)</a:t>
            </a:r>
            <a:endParaRPr lang="zh-CN" altLang="en-US"/>
          </a:p>
          <a:p>
            <a:r>
              <a:rPr lang="zh-CN" altLang="en-US"/>
              <a:t>        for(int j=0;j&lt;</a:t>
            </a:r>
            <a:r>
              <a:rPr lang="en-US" altLang="zh-CN"/>
              <a:t>N</a:t>
            </a:r>
            <a:r>
              <a:rPr lang="zh-CN" altLang="en-US"/>
              <a:t>;j++)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c[i][j]=tmp[i][j]%</a:t>
            </a:r>
            <a:r>
              <a:rPr lang="en-US" altLang="zh-CN"/>
              <a:t>M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void fast(long long n,long long </a:t>
            </a:r>
            <a:r>
              <a:rPr lang="en-US" altLang="zh-CN">
                <a:sym typeface="+mn-ea"/>
              </a:rPr>
              <a:t>bas</a:t>
            </a:r>
            <a:r>
              <a:rPr lang="zh-CN" altLang="en-US">
                <a:sym typeface="+mn-ea"/>
              </a:rPr>
              <a:t>[][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],long long re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[][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])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while(n)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if(n&amp;1)</a:t>
            </a:r>
            <a:endParaRPr lang="zh-CN" altLang="en-US"/>
          </a:p>
          <a:p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mul(</a:t>
            </a:r>
            <a:r>
              <a:rPr lang="en-US" altLang="zh-CN">
                <a:sym typeface="+mn-ea"/>
              </a:rPr>
              <a:t>bas</a:t>
            </a:r>
            <a:r>
              <a:rPr lang="zh-CN" altLang="en-US">
                <a:sym typeface="+mn-ea"/>
              </a:rPr>
              <a:t>,re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,re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n</a:t>
            </a:r>
            <a:r>
              <a:rPr lang="en-US" altLang="zh-CN">
                <a:sym typeface="+mn-ea"/>
              </a:rPr>
              <a:t>&gt;&gt;=2;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  mul(</a:t>
            </a:r>
            <a:r>
              <a:rPr lang="en-US" altLang="zh-CN">
                <a:sym typeface="+mn-ea"/>
              </a:rPr>
              <a:t>bas</a:t>
            </a:r>
            <a:r>
              <a:rPr lang="zh-CN" altLang="en-US">
                <a:sym typeface="+mn-ea"/>
              </a:rPr>
              <a:t>,map,map);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矩阵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快速幂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通常用于解决存在递推关系的问题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一般有三个步骤：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归纳出递推关系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构建变换矩阵</a:t>
            </a:r>
            <a:r>
              <a:rPr lang="en-US" altLang="zh-CN" dirty="0" smtClean="0"/>
              <a:t>(</a:t>
            </a:r>
            <a:r>
              <a:rPr lang="zh-CN" altLang="zh-CN" dirty="0" smtClean="0">
                <a:ea typeface="宋体" panose="02010600030101010101" pitchFamily="2" charset="-122"/>
              </a:rPr>
              <a:t>注意！只能够进行线性变换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利用快速幂求解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构建变换矩阵的模型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对于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358" y="2104390"/>
          <a:ext cx="787336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3340100" imgH="1841500" progId="Equation.KSEE3">
                  <p:embed/>
                </p:oleObj>
              </mc:Choice>
              <mc:Fallback>
                <p:oleObj name="" r:id="rId1" imgW="3340100" imgH="18415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358" y="2104390"/>
                        <a:ext cx="7873365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4390" y="4380865"/>
          <a:ext cx="2075815" cy="179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73100" imgH="558800" progId="Equation.KSEE3">
                  <p:embed/>
                </p:oleObj>
              </mc:Choice>
              <mc:Fallback>
                <p:oleObj name="" r:id="rId1" imgW="673100" imgH="558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4390" y="4380865"/>
                        <a:ext cx="2075815" cy="179133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斐波那契数列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求斐波那契数列：</a:t>
            </a:r>
            <a:endParaRPr lang="zh-CN" altLang="en-US"/>
          </a:p>
          <a:p>
            <a:r>
              <a:rPr lang="zh-CN" altLang="en-US"/>
              <a:t>已知数列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...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求该数列的第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项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anose="02010600030101010101" pitchFamily="2" charset="-122"/>
              </a:rPr>
              <a:t>易知</a:t>
            </a:r>
            <a:r>
              <a:rPr lang="en-US" altLang="zh-CN">
                <a:ea typeface="宋体" panose="02010600030101010101" pitchFamily="2" charset="-122"/>
              </a:rPr>
              <a:t>f(n)=f(n-1)+f(n-2)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anose="02010600030101010101" pitchFamily="2" charset="-122"/>
              </a:rPr>
              <a:t>那么可以构建变换矩阵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anose="02010600030101010101" pitchFamily="2" charset="-122"/>
              </a:rPr>
              <a:t>        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×        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0205" y="4647565"/>
          <a:ext cx="1423035" cy="15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660400" imgH="457200" progId="Equation.KSEE3">
                  <p:embed/>
                </p:oleObj>
              </mc:Choice>
              <mc:Fallback>
                <p:oleObj name="" r:id="rId3" imgW="660400" imgH="457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0205" y="4647565"/>
                        <a:ext cx="1423035" cy="152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3010" y="4585335"/>
          <a:ext cx="1888490" cy="158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673100" imgH="457200" progId="Equation.KSEE3">
                  <p:embed/>
                </p:oleObj>
              </mc:Choice>
              <mc:Fallback>
                <p:oleObj name="" r:id="rId5" imgW="673100" imgH="457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3010" y="4585335"/>
                        <a:ext cx="1888490" cy="158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poj3233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Description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Given a n × n matrix A and a positive integer k, find the sum S = A + 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2</a:t>
            </a:r>
            <a:r>
              <a:rPr lang="zh-CN" altLang="en-US"/>
              <a:t> + 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3</a:t>
            </a:r>
            <a:r>
              <a:rPr lang="zh-CN" altLang="en-US"/>
              <a:t> + … + A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k</a:t>
            </a:r>
            <a:r>
              <a:rPr lang="zh-CN" altLang="en-US"/>
              <a:t>.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340" y="5028565"/>
          <a:ext cx="8876030" cy="114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3619500" imgH="457200" progId="Equation.KSEE3">
                  <p:embed/>
                </p:oleObj>
              </mc:Choice>
              <mc:Fallback>
                <p:oleObj name="" r:id="rId1" imgW="3619500" imgH="457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340" y="5028565"/>
                        <a:ext cx="8876030" cy="114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340" y="4224338"/>
          <a:ext cx="878332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679700" imgH="215900" progId="Equation.KSEE3">
                  <p:embed/>
                </p:oleObj>
              </mc:Choice>
              <mc:Fallback>
                <p:oleObj name="" r:id="rId3" imgW="26797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40" y="4224338"/>
                        <a:ext cx="8783320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3984</Words>
  <Application>WPS 演示</Application>
  <PresentationFormat>全屏显示(4:3)</PresentationFormat>
  <Paragraphs>256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隶书</vt:lpstr>
      <vt:lpstr>Wingdings 2</vt:lpstr>
      <vt:lpstr>Rockwell</vt:lpstr>
      <vt:lpstr>方正姚体</vt:lpstr>
      <vt:lpstr>Segoe Print</vt:lpstr>
      <vt:lpstr>微软雅黑</vt:lpstr>
      <vt:lpstr>Arial Unicode MS</vt:lpstr>
      <vt:lpstr>Calibri</vt:lpstr>
      <vt:lpstr>Wingdings</vt:lpstr>
      <vt:lpstr>通用_蓝</vt:lpstr>
      <vt:lpstr>1_通用_蓝</vt:lpstr>
      <vt:lpstr>沉稳</vt:lpstr>
      <vt:lpstr>Package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矩阵快速幂和FFT</vt:lpstr>
      <vt:lpstr>矩阵快速幂</vt:lpstr>
      <vt:lpstr>快速幂</vt:lpstr>
      <vt:lpstr>PowerPoint 演示文稿</vt:lpstr>
      <vt:lpstr>PowerPoint 演示文稿</vt:lpstr>
      <vt:lpstr>矩阵快速幂</vt:lpstr>
      <vt:lpstr>构建变换矩阵的模型</vt:lpstr>
      <vt:lpstr>斐波那契数列</vt:lpstr>
      <vt:lpstr>poj3233</vt:lpstr>
      <vt:lpstr>shuoj1857 </vt:lpstr>
      <vt:lpstr>codeforces 185A</vt:lpstr>
      <vt:lpstr>hdu2604</vt:lpstr>
      <vt:lpstr>FFT</vt:lpstr>
      <vt:lpstr>时域与频域的特殊关系</vt:lpstr>
      <vt:lpstr>数学基础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矩阵快速幂和FFT</dc:title>
  <dc:creator>Yaoqianhao</dc:creator>
  <cp:lastModifiedBy>Administrator</cp:lastModifiedBy>
  <cp:revision>20</cp:revision>
  <dcterms:created xsi:type="dcterms:W3CDTF">2017-07-07T08:04:00Z</dcterms:created>
  <dcterms:modified xsi:type="dcterms:W3CDTF">2017-07-12T08:16:06Z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