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3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简单问题求解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沈云付</a:t>
            </a:r>
            <a:endParaRPr lang="en-US" altLang="zh-CN" dirty="0" smtClean="0"/>
          </a:p>
          <a:p>
            <a:r>
              <a:rPr lang="en-US" altLang="zh-CN" dirty="0" smtClean="0"/>
              <a:t>2017.6.28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sz="2800" b="1" dirty="0" smtClean="0"/>
              <a:t>输入样例：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4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1 2 3 4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 </a:t>
            </a:r>
            <a:endParaRPr lang="zh-CN" altLang="zh-CN" sz="2800" dirty="0" smtClean="0"/>
          </a:p>
          <a:p>
            <a:pPr>
              <a:buNone/>
            </a:pPr>
            <a:r>
              <a:rPr lang="zh-CN" altLang="zh-CN" sz="2800" b="1" dirty="0" smtClean="0"/>
              <a:t>输出样例：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11</a:t>
            </a:r>
            <a:endParaRPr lang="zh-CN" altLang="zh-CN" sz="2800" dirty="0" smtClean="0"/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2800" b="1" dirty="0" smtClean="0"/>
              <a:t>本题就是给</a:t>
            </a:r>
            <a:r>
              <a:rPr lang="en-US" altLang="zh-CN" sz="2800" b="1" dirty="0" smtClean="0"/>
              <a:t>N</a:t>
            </a:r>
            <a:r>
              <a:rPr lang="zh-CN" altLang="zh-CN" sz="2800" b="1" dirty="0" smtClean="0"/>
              <a:t>个整数，求任意选取若干个整数相加不能表示的最小正整数。</a:t>
            </a:r>
          </a:p>
          <a:p>
            <a:r>
              <a:rPr lang="zh-CN" altLang="zh-CN" sz="2800" b="1" dirty="0" smtClean="0"/>
              <a:t>很明显如果没有整数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，那么答案就是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了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如果有整数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，如何？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本题的数据量很大，可以把以下的暴力做法</a:t>
            </a:r>
            <a:r>
              <a:rPr lang="en-US" altLang="zh-CN" sz="2800" b="1" dirty="0" smtClean="0"/>
              <a:t> TLE</a:t>
            </a:r>
            <a:r>
              <a:rPr lang="zh-CN" altLang="zh-CN" sz="2800" b="1" dirty="0" smtClean="0"/>
              <a:t>掉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暴力的做法是逐渐枚举标记，由能表示的推出下一个能表示的，从而求出最小不能表示的。</a:t>
            </a:r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zh-CN" sz="2800" dirty="0" smtClean="0"/>
              <a:t>本题的参考做法是：</a:t>
            </a:r>
          </a:p>
          <a:p>
            <a:pPr>
              <a:buNone/>
            </a:pPr>
            <a:r>
              <a:rPr lang="en-US" altLang="zh-CN" sz="2800" dirty="0" smtClean="0"/>
              <a:t>1</a:t>
            </a:r>
            <a:r>
              <a:rPr lang="zh-CN" altLang="zh-CN" sz="2800" dirty="0" smtClean="0"/>
              <a:t>、把</a:t>
            </a:r>
            <a:r>
              <a:rPr lang="en-US" altLang="zh-CN" sz="2800" dirty="0" smtClean="0"/>
              <a:t>N</a:t>
            </a:r>
            <a:r>
              <a:rPr lang="zh-CN" altLang="zh-CN" sz="2800" dirty="0" smtClean="0"/>
              <a:t>个整数进行从小到大排序；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、从第一个开始求和，依次记</a:t>
            </a:r>
            <a:r>
              <a:rPr lang="en-US" altLang="zh-CN" sz="2800" dirty="0" smtClean="0"/>
              <a:t>sum[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2</a:t>
            </a:r>
            <a:r>
              <a:rPr lang="zh-CN" altLang="zh-CN" sz="2800" dirty="0" smtClean="0"/>
              <a:t>、</a:t>
            </a:r>
            <a:r>
              <a:rPr lang="en-US" altLang="zh-CN" sz="2800" dirty="0" err="1" smtClean="0"/>
              <a:t>i</a:t>
            </a:r>
            <a:r>
              <a:rPr lang="zh-CN" altLang="zh-CN" sz="2800" dirty="0" smtClean="0"/>
              <a:t>从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到</a:t>
            </a:r>
            <a:r>
              <a:rPr lang="en-US" altLang="zh-CN" sz="2800" dirty="0" smtClean="0"/>
              <a:t>N</a:t>
            </a:r>
            <a:r>
              <a:rPr lang="zh-CN" altLang="zh-CN" sz="2800" dirty="0" smtClean="0"/>
              <a:t>循环，当出现</a:t>
            </a:r>
            <a:r>
              <a:rPr lang="en-US" altLang="zh-CN" sz="2800" dirty="0" smtClean="0"/>
              <a:t> 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]&gt;sum[i-1]+1</a:t>
            </a:r>
            <a:r>
              <a:rPr lang="zh-CN" altLang="zh-CN" sz="2800" dirty="0" smtClean="0"/>
              <a:t>时，那么答案一定是</a:t>
            </a:r>
            <a:r>
              <a:rPr lang="en-US" altLang="zh-CN" sz="2800" dirty="0" smtClean="0"/>
              <a:t>sum[i-1]+1,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</a:t>
            </a:r>
            <a:r>
              <a:rPr lang="zh-CN" altLang="zh-CN" sz="2800" dirty="0" smtClean="0"/>
              <a:t>就是说</a:t>
            </a:r>
            <a:r>
              <a:rPr lang="en-US" altLang="zh-CN" sz="2800" dirty="0" smtClean="0"/>
              <a:t>sum[i-1]+1</a:t>
            </a:r>
            <a:r>
              <a:rPr lang="zh-CN" altLang="zh-CN" sz="2800" dirty="0" smtClean="0"/>
              <a:t>一定是不能表示的。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、</a:t>
            </a:r>
            <a:r>
              <a:rPr lang="zh-CN" altLang="zh-CN" sz="3600" b="1" dirty="0" smtClean="0">
                <a:solidFill>
                  <a:srgbClr val="0000CC"/>
                </a:solidFill>
              </a:rPr>
              <a:t>只出现一次的字符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zh-CN" b="1" dirty="0" smtClean="0"/>
              <a:t>问题描述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在字符串</a:t>
            </a:r>
            <a:r>
              <a:rPr lang="en-US" altLang="zh-CN" dirty="0" err="1" smtClean="0"/>
              <a:t>abac</a:t>
            </a:r>
            <a:r>
              <a:rPr lang="en-US" altLang="zh-CN" dirty="0" smtClean="0"/>
              <a:t>%^*^%*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&amp;&amp;</a:t>
            </a:r>
            <a:r>
              <a:rPr lang="en-US" altLang="zh-CN" dirty="0" err="1" smtClean="0"/>
              <a:t>eff</a:t>
            </a:r>
            <a:r>
              <a:rPr lang="zh-CN" altLang="zh-CN" dirty="0" smtClean="0"/>
              <a:t>中，字符</a:t>
            </a:r>
            <a:r>
              <a:rPr lang="en-US" altLang="zh-CN" dirty="0" smtClean="0"/>
              <a:t>b</a:t>
            </a:r>
            <a:r>
              <a:rPr lang="zh-CN" altLang="zh-CN" dirty="0" smtClean="0"/>
              <a:t>在该字符串中只出现一次，并且第一个出现。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你的任务是对一个字符串，寻找只出现一次并且第一个出现的字符。</a:t>
            </a:r>
          </a:p>
          <a:p>
            <a:pPr>
              <a:buNone/>
            </a:pPr>
            <a:r>
              <a:rPr lang="zh-CN" altLang="zh-CN" b="1" dirty="0" smtClean="0"/>
              <a:t>输入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第一行是一个正整数</a:t>
            </a:r>
            <a:r>
              <a:rPr lang="en-US" altLang="zh-CN" dirty="0" smtClean="0"/>
              <a:t>T</a:t>
            </a:r>
            <a:r>
              <a:rPr lang="zh-CN" altLang="zh-CN" dirty="0" smtClean="0"/>
              <a:t>，表示测试的字符串的个数。接着有</a:t>
            </a:r>
            <a:r>
              <a:rPr lang="en-US" altLang="zh-CN" dirty="0" smtClean="0"/>
              <a:t>T</a:t>
            </a:r>
            <a:r>
              <a:rPr lang="zh-CN" altLang="zh-CN" dirty="0" smtClean="0"/>
              <a:t>行，每行是一个长度不超过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的字符串（可以含空格）。</a:t>
            </a:r>
          </a:p>
          <a:p>
            <a:pPr>
              <a:buNone/>
            </a:pPr>
            <a:r>
              <a:rPr lang="zh-CN" altLang="zh-CN" b="1" dirty="0" smtClean="0"/>
              <a:t>输出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对每一组测试数据，输出在字符串中只出现一次并且是第一个出现的字符。如果找不到这样的字符，请输出</a:t>
            </a:r>
            <a:r>
              <a:rPr lang="en-US" altLang="zh-CN" dirty="0" smtClean="0"/>
              <a:t>*</a:t>
            </a:r>
            <a:r>
              <a:rPr lang="zh-CN" altLang="zh-CN" dirty="0" smtClean="0"/>
              <a:t>代替。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zh-CN" b="1" dirty="0" smtClean="0"/>
              <a:t>输入样例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err="1" smtClean="0"/>
              <a:t>abac</a:t>
            </a:r>
            <a:r>
              <a:rPr lang="en-US" altLang="zh-CN" dirty="0" smtClean="0"/>
              <a:t>%^*^%*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&amp;&amp;</a:t>
            </a:r>
            <a:r>
              <a:rPr lang="en-US" altLang="zh-CN" dirty="0" err="1" smtClean="0"/>
              <a:t>eff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shanghai university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456373446333453573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buNone/>
            </a:pPr>
            <a:r>
              <a:rPr lang="zh-CN" altLang="zh-CN" b="1" dirty="0" smtClean="0"/>
              <a:t>输出样例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g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*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分析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思路：</a:t>
            </a:r>
            <a:r>
              <a:rPr lang="zh-CN" altLang="zh-CN" sz="2800" b="1" dirty="0" smtClean="0"/>
              <a:t>遇到字符统计的问题，一般都应该考虑数组</a:t>
            </a:r>
            <a:r>
              <a:rPr lang="zh-CN" altLang="en-US" sz="2800" b="1" dirty="0" smtClean="0"/>
              <a:t>（抽屉或木桶）。</a:t>
            </a:r>
            <a:r>
              <a:rPr lang="zh-CN" altLang="zh-CN" sz="2800" b="1" dirty="0" smtClean="0"/>
              <a:t>因字符数量有限，一个</a:t>
            </a:r>
            <a:r>
              <a:rPr lang="en-US" altLang="zh-CN" sz="2800" b="1" dirty="0" smtClean="0"/>
              <a:t>256</a:t>
            </a:r>
            <a:r>
              <a:rPr lang="zh-CN" altLang="zh-CN" sz="2800" b="1" dirty="0" smtClean="0"/>
              <a:t>长度数组就够用了</a:t>
            </a:r>
            <a:r>
              <a:rPr lang="zh-CN" altLang="en-US" sz="2800" b="1" dirty="0" smtClean="0"/>
              <a:t>。对出现在字符串中的字符，相同的字符放进同一个抽屉。然后统计抽屉中字符只出现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次的。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字符如何编号？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采用</a:t>
            </a:r>
            <a:r>
              <a:rPr lang="en-US" altLang="zh-CN" sz="2800" b="1" dirty="0" smtClean="0"/>
              <a:t>ASCII</a:t>
            </a:r>
            <a:r>
              <a:rPr lang="zh-CN" altLang="en-US" sz="2800" b="1" dirty="0" smtClean="0"/>
              <a:t>编码。如字符</a:t>
            </a:r>
            <a:r>
              <a:rPr lang="en-US" altLang="zh-CN" sz="2800" b="1" dirty="0" smtClean="0"/>
              <a:t>’0’</a:t>
            </a:r>
            <a:r>
              <a:rPr lang="zh-CN" altLang="en-US" sz="2800" b="1" dirty="0" smtClean="0"/>
              <a:t>，编码为</a:t>
            </a:r>
            <a:r>
              <a:rPr lang="en-US" altLang="zh-CN" sz="2800" b="1" dirty="0" smtClean="0"/>
              <a:t>48</a:t>
            </a:r>
            <a:r>
              <a:rPr lang="zh-CN" altLang="en-US" sz="2800" b="1" dirty="0" smtClean="0"/>
              <a:t>，字母</a:t>
            </a:r>
            <a:r>
              <a:rPr lang="en-US" altLang="zh-CN" sz="2800" b="1" dirty="0" smtClean="0"/>
              <a:t>’A’</a:t>
            </a:r>
            <a:r>
              <a:rPr lang="zh-CN" altLang="en-US" sz="2800" b="1" dirty="0" smtClean="0"/>
              <a:t>编码</a:t>
            </a:r>
            <a:r>
              <a:rPr lang="en-US" altLang="zh-CN" sz="2800" b="1" dirty="0" smtClean="0"/>
              <a:t>65</a:t>
            </a:r>
            <a:r>
              <a:rPr lang="zh-CN" altLang="en-US" sz="2800" b="1" dirty="0" smtClean="0"/>
              <a:t>，字母</a:t>
            </a:r>
            <a:r>
              <a:rPr lang="en-US" altLang="zh-CN" sz="2800" b="1" dirty="0" smtClean="0"/>
              <a:t>’a’</a:t>
            </a:r>
            <a:r>
              <a:rPr lang="zh-CN" altLang="en-US" sz="2800" b="1" dirty="0" smtClean="0"/>
              <a:t>编码</a:t>
            </a:r>
            <a:r>
              <a:rPr lang="en-US" altLang="zh-CN" sz="2800" b="1" dirty="0" smtClean="0"/>
              <a:t>97</a:t>
            </a:r>
          </a:p>
          <a:p>
            <a:pPr lvl="1">
              <a:buNone/>
            </a:pPr>
            <a:r>
              <a:rPr lang="en-US" altLang="zh-CN" sz="2400" b="1" dirty="0" smtClean="0"/>
              <a:t>‘0’~’9’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48~48+9</a:t>
            </a:r>
          </a:p>
          <a:p>
            <a:pPr lvl="1">
              <a:buNone/>
            </a:pPr>
            <a:r>
              <a:rPr lang="en-US" altLang="zh-CN" sz="2400" b="1" dirty="0" smtClean="0"/>
              <a:t>‘A’~’Z’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65~65+25</a:t>
            </a:r>
          </a:p>
          <a:p>
            <a:pPr lvl="1">
              <a:buNone/>
            </a:pPr>
            <a:r>
              <a:rPr lang="en-US" altLang="zh-CN" sz="2400" b="1" dirty="0" smtClean="0"/>
              <a:t>‘</a:t>
            </a:r>
            <a:r>
              <a:rPr lang="en-US" altLang="zh-CN" sz="2400" b="1" dirty="0" err="1" smtClean="0"/>
              <a:t>a’~’z</a:t>
            </a:r>
            <a:r>
              <a:rPr lang="en-US" altLang="zh-CN" sz="2400" b="1" dirty="0" smtClean="0"/>
              <a:t>’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97~97+25</a:t>
            </a:r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57403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操作方法：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设一个长度</a:t>
            </a:r>
            <a:r>
              <a:rPr lang="en-US" altLang="zh-CN" sz="2800" b="1" dirty="0" smtClean="0"/>
              <a:t>256</a:t>
            </a:r>
            <a:r>
              <a:rPr lang="zh-CN" altLang="en-US" sz="2800" b="1" dirty="0" smtClean="0"/>
              <a:t>的数组</a:t>
            </a:r>
            <a:r>
              <a:rPr lang="en-US" altLang="zh-CN" sz="2800" b="1" dirty="0" smtClean="0"/>
              <a:t>a[256]</a:t>
            </a:r>
            <a:r>
              <a:rPr lang="zh-CN" altLang="en-US" sz="2800" b="1" dirty="0" smtClean="0"/>
              <a:t>（抽屉，或哈希表）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先将抽屉清空，即数组初始化，预备放字符。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b="1" dirty="0" smtClean="0"/>
              <a:t>遍历一遍字符串，就字符的</a:t>
            </a:r>
            <a:r>
              <a:rPr lang="en-US" altLang="zh-CN" sz="2800" b="1" dirty="0" smtClean="0"/>
              <a:t>ASCII</a:t>
            </a:r>
            <a:r>
              <a:rPr lang="zh-CN" altLang="zh-CN" sz="2800" b="1" dirty="0" smtClean="0"/>
              <a:t>值作为</a:t>
            </a:r>
            <a:r>
              <a:rPr lang="zh-CN" altLang="en-US" sz="2800" b="1" dirty="0" smtClean="0"/>
              <a:t>字符的编号（</a:t>
            </a:r>
            <a:r>
              <a:rPr lang="zh-CN" altLang="zh-CN" sz="2800" b="1" dirty="0" smtClean="0"/>
              <a:t>哈希表的键值</a:t>
            </a:r>
            <a:r>
              <a:rPr lang="zh-CN" altLang="en-US" sz="2800" b="1" dirty="0" smtClean="0"/>
              <a:t>）</a:t>
            </a:r>
            <a:r>
              <a:rPr lang="zh-CN" altLang="zh-CN" sz="2800" b="1" dirty="0" smtClean="0"/>
              <a:t>，而数组的</a:t>
            </a:r>
            <a:r>
              <a:rPr lang="zh-CN" altLang="en-US" sz="2800" b="1" dirty="0" smtClean="0"/>
              <a:t>取值</a:t>
            </a:r>
            <a:r>
              <a:rPr lang="en-US" altLang="zh-CN" sz="2800" b="1" dirty="0" smtClean="0"/>
              <a:t>value</a:t>
            </a:r>
            <a:r>
              <a:rPr lang="zh-CN" altLang="en-US" sz="2800" b="1" dirty="0" smtClean="0"/>
              <a:t>记录</a:t>
            </a:r>
            <a:r>
              <a:rPr lang="zh-CN" altLang="zh-CN" sz="2800" b="1" dirty="0" smtClean="0"/>
              <a:t>每一个字符出现的次数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再</a:t>
            </a:r>
            <a:r>
              <a:rPr lang="zh-CN" altLang="zh-CN" sz="2800" b="1" dirty="0" smtClean="0"/>
              <a:t>遍历一遍字符串，</a:t>
            </a:r>
            <a:r>
              <a:rPr lang="zh-CN" altLang="en-US" sz="2800" b="1" dirty="0" smtClean="0"/>
              <a:t>找</a:t>
            </a:r>
            <a:r>
              <a:rPr lang="zh-CN" altLang="zh-CN" sz="2800" b="1" dirty="0" smtClean="0"/>
              <a:t>出第一个</a:t>
            </a:r>
            <a:r>
              <a:rPr lang="en-US" altLang="zh-CN" sz="2800" b="1" dirty="0" smtClean="0"/>
              <a:t>value</a:t>
            </a:r>
            <a:r>
              <a:rPr lang="zh-CN" altLang="zh-CN" sz="2800" b="1" dirty="0" smtClean="0"/>
              <a:t>值为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的键值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放抽屉方法：对扫描到的字符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a[c]++;</a:t>
            </a:r>
          </a:p>
          <a:p>
            <a:r>
              <a:rPr lang="zh-CN" altLang="en-US" sz="2800" b="1" dirty="0" smtClean="0"/>
              <a:t>字符串中含与不含空格（特定字符）读取时有区别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操作方法（续）：</a:t>
            </a:r>
            <a:endParaRPr lang="en-US" altLang="zh-CN" sz="2800" b="1" dirty="0" smtClean="0"/>
          </a:p>
          <a:p>
            <a:r>
              <a:rPr lang="en-US" altLang="zh-CN" sz="2800" dirty="0" smtClean="0"/>
              <a:t>const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maxSize</a:t>
            </a:r>
            <a:r>
              <a:rPr lang="en-US" altLang="zh-CN" sz="2800" dirty="0" smtClean="0"/>
              <a:t> = 100;</a:t>
            </a:r>
          </a:p>
          <a:p>
            <a:r>
              <a:rPr lang="en-US" altLang="zh-CN" sz="2800" dirty="0" smtClean="0"/>
              <a:t>char 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maxSize</a:t>
            </a:r>
            <a:r>
              <a:rPr lang="en-US" altLang="zh-CN" sz="2800" dirty="0" smtClean="0"/>
              <a:t>];</a:t>
            </a:r>
          </a:p>
          <a:p>
            <a:r>
              <a:rPr lang="zh-CN" altLang="en-US" sz="2800" b="1" dirty="0" smtClean="0"/>
              <a:t>如果读取的字符串不含空格，可直接用 </a:t>
            </a:r>
            <a:r>
              <a:rPr lang="en-US" altLang="zh-CN" sz="2800" b="1" dirty="0" err="1" smtClean="0"/>
              <a:t>cin</a:t>
            </a:r>
            <a:r>
              <a:rPr lang="en-US" altLang="zh-CN" sz="2800" b="1" dirty="0" smtClean="0"/>
              <a:t>&gt;&gt;</a:t>
            </a:r>
            <a:r>
              <a:rPr lang="en-US" altLang="zh-CN" sz="2800" b="1" dirty="0" err="1" smtClean="0"/>
              <a:t>str</a:t>
            </a:r>
            <a:r>
              <a:rPr lang="en-US" altLang="zh-CN" sz="2800" b="1" dirty="0" smtClean="0"/>
              <a:t>;</a:t>
            </a:r>
            <a:r>
              <a:rPr lang="zh-CN" altLang="en-US" sz="2800" b="1" dirty="0" smtClean="0"/>
              <a:t>或</a:t>
            </a:r>
            <a:r>
              <a:rPr lang="en-US" altLang="zh-CN" sz="2800" b="1" dirty="0" err="1" smtClean="0"/>
              <a:t>scanf</a:t>
            </a:r>
            <a:r>
              <a:rPr lang="en-US" altLang="zh-CN" sz="2800" b="1" dirty="0" smtClean="0"/>
              <a:t>(“%</a:t>
            </a:r>
            <a:r>
              <a:rPr lang="en-US" altLang="zh-CN" sz="2800" b="1" dirty="0" err="1" smtClean="0"/>
              <a:t>s”,str</a:t>
            </a:r>
            <a:r>
              <a:rPr lang="en-US" altLang="zh-CN" sz="2800" b="1" dirty="0" smtClean="0"/>
              <a:t>);</a:t>
            </a:r>
          </a:p>
          <a:p>
            <a:r>
              <a:rPr lang="zh-CN" altLang="en-US" sz="2800" b="1" dirty="0" smtClean="0"/>
              <a:t>如果读取的字符串含空格，不可直接用 </a:t>
            </a:r>
            <a:r>
              <a:rPr lang="en-US" altLang="zh-CN" sz="2800" b="1" dirty="0" err="1" smtClean="0"/>
              <a:t>cin</a:t>
            </a:r>
            <a:r>
              <a:rPr lang="en-US" altLang="zh-CN" sz="2800" b="1" dirty="0" smtClean="0"/>
              <a:t>&gt;&gt;</a:t>
            </a:r>
            <a:r>
              <a:rPr lang="en-US" altLang="zh-CN" sz="2800" b="1" dirty="0" err="1" smtClean="0"/>
              <a:t>str</a:t>
            </a:r>
            <a:r>
              <a:rPr lang="en-US" altLang="zh-CN" sz="2800" b="1" dirty="0" smtClean="0"/>
              <a:t>;</a:t>
            </a:r>
            <a:r>
              <a:rPr lang="zh-CN" altLang="en-US" sz="2800" b="1" dirty="0" smtClean="0"/>
              <a:t>或</a:t>
            </a:r>
            <a:r>
              <a:rPr lang="en-US" altLang="zh-CN" sz="2800" b="1" dirty="0" err="1" smtClean="0"/>
              <a:t>scanf</a:t>
            </a:r>
            <a:r>
              <a:rPr lang="en-US" altLang="zh-CN" sz="2800" b="1" dirty="0" smtClean="0"/>
              <a:t>(“%</a:t>
            </a:r>
            <a:r>
              <a:rPr lang="en-US" altLang="zh-CN" sz="2800" b="1" dirty="0" err="1" smtClean="0"/>
              <a:t>s”,str</a:t>
            </a:r>
            <a:r>
              <a:rPr lang="en-US" altLang="zh-CN" sz="2800" b="1" dirty="0" smtClean="0"/>
              <a:t>);</a:t>
            </a:r>
            <a:r>
              <a:rPr lang="zh-CN" altLang="en-US" sz="2800" b="1" dirty="0" smtClean="0"/>
              <a:t>可采用</a:t>
            </a:r>
            <a:r>
              <a:rPr lang="en-US" altLang="zh-CN" sz="2800" b="1" dirty="0" err="1" smtClean="0"/>
              <a:t>getline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，或</a:t>
            </a:r>
            <a:r>
              <a:rPr lang="en-US" altLang="zh-CN" sz="2800" b="1" smtClean="0"/>
              <a:t>gets()</a:t>
            </a:r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using namespace std; </a:t>
            </a:r>
          </a:p>
          <a:p>
            <a:pPr>
              <a:buNone/>
            </a:pPr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maxSize</a:t>
            </a:r>
            <a:r>
              <a:rPr lang="en-US" altLang="zh-CN" dirty="0" smtClean="0"/>
              <a:t> = 100;</a:t>
            </a:r>
          </a:p>
          <a:p>
            <a:pPr>
              <a:buNone/>
            </a:pPr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 = 256;</a:t>
            </a:r>
          </a:p>
          <a:p>
            <a:pPr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maxSize</a:t>
            </a:r>
            <a:r>
              <a:rPr lang="en-US" altLang="zh-CN" dirty="0" smtClean="0"/>
              <a:t>];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],T;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&gt;&gt;T;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 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while(</a:t>
            </a:r>
            <a:r>
              <a:rPr lang="en-US" altLang="zh-CN" dirty="0" err="1" smtClean="0"/>
              <a:t>cin.getline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str,maxSize</a:t>
            </a:r>
            <a:r>
              <a:rPr lang="en-US" altLang="zh-CN" dirty="0" smtClean="0"/>
              <a:t>)){         	//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T;i</a:t>
            </a:r>
            <a:r>
              <a:rPr lang="en-US" altLang="zh-CN" dirty="0" smtClean="0"/>
              <a:t>++){</a:t>
            </a:r>
          </a:p>
          <a:p>
            <a:pPr>
              <a:buNone/>
            </a:pPr>
            <a:r>
              <a:rPr lang="en-US" altLang="zh-CN" dirty="0" smtClean="0"/>
              <a:t>       					//	</a:t>
            </a:r>
            <a:r>
              <a:rPr lang="en-US" altLang="zh-CN" dirty="0" err="1" smtClean="0"/>
              <a:t>cin.getline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str,maxSize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Comput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}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return 0;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char </a:t>
            </a:r>
            <a:r>
              <a:rPr lang="en-US" altLang="zh-CN" sz="2000" b="1" dirty="0" err="1" smtClean="0"/>
              <a:t>Comput</a:t>
            </a:r>
            <a:r>
              <a:rPr lang="en-US" altLang="zh-CN" sz="2000" b="1" dirty="0" smtClean="0"/>
              <a:t>(char *</a:t>
            </a:r>
            <a:r>
              <a:rPr lang="en-US" altLang="zh-CN" sz="2000" b="1" dirty="0" err="1" smtClean="0"/>
              <a:t>pstring</a:t>
            </a:r>
            <a:r>
              <a:rPr lang="en-US" altLang="zh-CN" sz="2000" b="1" dirty="0" smtClean="0"/>
              <a:t>){</a:t>
            </a:r>
          </a:p>
          <a:p>
            <a:pPr>
              <a:buNone/>
            </a:pPr>
            <a:r>
              <a:rPr lang="en-US" altLang="zh-CN" sz="2000" b="1" dirty="0" smtClean="0"/>
              <a:t>      if(</a:t>
            </a:r>
            <a:r>
              <a:rPr lang="en-US" altLang="zh-CN" sz="2000" b="1" dirty="0" err="1" smtClean="0"/>
              <a:t>pstring</a:t>
            </a:r>
            <a:r>
              <a:rPr lang="en-US" altLang="zh-CN" sz="2000" b="1" dirty="0" smtClean="0"/>
              <a:t> == NULL)        return 0;</a:t>
            </a:r>
          </a:p>
          <a:p>
            <a:pPr>
              <a:buNone/>
            </a:pPr>
            <a:r>
              <a:rPr lang="en-US" altLang="zh-CN" sz="2000" b="1" dirty="0" smtClean="0"/>
              <a:t>      for(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= 0;i &lt; </a:t>
            </a:r>
            <a:r>
              <a:rPr lang="en-US" altLang="zh-CN" sz="2000" b="1" dirty="0" err="1" smtClean="0"/>
              <a:t>maxN</a:t>
            </a:r>
            <a:r>
              <a:rPr lang="en-US" altLang="zh-CN" sz="2000" b="1" dirty="0" smtClean="0"/>
              <a:t> ;++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)       a[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 = 0;</a:t>
            </a:r>
          </a:p>
          <a:p>
            <a:pPr>
              <a:buNone/>
            </a:pPr>
            <a:r>
              <a:rPr lang="en-US" altLang="zh-CN" sz="2000" b="1" dirty="0" smtClean="0"/>
              <a:t>    	//</a:t>
            </a:r>
            <a:r>
              <a:rPr lang="zh-CN" altLang="en-US" sz="2000" b="1" dirty="0" smtClean="0"/>
              <a:t>第一遍遍历，</a:t>
            </a:r>
            <a:r>
              <a:rPr lang="en-US" altLang="zh-CN" sz="2000" b="1" dirty="0" smtClean="0"/>
              <a:t>hash</a:t>
            </a:r>
            <a:r>
              <a:rPr lang="zh-CN" altLang="en-US" sz="2000" b="1" dirty="0" smtClean="0"/>
              <a:t>表记录每个字符出现的次数</a:t>
            </a:r>
          </a:p>
          <a:p>
            <a:pPr>
              <a:buNone/>
            </a:pPr>
            <a:r>
              <a:rPr lang="zh-CN" altLang="en-US" sz="2000" b="1" dirty="0" smtClean="0"/>
              <a:t>      </a:t>
            </a:r>
            <a:r>
              <a:rPr lang="en-US" altLang="zh-CN" sz="2000" b="1" dirty="0" smtClean="0"/>
              <a:t>char *</a:t>
            </a:r>
            <a:r>
              <a:rPr lang="en-US" altLang="zh-CN" sz="2000" b="1" dirty="0" err="1" smtClean="0"/>
              <a:t>pchar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pstring</a:t>
            </a:r>
            <a:r>
              <a:rPr lang="en-US" altLang="zh-CN" sz="2000" b="1" dirty="0" smtClean="0"/>
              <a:t>;</a:t>
            </a:r>
          </a:p>
          <a:p>
            <a:pPr>
              <a:buNone/>
            </a:pPr>
            <a:r>
              <a:rPr lang="en-US" altLang="zh-CN" sz="2000" b="1" dirty="0" smtClean="0"/>
              <a:t>      while(*</a:t>
            </a:r>
            <a:r>
              <a:rPr lang="en-US" altLang="zh-CN" sz="2000" b="1" dirty="0" err="1" smtClean="0"/>
              <a:t>pchar</a:t>
            </a:r>
            <a:r>
              <a:rPr lang="en-US" altLang="zh-CN" sz="2000" b="1" dirty="0" smtClean="0"/>
              <a:t> != '\0'){</a:t>
            </a:r>
          </a:p>
          <a:p>
            <a:pPr>
              <a:buNone/>
            </a:pPr>
            <a:r>
              <a:rPr lang="en-US" altLang="zh-CN" sz="2000" b="1" dirty="0" smtClean="0"/>
              <a:t>             a[*</a:t>
            </a:r>
            <a:r>
              <a:rPr lang="en-US" altLang="zh-CN" sz="2000" b="1" dirty="0" err="1" smtClean="0"/>
              <a:t>pchar</a:t>
            </a:r>
            <a:r>
              <a:rPr lang="en-US" altLang="zh-CN" sz="2000" b="1" dirty="0" smtClean="0"/>
              <a:t>]++;</a:t>
            </a:r>
          </a:p>
          <a:p>
            <a:pPr>
              <a:buNone/>
            </a:pPr>
            <a:r>
              <a:rPr lang="en-US" altLang="zh-CN" sz="2000" b="1" dirty="0" smtClean="0"/>
              <a:t>             </a:t>
            </a:r>
            <a:r>
              <a:rPr lang="en-US" altLang="zh-CN" sz="2000" b="1" dirty="0" err="1" smtClean="0"/>
              <a:t>pchar</a:t>
            </a:r>
            <a:r>
              <a:rPr lang="en-US" altLang="zh-CN" sz="2000" b="1" dirty="0" smtClean="0"/>
              <a:t>++;</a:t>
            </a:r>
          </a:p>
          <a:p>
            <a:pPr>
              <a:buNone/>
            </a:pPr>
            <a:r>
              <a:rPr lang="en-US" altLang="zh-CN" sz="2000" b="1" dirty="0" smtClean="0"/>
              <a:t>       }    </a:t>
            </a:r>
            <a:endParaRPr lang="zh-CN" altLang="en-US" sz="2000" b="1" dirty="0" smtClean="0"/>
          </a:p>
          <a:p>
            <a:pPr>
              <a:buNone/>
            </a:pPr>
            <a:r>
              <a:rPr lang="zh-CN" altLang="en-US" sz="2000" b="1" dirty="0" smtClean="0"/>
              <a:t>       </a:t>
            </a:r>
            <a:r>
              <a:rPr lang="en-US" altLang="zh-CN" sz="2000" b="1" dirty="0" err="1" smtClean="0"/>
              <a:t>pchar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pstring</a:t>
            </a:r>
            <a:r>
              <a:rPr lang="en-US" altLang="zh-CN" sz="2000" b="1" dirty="0" smtClean="0"/>
              <a:t>; 		//</a:t>
            </a:r>
            <a:r>
              <a:rPr lang="zh-CN" altLang="en-US" sz="2000" b="1" dirty="0" smtClean="0"/>
              <a:t>指针重新指向字符串的第一个字符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      while(*</a:t>
            </a:r>
            <a:r>
              <a:rPr lang="en-US" altLang="zh-CN" sz="2000" b="1" dirty="0" err="1" smtClean="0"/>
              <a:t>pchar</a:t>
            </a:r>
            <a:r>
              <a:rPr lang="en-US" altLang="zh-CN" sz="2000" b="1" dirty="0" smtClean="0"/>
              <a:t> != '\0'){	//</a:t>
            </a:r>
            <a:r>
              <a:rPr lang="zh-CN" altLang="en-US" sz="2000" b="1" dirty="0" smtClean="0"/>
              <a:t>第二遍遍历，返回第一个次数为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的字符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       if(a[*</a:t>
            </a:r>
            <a:r>
              <a:rPr lang="en-US" altLang="zh-CN" sz="2000" b="1" dirty="0" err="1" smtClean="0"/>
              <a:t>pchar</a:t>
            </a:r>
            <a:r>
              <a:rPr lang="en-US" altLang="zh-CN" sz="2000" b="1" dirty="0" smtClean="0"/>
              <a:t>] == 1)      return *</a:t>
            </a:r>
            <a:r>
              <a:rPr lang="en-US" altLang="zh-CN" sz="2000" b="1" dirty="0" err="1" smtClean="0"/>
              <a:t>pchar</a:t>
            </a:r>
            <a:r>
              <a:rPr lang="en-US" altLang="zh-CN" sz="2000" b="1" dirty="0" smtClean="0"/>
              <a:t>;</a:t>
            </a:r>
          </a:p>
          <a:p>
            <a:pPr>
              <a:buNone/>
            </a:pP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pchar</a:t>
            </a:r>
            <a:r>
              <a:rPr lang="en-US" altLang="zh-CN" sz="2000" b="1" dirty="0" smtClean="0"/>
              <a:t>++;</a:t>
            </a:r>
          </a:p>
          <a:p>
            <a:pPr>
              <a:buNone/>
            </a:pPr>
            <a:r>
              <a:rPr lang="en-US" altLang="zh-CN" sz="2000" b="1" dirty="0" smtClean="0"/>
              <a:t>    }    </a:t>
            </a:r>
            <a:endParaRPr lang="zh-CN" altLang="en-US" sz="2000" b="1" dirty="0" smtClean="0"/>
          </a:p>
          <a:p>
            <a:pPr>
              <a:buNone/>
            </a:pPr>
            <a:r>
              <a:rPr lang="zh-CN" altLang="en-US" sz="2000" b="1" dirty="0" smtClean="0"/>
              <a:t>    </a:t>
            </a:r>
            <a:r>
              <a:rPr lang="en-US" altLang="zh-CN" sz="2000" b="1" dirty="0" smtClean="0"/>
              <a:t>return '*'; //</a:t>
            </a:r>
            <a:r>
              <a:rPr lang="zh-CN" altLang="en-US" sz="2000" b="1" dirty="0" smtClean="0"/>
              <a:t>没有只出现一次的字符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</a:rPr>
              <a:t>2</a:t>
            </a:r>
            <a:r>
              <a:rPr lang="zh-CN" altLang="en-US" b="1" dirty="0" smtClean="0">
                <a:solidFill>
                  <a:srgbClr val="0000CC"/>
                </a:solidFill>
              </a:rPr>
              <a:t>、</a:t>
            </a:r>
            <a:r>
              <a:rPr lang="zh-CN" altLang="zh-CN" b="1" dirty="0" smtClean="0">
                <a:solidFill>
                  <a:srgbClr val="0000CC"/>
                </a:solidFill>
              </a:rPr>
              <a:t>纸币</a:t>
            </a:r>
            <a:endParaRPr lang="zh-CN" altLang="en-US" b="1" dirty="0" smtClean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zh-CN" b="1" dirty="0" smtClean="0"/>
              <a:t>问题描述：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小明有</a:t>
            </a:r>
            <a:r>
              <a:rPr lang="en-US" altLang="zh-CN" dirty="0" smtClean="0"/>
              <a:t>N</a:t>
            </a:r>
            <a:r>
              <a:rPr lang="zh-CN" altLang="zh-CN" dirty="0" smtClean="0"/>
              <a:t>张纸币，每张纸币有一个非负整数的币值。他利用这些纸币去商店购买商品，该商店有价格为任意正整数的商品，但是该是不提供找零的，小明只能用他现有的纸币拼凑起来购买商品。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求利用这些纸币不能购买的价格最低的商品。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buNone/>
            </a:pPr>
            <a:r>
              <a:rPr lang="zh-CN" altLang="zh-CN" b="1" dirty="0" smtClean="0"/>
              <a:t>输入：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输入有多组。每组输入的第一行是一个正整数</a:t>
            </a:r>
            <a:r>
              <a:rPr lang="en-US" altLang="zh-CN" dirty="0" smtClean="0"/>
              <a:t>N</a:t>
            </a:r>
            <a:r>
              <a:rPr lang="zh-CN" altLang="zh-CN" dirty="0" smtClean="0"/>
              <a:t>（</a:t>
            </a:r>
            <a:r>
              <a:rPr lang="en-US" altLang="zh-CN" dirty="0" smtClean="0"/>
              <a:t>1&lt;=N&lt;=1000</a:t>
            </a:r>
            <a:r>
              <a:rPr lang="zh-CN" altLang="zh-CN" dirty="0" smtClean="0"/>
              <a:t>），表示小明有的纸币的数量。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第二行数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个整数</a:t>
            </a:r>
            <a:r>
              <a:rPr lang="en-US" altLang="zh-CN" dirty="0" smtClean="0"/>
              <a:t>Pi</a:t>
            </a:r>
            <a:r>
              <a:rPr lang="zh-CN" altLang="zh-CN" dirty="0" smtClean="0"/>
              <a:t>（</a:t>
            </a:r>
            <a:r>
              <a:rPr lang="en-US" altLang="zh-CN" dirty="0" smtClean="0"/>
              <a:t>0&lt;=Pi&lt;=10000</a:t>
            </a:r>
            <a:r>
              <a:rPr lang="zh-CN" altLang="zh-CN" dirty="0" smtClean="0"/>
              <a:t>）</a:t>
            </a:r>
            <a:r>
              <a:rPr lang="en-US" altLang="zh-CN" dirty="0" smtClean="0"/>
              <a:t>,</a:t>
            </a:r>
            <a:r>
              <a:rPr lang="zh-CN" altLang="zh-CN" dirty="0" smtClean="0"/>
              <a:t>表示</a:t>
            </a:r>
            <a:r>
              <a:rPr lang="en-US" altLang="zh-CN" dirty="0" smtClean="0"/>
              <a:t>N</a:t>
            </a:r>
            <a:r>
              <a:rPr lang="zh-CN" altLang="zh-CN" dirty="0" smtClean="0"/>
              <a:t>张纸币的币值（有可能存在币值为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的纸币）。</a:t>
            </a:r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buNone/>
            </a:pPr>
            <a:r>
              <a:rPr lang="zh-CN" altLang="zh-CN" b="1" dirty="0" smtClean="0"/>
              <a:t>输出：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对每组数据输出一个正整数，表示用现有的纸币不能付款的商品价格的最小值。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752</Words>
  <Application>Microsoft Office PowerPoint</Application>
  <PresentationFormat>全屏显示(4:3)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简单问题求解</vt:lpstr>
      <vt:lpstr>例1、只出现一次的字符</vt:lpstr>
      <vt:lpstr>PowerPoint 演示文稿</vt:lpstr>
      <vt:lpstr>分析</vt:lpstr>
      <vt:lpstr>分析</vt:lpstr>
      <vt:lpstr>分析</vt:lpstr>
      <vt:lpstr>代码实现</vt:lpstr>
      <vt:lpstr>PowerPoint 演示文稿</vt:lpstr>
      <vt:lpstr>例2、纸币</vt:lpstr>
      <vt:lpstr>PowerPoint 演示文稿</vt:lpstr>
      <vt:lpstr>分析</vt:lpstr>
      <vt:lpstr>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简单问题求解</dc:title>
  <dc:creator>yfshen</dc:creator>
  <cp:lastModifiedBy>Pr</cp:lastModifiedBy>
  <cp:revision>9</cp:revision>
  <dcterms:created xsi:type="dcterms:W3CDTF">2017-06-27T22:25:44Z</dcterms:created>
  <dcterms:modified xsi:type="dcterms:W3CDTF">2017-06-28T13:05:33Z</dcterms:modified>
</cp:coreProperties>
</file>