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81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06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063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54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72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77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82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1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6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1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28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20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59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72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5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62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FA5E3-7DFC-4B36-B7EA-84CBDF38662D}" type="datetimeFigureOut">
              <a:rPr lang="zh-CN" altLang="en-US" smtClean="0"/>
              <a:t>2016/8/2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8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线段树（一）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主讲人：潘文韬</a:t>
            </a:r>
          </a:p>
        </p:txBody>
      </p:sp>
    </p:spTree>
    <p:extLst>
      <p:ext uri="{BB962C8B-B14F-4D97-AF65-F5344CB8AC3E}">
        <p14:creationId xmlns:p14="http://schemas.microsoft.com/office/powerpoint/2010/main" val="177631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输入输出样例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716452"/>
            <a:ext cx="2891247" cy="3880773"/>
          </a:xfrm>
        </p:spPr>
        <p:txBody>
          <a:bodyPr>
            <a:noAutofit/>
          </a:bodyPr>
          <a:lstStyle/>
          <a:p>
            <a:r>
              <a:rPr lang="en-US" altLang="zh-CN" dirty="0"/>
              <a:t>Sample Input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</a:t>
            </a:r>
          </a:p>
          <a:p>
            <a:pPr marL="0" indent="0">
              <a:buNone/>
            </a:pPr>
            <a:r>
              <a:rPr lang="en-US" altLang="zh-CN" dirty="0"/>
              <a:t>	10</a:t>
            </a:r>
          </a:p>
          <a:p>
            <a:pPr marL="0" indent="0">
              <a:buNone/>
            </a:pPr>
            <a:r>
              <a:rPr lang="en-US" altLang="zh-CN" dirty="0"/>
              <a:t>	1 2 3 4 5 6 7 8 9 10</a:t>
            </a:r>
          </a:p>
          <a:p>
            <a:pPr marL="0" indent="0">
              <a:buNone/>
            </a:pPr>
            <a:r>
              <a:rPr lang="en-US" altLang="zh-CN" dirty="0"/>
              <a:t>	Query 1 3</a:t>
            </a:r>
          </a:p>
          <a:p>
            <a:pPr marL="0" indent="0">
              <a:buNone/>
            </a:pPr>
            <a:r>
              <a:rPr lang="en-US" altLang="zh-CN" dirty="0"/>
              <a:t>	Add 3 6</a:t>
            </a:r>
          </a:p>
          <a:p>
            <a:pPr marL="0" indent="0">
              <a:buNone/>
            </a:pPr>
            <a:r>
              <a:rPr lang="en-US" altLang="zh-CN" dirty="0"/>
              <a:t>	Query 2 7</a:t>
            </a:r>
          </a:p>
          <a:p>
            <a:pPr marL="0" indent="0">
              <a:buNone/>
            </a:pPr>
            <a:r>
              <a:rPr lang="en-US" altLang="zh-CN" dirty="0"/>
              <a:t>	Sub 10 2</a:t>
            </a:r>
          </a:p>
          <a:p>
            <a:pPr marL="0" indent="0">
              <a:buNone/>
            </a:pPr>
            <a:r>
              <a:rPr lang="en-US" altLang="zh-CN" dirty="0"/>
              <a:t>	Add 6 3</a:t>
            </a:r>
          </a:p>
          <a:p>
            <a:pPr marL="0" indent="0">
              <a:buNone/>
            </a:pPr>
            <a:r>
              <a:rPr lang="en-US" altLang="zh-CN" dirty="0"/>
              <a:t>	Query 3 10</a:t>
            </a:r>
          </a:p>
          <a:p>
            <a:pPr marL="0" indent="0">
              <a:buNone/>
            </a:pPr>
            <a:r>
              <a:rPr lang="en-US" altLang="zh-CN" dirty="0"/>
              <a:t>	End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783455" y="1716451"/>
            <a:ext cx="289124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Sample Input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Case 1:</a:t>
            </a:r>
          </a:p>
          <a:p>
            <a:pPr marL="0" indent="0">
              <a:buNone/>
            </a:pPr>
            <a:r>
              <a:rPr lang="en-US" altLang="zh-CN" dirty="0"/>
              <a:t>	6</a:t>
            </a:r>
          </a:p>
          <a:p>
            <a:pPr marL="0" indent="0">
              <a:buNone/>
            </a:pPr>
            <a:r>
              <a:rPr lang="en-US" altLang="zh-CN" dirty="0"/>
              <a:t>	33</a:t>
            </a:r>
          </a:p>
          <a:p>
            <a:pPr marL="0" indent="0">
              <a:buNone/>
            </a:pPr>
            <a:r>
              <a:rPr lang="en-US" altLang="zh-CN" dirty="0"/>
              <a:t>	59</a:t>
            </a:r>
          </a:p>
        </p:txBody>
      </p:sp>
    </p:spTree>
    <p:extLst>
      <p:ext uri="{BB962C8B-B14F-4D97-AF65-F5344CB8AC3E}">
        <p14:creationId xmlns:p14="http://schemas.microsoft.com/office/powerpoint/2010/main" val="212531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7051" y="1332411"/>
            <a:ext cx="5419157" cy="523220"/>
            <a:chOff x="949234" y="3091543"/>
            <a:chExt cx="5419157" cy="523220"/>
          </a:xfrm>
        </p:grpSpPr>
        <p:sp>
          <p:nvSpPr>
            <p:cNvPr id="5" name="文本框 4"/>
            <p:cNvSpPr txBox="1"/>
            <p:nvPr/>
          </p:nvSpPr>
          <p:spPr>
            <a:xfrm>
              <a:off x="949234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1</a:t>
              </a:r>
              <a:endParaRPr lang="zh-CN" altLang="en-US" sz="28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89166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2</a:t>
              </a:r>
              <a:endParaRPr lang="zh-CN" altLang="en-US" sz="28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29098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3</a:t>
              </a:r>
              <a:endParaRPr lang="zh-CN" altLang="en-US" sz="28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69030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4</a:t>
              </a:r>
              <a:endParaRPr lang="zh-CN" altLang="en-US" sz="28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108962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5</a:t>
              </a:r>
              <a:endParaRPr lang="zh-CN" altLang="en-US" sz="28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48894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6</a:t>
              </a:r>
              <a:endParaRPr lang="zh-CN" altLang="en-US" sz="28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88826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7</a:t>
              </a:r>
              <a:endParaRPr lang="zh-CN" altLang="en-US" sz="28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28758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8</a:t>
              </a:r>
              <a:endParaRPr lang="zh-CN" altLang="en-US" sz="28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268690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9</a:t>
              </a:r>
              <a:endParaRPr lang="zh-CN" altLang="en-US" sz="28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808622" y="3091543"/>
              <a:ext cx="5597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10</a:t>
              </a:r>
              <a:endParaRPr lang="zh-CN" altLang="en-US" sz="2800" dirty="0"/>
            </a:p>
          </p:txBody>
        </p:sp>
      </p:grpSp>
      <p:sp>
        <p:nvSpPr>
          <p:cNvPr id="15" name="右大括号 14"/>
          <p:cNvSpPr/>
          <p:nvPr/>
        </p:nvSpPr>
        <p:spPr>
          <a:xfrm rot="5400000">
            <a:off x="2948291" y="-624644"/>
            <a:ext cx="347639" cy="5308192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516779" y="220327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[1,10]</a:t>
            </a:r>
            <a:endParaRPr lang="zh-CN" altLang="en-US" dirty="0"/>
          </a:p>
        </p:txBody>
      </p:sp>
      <p:sp>
        <p:nvSpPr>
          <p:cNvPr id="17" name="右大括号 16"/>
          <p:cNvSpPr/>
          <p:nvPr/>
        </p:nvSpPr>
        <p:spPr>
          <a:xfrm rot="5400000">
            <a:off x="1544999" y="1469850"/>
            <a:ext cx="347639" cy="2501608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69201" y="289447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[1,5]</a:t>
            </a:r>
            <a:endParaRPr lang="zh-CN" altLang="en-US" dirty="0"/>
          </a:p>
        </p:txBody>
      </p:sp>
      <p:sp>
        <p:nvSpPr>
          <p:cNvPr id="19" name="右大括号 18"/>
          <p:cNvSpPr/>
          <p:nvPr/>
        </p:nvSpPr>
        <p:spPr>
          <a:xfrm rot="5400000">
            <a:off x="4222484" y="1340752"/>
            <a:ext cx="347639" cy="2759806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956926" y="289447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[6,10]</a:t>
            </a:r>
            <a:endParaRPr lang="zh-CN" altLang="en-US" dirty="0"/>
          </a:p>
        </p:txBody>
      </p:sp>
      <p:sp>
        <p:nvSpPr>
          <p:cNvPr id="21" name="右大括号 20"/>
          <p:cNvSpPr/>
          <p:nvPr/>
        </p:nvSpPr>
        <p:spPr>
          <a:xfrm rot="5400000">
            <a:off x="1005068" y="2700984"/>
            <a:ext cx="347639" cy="1421745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81521" y="358567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[1,3]</a:t>
            </a:r>
            <a:endParaRPr lang="zh-CN" altLang="en-US" dirty="0"/>
          </a:p>
        </p:txBody>
      </p:sp>
      <p:sp>
        <p:nvSpPr>
          <p:cNvPr id="23" name="右大括号 22"/>
          <p:cNvSpPr/>
          <p:nvPr/>
        </p:nvSpPr>
        <p:spPr>
          <a:xfrm rot="5400000">
            <a:off x="2246039" y="2942719"/>
            <a:ext cx="347639" cy="93827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128899" y="358567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[4,5]</a:t>
            </a:r>
            <a:endParaRPr lang="zh-CN" altLang="en-US" dirty="0"/>
          </a:p>
        </p:txBody>
      </p:sp>
      <p:sp>
        <p:nvSpPr>
          <p:cNvPr id="25" name="右大括号 24"/>
          <p:cNvSpPr/>
          <p:nvPr/>
        </p:nvSpPr>
        <p:spPr>
          <a:xfrm rot="5400000">
            <a:off x="3644644" y="2692792"/>
            <a:ext cx="347639" cy="138065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41642" y="355694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[6,8]</a:t>
            </a:r>
            <a:endParaRPr lang="zh-CN" altLang="en-US" dirty="0"/>
          </a:p>
        </p:txBody>
      </p:sp>
      <p:sp>
        <p:nvSpPr>
          <p:cNvPr id="27" name="右大括号 26"/>
          <p:cNvSpPr/>
          <p:nvPr/>
        </p:nvSpPr>
        <p:spPr>
          <a:xfrm rot="5400000">
            <a:off x="5045830" y="2826565"/>
            <a:ext cx="347639" cy="1113113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32562" y="355694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[9,10]</a:t>
            </a:r>
            <a:endParaRPr lang="zh-CN" altLang="en-US" dirty="0"/>
          </a:p>
        </p:txBody>
      </p:sp>
      <p:sp>
        <p:nvSpPr>
          <p:cNvPr id="29" name="右大括号 28"/>
          <p:cNvSpPr/>
          <p:nvPr/>
        </p:nvSpPr>
        <p:spPr>
          <a:xfrm rot="5400000">
            <a:off x="743810" y="3679213"/>
            <a:ext cx="347639" cy="899231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95687" y="430264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[1,2]</a:t>
            </a:r>
            <a:endParaRPr lang="zh-CN" altLang="en-US" dirty="0"/>
          </a:p>
        </p:txBody>
      </p:sp>
      <p:sp>
        <p:nvSpPr>
          <p:cNvPr id="31" name="右大括号 30"/>
          <p:cNvSpPr/>
          <p:nvPr/>
        </p:nvSpPr>
        <p:spPr>
          <a:xfrm rot="5400000">
            <a:off x="1462267" y="3929657"/>
            <a:ext cx="347639" cy="398345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267520" y="43026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[3,3]</a:t>
            </a:r>
            <a:endParaRPr lang="zh-CN" altLang="en-US" dirty="0"/>
          </a:p>
        </p:txBody>
      </p:sp>
      <p:sp>
        <p:nvSpPr>
          <p:cNvPr id="33" name="右大括号 32"/>
          <p:cNvSpPr/>
          <p:nvPr/>
        </p:nvSpPr>
        <p:spPr>
          <a:xfrm rot="5400000">
            <a:off x="2001466" y="3902794"/>
            <a:ext cx="347639" cy="45206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833579" y="430264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[4,4]</a:t>
            </a:r>
            <a:endParaRPr lang="zh-CN" altLang="en-US" dirty="0"/>
          </a:p>
        </p:txBody>
      </p:sp>
      <p:sp>
        <p:nvSpPr>
          <p:cNvPr id="35" name="右大括号 34"/>
          <p:cNvSpPr/>
          <p:nvPr/>
        </p:nvSpPr>
        <p:spPr>
          <a:xfrm rot="5400000">
            <a:off x="2521138" y="3902794"/>
            <a:ext cx="347639" cy="45206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353251" y="430264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[5,5]</a:t>
            </a:r>
            <a:endParaRPr lang="zh-CN" altLang="en-US" dirty="0"/>
          </a:p>
        </p:txBody>
      </p:sp>
      <p:sp>
        <p:nvSpPr>
          <p:cNvPr id="37" name="右大括号 36"/>
          <p:cNvSpPr/>
          <p:nvPr/>
        </p:nvSpPr>
        <p:spPr>
          <a:xfrm rot="5400000">
            <a:off x="3381145" y="3714930"/>
            <a:ext cx="347639" cy="827791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168742" y="430264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[6,7]</a:t>
            </a:r>
            <a:endParaRPr lang="zh-CN" altLang="en-US" dirty="0"/>
          </a:p>
        </p:txBody>
      </p:sp>
      <p:sp>
        <p:nvSpPr>
          <p:cNvPr id="39" name="右大括号 38"/>
          <p:cNvSpPr/>
          <p:nvPr/>
        </p:nvSpPr>
        <p:spPr>
          <a:xfrm rot="5400000">
            <a:off x="4099753" y="3902793"/>
            <a:ext cx="347639" cy="45206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931866" y="430264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[8,8]</a:t>
            </a:r>
            <a:endParaRPr lang="zh-CN" altLang="en-US" dirty="0"/>
          </a:p>
        </p:txBody>
      </p:sp>
      <p:sp>
        <p:nvSpPr>
          <p:cNvPr id="41" name="右大括号 40"/>
          <p:cNvSpPr/>
          <p:nvPr/>
        </p:nvSpPr>
        <p:spPr>
          <a:xfrm rot="5400000">
            <a:off x="4674521" y="3902791"/>
            <a:ext cx="347639" cy="45206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506634" y="430264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[9,9]</a:t>
            </a:r>
            <a:endParaRPr lang="zh-CN" altLang="en-US" dirty="0"/>
          </a:p>
        </p:txBody>
      </p:sp>
      <p:sp>
        <p:nvSpPr>
          <p:cNvPr id="43" name="右大括号 42"/>
          <p:cNvSpPr/>
          <p:nvPr/>
        </p:nvSpPr>
        <p:spPr>
          <a:xfrm rot="5400000">
            <a:off x="5307044" y="3833484"/>
            <a:ext cx="347639" cy="590682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043724" y="430264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[10,10]</a:t>
            </a:r>
            <a:endParaRPr lang="zh-CN" altLang="en-US" dirty="0"/>
          </a:p>
        </p:txBody>
      </p:sp>
      <p:sp>
        <p:nvSpPr>
          <p:cNvPr id="45" name="右大括号 44"/>
          <p:cNvSpPr/>
          <p:nvPr/>
        </p:nvSpPr>
        <p:spPr>
          <a:xfrm rot="5400000">
            <a:off x="485432" y="4663267"/>
            <a:ext cx="347639" cy="365060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01850" y="501961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[1,1]</a:t>
            </a:r>
            <a:endParaRPr lang="zh-CN" altLang="en-US" dirty="0"/>
          </a:p>
        </p:txBody>
      </p:sp>
      <p:sp>
        <p:nvSpPr>
          <p:cNvPr id="47" name="右大括号 46"/>
          <p:cNvSpPr/>
          <p:nvPr/>
        </p:nvSpPr>
        <p:spPr>
          <a:xfrm rot="5400000">
            <a:off x="903831" y="4673343"/>
            <a:ext cx="347639" cy="344901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72113" y="501961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[2,2]</a:t>
            </a:r>
            <a:endParaRPr lang="zh-CN" altLang="en-US" dirty="0"/>
          </a:p>
        </p:txBody>
      </p:sp>
      <p:sp>
        <p:nvSpPr>
          <p:cNvPr id="49" name="右大括号 48"/>
          <p:cNvSpPr/>
          <p:nvPr/>
        </p:nvSpPr>
        <p:spPr>
          <a:xfrm rot="5400000">
            <a:off x="3166694" y="4663267"/>
            <a:ext cx="347639" cy="365060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983112" y="501961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[6,6]</a:t>
            </a:r>
            <a:endParaRPr lang="zh-CN" altLang="en-US" dirty="0"/>
          </a:p>
        </p:txBody>
      </p:sp>
      <p:sp>
        <p:nvSpPr>
          <p:cNvPr id="51" name="右大括号 50"/>
          <p:cNvSpPr/>
          <p:nvPr/>
        </p:nvSpPr>
        <p:spPr>
          <a:xfrm rot="5400000">
            <a:off x="3585093" y="4673343"/>
            <a:ext cx="347639" cy="344901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453375" y="501961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[7,7]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250942" y="208244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 1 3</a:t>
            </a:r>
          </a:p>
        </p:txBody>
      </p:sp>
      <p:sp>
        <p:nvSpPr>
          <p:cNvPr id="55" name="矩形 54"/>
          <p:cNvSpPr/>
          <p:nvPr/>
        </p:nvSpPr>
        <p:spPr>
          <a:xfrm>
            <a:off x="6250942" y="2458933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Add 3 6</a:t>
            </a:r>
          </a:p>
        </p:txBody>
      </p:sp>
      <p:sp>
        <p:nvSpPr>
          <p:cNvPr id="56" name="矩形 55"/>
          <p:cNvSpPr/>
          <p:nvPr/>
        </p:nvSpPr>
        <p:spPr>
          <a:xfrm>
            <a:off x="6250942" y="2839969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 2 7</a:t>
            </a:r>
          </a:p>
        </p:txBody>
      </p:sp>
      <p:sp>
        <p:nvSpPr>
          <p:cNvPr id="57" name="矩形 56"/>
          <p:cNvSpPr/>
          <p:nvPr/>
        </p:nvSpPr>
        <p:spPr>
          <a:xfrm>
            <a:off x="6250942" y="3216458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 10 2</a:t>
            </a:r>
          </a:p>
        </p:txBody>
      </p:sp>
      <p:sp>
        <p:nvSpPr>
          <p:cNvPr id="58" name="矩形 57"/>
          <p:cNvSpPr/>
          <p:nvPr/>
        </p:nvSpPr>
        <p:spPr>
          <a:xfrm>
            <a:off x="6241538" y="3599747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Add 6 3</a:t>
            </a:r>
          </a:p>
        </p:txBody>
      </p:sp>
      <p:sp>
        <p:nvSpPr>
          <p:cNvPr id="59" name="矩形 58"/>
          <p:cNvSpPr/>
          <p:nvPr/>
        </p:nvSpPr>
        <p:spPr>
          <a:xfrm>
            <a:off x="6241538" y="398303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Query 3 10</a:t>
            </a:r>
          </a:p>
        </p:txBody>
      </p:sp>
    </p:spTree>
    <p:extLst>
      <p:ext uri="{BB962C8B-B14F-4D97-AF65-F5344CB8AC3E}">
        <p14:creationId xmlns:p14="http://schemas.microsoft.com/office/powerpoint/2010/main" val="21441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8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8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8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19296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大部分适用线段树的题目的特征非常明显：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1</a:t>
                </a:r>
                <a:r>
                  <a:rPr lang="zh-CN" altLang="en-US" dirty="0"/>
                  <a:t>、一个序列；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2</a:t>
                </a:r>
                <a:r>
                  <a:rPr lang="zh-CN" altLang="en-US" dirty="0"/>
                  <a:t>、对序列进行多次区间询问；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3</a:t>
                </a:r>
                <a:r>
                  <a:rPr lang="zh-CN" altLang="en-US" dirty="0"/>
                  <a:t>、对序列进行多次修改。</a:t>
                </a:r>
                <a:endParaRPr lang="en-US" altLang="zh-CN" dirty="0"/>
              </a:p>
              <a:p>
                <a:r>
                  <a:rPr lang="zh-CN" altLang="en-US" dirty="0"/>
                  <a:t>如果每次询问的区间都很小，那么线段树没什么优势。在询问区间较大的情况下，使用线段树的效率会非常高。因此如果对一个较长的序列进行随机询问，就必须要用到线段树。统计和修改操作的时间复杂度都为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思考：今天我们所学的线段树只包含了对单个节点的修改操作。如果我们修改的对象和询问一样，也是一个区间的话，该怎么办？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79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27297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线段树的动态规划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我对动态规划的个人理解：要解决一个大的问题很难，但我们可以先将大的问题化简为一个一个小的问题，由小问题逐步向前推进，最终解决大问题。</a:t>
            </a:r>
            <a:endParaRPr lang="en-US" altLang="zh-CN" sz="2400" dirty="0"/>
          </a:p>
          <a:p>
            <a:r>
              <a:rPr lang="zh-CN" altLang="en-US" sz="2400" dirty="0"/>
              <a:t>最简单例子：求</a:t>
            </a:r>
            <a:r>
              <a:rPr lang="en-US" altLang="zh-CN" sz="2400" dirty="0"/>
              <a:t>n</a:t>
            </a:r>
            <a:r>
              <a:rPr lang="zh-CN" altLang="en-US" sz="2400" dirty="0"/>
              <a:t>！</a:t>
            </a:r>
            <a:r>
              <a:rPr lang="en-US" altLang="zh-CN" sz="2400" dirty="0"/>
              <a:t>a[n]=a[n-1]*n</a:t>
            </a:r>
          </a:p>
          <a:p>
            <a:r>
              <a:rPr lang="zh-CN" altLang="en-US" sz="2400" dirty="0"/>
              <a:t>复杂点的例子：背包问题：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][j]=max(a[i-1][j-w[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]]+v[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], a[i-1][j])</a:t>
            </a:r>
          </a:p>
        </p:txBody>
      </p:sp>
    </p:spTree>
    <p:extLst>
      <p:ext uri="{BB962C8B-B14F-4D97-AF65-F5344CB8AC3E}">
        <p14:creationId xmlns:p14="http://schemas.microsoft.com/office/powerpoint/2010/main" val="823772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重返</a:t>
            </a:r>
            <a:r>
              <a:rPr lang="en-US" altLang="zh-CN" dirty="0"/>
              <a:t>《</a:t>
            </a:r>
            <a:r>
              <a:rPr lang="zh-CN" altLang="en-US" dirty="0"/>
              <a:t>敌兵布阵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每一个节点</a:t>
            </a:r>
            <a:r>
              <a:rPr lang="en-US" altLang="zh-CN" sz="2400" dirty="0"/>
              <a:t>t[x]</a:t>
            </a:r>
            <a:r>
              <a:rPr lang="zh-CN" altLang="en-US" sz="2400" dirty="0"/>
              <a:t>都有两个区间边界</a:t>
            </a:r>
            <a:r>
              <a:rPr lang="en-US" altLang="zh-CN" sz="2400" dirty="0"/>
              <a:t>left</a:t>
            </a:r>
            <a:r>
              <a:rPr lang="zh-CN" altLang="en-US" sz="2400" dirty="0"/>
              <a:t>和</a:t>
            </a:r>
            <a:r>
              <a:rPr lang="en-US" altLang="zh-CN" sz="2400" dirty="0"/>
              <a:t>right</a:t>
            </a:r>
          </a:p>
          <a:p>
            <a:r>
              <a:rPr lang="zh-CN" altLang="en-US" sz="2400" dirty="0"/>
              <a:t>叶子结点的计算公式：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t[x]=a[left]</a:t>
            </a:r>
            <a:r>
              <a:rPr lang="zh-CN" altLang="en-US" sz="2400" dirty="0"/>
              <a:t>或者</a:t>
            </a:r>
            <a:r>
              <a:rPr lang="en-US" altLang="zh-CN" sz="2400" dirty="0"/>
              <a:t>a[right]</a:t>
            </a:r>
          </a:p>
          <a:p>
            <a:r>
              <a:rPr lang="zh-CN" altLang="en-US" sz="2400" dirty="0"/>
              <a:t>非叶子节点的公式：</a:t>
            </a:r>
            <a:r>
              <a:rPr lang="en-US" altLang="zh-CN" sz="2400" dirty="0"/>
              <a:t>t[x]=t[x*2]+t[x*2+1]</a:t>
            </a:r>
          </a:p>
        </p:txBody>
      </p:sp>
    </p:spTree>
    <p:extLst>
      <p:ext uri="{BB962C8B-B14F-4D97-AF65-F5344CB8AC3E}">
        <p14:creationId xmlns:p14="http://schemas.microsoft.com/office/powerpoint/2010/main" val="340012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重返</a:t>
            </a:r>
            <a:r>
              <a:rPr lang="en-US" altLang="zh-CN" dirty="0"/>
              <a:t>《I Hate It》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662" y="2675495"/>
            <a:ext cx="7069586" cy="388077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t[x]=a[left]</a:t>
            </a:r>
            <a:r>
              <a:rPr lang="zh-CN" altLang="en-US" sz="2800" dirty="0"/>
              <a:t>（叶子节点）</a:t>
            </a:r>
            <a:endParaRPr lang="en-US" altLang="zh-CN" sz="2800" dirty="0"/>
          </a:p>
          <a:p>
            <a:r>
              <a:rPr lang="en-US" altLang="zh-CN" sz="2800" dirty="0"/>
              <a:t>t[x]=max(t[x*2], t[x*2+1])</a:t>
            </a:r>
            <a:r>
              <a:rPr lang="zh-CN" altLang="en-US" sz="2800" dirty="0"/>
              <a:t>（非叶子节点）</a:t>
            </a:r>
            <a:endParaRPr lang="en-US" altLang="zh-CN" sz="2800" dirty="0"/>
          </a:p>
          <a:p>
            <a:r>
              <a:rPr lang="zh-CN" altLang="en-US" sz="2800" dirty="0"/>
              <a:t>（第三题递推公式也类似，就是修改、查询叶子节点的方式比较特殊）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35120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Hdu5316《</a:t>
            </a:r>
            <a:r>
              <a:rPr lang="en-US" altLang="zh-CN" b="1" dirty="0"/>
              <a:t>Magician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843" y="1582077"/>
            <a:ext cx="6347714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一个序列，多次修改，多次询问区间的子序列的最大和</a:t>
            </a:r>
            <a:endParaRPr lang="en-US" altLang="zh-CN" sz="2800" dirty="0"/>
          </a:p>
          <a:p>
            <a:r>
              <a:rPr lang="zh-CN" altLang="en-US" sz="2800" dirty="0"/>
              <a:t>关键点：</a:t>
            </a:r>
            <a:endParaRPr lang="en-US" altLang="zh-CN" sz="2800" dirty="0"/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、序列中有正数、有负数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、子序列要求每两个相邻数字的序号奇偶性不同</a:t>
            </a:r>
            <a:endParaRPr lang="en-US" altLang="zh-CN" sz="2800" dirty="0"/>
          </a:p>
          <a:p>
            <a:r>
              <a:rPr lang="en-US" altLang="zh-CN" sz="2800" dirty="0"/>
              <a:t>1 3 5 7 9 10 -5 -10 -3 -1 -9 -8</a:t>
            </a:r>
          </a:p>
        </p:txBody>
      </p:sp>
    </p:spTree>
    <p:extLst>
      <p:ext uri="{BB962C8B-B14F-4D97-AF65-F5344CB8AC3E}">
        <p14:creationId xmlns:p14="http://schemas.microsoft.com/office/powerpoint/2010/main" val="4014229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hdu5316《</a:t>
            </a:r>
            <a:r>
              <a:rPr lang="en-US" altLang="zh-CN" b="1" dirty="0"/>
              <a:t>Magician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8" y="1548031"/>
            <a:ext cx="6554681" cy="4914913"/>
          </a:xfrm>
        </p:spPr>
        <p:txBody>
          <a:bodyPr>
            <a:noAutofit/>
          </a:bodyPr>
          <a:lstStyle/>
          <a:p>
            <a:r>
              <a:rPr lang="zh-CN" altLang="en-US" dirty="0"/>
              <a:t>解题思路：每一个节点设一个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的矩阵</a:t>
            </a:r>
            <a:r>
              <a:rPr lang="en-US" altLang="zh-CN" dirty="0"/>
              <a:t>ma[2][2]</a:t>
            </a:r>
            <a:r>
              <a:rPr lang="zh-CN" altLang="en-US" dirty="0"/>
              <a:t>作为该节点的属性，用来表示这个序列的四种最大子序列</a:t>
            </a:r>
            <a:endParaRPr lang="en-US" altLang="zh-CN" dirty="0"/>
          </a:p>
          <a:p>
            <a:r>
              <a:rPr lang="en-US" altLang="zh-CN" dirty="0"/>
              <a:t>ma[0][0]</a:t>
            </a:r>
            <a:r>
              <a:rPr lang="zh-CN" altLang="en-US" dirty="0"/>
              <a:t>：偶数序号开始，偶数序号结束</a:t>
            </a:r>
            <a:endParaRPr lang="en-US" altLang="zh-CN" dirty="0"/>
          </a:p>
          <a:p>
            <a:r>
              <a:rPr lang="en-US" altLang="zh-CN" dirty="0"/>
              <a:t>ma[0][1]</a:t>
            </a:r>
            <a:r>
              <a:rPr lang="zh-CN" altLang="en-US" dirty="0"/>
              <a:t>：偶数序号开始，奇数序号结束</a:t>
            </a:r>
            <a:endParaRPr lang="en-US" altLang="zh-CN" dirty="0"/>
          </a:p>
          <a:p>
            <a:r>
              <a:rPr lang="en-US" altLang="zh-CN" dirty="0"/>
              <a:t>ma[1][0]</a:t>
            </a:r>
            <a:r>
              <a:rPr lang="zh-CN" altLang="en-US" dirty="0"/>
              <a:t>：奇数序号开始，偶数序号结束</a:t>
            </a:r>
            <a:endParaRPr lang="en-US" altLang="zh-CN" dirty="0"/>
          </a:p>
          <a:p>
            <a:r>
              <a:rPr lang="en-US" altLang="zh-CN" dirty="0"/>
              <a:t>ma[1][1]</a:t>
            </a:r>
            <a:r>
              <a:rPr lang="zh-CN" altLang="en-US" dirty="0"/>
              <a:t>：奇数序号开始，奇数序号结束</a:t>
            </a:r>
            <a:endParaRPr lang="en-US" altLang="zh-CN" dirty="0"/>
          </a:p>
          <a:p>
            <a:r>
              <a:rPr lang="pt-BR" altLang="zh-CN" dirty="0"/>
              <a:t>f[x].m</a:t>
            </a:r>
            <a:r>
              <a:rPr lang="en-US" altLang="zh-CN" dirty="0"/>
              <a:t>a</a:t>
            </a:r>
            <a:r>
              <a:rPr lang="pt-BR" altLang="zh-CN" dirty="0"/>
              <a:t>[0][0] = max(</a:t>
            </a:r>
          </a:p>
          <a:p>
            <a:pPr marL="0" indent="0">
              <a:buNone/>
            </a:pPr>
            <a:r>
              <a:rPr lang="pt-BR" altLang="zh-CN" dirty="0"/>
              <a:t>	f[ls].ma[0][1]+f[rs].ma[0][0], </a:t>
            </a:r>
          </a:p>
          <a:p>
            <a:pPr marL="0" indent="0">
              <a:buNone/>
            </a:pPr>
            <a:r>
              <a:rPr lang="pt-BR" altLang="zh-CN" dirty="0"/>
              <a:t>	f[ls].ma[0][0]+f[rs].ma[1][0], </a:t>
            </a:r>
          </a:p>
          <a:p>
            <a:pPr marL="0" indent="0">
              <a:buNone/>
            </a:pPr>
            <a:r>
              <a:rPr lang="pt-BR" altLang="zh-CN" dirty="0"/>
              <a:t>	f[ls].ma[0][0],</a:t>
            </a:r>
          </a:p>
          <a:p>
            <a:pPr marL="0" indent="0">
              <a:buNone/>
            </a:pPr>
            <a:r>
              <a:rPr lang="pt-BR" altLang="zh-CN" dirty="0"/>
              <a:t>	f[rs].ma[0][0])</a:t>
            </a:r>
            <a:r>
              <a:rPr lang="zh-CN" altLang="en-US" dirty="0"/>
              <a:t>（</a:t>
            </a:r>
            <a:r>
              <a:rPr lang="en-US" altLang="zh-CN" dirty="0"/>
              <a:t>ls=x*2, </a:t>
            </a:r>
            <a:r>
              <a:rPr lang="en-US" altLang="zh-CN" dirty="0" err="1"/>
              <a:t>rs</a:t>
            </a:r>
            <a:r>
              <a:rPr lang="en-US" altLang="zh-CN" dirty="0"/>
              <a:t>=x*2+1</a:t>
            </a:r>
            <a:r>
              <a:rPr lang="zh-CN" altLang="en-US" dirty="0"/>
              <a:t>）（其他三个依次类推）</a:t>
            </a:r>
            <a:endParaRPr lang="en-US" altLang="zh-CN" dirty="0"/>
          </a:p>
          <a:p>
            <a:r>
              <a:rPr lang="zh-CN" altLang="en-US" dirty="0"/>
              <a:t>思考：为何还需要</a:t>
            </a:r>
            <a:r>
              <a:rPr lang="pt-BR" altLang="zh-CN" dirty="0"/>
              <a:t>f[ls].a[0][0]</a:t>
            </a:r>
            <a:r>
              <a:rPr lang="zh-CN" altLang="en-US" dirty="0"/>
              <a:t>和</a:t>
            </a:r>
            <a:r>
              <a:rPr lang="pt-BR" altLang="zh-CN" dirty="0"/>
              <a:t>f[rs].a[0][0]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171814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线段树是一种二叉搜索树，它将一个区间划分成一些单元区间，每个单元区间对应线段树中的一个叶结点。</a:t>
            </a:r>
            <a:endParaRPr lang="en-US" altLang="zh-CN" sz="2000" dirty="0"/>
          </a:p>
          <a:p>
            <a:r>
              <a:rPr lang="zh-CN" altLang="en-US" sz="2000" dirty="0"/>
              <a:t>对于线段树中的每一个非叶子节点</a:t>
            </a:r>
            <a:r>
              <a:rPr lang="en-US" altLang="zh-CN" sz="2000" dirty="0"/>
              <a:t>[</a:t>
            </a:r>
            <a:r>
              <a:rPr lang="en-US" altLang="zh-CN" sz="2000" dirty="0" err="1"/>
              <a:t>a,b</a:t>
            </a:r>
            <a:r>
              <a:rPr lang="en-US" altLang="zh-CN" sz="2000" dirty="0"/>
              <a:t>]</a:t>
            </a:r>
            <a:r>
              <a:rPr lang="zh-CN" altLang="en-US" sz="2000" dirty="0"/>
              <a:t>，它的左儿子表示的区间为</a:t>
            </a:r>
            <a:r>
              <a:rPr lang="en-US" altLang="zh-CN" sz="2000" dirty="0"/>
              <a:t>[a,(</a:t>
            </a:r>
            <a:r>
              <a:rPr lang="en-US" altLang="zh-CN" sz="2000" dirty="0" err="1"/>
              <a:t>a+b</a:t>
            </a:r>
            <a:r>
              <a:rPr lang="en-US" altLang="zh-CN" sz="2000" dirty="0"/>
              <a:t>)/2]</a:t>
            </a:r>
            <a:r>
              <a:rPr lang="zh-CN" altLang="en-US" sz="2000" dirty="0"/>
              <a:t>，右儿子表示的区间为</a:t>
            </a:r>
            <a:r>
              <a:rPr lang="en-US" altLang="zh-CN" sz="2000" dirty="0"/>
              <a:t>[(</a:t>
            </a:r>
            <a:r>
              <a:rPr lang="en-US" altLang="zh-CN" sz="2000" dirty="0" err="1"/>
              <a:t>a+b</a:t>
            </a:r>
            <a:r>
              <a:rPr lang="en-US" altLang="zh-CN" sz="2000" dirty="0"/>
              <a:t>)/2+1,b]</a:t>
            </a:r>
            <a:r>
              <a:rPr lang="zh-CN" altLang="en-US" sz="2000" dirty="0"/>
              <a:t>。因此线段树是平衡二叉树。（有些资料上会用半开半闭区间，具体怎么写看个人习惯。此处按闭区间教）</a:t>
            </a:r>
            <a:endParaRPr lang="en-US" altLang="zh-CN" sz="2000" dirty="0"/>
          </a:p>
          <a:p>
            <a:r>
              <a:rPr lang="zh-CN" altLang="en-US" sz="2000" dirty="0"/>
              <a:t>今天我们会教线段树的一些最基础的操作：</a:t>
            </a:r>
            <a:r>
              <a:rPr lang="en-US" altLang="zh-CN" sz="2000" dirty="0"/>
              <a:t>1</a:t>
            </a:r>
            <a:r>
              <a:rPr lang="zh-CN" altLang="en-US" sz="2000" dirty="0"/>
              <a:t>、建立一颗线段树。</a:t>
            </a:r>
            <a:r>
              <a:rPr lang="en-US" altLang="zh-CN" sz="2000" dirty="0"/>
              <a:t>2</a:t>
            </a:r>
            <a:r>
              <a:rPr lang="zh-CN" altLang="en-US" sz="2000" dirty="0"/>
              <a:t>、修改树中节点的值。</a:t>
            </a:r>
            <a:r>
              <a:rPr lang="en-US" altLang="zh-CN" sz="2000" dirty="0"/>
              <a:t>3</a:t>
            </a:r>
            <a:r>
              <a:rPr lang="zh-CN" altLang="en-US" sz="2000" dirty="0"/>
              <a:t>、统计树中某一段区间的值。</a:t>
            </a:r>
          </a:p>
        </p:txBody>
      </p:sp>
    </p:spTree>
    <p:extLst>
      <p:ext uri="{BB962C8B-B14F-4D97-AF65-F5344CB8AC3E}">
        <p14:creationId xmlns:p14="http://schemas.microsoft.com/office/powerpoint/2010/main" val="1748791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8" y="2160590"/>
            <a:ext cx="7254241" cy="3880773"/>
          </a:xfrm>
        </p:spPr>
        <p:txBody>
          <a:bodyPr>
            <a:normAutofit lnSpcReduction="10000"/>
          </a:bodyPr>
          <a:lstStyle/>
          <a:p>
            <a:r>
              <a:rPr lang="en-US" altLang="zh-CN" sz="4400" dirty="0" err="1"/>
              <a:t>lmax</a:t>
            </a:r>
            <a:r>
              <a:rPr lang="en-US" altLang="zh-CN" sz="4400" dirty="0"/>
              <a:t>, </a:t>
            </a:r>
            <a:r>
              <a:rPr lang="en-US" altLang="zh-CN" sz="4400" dirty="0" err="1"/>
              <a:t>rmax</a:t>
            </a:r>
            <a:r>
              <a:rPr lang="en-US" altLang="zh-CN" sz="4400" dirty="0"/>
              <a:t>, </a:t>
            </a:r>
            <a:r>
              <a:rPr lang="en-US" altLang="zh-CN" sz="4400" dirty="0" err="1"/>
              <a:t>mmax</a:t>
            </a:r>
            <a:r>
              <a:rPr lang="en-US" altLang="zh-CN" sz="4400" dirty="0"/>
              <a:t>,</a:t>
            </a:r>
          </a:p>
          <a:p>
            <a:r>
              <a:rPr lang="en-US" altLang="zh-CN" sz="4400" dirty="0" err="1"/>
              <a:t>lmin</a:t>
            </a:r>
            <a:r>
              <a:rPr lang="en-US" altLang="zh-CN" sz="4400" dirty="0"/>
              <a:t>, </a:t>
            </a:r>
            <a:r>
              <a:rPr lang="en-US" altLang="zh-CN" sz="4400" dirty="0" err="1"/>
              <a:t>rmin</a:t>
            </a:r>
            <a:r>
              <a:rPr lang="en-US" altLang="zh-CN" sz="4400" dirty="0"/>
              <a:t>, </a:t>
            </a:r>
            <a:r>
              <a:rPr lang="en-US" altLang="zh-CN" sz="4400" dirty="0" err="1"/>
              <a:t>mmin</a:t>
            </a:r>
            <a:endParaRPr lang="en-US" altLang="zh-CN" sz="4400" dirty="0"/>
          </a:p>
          <a:p>
            <a:r>
              <a:rPr lang="en-US" altLang="zh-CN" sz="4400" dirty="0"/>
              <a:t> sum</a:t>
            </a:r>
          </a:p>
          <a:p>
            <a:r>
              <a:rPr lang="en-US" altLang="zh-CN" sz="4400" dirty="0"/>
              <a:t>Max(</a:t>
            </a:r>
            <a:r>
              <a:rPr lang="en-US" altLang="zh-CN" sz="4400" dirty="0" err="1"/>
              <a:t>lmax,rmax,mmax</a:t>
            </a:r>
            <a:r>
              <a:rPr lang="en-US" altLang="zh-CN" sz="4400" dirty="0"/>
              <a:t>)</a:t>
            </a:r>
          </a:p>
          <a:p>
            <a:r>
              <a:rPr lang="en-US" altLang="zh-CN" sz="4400" dirty="0"/>
              <a:t>sum-min(</a:t>
            </a:r>
            <a:r>
              <a:rPr lang="en-US" altLang="zh-CN" sz="4400" dirty="0" err="1"/>
              <a:t>lmin,rmin,mmin</a:t>
            </a:r>
            <a:r>
              <a:rPr lang="en-US" altLang="zh-CN" sz="4400" dirty="0"/>
              <a:t>)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8551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489165" y="1123405"/>
            <a:ext cx="5419157" cy="523220"/>
            <a:chOff x="949234" y="3091543"/>
            <a:chExt cx="5419157" cy="523220"/>
          </a:xfrm>
        </p:grpSpPr>
        <p:sp>
          <p:nvSpPr>
            <p:cNvPr id="4" name="文本框 3"/>
            <p:cNvSpPr txBox="1"/>
            <p:nvPr/>
          </p:nvSpPr>
          <p:spPr>
            <a:xfrm>
              <a:off x="949234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1</a:t>
              </a:r>
              <a:endParaRPr lang="zh-CN" altLang="en-US" sz="28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489166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2</a:t>
              </a:r>
              <a:endParaRPr lang="zh-CN" altLang="en-US" sz="28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029098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3</a:t>
              </a:r>
              <a:endParaRPr lang="zh-CN" altLang="en-US" sz="28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69030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4</a:t>
              </a:r>
              <a:endParaRPr lang="zh-CN" altLang="en-US" sz="28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108962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5</a:t>
              </a:r>
              <a:endParaRPr lang="zh-CN" altLang="en-US" sz="28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8894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6</a:t>
              </a:r>
              <a:endParaRPr lang="zh-CN" altLang="en-US" sz="28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88826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7</a:t>
              </a:r>
              <a:endParaRPr lang="zh-CN" altLang="en-US" sz="28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28758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8</a:t>
              </a:r>
              <a:endParaRPr lang="zh-CN" altLang="en-US" sz="28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268690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9</a:t>
              </a:r>
              <a:endParaRPr lang="zh-CN" altLang="en-US" sz="28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808622" y="3091543"/>
              <a:ext cx="5597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10</a:t>
              </a:r>
              <a:endParaRPr lang="zh-CN" altLang="en-US" sz="2800" dirty="0"/>
            </a:p>
          </p:txBody>
        </p:sp>
      </p:grpSp>
      <p:sp>
        <p:nvSpPr>
          <p:cNvPr id="18" name="右大括号 17"/>
          <p:cNvSpPr/>
          <p:nvPr/>
        </p:nvSpPr>
        <p:spPr>
          <a:xfrm rot="5400000">
            <a:off x="4080405" y="-833650"/>
            <a:ext cx="347639" cy="5308192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48893" y="199426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[1,10]</a:t>
            </a:r>
            <a:endParaRPr lang="zh-CN" altLang="en-US" dirty="0"/>
          </a:p>
        </p:txBody>
      </p:sp>
      <p:sp>
        <p:nvSpPr>
          <p:cNvPr id="20" name="右大括号 19"/>
          <p:cNvSpPr/>
          <p:nvPr/>
        </p:nvSpPr>
        <p:spPr>
          <a:xfrm rot="5400000">
            <a:off x="2677113" y="1260844"/>
            <a:ext cx="347639" cy="2501608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401315" y="268546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[1,5]</a:t>
            </a:r>
            <a:endParaRPr lang="zh-CN" altLang="en-US" dirty="0"/>
          </a:p>
        </p:txBody>
      </p:sp>
      <p:sp>
        <p:nvSpPr>
          <p:cNvPr id="22" name="右大括号 21"/>
          <p:cNvSpPr/>
          <p:nvPr/>
        </p:nvSpPr>
        <p:spPr>
          <a:xfrm rot="5400000">
            <a:off x="5354598" y="1131746"/>
            <a:ext cx="347639" cy="2759806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089040" y="268546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[6,10]</a:t>
            </a:r>
            <a:endParaRPr lang="zh-CN" altLang="en-US" dirty="0"/>
          </a:p>
        </p:txBody>
      </p:sp>
      <p:sp>
        <p:nvSpPr>
          <p:cNvPr id="24" name="右大括号 23"/>
          <p:cNvSpPr/>
          <p:nvPr/>
        </p:nvSpPr>
        <p:spPr>
          <a:xfrm rot="5400000">
            <a:off x="2137182" y="2491978"/>
            <a:ext cx="347639" cy="1421745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913635" y="337667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[1,3]</a:t>
            </a:r>
            <a:endParaRPr lang="zh-CN" altLang="en-US" dirty="0"/>
          </a:p>
        </p:txBody>
      </p:sp>
      <p:sp>
        <p:nvSpPr>
          <p:cNvPr id="26" name="右大括号 25"/>
          <p:cNvSpPr/>
          <p:nvPr/>
        </p:nvSpPr>
        <p:spPr>
          <a:xfrm rot="5400000">
            <a:off x="3378153" y="2733713"/>
            <a:ext cx="347639" cy="93827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61013" y="337667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[4,5]</a:t>
            </a:r>
            <a:endParaRPr lang="zh-CN" altLang="en-US" dirty="0"/>
          </a:p>
        </p:txBody>
      </p:sp>
      <p:sp>
        <p:nvSpPr>
          <p:cNvPr id="28" name="右大括号 27"/>
          <p:cNvSpPr/>
          <p:nvPr/>
        </p:nvSpPr>
        <p:spPr>
          <a:xfrm rot="5400000">
            <a:off x="4776758" y="2483786"/>
            <a:ext cx="347639" cy="138065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573756" y="334793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[6,8]</a:t>
            </a:r>
            <a:endParaRPr lang="zh-CN" altLang="en-US" dirty="0"/>
          </a:p>
        </p:txBody>
      </p:sp>
      <p:sp>
        <p:nvSpPr>
          <p:cNvPr id="30" name="右大括号 29"/>
          <p:cNvSpPr/>
          <p:nvPr/>
        </p:nvSpPr>
        <p:spPr>
          <a:xfrm rot="5400000">
            <a:off x="6177944" y="2617559"/>
            <a:ext cx="347639" cy="1113113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964676" y="334793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[9,10]</a:t>
            </a:r>
            <a:endParaRPr lang="zh-CN" altLang="en-US" dirty="0"/>
          </a:p>
        </p:txBody>
      </p:sp>
      <p:sp>
        <p:nvSpPr>
          <p:cNvPr id="32" name="右大括号 31"/>
          <p:cNvSpPr/>
          <p:nvPr/>
        </p:nvSpPr>
        <p:spPr>
          <a:xfrm rot="5400000">
            <a:off x="1875924" y="3470207"/>
            <a:ext cx="347639" cy="899231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627801" y="409364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[1,2]</a:t>
            </a:r>
            <a:endParaRPr lang="zh-CN" altLang="en-US" dirty="0"/>
          </a:p>
        </p:txBody>
      </p:sp>
      <p:sp>
        <p:nvSpPr>
          <p:cNvPr id="34" name="右大括号 33"/>
          <p:cNvSpPr/>
          <p:nvPr/>
        </p:nvSpPr>
        <p:spPr>
          <a:xfrm rot="5400000">
            <a:off x="2594381" y="3720651"/>
            <a:ext cx="347639" cy="398345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99634" y="409364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[3,3]</a:t>
            </a:r>
            <a:endParaRPr lang="zh-CN" altLang="en-US" dirty="0"/>
          </a:p>
        </p:txBody>
      </p:sp>
      <p:sp>
        <p:nvSpPr>
          <p:cNvPr id="36" name="右大括号 35"/>
          <p:cNvSpPr/>
          <p:nvPr/>
        </p:nvSpPr>
        <p:spPr>
          <a:xfrm rot="5400000">
            <a:off x="3133580" y="3693788"/>
            <a:ext cx="347639" cy="45206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965693" y="409363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[4,4]</a:t>
            </a:r>
            <a:endParaRPr lang="zh-CN" altLang="en-US" dirty="0"/>
          </a:p>
        </p:txBody>
      </p:sp>
      <p:sp>
        <p:nvSpPr>
          <p:cNvPr id="38" name="右大括号 37"/>
          <p:cNvSpPr/>
          <p:nvPr/>
        </p:nvSpPr>
        <p:spPr>
          <a:xfrm rot="5400000">
            <a:off x="3653252" y="3693788"/>
            <a:ext cx="347639" cy="45206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485365" y="409363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[5,5]</a:t>
            </a:r>
            <a:endParaRPr lang="zh-CN" altLang="en-US" dirty="0"/>
          </a:p>
        </p:txBody>
      </p:sp>
      <p:sp>
        <p:nvSpPr>
          <p:cNvPr id="40" name="右大括号 39"/>
          <p:cNvSpPr/>
          <p:nvPr/>
        </p:nvSpPr>
        <p:spPr>
          <a:xfrm rot="5400000">
            <a:off x="4513259" y="3505924"/>
            <a:ext cx="347639" cy="827791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300856" y="409363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[6,7]</a:t>
            </a:r>
            <a:endParaRPr lang="zh-CN" altLang="en-US" dirty="0"/>
          </a:p>
        </p:txBody>
      </p:sp>
      <p:sp>
        <p:nvSpPr>
          <p:cNvPr id="42" name="右大括号 41"/>
          <p:cNvSpPr/>
          <p:nvPr/>
        </p:nvSpPr>
        <p:spPr>
          <a:xfrm rot="5400000">
            <a:off x="5231867" y="3693787"/>
            <a:ext cx="347639" cy="45206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063980" y="409363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[8,8]</a:t>
            </a:r>
            <a:endParaRPr lang="zh-CN" altLang="en-US" dirty="0"/>
          </a:p>
        </p:txBody>
      </p:sp>
      <p:sp>
        <p:nvSpPr>
          <p:cNvPr id="44" name="右大括号 43"/>
          <p:cNvSpPr/>
          <p:nvPr/>
        </p:nvSpPr>
        <p:spPr>
          <a:xfrm rot="5400000">
            <a:off x="5806635" y="3693785"/>
            <a:ext cx="347639" cy="45206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638748" y="409363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[9,9]</a:t>
            </a:r>
            <a:endParaRPr lang="zh-CN" altLang="en-US" dirty="0"/>
          </a:p>
        </p:txBody>
      </p:sp>
      <p:sp>
        <p:nvSpPr>
          <p:cNvPr id="46" name="右大括号 45"/>
          <p:cNvSpPr/>
          <p:nvPr/>
        </p:nvSpPr>
        <p:spPr>
          <a:xfrm rot="5400000">
            <a:off x="6439158" y="3624478"/>
            <a:ext cx="347639" cy="590682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175838" y="409363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[10,10]</a:t>
            </a:r>
            <a:endParaRPr lang="zh-CN" altLang="en-US" dirty="0"/>
          </a:p>
        </p:txBody>
      </p:sp>
      <p:sp>
        <p:nvSpPr>
          <p:cNvPr id="48" name="右大括号 47"/>
          <p:cNvSpPr/>
          <p:nvPr/>
        </p:nvSpPr>
        <p:spPr>
          <a:xfrm rot="5400000">
            <a:off x="1617546" y="4454261"/>
            <a:ext cx="347639" cy="365060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433964" y="481060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[1,1]</a:t>
            </a:r>
            <a:endParaRPr lang="zh-CN" altLang="en-US" dirty="0"/>
          </a:p>
        </p:txBody>
      </p:sp>
      <p:sp>
        <p:nvSpPr>
          <p:cNvPr id="50" name="右大括号 49"/>
          <p:cNvSpPr/>
          <p:nvPr/>
        </p:nvSpPr>
        <p:spPr>
          <a:xfrm rot="5400000">
            <a:off x="2035945" y="4464337"/>
            <a:ext cx="347639" cy="344901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904227" y="481060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[2,2]</a:t>
            </a:r>
            <a:endParaRPr lang="zh-CN" altLang="en-US" dirty="0"/>
          </a:p>
        </p:txBody>
      </p:sp>
      <p:sp>
        <p:nvSpPr>
          <p:cNvPr id="52" name="右大括号 51"/>
          <p:cNvSpPr/>
          <p:nvPr/>
        </p:nvSpPr>
        <p:spPr>
          <a:xfrm rot="5400000">
            <a:off x="4298808" y="4454261"/>
            <a:ext cx="347639" cy="365060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4115226" y="481060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[6,6]</a:t>
            </a:r>
            <a:endParaRPr lang="zh-CN" altLang="en-US" dirty="0"/>
          </a:p>
        </p:txBody>
      </p:sp>
      <p:sp>
        <p:nvSpPr>
          <p:cNvPr id="54" name="右大括号 53"/>
          <p:cNvSpPr/>
          <p:nvPr/>
        </p:nvSpPr>
        <p:spPr>
          <a:xfrm rot="5400000">
            <a:off x="4717207" y="4464337"/>
            <a:ext cx="347639" cy="344901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585489" y="481060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[7,7]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04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线段树的存储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2160590"/>
            <a:ext cx="6444344" cy="3880773"/>
          </a:xfrm>
        </p:spPr>
        <p:txBody>
          <a:bodyPr/>
          <a:lstStyle/>
          <a:p>
            <a:r>
              <a:rPr lang="zh-CN" altLang="en-US" dirty="0"/>
              <a:t>方法一：二叉树链法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struct</a:t>
            </a:r>
            <a:r>
              <a:rPr lang="en-US" altLang="zh-CN" dirty="0"/>
              <a:t> Node</a:t>
            </a:r>
          </a:p>
          <a:p>
            <a:pPr marL="0" indent="0">
              <a:buNone/>
            </a:pPr>
            <a:r>
              <a:rPr lang="en-US" altLang="zh-CN" dirty="0"/>
              <a:t>		{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left,right</a:t>
            </a:r>
            <a:r>
              <a:rPr lang="en-US" altLang="zh-CN" dirty="0"/>
              <a:t>;//</a:t>
            </a:r>
            <a:r>
              <a:rPr lang="zh-CN" altLang="en-US" dirty="0"/>
              <a:t>区间的左右端点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int</a:t>
            </a:r>
            <a:r>
              <a:rPr lang="en-US" altLang="zh-CN" dirty="0"/>
              <a:t> num1,num2;//</a:t>
            </a:r>
            <a:r>
              <a:rPr lang="zh-CN" altLang="en-US" dirty="0"/>
              <a:t>表示</a:t>
            </a:r>
            <a:r>
              <a:rPr lang="en-US" altLang="zh-CN" dirty="0"/>
              <a:t>[</a:t>
            </a:r>
            <a:r>
              <a:rPr lang="en-US" altLang="zh-CN" dirty="0" err="1"/>
              <a:t>left,right</a:t>
            </a:r>
            <a:r>
              <a:rPr lang="en-US" altLang="zh-CN" dirty="0"/>
              <a:t>]</a:t>
            </a:r>
            <a:r>
              <a:rPr lang="zh-CN" altLang="en-US" dirty="0"/>
              <a:t>区间的一些值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Node *</a:t>
            </a:r>
            <a:r>
              <a:rPr lang="en-US" altLang="zh-CN" dirty="0" err="1"/>
              <a:t>leftchild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		Node *</a:t>
            </a:r>
            <a:r>
              <a:rPr lang="en-US" altLang="zh-CN" dirty="0" err="1"/>
              <a:t>rightchild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	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93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线段树的存储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08439"/>
          </a:xfrm>
        </p:spPr>
        <p:txBody>
          <a:bodyPr/>
          <a:lstStyle/>
          <a:p>
            <a:r>
              <a:rPr lang="zh-CN" altLang="en-US" dirty="0"/>
              <a:t>方法二：数组法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04462"/>
              </p:ext>
            </p:extLst>
          </p:nvPr>
        </p:nvGraphicFramePr>
        <p:xfrm>
          <a:off x="95775" y="3346662"/>
          <a:ext cx="79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75675"/>
              </p:ext>
            </p:extLst>
          </p:nvPr>
        </p:nvGraphicFramePr>
        <p:xfrm>
          <a:off x="98179" y="2948974"/>
          <a:ext cx="79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88255" y="335174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[1,10]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76382" y="335609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[1,5]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64509" y="335174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[6,10]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22824" y="335174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[1,3]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19142" y="335174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[4,5]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863210" y="335174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[6,8]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638459" y="335174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[9,10]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443488" y="335174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[1,2]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279699" y="335174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[3,3]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66437"/>
              </p:ext>
            </p:extLst>
          </p:nvPr>
        </p:nvGraphicFramePr>
        <p:xfrm>
          <a:off x="82705" y="4439589"/>
          <a:ext cx="79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60036"/>
              </p:ext>
            </p:extLst>
          </p:nvPr>
        </p:nvGraphicFramePr>
        <p:xfrm>
          <a:off x="85109" y="4041901"/>
          <a:ext cx="79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927439" y="444466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[5,5]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724273" y="444901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[6,7]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51439" y="444466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[8,8]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09754" y="444466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[9,9]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984151" y="444466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[10,10]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902394" y="444466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[1,1]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642807" y="444466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[2,2]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26771" y="444901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[4,4]</a:t>
            </a:r>
            <a:endParaRPr lang="zh-CN" altLang="en-US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90456"/>
              </p:ext>
            </p:extLst>
          </p:nvPr>
        </p:nvGraphicFramePr>
        <p:xfrm>
          <a:off x="95766" y="5471556"/>
          <a:ext cx="79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921877"/>
              </p:ext>
            </p:extLst>
          </p:nvPr>
        </p:nvGraphicFramePr>
        <p:xfrm>
          <a:off x="98170" y="5073868"/>
          <a:ext cx="79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3322815" y="547663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[6,6]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119135" y="547663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[7,7]</a:t>
            </a:r>
            <a:endParaRPr lang="zh-CN" altLang="en-US" dirty="0"/>
          </a:p>
        </p:txBody>
      </p:sp>
      <p:grpSp>
        <p:nvGrpSpPr>
          <p:cNvPr id="87" name="组合 86"/>
          <p:cNvGrpSpPr/>
          <p:nvPr/>
        </p:nvGrpSpPr>
        <p:grpSpPr>
          <a:xfrm>
            <a:off x="3925840" y="212359"/>
            <a:ext cx="3108776" cy="253916"/>
            <a:chOff x="949234" y="3091543"/>
            <a:chExt cx="5428135" cy="443355"/>
          </a:xfrm>
        </p:grpSpPr>
        <p:sp>
          <p:nvSpPr>
            <p:cNvPr id="126" name="文本框 125"/>
            <p:cNvSpPr txBox="1"/>
            <p:nvPr/>
          </p:nvSpPr>
          <p:spPr>
            <a:xfrm>
              <a:off x="949234" y="3091543"/>
              <a:ext cx="445593" cy="443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1</a:t>
              </a:r>
              <a:endParaRPr lang="zh-CN" altLang="en-US" sz="1050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1489166" y="3091543"/>
              <a:ext cx="445593" cy="443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029099" y="3091543"/>
              <a:ext cx="445593" cy="443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3</a:t>
              </a:r>
              <a:endParaRPr lang="zh-CN" altLang="en-US" sz="1050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2569029" y="3091543"/>
              <a:ext cx="445593" cy="443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4</a:t>
              </a:r>
              <a:endParaRPr lang="zh-CN" altLang="en-US" sz="105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3108960" y="3091543"/>
              <a:ext cx="445593" cy="443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5</a:t>
              </a:r>
              <a:endParaRPr lang="zh-CN" altLang="en-US" sz="1050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648894" y="3091543"/>
              <a:ext cx="445593" cy="443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6</a:t>
              </a:r>
              <a:endParaRPr lang="zh-CN" altLang="en-US" sz="105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4188825" y="3091543"/>
              <a:ext cx="445593" cy="443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7</a:t>
              </a:r>
              <a:endParaRPr lang="zh-CN" altLang="en-US" sz="105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4728759" y="3091543"/>
              <a:ext cx="445593" cy="443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8</a:t>
              </a:r>
              <a:endParaRPr lang="zh-CN" altLang="en-US" sz="1050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268688" y="3091543"/>
              <a:ext cx="445593" cy="443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9</a:t>
              </a:r>
              <a:endParaRPr lang="zh-CN" altLang="en-US" sz="105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5808622" y="3091543"/>
              <a:ext cx="568747" cy="443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10</a:t>
              </a:r>
              <a:endParaRPr lang="zh-CN" altLang="en-US" sz="1050" dirty="0"/>
            </a:p>
          </p:txBody>
        </p:sp>
      </p:grpSp>
      <p:sp>
        <p:nvSpPr>
          <p:cNvPr id="88" name="右大括号 87"/>
          <p:cNvSpPr/>
          <p:nvPr/>
        </p:nvSpPr>
        <p:spPr>
          <a:xfrm rot="5400000">
            <a:off x="5409883" y="-908476"/>
            <a:ext cx="199098" cy="3040083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89" name="文本框 88"/>
          <p:cNvSpPr txBox="1"/>
          <p:nvPr/>
        </p:nvSpPr>
        <p:spPr>
          <a:xfrm>
            <a:off x="5162750" y="711114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[1,10]</a:t>
            </a:r>
            <a:endParaRPr lang="zh-CN" altLang="en-US" sz="800" dirty="0"/>
          </a:p>
        </p:txBody>
      </p:sp>
      <p:sp>
        <p:nvSpPr>
          <p:cNvPr id="90" name="右大括号 89"/>
          <p:cNvSpPr/>
          <p:nvPr/>
        </p:nvSpPr>
        <p:spPr>
          <a:xfrm rot="5400000">
            <a:off x="4606196" y="291072"/>
            <a:ext cx="199098" cy="1432709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91" name="文本框 90"/>
          <p:cNvSpPr txBox="1"/>
          <p:nvPr/>
        </p:nvSpPr>
        <p:spPr>
          <a:xfrm>
            <a:off x="4448243" y="1106976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[1,5]</a:t>
            </a:r>
            <a:endParaRPr lang="zh-CN" altLang="en-US" sz="800" dirty="0"/>
          </a:p>
        </p:txBody>
      </p:sp>
      <p:sp>
        <p:nvSpPr>
          <p:cNvPr id="92" name="右大括号 91"/>
          <p:cNvSpPr/>
          <p:nvPr/>
        </p:nvSpPr>
        <p:spPr>
          <a:xfrm rot="5400000">
            <a:off x="6139633" y="217136"/>
            <a:ext cx="199098" cy="1580583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93" name="文本框 92"/>
          <p:cNvSpPr txBox="1"/>
          <p:nvPr/>
        </p:nvSpPr>
        <p:spPr>
          <a:xfrm>
            <a:off x="5987544" y="1106976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[6,10]</a:t>
            </a:r>
            <a:endParaRPr lang="zh-CN" altLang="en-US" sz="800" dirty="0"/>
          </a:p>
        </p:txBody>
      </p:sp>
      <p:sp>
        <p:nvSpPr>
          <p:cNvPr id="94" name="右大括号 93"/>
          <p:cNvSpPr/>
          <p:nvPr/>
        </p:nvSpPr>
        <p:spPr>
          <a:xfrm rot="5400000">
            <a:off x="4296970" y="996162"/>
            <a:ext cx="199098" cy="814255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95" name="文本框 94"/>
          <p:cNvSpPr txBox="1"/>
          <p:nvPr/>
        </p:nvSpPr>
        <p:spPr>
          <a:xfrm>
            <a:off x="4168940" y="1502839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[1,3]</a:t>
            </a:r>
            <a:endParaRPr lang="zh-CN" altLang="en-US" sz="800" dirty="0"/>
          </a:p>
        </p:txBody>
      </p:sp>
      <p:sp>
        <p:nvSpPr>
          <p:cNvPr id="96" name="右大括号 95"/>
          <p:cNvSpPr/>
          <p:nvPr/>
        </p:nvSpPr>
        <p:spPr>
          <a:xfrm rot="5400000">
            <a:off x="5007693" y="1134607"/>
            <a:ext cx="199098" cy="537366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97" name="文本框 96"/>
          <p:cNvSpPr txBox="1"/>
          <p:nvPr/>
        </p:nvSpPr>
        <p:spPr>
          <a:xfrm>
            <a:off x="4897059" y="1502839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[4,5]</a:t>
            </a:r>
            <a:endParaRPr lang="zh-CN" altLang="en-US" sz="800" dirty="0"/>
          </a:p>
        </p:txBody>
      </p:sp>
      <p:sp>
        <p:nvSpPr>
          <p:cNvPr id="98" name="右大括号 97"/>
          <p:cNvSpPr/>
          <p:nvPr/>
        </p:nvSpPr>
        <p:spPr>
          <a:xfrm rot="5400000">
            <a:off x="5808695" y="991470"/>
            <a:ext cx="199098" cy="790723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99" name="文本框 98"/>
          <p:cNvSpPr txBox="1"/>
          <p:nvPr/>
        </p:nvSpPr>
        <p:spPr>
          <a:xfrm>
            <a:off x="5683724" y="148638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[6,8]</a:t>
            </a:r>
            <a:endParaRPr lang="zh-CN" altLang="en-US" sz="800" dirty="0"/>
          </a:p>
        </p:txBody>
      </p:sp>
      <p:sp>
        <p:nvSpPr>
          <p:cNvPr id="100" name="右大括号 99"/>
          <p:cNvSpPr/>
          <p:nvPr/>
        </p:nvSpPr>
        <p:spPr>
          <a:xfrm rot="5400000">
            <a:off x="6611176" y="1068084"/>
            <a:ext cx="199098" cy="63749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01" name="文本框 100"/>
          <p:cNvSpPr txBox="1"/>
          <p:nvPr/>
        </p:nvSpPr>
        <p:spPr>
          <a:xfrm>
            <a:off x="6480324" y="1486380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[9,10]</a:t>
            </a:r>
            <a:endParaRPr lang="zh-CN" altLang="en-US" sz="800" dirty="0"/>
          </a:p>
        </p:txBody>
      </p:sp>
      <p:sp>
        <p:nvSpPr>
          <p:cNvPr id="102" name="右大括号 101"/>
          <p:cNvSpPr/>
          <p:nvPr/>
        </p:nvSpPr>
        <p:spPr>
          <a:xfrm rot="5400000">
            <a:off x="4147343" y="1556408"/>
            <a:ext cx="199098" cy="515003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03" name="文本框 102"/>
          <p:cNvSpPr txBox="1"/>
          <p:nvPr/>
        </p:nvSpPr>
        <p:spPr>
          <a:xfrm>
            <a:off x="4013948" y="1913459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[1,2]</a:t>
            </a:r>
            <a:endParaRPr lang="zh-CN" altLang="en-US" sz="800" dirty="0"/>
          </a:p>
        </p:txBody>
      </p:sp>
      <p:sp>
        <p:nvSpPr>
          <p:cNvPr id="104" name="右大括号 103"/>
          <p:cNvSpPr/>
          <p:nvPr/>
        </p:nvSpPr>
        <p:spPr>
          <a:xfrm rot="5400000">
            <a:off x="4558815" y="1699842"/>
            <a:ext cx="199098" cy="228138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05" name="文本框 104"/>
          <p:cNvSpPr txBox="1"/>
          <p:nvPr/>
        </p:nvSpPr>
        <p:spPr>
          <a:xfrm>
            <a:off x="4447280" y="1913459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[3,3]</a:t>
            </a:r>
            <a:endParaRPr lang="zh-CN" altLang="en-US" sz="800" dirty="0"/>
          </a:p>
        </p:txBody>
      </p:sp>
      <p:sp>
        <p:nvSpPr>
          <p:cNvPr id="106" name="右大括号 105"/>
          <p:cNvSpPr/>
          <p:nvPr/>
        </p:nvSpPr>
        <p:spPr>
          <a:xfrm rot="5400000">
            <a:off x="4867622" y="1684457"/>
            <a:ext cx="199098" cy="258906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07" name="文本框 106"/>
          <p:cNvSpPr txBox="1"/>
          <p:nvPr/>
        </p:nvSpPr>
        <p:spPr>
          <a:xfrm>
            <a:off x="4771471" y="1913457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[4,4]</a:t>
            </a:r>
            <a:endParaRPr lang="zh-CN" altLang="en-US" sz="800" dirty="0"/>
          </a:p>
        </p:txBody>
      </p:sp>
      <p:sp>
        <p:nvSpPr>
          <p:cNvPr id="108" name="右大括号 107"/>
          <p:cNvSpPr/>
          <p:nvPr/>
        </p:nvSpPr>
        <p:spPr>
          <a:xfrm rot="5400000">
            <a:off x="5165246" y="1684457"/>
            <a:ext cx="199098" cy="258906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09" name="文本框 108"/>
          <p:cNvSpPr txBox="1"/>
          <p:nvPr/>
        </p:nvSpPr>
        <p:spPr>
          <a:xfrm>
            <a:off x="5069094" y="1913457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[5,5]</a:t>
            </a:r>
            <a:endParaRPr lang="zh-CN" altLang="en-US" sz="800" dirty="0"/>
          </a:p>
        </p:txBody>
      </p:sp>
      <p:sp>
        <p:nvSpPr>
          <p:cNvPr id="110" name="右大括号 109"/>
          <p:cNvSpPr/>
          <p:nvPr/>
        </p:nvSpPr>
        <p:spPr>
          <a:xfrm rot="5400000">
            <a:off x="5657785" y="1576864"/>
            <a:ext cx="199098" cy="474089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11" name="文本框 110"/>
          <p:cNvSpPr txBox="1"/>
          <p:nvPr/>
        </p:nvSpPr>
        <p:spPr>
          <a:xfrm>
            <a:off x="5536138" y="1913457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[6,7]</a:t>
            </a:r>
            <a:endParaRPr lang="zh-CN" altLang="en-US" sz="800" dirty="0"/>
          </a:p>
        </p:txBody>
      </p:sp>
      <p:sp>
        <p:nvSpPr>
          <p:cNvPr id="112" name="右大括号 111"/>
          <p:cNvSpPr/>
          <p:nvPr/>
        </p:nvSpPr>
        <p:spPr>
          <a:xfrm rot="5400000">
            <a:off x="6069343" y="1684456"/>
            <a:ext cx="199098" cy="258906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13" name="文本框 112"/>
          <p:cNvSpPr txBox="1"/>
          <p:nvPr/>
        </p:nvSpPr>
        <p:spPr>
          <a:xfrm>
            <a:off x="5973191" y="1913457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[8,8]</a:t>
            </a:r>
            <a:endParaRPr lang="zh-CN" altLang="en-US" sz="800" dirty="0"/>
          </a:p>
        </p:txBody>
      </p:sp>
      <p:sp>
        <p:nvSpPr>
          <p:cNvPr id="114" name="右大括号 113"/>
          <p:cNvSpPr/>
          <p:nvPr/>
        </p:nvSpPr>
        <p:spPr>
          <a:xfrm rot="5400000">
            <a:off x="6398521" y="1684455"/>
            <a:ext cx="199098" cy="258906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15" name="文本框 114"/>
          <p:cNvSpPr txBox="1"/>
          <p:nvPr/>
        </p:nvSpPr>
        <p:spPr>
          <a:xfrm>
            <a:off x="6302370" y="1913456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[9,9]</a:t>
            </a:r>
            <a:endParaRPr lang="zh-CN" altLang="en-US" sz="800" dirty="0"/>
          </a:p>
        </p:txBody>
      </p:sp>
      <p:sp>
        <p:nvSpPr>
          <p:cNvPr id="116" name="右大括号 115"/>
          <p:cNvSpPr/>
          <p:nvPr/>
        </p:nvSpPr>
        <p:spPr>
          <a:xfrm rot="5400000">
            <a:off x="6760777" y="1644762"/>
            <a:ext cx="199098" cy="338293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17" name="文本框 116"/>
          <p:cNvSpPr txBox="1"/>
          <p:nvPr/>
        </p:nvSpPr>
        <p:spPr>
          <a:xfrm>
            <a:off x="6601261" y="1913456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[10,10]</a:t>
            </a:r>
            <a:endParaRPr lang="zh-CN" altLang="en-US" sz="800" dirty="0"/>
          </a:p>
        </p:txBody>
      </p:sp>
      <p:sp>
        <p:nvSpPr>
          <p:cNvPr id="118" name="右大括号 117"/>
          <p:cNvSpPr/>
          <p:nvPr/>
        </p:nvSpPr>
        <p:spPr>
          <a:xfrm rot="5400000">
            <a:off x="3999366" y="2119991"/>
            <a:ext cx="199098" cy="209075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19" name="文本框 118"/>
          <p:cNvSpPr txBox="1"/>
          <p:nvPr/>
        </p:nvSpPr>
        <p:spPr>
          <a:xfrm>
            <a:off x="3894226" y="2324076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[1,1]</a:t>
            </a:r>
            <a:endParaRPr lang="zh-CN" altLang="en-US" sz="800" dirty="0"/>
          </a:p>
        </p:txBody>
      </p:sp>
      <p:sp>
        <p:nvSpPr>
          <p:cNvPr id="120" name="右大括号 119"/>
          <p:cNvSpPr/>
          <p:nvPr/>
        </p:nvSpPr>
        <p:spPr>
          <a:xfrm rot="5400000">
            <a:off x="4238990" y="2125762"/>
            <a:ext cx="199098" cy="197530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21" name="文本框 120"/>
          <p:cNvSpPr txBox="1"/>
          <p:nvPr/>
        </p:nvSpPr>
        <p:spPr>
          <a:xfrm>
            <a:off x="4163553" y="2324074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[2,2]</a:t>
            </a:r>
            <a:endParaRPr lang="zh-CN" altLang="en-US" sz="800" dirty="0"/>
          </a:p>
        </p:txBody>
      </p:sp>
      <p:sp>
        <p:nvSpPr>
          <p:cNvPr id="122" name="右大括号 121"/>
          <p:cNvSpPr/>
          <p:nvPr/>
        </p:nvSpPr>
        <p:spPr>
          <a:xfrm rot="5400000">
            <a:off x="5534966" y="2119991"/>
            <a:ext cx="199098" cy="209075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23" name="文本框 122"/>
          <p:cNvSpPr txBox="1"/>
          <p:nvPr/>
        </p:nvSpPr>
        <p:spPr>
          <a:xfrm>
            <a:off x="5429826" y="2324076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[6,6]</a:t>
            </a:r>
            <a:endParaRPr lang="zh-CN" altLang="en-US" sz="800" dirty="0"/>
          </a:p>
        </p:txBody>
      </p:sp>
      <p:sp>
        <p:nvSpPr>
          <p:cNvPr id="124" name="右大括号 123"/>
          <p:cNvSpPr/>
          <p:nvPr/>
        </p:nvSpPr>
        <p:spPr>
          <a:xfrm rot="5400000">
            <a:off x="5774589" y="2125762"/>
            <a:ext cx="199098" cy="197530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25" name="文本框 124"/>
          <p:cNvSpPr txBox="1"/>
          <p:nvPr/>
        </p:nvSpPr>
        <p:spPr>
          <a:xfrm>
            <a:off x="5699152" y="2324075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[7,7]</a:t>
            </a:r>
            <a:endParaRPr lang="zh-CN" altLang="en-US" sz="8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344859" y="5993459"/>
            <a:ext cx="670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数组中，下标为</a:t>
            </a:r>
            <a:r>
              <a:rPr lang="en-US" altLang="zh-CN" dirty="0"/>
              <a:t>x</a:t>
            </a:r>
            <a:r>
              <a:rPr lang="zh-CN" altLang="en-US" dirty="0"/>
              <a:t>的非叶节点</a:t>
            </a:r>
            <a:r>
              <a:rPr lang="en-US" altLang="zh-CN" dirty="0"/>
              <a:t>t[x]</a:t>
            </a:r>
            <a:r>
              <a:rPr lang="zh-CN" altLang="en-US" dirty="0"/>
              <a:t>的两个子节点为</a:t>
            </a:r>
            <a:r>
              <a:rPr lang="en-US" altLang="zh-CN" dirty="0"/>
              <a:t>t[x*2]</a:t>
            </a:r>
            <a:r>
              <a:rPr lang="zh-CN" altLang="en-US" dirty="0"/>
              <a:t>与</a:t>
            </a:r>
            <a:r>
              <a:rPr lang="en-US" altLang="zh-CN" dirty="0"/>
              <a:t>t[x*2+1]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280771" y="6367142"/>
            <a:ext cx="780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一棵总长度为</a:t>
            </a:r>
            <a:r>
              <a:rPr lang="en-US" altLang="zh-CN" dirty="0"/>
              <a:t>n</a:t>
            </a:r>
            <a:r>
              <a:rPr lang="zh-CN" altLang="en-US" dirty="0"/>
              <a:t>的序列，用数组法存成线段树，最保险地需要用到</a:t>
            </a:r>
            <a:r>
              <a:rPr lang="en-US" altLang="zh-CN" dirty="0"/>
              <a:t>4*n</a:t>
            </a:r>
            <a:r>
              <a:rPr lang="zh-CN" altLang="en-US" dirty="0"/>
              <a:t>的空间</a:t>
            </a:r>
          </a:p>
        </p:txBody>
      </p:sp>
    </p:spTree>
    <p:extLst>
      <p:ext uri="{BB962C8B-B14F-4D97-AF65-F5344CB8AC3E}">
        <p14:creationId xmlns:p14="http://schemas.microsoft.com/office/powerpoint/2010/main" val="189754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6" grpId="0"/>
      <p:bldP spid="32" grpId="0"/>
      <p:bldP spid="33" grpId="0"/>
      <p:bldP spid="136" grpId="0"/>
      <p:bldP spid="1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线段树的存储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799" y="2421847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Node</a:t>
            </a:r>
          </a:p>
          <a:p>
            <a:pPr marL="0" indent="0">
              <a:buNone/>
            </a:pPr>
            <a:r>
              <a:rPr lang="en-US" altLang="zh-CN" dirty="0"/>
              <a:t>	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left,right</a:t>
            </a:r>
            <a:r>
              <a:rPr lang="en-US" altLang="zh-CN" dirty="0"/>
              <a:t>;//</a:t>
            </a:r>
            <a:r>
              <a:rPr lang="zh-CN" altLang="en-US" dirty="0"/>
              <a:t>区间的左右端点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num1,num2;//</a:t>
            </a:r>
            <a:r>
              <a:rPr lang="zh-CN" altLang="en-US" dirty="0"/>
              <a:t>表示</a:t>
            </a:r>
            <a:r>
              <a:rPr lang="en-US" altLang="zh-CN" dirty="0"/>
              <a:t>[</a:t>
            </a:r>
            <a:r>
              <a:rPr lang="en-US" altLang="zh-CN" dirty="0" err="1"/>
              <a:t>left,right</a:t>
            </a:r>
            <a:r>
              <a:rPr lang="en-US" altLang="zh-CN" dirty="0"/>
              <a:t>]</a:t>
            </a:r>
            <a:r>
              <a:rPr lang="zh-CN" altLang="en-US" dirty="0"/>
              <a:t>区间的一些值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Node t[4*n];//</a:t>
            </a:r>
            <a:r>
              <a:rPr lang="zh-CN" altLang="en-US" dirty="0"/>
              <a:t>假设序列长度为</a:t>
            </a:r>
            <a:r>
              <a:rPr lang="en-US" altLang="zh-CN" dirty="0"/>
              <a:t>n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58239" y="317862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思考：这两个能否不写？</a:t>
            </a:r>
          </a:p>
        </p:txBody>
      </p:sp>
      <p:sp>
        <p:nvSpPr>
          <p:cNvPr id="6" name="右箭头 5"/>
          <p:cNvSpPr/>
          <p:nvPr/>
        </p:nvSpPr>
        <p:spPr>
          <a:xfrm flipH="1">
            <a:off x="4569416" y="3167144"/>
            <a:ext cx="426719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6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线段树存储方法的比较</a:t>
            </a:r>
          </a:p>
        </p:txBody>
      </p:sp>
      <p:graphicFrame>
        <p:nvGraphicFramePr>
          <p:cNvPr id="54" name="内容占位符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392862"/>
              </p:ext>
            </p:extLst>
          </p:nvPr>
        </p:nvGraphicFramePr>
        <p:xfrm>
          <a:off x="609600" y="2160586"/>
          <a:ext cx="6348414" cy="377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50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缺点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50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二叉树链法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存储空间比较节省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需要用到指针，编写难度较大；使用完毕后如需再次使用，需要逐一清空原数据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50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数组法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编写难度较小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空间存储不紧凑，会多出很多无用空间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12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敌兵布阵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271" y="1594534"/>
            <a:ext cx="7280367" cy="3880773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C</a:t>
            </a:r>
            <a:r>
              <a:rPr lang="zh-CN" altLang="en-US" sz="1600" dirty="0"/>
              <a:t>国的死对头</a:t>
            </a:r>
            <a:r>
              <a:rPr lang="en-US" altLang="zh-CN" sz="1600" dirty="0"/>
              <a:t>A</a:t>
            </a:r>
            <a:r>
              <a:rPr lang="zh-CN" altLang="en-US" sz="1600" dirty="0"/>
              <a:t>国这段时间正在进行军事演习，所以</a:t>
            </a:r>
            <a:r>
              <a:rPr lang="en-US" altLang="zh-CN" sz="1600" dirty="0"/>
              <a:t>C</a:t>
            </a:r>
            <a:r>
              <a:rPr lang="zh-CN" altLang="en-US" sz="1600" dirty="0"/>
              <a:t>国间谍头子</a:t>
            </a:r>
            <a:r>
              <a:rPr lang="en-US" altLang="zh-CN" sz="1600" dirty="0"/>
              <a:t>Derek</a:t>
            </a:r>
            <a:r>
              <a:rPr lang="zh-CN" altLang="en-US" sz="1600" dirty="0"/>
              <a:t>和他手下</a:t>
            </a:r>
            <a:r>
              <a:rPr lang="en-US" altLang="zh-CN" sz="1600" dirty="0"/>
              <a:t>Tidy</a:t>
            </a:r>
            <a:r>
              <a:rPr lang="zh-CN" altLang="en-US" sz="1600" dirty="0"/>
              <a:t>又开始忙乎了。                                                        </a:t>
            </a:r>
            <a:r>
              <a:rPr lang="en-US" altLang="zh-CN" sz="1600" dirty="0"/>
              <a:t>,Derek</a:t>
            </a:r>
            <a:r>
              <a:rPr lang="zh-CN" altLang="en-US" sz="1600" dirty="0"/>
              <a:t>和</a:t>
            </a:r>
            <a:r>
              <a:rPr lang="en-US" altLang="zh-CN" sz="1600" dirty="0"/>
              <a:t>Tidy</a:t>
            </a:r>
            <a:r>
              <a:rPr lang="zh-CN" altLang="en-US" sz="1600" dirty="0"/>
              <a:t>的任务就是要监视这些工兵营地的活动情况。由于采取了某种先进的监测手段，所以每个工兵营地的人数</a:t>
            </a:r>
            <a:r>
              <a:rPr lang="en-US" altLang="zh-CN" sz="1600" dirty="0"/>
              <a:t>C</a:t>
            </a:r>
            <a:r>
              <a:rPr lang="zh-CN" altLang="en-US" sz="1600" dirty="0"/>
              <a:t>国都掌握的一清二楚</a:t>
            </a:r>
            <a:r>
              <a:rPr lang="en-US" altLang="zh-CN" sz="1600" dirty="0"/>
              <a:t>,</a:t>
            </a:r>
            <a:r>
              <a:rPr lang="zh-CN" altLang="en-US" sz="1600" dirty="0"/>
              <a:t>每个工兵营地的人数都                                                              </a:t>
            </a:r>
            <a:r>
              <a:rPr lang="en-US" altLang="zh-CN" sz="1600" dirty="0"/>
              <a:t>,</a:t>
            </a:r>
            <a:r>
              <a:rPr lang="zh-CN" altLang="en-US" sz="1600" dirty="0"/>
              <a:t>但这些都逃不过</a:t>
            </a:r>
            <a:r>
              <a:rPr lang="en-US" altLang="zh-CN" sz="1600" dirty="0"/>
              <a:t>C</a:t>
            </a:r>
            <a:r>
              <a:rPr lang="zh-CN" altLang="en-US" sz="1600" dirty="0"/>
              <a:t>国的监视。</a:t>
            </a:r>
          </a:p>
          <a:p>
            <a:r>
              <a:rPr lang="zh-CN" altLang="en-US" sz="1600" dirty="0"/>
              <a:t>中央情报局要研究敌人究竟演习什么战术</a:t>
            </a:r>
            <a:r>
              <a:rPr lang="en-US" altLang="zh-CN" sz="1600" dirty="0"/>
              <a:t>,</a:t>
            </a:r>
            <a:r>
              <a:rPr lang="zh-CN" altLang="en-US" sz="1600" dirty="0"/>
              <a:t>所以</a:t>
            </a:r>
            <a:r>
              <a:rPr lang="en-US" altLang="zh-CN" sz="1600" dirty="0"/>
              <a:t>Tidy</a:t>
            </a:r>
            <a:r>
              <a:rPr lang="zh-CN" altLang="en-US" sz="1600" dirty="0"/>
              <a:t>要随时向</a:t>
            </a:r>
            <a:r>
              <a:rPr lang="en-US" altLang="zh-CN" sz="1600" dirty="0"/>
              <a:t>Derek</a:t>
            </a:r>
            <a:r>
              <a:rPr lang="zh-CN" altLang="en-US" sz="1600" dirty="0"/>
              <a:t>汇报                                                     </a:t>
            </a:r>
            <a:r>
              <a:rPr lang="en-US" altLang="zh-CN" sz="1600" dirty="0"/>
              <a:t>,</a:t>
            </a:r>
            <a:r>
              <a:rPr lang="zh-CN" altLang="en-US" sz="1600" dirty="0"/>
              <a:t>例如</a:t>
            </a:r>
            <a:r>
              <a:rPr lang="en-US" altLang="zh-CN" sz="1600" dirty="0"/>
              <a:t>Derek</a:t>
            </a:r>
            <a:r>
              <a:rPr lang="zh-CN" altLang="en-US" sz="1600" dirty="0"/>
              <a:t>问</a:t>
            </a:r>
            <a:r>
              <a:rPr lang="en-US" altLang="zh-CN" sz="1600" dirty="0"/>
              <a:t>:“Tidy,</a:t>
            </a:r>
            <a:r>
              <a:rPr lang="zh-CN" altLang="en-US" sz="1600" dirty="0"/>
              <a:t>马上汇报第</a:t>
            </a:r>
            <a:r>
              <a:rPr lang="en-US" altLang="zh-CN" sz="1600" dirty="0"/>
              <a:t>3</a:t>
            </a:r>
            <a:r>
              <a:rPr lang="zh-CN" altLang="en-US" sz="1600" dirty="0"/>
              <a:t>个营地到第</a:t>
            </a:r>
            <a:r>
              <a:rPr lang="en-US" altLang="zh-CN" sz="1600" dirty="0"/>
              <a:t>10</a:t>
            </a:r>
            <a:r>
              <a:rPr lang="zh-CN" altLang="en-US" sz="1600" dirty="0"/>
              <a:t>个营地共有多少人</a:t>
            </a:r>
            <a:r>
              <a:rPr lang="en-US" altLang="zh-CN" sz="1600" dirty="0"/>
              <a:t>!”Tidy</a:t>
            </a:r>
            <a:r>
              <a:rPr lang="zh-CN" altLang="en-US" sz="1600" dirty="0"/>
              <a:t>就要马上开始计算这一段的总人数并汇报。                                                                                      ，所以</a:t>
            </a:r>
            <a:r>
              <a:rPr lang="en-US" altLang="zh-CN" sz="1600" dirty="0"/>
              <a:t>Tidy</a:t>
            </a:r>
            <a:r>
              <a:rPr lang="zh-CN" altLang="en-US" sz="1600" dirty="0"/>
              <a:t>不得不每次都一个一个营地的去数，很快就精疲力尽了，</a:t>
            </a:r>
            <a:r>
              <a:rPr lang="en-US" altLang="zh-CN" sz="1600" dirty="0"/>
              <a:t>Derek</a:t>
            </a:r>
            <a:r>
              <a:rPr lang="zh-CN" altLang="en-US" sz="1600" dirty="0"/>
              <a:t>对</a:t>
            </a:r>
            <a:r>
              <a:rPr lang="en-US" altLang="zh-CN" sz="1600" dirty="0"/>
              <a:t>Tidy</a:t>
            </a:r>
            <a:r>
              <a:rPr lang="zh-CN" altLang="en-US" sz="1600" dirty="0"/>
              <a:t>的计算速度越来越不满</a:t>
            </a:r>
            <a:r>
              <a:rPr lang="en-US" altLang="zh-CN" sz="1600" dirty="0"/>
              <a:t>:"</a:t>
            </a:r>
            <a:r>
              <a:rPr lang="zh-CN" altLang="en-US" sz="1600" dirty="0"/>
              <a:t>你个死肥仔，算得这么慢，我炒你鱿鱼</a:t>
            </a:r>
            <a:r>
              <a:rPr lang="en-US" altLang="zh-CN" sz="1600" dirty="0"/>
              <a:t>!”Tidy</a:t>
            </a:r>
            <a:r>
              <a:rPr lang="zh-CN" altLang="en-US" sz="1600" dirty="0"/>
              <a:t>想：“你自己来算算看，这可真是一项累人的工作</a:t>
            </a:r>
            <a:r>
              <a:rPr lang="en-US" altLang="zh-CN" sz="1600" dirty="0"/>
              <a:t>!</a:t>
            </a:r>
            <a:r>
              <a:rPr lang="zh-CN" altLang="en-US" sz="1600" dirty="0"/>
              <a:t>我恨不得你炒我鱿鱼呢</a:t>
            </a:r>
            <a:r>
              <a:rPr lang="en-US" altLang="zh-CN" sz="1600" dirty="0"/>
              <a:t>!”</a:t>
            </a:r>
            <a:r>
              <a:rPr lang="zh-CN" altLang="en-US" sz="1600" dirty="0"/>
              <a:t>无奈之下，</a:t>
            </a:r>
            <a:r>
              <a:rPr lang="en-US" altLang="zh-CN" sz="1600" dirty="0"/>
              <a:t>Tidy</a:t>
            </a:r>
            <a:r>
              <a:rPr lang="zh-CN" altLang="en-US" sz="1600" dirty="0"/>
              <a:t>只好打电话向计算机专家</a:t>
            </a:r>
            <a:r>
              <a:rPr lang="en-US" altLang="zh-CN" sz="1600" dirty="0"/>
              <a:t>Windbreaker</a:t>
            </a:r>
            <a:r>
              <a:rPr lang="zh-CN" altLang="en-US" sz="1600" dirty="0"/>
              <a:t>求救</a:t>
            </a:r>
            <a:r>
              <a:rPr lang="en-US" altLang="zh-CN" sz="1600" dirty="0"/>
              <a:t>,Windbreaker</a:t>
            </a:r>
            <a:r>
              <a:rPr lang="zh-CN" altLang="en-US" sz="1600" dirty="0"/>
              <a:t>说：“死肥仔，叫你平时做多点</a:t>
            </a:r>
            <a:r>
              <a:rPr lang="en-US" altLang="zh-CN" sz="1600" dirty="0" err="1"/>
              <a:t>acm</a:t>
            </a:r>
            <a:r>
              <a:rPr lang="zh-CN" altLang="en-US" sz="1600" dirty="0"/>
              <a:t>题和看多点算法书，现在尝到苦果了吧</a:t>
            </a:r>
            <a:r>
              <a:rPr lang="en-US" altLang="zh-CN" sz="1600" dirty="0"/>
              <a:t>!”Tidy</a:t>
            </a:r>
            <a:r>
              <a:rPr lang="zh-CN" altLang="en-US" sz="1600" dirty="0"/>
              <a:t>说：</a:t>
            </a:r>
            <a:r>
              <a:rPr lang="en-US" altLang="zh-CN" sz="1600" dirty="0"/>
              <a:t>"</a:t>
            </a:r>
            <a:r>
              <a:rPr lang="zh-CN" altLang="en-US" sz="1600" dirty="0"/>
              <a:t>我知错了。。。</a:t>
            </a:r>
            <a:r>
              <a:rPr lang="en-US" altLang="zh-CN" sz="1600" dirty="0"/>
              <a:t>"</a:t>
            </a:r>
            <a:r>
              <a:rPr lang="zh-CN" altLang="en-US" sz="1600" dirty="0"/>
              <a:t>但</a:t>
            </a:r>
            <a:r>
              <a:rPr lang="en-US" altLang="zh-CN" sz="1600" dirty="0"/>
              <a:t>Windbreaker</a:t>
            </a:r>
            <a:r>
              <a:rPr lang="zh-CN" altLang="en-US" sz="1600" dirty="0"/>
              <a:t>已经挂掉电话了。</a:t>
            </a:r>
            <a:r>
              <a:rPr lang="en-US" altLang="zh-CN" sz="1600" dirty="0"/>
              <a:t>Tidy</a:t>
            </a:r>
            <a:r>
              <a:rPr lang="zh-CN" altLang="en-US" sz="1600" dirty="0"/>
              <a:t>很苦恼，这么算他真的会崩溃的，聪明的读者，你能写个程序帮他完成这项工作吗？不过如果你的程序效率不够高的话，</a:t>
            </a:r>
            <a:r>
              <a:rPr lang="en-US" altLang="zh-CN" sz="1600" dirty="0"/>
              <a:t>Tidy</a:t>
            </a:r>
            <a:r>
              <a:rPr lang="zh-CN" altLang="en-US" sz="1600" dirty="0"/>
              <a:t>还是会受到</a:t>
            </a:r>
            <a:r>
              <a:rPr lang="en-US" altLang="zh-CN" sz="1600" dirty="0"/>
              <a:t>Derek</a:t>
            </a:r>
            <a:r>
              <a:rPr lang="zh-CN" altLang="en-US" sz="1600" dirty="0"/>
              <a:t>的责骂的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2638696" y="1828801"/>
            <a:ext cx="3720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r>
              <a:rPr lang="zh-CN" altLang="en-US" sz="1600" dirty="0"/>
              <a:t>国在海岸线沿直线布置了</a:t>
            </a:r>
            <a:r>
              <a:rPr lang="en-US" altLang="zh-CN" sz="1600" dirty="0"/>
              <a:t>N</a:t>
            </a:r>
            <a:r>
              <a:rPr lang="zh-CN" altLang="en-US" sz="1600" dirty="0"/>
              <a:t>个工兵营地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5692" y="2562740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有可能发生变动，可能增加或减少若干人手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9269" y="3187657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某一段连续的工兵营地一共有多少人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6023" y="3659554"/>
            <a:ext cx="5644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但敌兵营地的人数经常变动，而</a:t>
            </a:r>
            <a:r>
              <a:rPr lang="en-US" altLang="zh-CN" sz="1600" dirty="0"/>
              <a:t>Derek</a:t>
            </a:r>
            <a:r>
              <a:rPr lang="zh-CN" altLang="en-US" sz="1600" dirty="0"/>
              <a:t>每次询问的段都不一样</a:t>
            </a:r>
          </a:p>
        </p:txBody>
      </p:sp>
    </p:spTree>
    <p:extLst>
      <p:ext uri="{BB962C8B-B14F-4D97-AF65-F5344CB8AC3E}">
        <p14:creationId xmlns:p14="http://schemas.microsoft.com/office/powerpoint/2010/main" val="125428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输入与输出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427" y="1550990"/>
            <a:ext cx="6347714" cy="5084941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输入：</a:t>
            </a:r>
            <a:endParaRPr lang="en-US" altLang="zh-CN" sz="2400" dirty="0"/>
          </a:p>
          <a:p>
            <a:r>
              <a:rPr lang="zh-CN" altLang="en-US" sz="1400" dirty="0"/>
              <a:t>第一行一个整数</a:t>
            </a:r>
            <a:r>
              <a:rPr lang="en-US" altLang="zh-CN" sz="1400" dirty="0"/>
              <a:t>T</a:t>
            </a:r>
            <a:r>
              <a:rPr lang="zh-CN" altLang="en-US" sz="1400" dirty="0"/>
              <a:t>，表示有</a:t>
            </a:r>
            <a:r>
              <a:rPr lang="en-US" altLang="zh-CN" sz="1400" dirty="0"/>
              <a:t>T</a:t>
            </a:r>
            <a:r>
              <a:rPr lang="zh-CN" altLang="en-US" sz="1400" dirty="0"/>
              <a:t>组数据。</a:t>
            </a:r>
          </a:p>
          <a:p>
            <a:r>
              <a:rPr lang="zh-CN" altLang="en-US" sz="1400" dirty="0"/>
              <a:t>每组数据第一行一个正整数</a:t>
            </a:r>
            <a:r>
              <a:rPr lang="en-US" altLang="zh-CN" sz="1400" dirty="0"/>
              <a:t>N</a:t>
            </a:r>
            <a:r>
              <a:rPr lang="zh-CN" altLang="en-US" sz="1400" dirty="0"/>
              <a:t>（</a:t>
            </a:r>
            <a:r>
              <a:rPr lang="en-US" altLang="zh-CN" sz="1400" dirty="0"/>
              <a:t>N&lt;=50000</a:t>
            </a:r>
            <a:r>
              <a:rPr lang="zh-CN" altLang="en-US" sz="1400" dirty="0"/>
              <a:t>），表示敌人有</a:t>
            </a:r>
            <a:r>
              <a:rPr lang="en-US" altLang="zh-CN" sz="1400" dirty="0"/>
              <a:t>N</a:t>
            </a:r>
            <a:r>
              <a:rPr lang="zh-CN" altLang="en-US" sz="1400" dirty="0"/>
              <a:t>个工兵营地，接下来有</a:t>
            </a:r>
            <a:r>
              <a:rPr lang="en-US" altLang="zh-CN" sz="1400" dirty="0"/>
              <a:t>N</a:t>
            </a:r>
            <a:r>
              <a:rPr lang="zh-CN" altLang="en-US" sz="1400" dirty="0"/>
              <a:t>个正整数，第</a:t>
            </a:r>
            <a:r>
              <a:rPr lang="en-US" altLang="zh-CN" sz="1400" dirty="0" err="1"/>
              <a:t>i</a:t>
            </a:r>
            <a:r>
              <a:rPr lang="zh-CN" altLang="en-US" sz="1400" dirty="0"/>
              <a:t>个正整数</a:t>
            </a:r>
            <a:r>
              <a:rPr lang="en-US" altLang="zh-CN" sz="1400" dirty="0" err="1"/>
              <a:t>ai</a:t>
            </a:r>
            <a:r>
              <a:rPr lang="zh-CN" altLang="en-US" sz="1400" dirty="0"/>
              <a:t>代表第</a:t>
            </a:r>
            <a:r>
              <a:rPr lang="en-US" altLang="zh-CN" sz="1400" dirty="0" err="1"/>
              <a:t>i</a:t>
            </a:r>
            <a:r>
              <a:rPr lang="zh-CN" altLang="en-US" sz="1400" dirty="0"/>
              <a:t>个工兵营地里开始时有</a:t>
            </a:r>
            <a:r>
              <a:rPr lang="en-US" altLang="zh-CN" sz="1400" dirty="0" err="1"/>
              <a:t>ai</a:t>
            </a:r>
            <a:r>
              <a:rPr lang="zh-CN" altLang="en-US" sz="1400" dirty="0"/>
              <a:t>个人（</a:t>
            </a:r>
            <a:r>
              <a:rPr lang="en-US" altLang="zh-CN" sz="1400" dirty="0"/>
              <a:t>1&lt;=</a:t>
            </a:r>
            <a:r>
              <a:rPr lang="en-US" altLang="zh-CN" sz="1400" dirty="0" err="1"/>
              <a:t>ai</a:t>
            </a:r>
            <a:r>
              <a:rPr lang="en-US" altLang="zh-CN" sz="1400" dirty="0"/>
              <a:t>&lt;=50</a:t>
            </a:r>
            <a:r>
              <a:rPr lang="zh-CN" altLang="en-US" sz="1400" dirty="0"/>
              <a:t>）。</a:t>
            </a:r>
          </a:p>
          <a:p>
            <a:r>
              <a:rPr lang="zh-CN" altLang="en-US" sz="1400" dirty="0"/>
              <a:t>接下来每行有一条命令，命令有</a:t>
            </a:r>
            <a:r>
              <a:rPr lang="en-US" altLang="zh-CN" sz="1400" dirty="0"/>
              <a:t>4</a:t>
            </a:r>
            <a:r>
              <a:rPr lang="zh-CN" altLang="en-US" sz="1400" dirty="0"/>
              <a:t>种形式：</a:t>
            </a:r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  <a:r>
              <a:rPr lang="en-US" altLang="zh-CN" sz="1400" dirty="0"/>
              <a:t>Add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j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i</a:t>
            </a:r>
            <a:r>
              <a:rPr lang="zh-CN" altLang="en-US" sz="1400" dirty="0"/>
              <a:t>和</a:t>
            </a:r>
            <a:r>
              <a:rPr lang="en-US" altLang="zh-CN" sz="1400" dirty="0"/>
              <a:t>j</a:t>
            </a:r>
            <a:r>
              <a:rPr lang="zh-CN" altLang="en-US" sz="1400" dirty="0"/>
              <a:t>为正整数，表示第</a:t>
            </a:r>
            <a:r>
              <a:rPr lang="en-US" altLang="zh-CN" sz="1400" dirty="0" err="1"/>
              <a:t>i</a:t>
            </a:r>
            <a:r>
              <a:rPr lang="zh-CN" altLang="en-US" sz="1400" dirty="0"/>
              <a:t>个营地增加</a:t>
            </a:r>
            <a:r>
              <a:rPr lang="en-US" altLang="zh-CN" sz="1400" dirty="0"/>
              <a:t>j</a:t>
            </a:r>
            <a:r>
              <a:rPr lang="zh-CN" altLang="en-US" sz="1400" dirty="0"/>
              <a:t>个人（</a:t>
            </a:r>
            <a:r>
              <a:rPr lang="en-US" altLang="zh-CN" sz="1400" dirty="0"/>
              <a:t>j</a:t>
            </a:r>
            <a:r>
              <a:rPr lang="zh-CN" altLang="en-US" sz="1400" dirty="0"/>
              <a:t>不超过</a:t>
            </a:r>
            <a:r>
              <a:rPr lang="en-US" altLang="zh-CN" sz="1400" dirty="0"/>
              <a:t>30</a:t>
            </a:r>
            <a:r>
              <a:rPr lang="zh-CN" altLang="en-US" sz="1400" dirty="0"/>
              <a:t>）；</a:t>
            </a:r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</a:t>
            </a:r>
            <a:r>
              <a:rPr lang="en-US" altLang="zh-CN" sz="1400" dirty="0"/>
              <a:t>Sub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	 j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i</a:t>
            </a:r>
            <a:r>
              <a:rPr lang="zh-CN" altLang="en-US" sz="1400" dirty="0"/>
              <a:t>和</a:t>
            </a:r>
            <a:r>
              <a:rPr lang="en-US" altLang="zh-CN" sz="1400" dirty="0"/>
              <a:t>j</a:t>
            </a:r>
            <a:r>
              <a:rPr lang="zh-CN" altLang="en-US" sz="1400" dirty="0"/>
              <a:t>为正整数，表示第</a:t>
            </a:r>
            <a:r>
              <a:rPr lang="en-US" altLang="zh-CN" sz="1400" dirty="0" err="1"/>
              <a:t>i</a:t>
            </a:r>
            <a:r>
              <a:rPr lang="zh-CN" altLang="en-US" sz="1400" dirty="0"/>
              <a:t>个营地减少</a:t>
            </a:r>
            <a:r>
              <a:rPr lang="en-US" altLang="zh-CN" sz="1400" dirty="0"/>
              <a:t>j</a:t>
            </a:r>
            <a:r>
              <a:rPr lang="zh-CN" altLang="en-US" sz="1400" dirty="0"/>
              <a:t>个人（</a:t>
            </a:r>
            <a:r>
              <a:rPr lang="en-US" altLang="zh-CN" sz="1400" dirty="0"/>
              <a:t>j</a:t>
            </a:r>
            <a:r>
              <a:rPr lang="zh-CN" altLang="en-US" sz="1400" dirty="0"/>
              <a:t>不超过</a:t>
            </a:r>
            <a:r>
              <a:rPr lang="en-US" altLang="zh-CN" sz="1400" dirty="0"/>
              <a:t>30</a:t>
            </a:r>
            <a:r>
              <a:rPr lang="zh-CN" altLang="en-US" sz="1400" dirty="0"/>
              <a:t>）；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</a:t>
            </a:r>
            <a:r>
              <a:rPr lang="en-US" altLang="zh-CN" sz="1400" dirty="0"/>
              <a:t>Query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j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i</a:t>
            </a:r>
            <a:r>
              <a:rPr lang="zh-CN" altLang="en-US" sz="1400" dirty="0"/>
              <a:t>和</a:t>
            </a:r>
            <a:r>
              <a:rPr lang="en-US" altLang="zh-CN" sz="1400" dirty="0"/>
              <a:t>j</a:t>
            </a:r>
            <a:r>
              <a:rPr lang="zh-CN" altLang="en-US" sz="1400" dirty="0"/>
              <a:t>为正整数，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&lt;=j</a:t>
            </a:r>
            <a:r>
              <a:rPr lang="zh-CN" altLang="en-US" sz="1400" dirty="0"/>
              <a:t>，表示询问第</a:t>
            </a:r>
            <a:r>
              <a:rPr lang="en-US" altLang="zh-CN" sz="1400" dirty="0" err="1"/>
              <a:t>i</a:t>
            </a:r>
            <a:r>
              <a:rPr lang="zh-CN" altLang="en-US" sz="1400" dirty="0"/>
              <a:t>到第</a:t>
            </a:r>
            <a:r>
              <a:rPr lang="en-US" altLang="zh-CN" sz="1400" dirty="0"/>
              <a:t>j</a:t>
            </a:r>
            <a:r>
              <a:rPr lang="zh-CN" altLang="en-US" sz="1400" dirty="0"/>
              <a:t>个营地的总人数；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zh-CN" altLang="en-US" sz="1400" dirty="0"/>
              <a:t>（</a:t>
            </a:r>
            <a:r>
              <a:rPr lang="en-US" altLang="zh-CN" sz="1400" dirty="0"/>
              <a:t>4</a:t>
            </a:r>
            <a:r>
              <a:rPr lang="zh-CN" altLang="en-US" sz="1400" dirty="0"/>
              <a:t>）</a:t>
            </a:r>
            <a:r>
              <a:rPr lang="en-US" altLang="zh-CN" sz="1400" dirty="0"/>
              <a:t>End </a:t>
            </a:r>
            <a:r>
              <a:rPr lang="zh-CN" altLang="en-US" sz="1400" dirty="0"/>
              <a:t>表示结束，这条命令在每组数据最后出现；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zh-CN" altLang="en-US" sz="1400" dirty="0"/>
              <a:t>每组数据最多有</a:t>
            </a:r>
            <a:r>
              <a:rPr lang="en-US" altLang="zh-CN" sz="1400" dirty="0"/>
              <a:t>40000</a:t>
            </a:r>
            <a:r>
              <a:rPr lang="zh-CN" altLang="en-US" sz="1400" dirty="0"/>
              <a:t>条命令。</a:t>
            </a:r>
            <a:endParaRPr lang="en-US" altLang="zh-CN" sz="1400" dirty="0"/>
          </a:p>
          <a:p>
            <a:r>
              <a:rPr lang="zh-CN" altLang="en-US" sz="2400" dirty="0"/>
              <a:t>输出：</a:t>
            </a:r>
            <a:endParaRPr lang="en-US" altLang="zh-CN" sz="1200" dirty="0"/>
          </a:p>
          <a:p>
            <a:r>
              <a:rPr lang="zh-CN" altLang="en-US" sz="1400" dirty="0"/>
              <a:t>对第</a:t>
            </a:r>
            <a:r>
              <a:rPr lang="en-US" altLang="zh-CN" sz="1400" dirty="0" err="1"/>
              <a:t>i</a:t>
            </a:r>
            <a:r>
              <a:rPr lang="zh-CN" altLang="en-US" sz="1400" dirty="0"/>
              <a:t>组数据</a:t>
            </a:r>
            <a:r>
              <a:rPr lang="en-US" altLang="zh-CN" sz="1400" dirty="0"/>
              <a:t>,</a:t>
            </a:r>
            <a:r>
              <a:rPr lang="zh-CN" altLang="en-US" sz="1400" dirty="0"/>
              <a:t>首先输出“</a:t>
            </a:r>
            <a:r>
              <a:rPr lang="en-US" altLang="zh-CN" sz="1400" dirty="0"/>
              <a:t>Case i:”</a:t>
            </a:r>
            <a:r>
              <a:rPr lang="zh-CN" altLang="en-US" sz="1400" dirty="0"/>
              <a:t>和回车</a:t>
            </a:r>
            <a:r>
              <a:rPr lang="en-US" altLang="zh-CN" sz="1400" dirty="0"/>
              <a:t>,</a:t>
            </a:r>
          </a:p>
          <a:p>
            <a:r>
              <a:rPr lang="zh-CN" altLang="en-US" sz="1400" dirty="0"/>
              <a:t>对于每个</a:t>
            </a:r>
            <a:r>
              <a:rPr lang="en-US" altLang="zh-CN" sz="1400" dirty="0"/>
              <a:t>Query</a:t>
            </a:r>
            <a:r>
              <a:rPr lang="zh-CN" altLang="en-US" sz="1400" dirty="0"/>
              <a:t>询问，输出一个整数并回车</a:t>
            </a:r>
            <a:r>
              <a:rPr lang="en-US" altLang="zh-CN" sz="1400" dirty="0"/>
              <a:t>,</a:t>
            </a:r>
            <a:r>
              <a:rPr lang="zh-CN" altLang="en-US" sz="1400" dirty="0"/>
              <a:t>表示询问的段中的总人数</a:t>
            </a:r>
            <a:r>
              <a:rPr lang="en-US" altLang="zh-CN" sz="1400" dirty="0"/>
              <a:t>,</a:t>
            </a:r>
            <a:r>
              <a:rPr lang="zh-CN" altLang="en-US" sz="1400" dirty="0"/>
              <a:t>这个数保持在</a:t>
            </a:r>
            <a:r>
              <a:rPr lang="en-US" altLang="zh-CN" sz="1400" dirty="0" err="1"/>
              <a:t>int</a:t>
            </a:r>
            <a:r>
              <a:rPr lang="zh-CN" altLang="en-US" sz="1400" dirty="0"/>
              <a:t>以内。</a:t>
            </a:r>
          </a:p>
        </p:txBody>
      </p:sp>
    </p:spTree>
    <p:extLst>
      <p:ext uri="{BB962C8B-B14F-4D97-AF65-F5344CB8AC3E}">
        <p14:creationId xmlns:p14="http://schemas.microsoft.com/office/powerpoint/2010/main" val="231931839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673</TotalTime>
  <Words>1382</Words>
  <Application>Microsoft Office PowerPoint</Application>
  <PresentationFormat>全屏显示(4:3)</PresentationFormat>
  <Paragraphs>264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线段树（一）</vt:lpstr>
      <vt:lpstr>线段树</vt:lpstr>
      <vt:lpstr>PowerPoint 演示文稿</vt:lpstr>
      <vt:lpstr>线段树的存储</vt:lpstr>
      <vt:lpstr>线段树的存储</vt:lpstr>
      <vt:lpstr>线段树的存储</vt:lpstr>
      <vt:lpstr>线段树存储方法的比较</vt:lpstr>
      <vt:lpstr>敌兵布阵</vt:lpstr>
      <vt:lpstr>输入与输出</vt:lpstr>
      <vt:lpstr>输入输出样例</vt:lpstr>
      <vt:lpstr>PowerPoint 演示文稿</vt:lpstr>
      <vt:lpstr>代码</vt:lpstr>
      <vt:lpstr>总结</vt:lpstr>
      <vt:lpstr>谢谢！</vt:lpstr>
      <vt:lpstr>线段树的动态规划</vt:lpstr>
      <vt:lpstr>重返《敌兵布阵》</vt:lpstr>
      <vt:lpstr>重返《I Hate It》</vt:lpstr>
      <vt:lpstr>Hdu5316《Magician》</vt:lpstr>
      <vt:lpstr>hdu5316《Magician》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线段树</dc:title>
  <dc:creator>Tony Pan</dc:creator>
  <cp:lastModifiedBy>Tony Pan</cp:lastModifiedBy>
  <cp:revision>46</cp:revision>
  <dcterms:created xsi:type="dcterms:W3CDTF">2015-08-03T00:52:32Z</dcterms:created>
  <dcterms:modified xsi:type="dcterms:W3CDTF">2016-08-02T02:09:55Z</dcterms:modified>
</cp:coreProperties>
</file>