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7" r:id="rId4"/>
    <p:sldId id="269" r:id="rId5"/>
    <p:sldId id="270" r:id="rId6"/>
    <p:sldId id="271" r:id="rId7"/>
    <p:sldId id="272" r:id="rId8"/>
    <p:sldId id="264" r:id="rId9"/>
    <p:sldId id="265" r:id="rId10"/>
    <p:sldId id="266" r:id="rId11"/>
    <p:sldId id="257" r:id="rId12"/>
    <p:sldId id="258" r:id="rId13"/>
    <p:sldId id="259" r:id="rId14"/>
    <p:sldId id="260" r:id="rId15"/>
    <p:sldId id="261" r:id="rId16"/>
    <p:sldId id="262" r:id="rId17"/>
    <p:sldId id="268" r:id="rId18"/>
    <p:sldId id="26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vjudge.net/problem/POJ-1664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10.10.10.195/problem/376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10.10.10.195/problem/3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递 归 分 治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OneDay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放苹果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42415"/>
            <a:ext cx="10515600" cy="4351338"/>
          </a:xfrm>
        </p:spPr>
        <p:txBody>
          <a:bodyPr>
            <a:noAutofit/>
          </a:bodyPr>
          <a:p>
            <a:r>
              <a:rPr lang="zh-CN" altLang="en-US" sz="4000"/>
              <a:t>题目地址：</a:t>
            </a:r>
            <a:r>
              <a:rPr lang="zh-CN" altLang="en-US" sz="4000">
                <a:hlinkClick r:id="rId1" tooltip="" action="ppaction://hlinkfile"/>
              </a:rPr>
              <a:t>https://vjudge.net/problem/POJ-1664</a:t>
            </a:r>
            <a:endParaRPr lang="zh-CN" altLang="en-US" sz="4000">
              <a:hlinkClick r:id="rId1" tooltip="" action="ppaction://hlinkfile"/>
            </a:endParaRPr>
          </a:p>
          <a:p>
            <a:r>
              <a:rPr lang="zh-CN" altLang="en-US" sz="4000"/>
              <a:t>把M个同样的苹果放在N个同样的盘子里，允许有的盘子空着不放，问共有多少种不同的分法？（用K表示）5，1，1和1，5，1 是同一种分法。</a:t>
            </a:r>
            <a:endParaRPr lang="zh-CN" altLang="en-US" sz="4000"/>
          </a:p>
          <a:p>
            <a:r>
              <a:rPr lang="zh-CN" altLang="en-US" sz="4000"/>
              <a:t>输入 </a:t>
            </a:r>
            <a:r>
              <a:rPr lang="en-US" altLang="zh-CN" sz="4000"/>
              <a:t>7 3</a:t>
            </a:r>
            <a:endParaRPr lang="en-US" altLang="zh-CN" sz="4000"/>
          </a:p>
          <a:p>
            <a:r>
              <a:rPr lang="zh-CN" altLang="en-US" sz="4000"/>
              <a:t>输出 </a:t>
            </a:r>
            <a:r>
              <a:rPr lang="en-US" altLang="zh-CN" sz="4000"/>
              <a:t>8</a:t>
            </a:r>
            <a:endParaRPr lang="en-US" altLang="zh-CN" sz="4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组合数学方法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4400"/>
              <a:t>隔板法</a:t>
            </a:r>
            <a:endParaRPr lang="zh-CN" altLang="en-US" sz="4400"/>
          </a:p>
          <a:p>
            <a:r>
              <a:rPr lang="en-US" altLang="zh-CN" sz="4400"/>
              <a:t>M</a:t>
            </a:r>
            <a:r>
              <a:rPr lang="zh-CN" altLang="en-US" sz="4400"/>
              <a:t>个苹果，</a:t>
            </a:r>
            <a:r>
              <a:rPr lang="en-US" altLang="zh-CN" sz="4400"/>
              <a:t>N</a:t>
            </a:r>
            <a:r>
              <a:rPr lang="zh-CN" altLang="en-US" sz="4400"/>
              <a:t>个盘子</a:t>
            </a:r>
            <a:endParaRPr lang="zh-CN" altLang="en-US" sz="4400"/>
          </a:p>
          <a:p>
            <a:r>
              <a:rPr lang="en-US" altLang="zh-CN" sz="4400"/>
              <a:t>M+N</a:t>
            </a:r>
            <a:r>
              <a:rPr lang="zh-CN" altLang="en-US" sz="4400"/>
              <a:t>个位置放</a:t>
            </a:r>
            <a:r>
              <a:rPr lang="en-US" altLang="zh-CN" sz="4400"/>
              <a:t>N-1</a:t>
            </a:r>
            <a:r>
              <a:rPr lang="zh-CN" altLang="en-US" sz="4400"/>
              <a:t>个隔板</a:t>
            </a:r>
            <a:endParaRPr lang="zh-CN" altLang="en-US" sz="4400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algn="ctr"/>
            <a:r>
              <a:rPr lang="zh-CN" altLang="en-US" sz="4400"/>
              <a:t>然而智商不够不会这个公式怎么办？</a:t>
            </a:r>
            <a:endParaRPr lang="zh-CN" altLang="en-US" sz="4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递归分治方法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zh-CN" altLang="en-US" sz="3600"/>
              <a:t>设</a:t>
            </a:r>
            <a:r>
              <a:rPr lang="en-US" altLang="zh-CN" sz="3600"/>
              <a:t>f(m,n)</a:t>
            </a:r>
            <a:r>
              <a:rPr lang="zh-CN" altLang="en-US" sz="3600"/>
              <a:t>为</a:t>
            </a:r>
            <a:r>
              <a:rPr lang="en-US" altLang="zh-CN" sz="3600"/>
              <a:t>m</a:t>
            </a:r>
            <a:r>
              <a:rPr lang="zh-CN" altLang="en-US" sz="3600"/>
              <a:t>个苹果</a:t>
            </a:r>
            <a:r>
              <a:rPr lang="en-US" altLang="zh-CN" sz="3600"/>
              <a:t>n</a:t>
            </a:r>
            <a:r>
              <a:rPr lang="zh-CN" altLang="en-US" sz="3600"/>
              <a:t>个盘子是的方法数</a:t>
            </a:r>
            <a:endParaRPr lang="zh-CN" altLang="en-US" sz="3600"/>
          </a:p>
          <a:p>
            <a:r>
              <a:rPr lang="zh-CN" altLang="en-US" sz="3600"/>
              <a:t>那么我们对这个情况如果苹果数少于盘子数</a:t>
            </a:r>
            <a:endParaRPr lang="zh-CN" altLang="en-US" sz="3600"/>
          </a:p>
          <a:p>
            <a:r>
              <a:rPr lang="zh-CN" altLang="en-US" sz="3600"/>
              <a:t>即</a:t>
            </a:r>
            <a:r>
              <a:rPr lang="en-US" altLang="zh-CN" sz="3600"/>
              <a:t>m&lt;n f(m,n) </a:t>
            </a:r>
            <a:r>
              <a:rPr lang="zh-CN" altLang="en-US" sz="3600"/>
              <a:t>等价于 </a:t>
            </a:r>
            <a:r>
              <a:rPr lang="en-US" altLang="zh-CN" sz="3600"/>
              <a:t>f(m,m)</a:t>
            </a:r>
            <a:endParaRPr lang="en-US" altLang="zh-CN" sz="3600"/>
          </a:p>
          <a:p>
            <a:r>
              <a:rPr lang="zh-CN" altLang="en-US" sz="3600"/>
              <a:t>不然的话对当前状态</a:t>
            </a:r>
            <a:r>
              <a:rPr lang="en-US" altLang="zh-CN" sz="3600"/>
              <a:t>f(m,n)</a:t>
            </a:r>
            <a:r>
              <a:rPr lang="zh-CN" altLang="en-US" sz="3600"/>
              <a:t>又有两种情况</a:t>
            </a:r>
            <a:endParaRPr lang="zh-CN" altLang="en-US" sz="3600"/>
          </a:p>
          <a:p>
            <a:r>
              <a:rPr lang="en-US" altLang="zh-CN" sz="3600"/>
              <a:t>1.</a:t>
            </a:r>
            <a:r>
              <a:rPr lang="zh-CN" altLang="en-US" sz="3600"/>
              <a:t>每个盘子都放了那这种对应的情况用</a:t>
            </a:r>
            <a:r>
              <a:rPr lang="en-US" altLang="zh-CN" sz="3600"/>
              <a:t>f</a:t>
            </a:r>
            <a:r>
              <a:rPr lang="zh-CN" altLang="en-US" sz="3600"/>
              <a:t>来表示就是</a:t>
            </a:r>
            <a:r>
              <a:rPr lang="en-US" altLang="zh-CN" sz="3600"/>
              <a:t>f(m-n,n)</a:t>
            </a:r>
            <a:endParaRPr lang="en-US" altLang="zh-CN" sz="3600"/>
          </a:p>
          <a:p>
            <a:r>
              <a:rPr lang="en-US" altLang="zh-CN" sz="3600"/>
              <a:t>2.</a:t>
            </a:r>
            <a:r>
              <a:rPr lang="zh-CN" altLang="en-US" sz="3600"/>
              <a:t>没有把每个盘子放满就是</a:t>
            </a:r>
            <a:r>
              <a:rPr lang="en-US" altLang="zh-CN" sz="3600"/>
              <a:t>f(m,n-1)</a:t>
            </a:r>
            <a:endParaRPr lang="en-US" altLang="zh-CN" sz="3600"/>
          </a:p>
          <a:p>
            <a:r>
              <a:rPr lang="en-US" altLang="zh-CN" sz="3600"/>
              <a:t>==&gt; f(m,n) = f(m-n,n) + f(m,n-1)</a:t>
            </a:r>
            <a:endParaRPr lang="en-US" altLang="zh-CN" sz="3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问题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 sz="3600"/>
          </a:p>
          <a:p>
            <a:endParaRPr lang="zh-CN" altLang="en-US" sz="3600"/>
          </a:p>
          <a:p>
            <a:endParaRPr lang="zh-CN" altLang="en-US" sz="3600"/>
          </a:p>
          <a:p>
            <a:pPr algn="ctr"/>
            <a:r>
              <a:rPr lang="zh-CN" altLang="en-US" sz="3600"/>
              <a:t>为什么没有考虑两个盘子没放的情况？</a:t>
            </a:r>
            <a:endParaRPr lang="zh-CN" altLang="en-US" sz="3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整数拆分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600"/>
              <a:t>将一个数用若干个自然数的方式表示有几种方法。</a:t>
            </a:r>
            <a:endParaRPr lang="zh-CN" altLang="en-US" sz="3600"/>
          </a:p>
          <a:p>
            <a:r>
              <a:rPr lang="zh-CN" altLang="en-US" sz="3600"/>
              <a:t>比如 </a:t>
            </a:r>
            <a:r>
              <a:rPr lang="en-US" altLang="zh-CN" sz="3600"/>
              <a:t>3</a:t>
            </a:r>
            <a:endParaRPr lang="en-US" altLang="zh-CN" sz="3600"/>
          </a:p>
          <a:p>
            <a:r>
              <a:rPr lang="en-US" altLang="zh-CN" sz="3600"/>
              <a:t>3 = 1 + 1 + 1</a:t>
            </a:r>
            <a:r>
              <a:rPr lang="zh-CN" altLang="en-US" sz="3600"/>
              <a:t>；</a:t>
            </a:r>
            <a:endParaRPr lang="zh-CN" altLang="en-US" sz="3600"/>
          </a:p>
          <a:p>
            <a:r>
              <a:rPr lang="en-US" altLang="zh-CN" sz="3600"/>
              <a:t>3 = 1 + 2</a:t>
            </a:r>
            <a:r>
              <a:rPr lang="zh-CN" altLang="en-US" sz="3600"/>
              <a:t>；</a:t>
            </a:r>
            <a:endParaRPr lang="zh-CN" altLang="en-US" sz="3600"/>
          </a:p>
          <a:p>
            <a:r>
              <a:rPr lang="en-US" altLang="zh-CN" sz="3600"/>
              <a:t>3 = 3</a:t>
            </a:r>
            <a:r>
              <a:rPr lang="zh-CN" altLang="en-US" sz="3600"/>
              <a:t>；</a:t>
            </a:r>
            <a:endParaRPr lang="zh-CN" altLang="en-US" sz="3600"/>
          </a:p>
          <a:p>
            <a:r>
              <a:rPr lang="zh-CN" altLang="en-US" sz="3600"/>
              <a:t>所以有三种</a:t>
            </a:r>
            <a:endParaRPr lang="zh-CN" altLang="en-US" sz="3600"/>
          </a:p>
          <a:p>
            <a:r>
              <a:rPr lang="zh-CN" altLang="en-US" sz="3600"/>
              <a:t>该怎么实现呢？</a:t>
            </a:r>
            <a:endParaRPr lang="zh-CN" altLang="en-US" sz="3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整数拆分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 sz="3600"/>
          </a:p>
          <a:p>
            <a:r>
              <a:rPr lang="zh-CN" altLang="en-US" sz="3600"/>
              <a:t>可将这题转化为放苹果的问题</a:t>
            </a:r>
            <a:endParaRPr lang="zh-CN" altLang="en-US" sz="3600"/>
          </a:p>
          <a:p>
            <a:endParaRPr lang="zh-CN" altLang="en-US" sz="3600"/>
          </a:p>
          <a:p>
            <a:endParaRPr lang="zh-CN" altLang="en-US" sz="3600"/>
          </a:p>
          <a:p>
            <a:r>
              <a:rPr lang="en-US" altLang="zh-CN" sz="3600"/>
              <a:t>ps</a:t>
            </a:r>
            <a:r>
              <a:rPr lang="zh-CN" altLang="en-US" sz="3600"/>
              <a:t>：这题还可以用母函数解决，有兴趣可以自己看看</a:t>
            </a:r>
            <a:endParaRPr lang="zh-CN" altLang="en-US" sz="3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endParaRPr lang="zh-CN" altLang="en-US"/>
          </a:p>
          <a:p>
            <a:pPr algn="just"/>
            <a:endParaRPr lang="zh-CN" altLang="en-US"/>
          </a:p>
          <a:p>
            <a:pPr algn="just"/>
            <a:endParaRPr lang="zh-CN" altLang="en-US"/>
          </a:p>
          <a:p>
            <a:pPr algn="ctr"/>
            <a:r>
              <a:rPr lang="zh-CN" altLang="en-US" sz="4800"/>
              <a:t>谢      谢</a:t>
            </a:r>
            <a:endParaRPr lang="zh-CN" altLang="en-US" sz="4800"/>
          </a:p>
          <a:p>
            <a:pPr algn="l"/>
            <a:endParaRPr lang="zh-CN" altLang="en-US"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递归的条件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 sz="4400"/>
          </a:p>
          <a:p>
            <a:r>
              <a:rPr lang="zh-CN" altLang="en-US" sz="4400"/>
              <a:t>决策</a:t>
            </a:r>
            <a:endParaRPr lang="zh-CN" altLang="en-US" sz="4400"/>
          </a:p>
          <a:p>
            <a:endParaRPr lang="zh-CN" altLang="en-US" sz="4400"/>
          </a:p>
          <a:p>
            <a:r>
              <a:rPr lang="zh-CN" altLang="en-US" sz="4400"/>
              <a:t>边界条件</a:t>
            </a:r>
            <a:endParaRPr lang="zh-CN" altLang="en-US" sz="4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对模幂运算的化简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600"/>
              <a:t>如果让你计算</a:t>
            </a:r>
            <a:r>
              <a:rPr lang="en-US" altLang="zh-CN" sz="3600"/>
              <a:t>a^b</a:t>
            </a:r>
            <a:r>
              <a:rPr lang="zh-CN" altLang="en-US" sz="3600"/>
              <a:t>次方，你会怎么做？</a:t>
            </a:r>
            <a:endParaRPr lang="zh-CN" altLang="en-US" sz="3600"/>
          </a:p>
          <a:p>
            <a:r>
              <a:rPr lang="zh-CN" altLang="en-US" sz="3600"/>
              <a:t>把</a:t>
            </a:r>
            <a:r>
              <a:rPr lang="en-US" altLang="zh-CN" sz="3600"/>
              <a:t>b</a:t>
            </a:r>
            <a:r>
              <a:rPr lang="zh-CN" altLang="en-US" sz="3600"/>
              <a:t>个</a:t>
            </a:r>
            <a:r>
              <a:rPr lang="en-US" altLang="zh-CN" sz="3600"/>
              <a:t>a</a:t>
            </a:r>
            <a:r>
              <a:rPr lang="zh-CN" altLang="en-US" sz="3600"/>
              <a:t>全部乘起来？ </a:t>
            </a:r>
            <a:r>
              <a:rPr lang="en-US" altLang="zh-CN" sz="3600"/>
              <a:t>Naive</a:t>
            </a:r>
            <a:r>
              <a:rPr lang="zh-CN" altLang="en-US" sz="3600"/>
              <a:t>！</a:t>
            </a:r>
            <a:endParaRPr lang="zh-CN" altLang="en-US" sz="3600"/>
          </a:p>
          <a:p>
            <a:endParaRPr lang="zh-CN" altLang="en-US" sz="3600"/>
          </a:p>
          <a:p>
            <a:r>
              <a:rPr lang="zh-CN" altLang="en-US" sz="3600"/>
              <a:t>我们可以用更快的算法！</a:t>
            </a:r>
            <a:endParaRPr lang="zh-CN" altLang="en-US" sz="3600"/>
          </a:p>
          <a:p>
            <a:r>
              <a:rPr lang="zh-CN" altLang="en-US" sz="3085"/>
              <a:t>用     </a:t>
            </a:r>
            <a:r>
              <a:rPr lang="zh-CN" altLang="en-US" sz="4800"/>
              <a:t> 递归</a:t>
            </a:r>
            <a:endParaRPr lang="zh-CN" altLang="en-US" sz="4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递归模幂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我们设</a:t>
            </a:r>
            <a:r>
              <a:rPr lang="en-US" altLang="zh-CN"/>
              <a:t>f(a,x)</a:t>
            </a:r>
            <a:r>
              <a:rPr lang="zh-CN" altLang="en-US"/>
              <a:t>是</a:t>
            </a:r>
            <a:r>
              <a:rPr lang="en-US" altLang="zh-CN"/>
              <a:t>a^x % MOD</a:t>
            </a:r>
            <a:r>
              <a:rPr lang="zh-CN" altLang="en-US"/>
              <a:t>的最终结果</a:t>
            </a:r>
            <a:endParaRPr lang="zh-CN" altLang="en-US"/>
          </a:p>
          <a:p>
            <a:r>
              <a:rPr lang="zh-CN" altLang="en-US"/>
              <a:t>首先我们先介绍一个公式</a:t>
            </a:r>
            <a:endParaRPr lang="zh-CN" altLang="en-US"/>
          </a:p>
          <a:p>
            <a:r>
              <a:rPr lang="en-US" altLang="zh-CN"/>
              <a:t>a*b % MOD = (a % MOD * b % MOD) %MOD</a:t>
            </a:r>
            <a:endParaRPr lang="en-US" altLang="zh-CN"/>
          </a:p>
          <a:p>
            <a:r>
              <a:rPr lang="zh-CN" altLang="en-US"/>
              <a:t>不明白的话自己代几个数字进去看看吧反正我也不知道为什么</a:t>
            </a:r>
            <a:endParaRPr lang="zh-CN" altLang="en-US"/>
          </a:p>
          <a:p>
            <a:endParaRPr lang="zh-CN" altLang="en-US"/>
          </a:p>
          <a:p>
            <a:r>
              <a:rPr lang="zh-CN" altLang="en-US" sz="3600" b="1"/>
              <a:t>然后对于</a:t>
            </a:r>
            <a:r>
              <a:rPr lang="en-US" altLang="zh-CN" sz="3600" b="1"/>
              <a:t>a^x</a:t>
            </a:r>
            <a:r>
              <a:rPr lang="zh-CN" altLang="en-US" sz="3600" b="1"/>
              <a:t>次方，他是由 </a:t>
            </a:r>
            <a:r>
              <a:rPr lang="en-US" altLang="zh-CN" sz="3600" b="1"/>
              <a:t>a^(x/2) * a^(x-x/2)</a:t>
            </a:r>
            <a:r>
              <a:rPr lang="zh-CN" altLang="en-US" sz="3600" b="1"/>
              <a:t>组成的。</a:t>
            </a:r>
            <a:endParaRPr lang="zh-CN" altLang="en-US" sz="3600" b="1"/>
          </a:p>
          <a:p>
            <a:r>
              <a:rPr lang="zh-CN" altLang="en-US" sz="3600" b="1"/>
              <a:t>那么如果</a:t>
            </a:r>
            <a:r>
              <a:rPr lang="en-US" altLang="zh-CN" sz="3600" b="1"/>
              <a:t>x</a:t>
            </a:r>
            <a:r>
              <a:rPr lang="zh-CN" altLang="en-US" sz="3600" b="1"/>
              <a:t>变成</a:t>
            </a:r>
            <a:r>
              <a:rPr lang="en-US" altLang="zh-CN" sz="3600" b="1"/>
              <a:t>0</a:t>
            </a:r>
            <a:r>
              <a:rPr lang="zh-CN" altLang="en-US" sz="3600" b="1"/>
              <a:t>的话显然为</a:t>
            </a:r>
            <a:r>
              <a:rPr lang="en-US" altLang="zh-CN" sz="3600" b="1"/>
              <a:t>1</a:t>
            </a:r>
            <a:r>
              <a:rPr lang="zh-CN" altLang="en-US" sz="3600" b="1"/>
              <a:t>，结束递归</a:t>
            </a:r>
            <a:endParaRPr lang="zh-CN" altLang="en-US" sz="36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递归模幂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上面两个就是加粗的话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就是递归最重要的两个要素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一个是递归的方向</a:t>
            </a:r>
            <a:endParaRPr lang="zh-CN" altLang="en-US"/>
          </a:p>
          <a:p>
            <a:r>
              <a:rPr lang="zh-CN" altLang="en-US"/>
              <a:t>一个是递归的边界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例题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4000">
                <a:hlinkClick r:id="rId1" tooltip=""/>
              </a:rPr>
              <a:t>http://10.10.10.195/problem/376/</a:t>
            </a:r>
            <a:endParaRPr lang="zh-CN" altLang="en-US" sz="4000">
              <a:hlinkClick r:id="rId1" tooltip=""/>
            </a:endParaRPr>
          </a:p>
          <a:p>
            <a:endParaRPr lang="zh-CN" altLang="en-US" sz="4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切糕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 sz="3200"/>
              <a:t>这天，ACM教练给大家买来了一大块切糕，一共是n克。恰好，ACM队员里一共有n个人，为了保证公平，每人吃一克切糕。教练知道zy切技了得，所以把分切糕的任务交给了他。把n克切糕切成n块1克的切糕对zy自然不是问题。但是由于技术性太高，他需要大量的ATP来完成这个任务。</a:t>
            </a:r>
            <a:endParaRPr lang="zh-CN" altLang="en-US" sz="3200"/>
          </a:p>
          <a:p>
            <a:r>
              <a:rPr lang="zh-CN" altLang="en-US" sz="3200"/>
              <a:t>经过调查，他发现他把n克的切糕切成x克和(n-x)克后，需要消耗x*(n-x)单位的ATP。（其中1&lt;=x&lt;=n，且x为整数）</a:t>
            </a:r>
            <a:endParaRPr lang="zh-CN" altLang="en-US" sz="3200"/>
          </a:p>
          <a:p>
            <a:r>
              <a:rPr lang="zh-CN" altLang="en-US" sz="3200"/>
              <a:t>他想知道他完成任务最小需要消耗多少ATP。注意：zy每次总是选择一块切糕把它切成两份，完成任务所需的总ATP即每次切的操作所需的ATP的和。</a:t>
            </a:r>
            <a:endParaRPr lang="zh-CN" altLang="en-US" sz="3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震惊！！你们竟然都是公式做出来的！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 sz="3600"/>
          </a:p>
          <a:p>
            <a:pPr algn="ctr"/>
            <a:endParaRPr lang="zh-CN" altLang="en-US" sz="3600">
              <a:hlinkClick r:id="rId1" tooltip=""/>
            </a:endParaRPr>
          </a:p>
          <a:p>
            <a:pPr algn="ctr"/>
            <a:r>
              <a:rPr lang="zh-CN" altLang="en-US" sz="3600">
                <a:hlinkClick r:id="rId1" tooltip=""/>
              </a:rPr>
              <a:t>http://10.10.10.195/problem/3/</a:t>
            </a:r>
            <a:endParaRPr lang="zh-CN" altLang="en-US" sz="3600"/>
          </a:p>
          <a:p>
            <a:endParaRPr lang="zh-CN" altLang="en-US" sz="3600"/>
          </a:p>
          <a:p>
            <a:pPr algn="ctr"/>
            <a:r>
              <a:rPr lang="zh-CN" altLang="en-US" sz="3600"/>
              <a:t>那么我们用递归的思想应该怎么做呢？</a:t>
            </a:r>
            <a:endParaRPr lang="zh-CN" altLang="en-US" sz="3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递归方法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zh-CN" altLang="en-US" sz="3200"/>
              <a:t>我们设</a:t>
            </a:r>
            <a:r>
              <a:rPr lang="en-US" altLang="zh-CN" sz="3200"/>
              <a:t>f(n)</a:t>
            </a:r>
            <a:r>
              <a:rPr lang="zh-CN" altLang="en-US" sz="3200"/>
              <a:t>为</a:t>
            </a:r>
            <a:r>
              <a:rPr lang="en-US" altLang="zh-CN" sz="3200"/>
              <a:t>n</a:t>
            </a:r>
            <a:r>
              <a:rPr lang="zh-CN" altLang="en-US" sz="3200"/>
              <a:t>克时解决这块切糕消耗的</a:t>
            </a:r>
            <a:r>
              <a:rPr lang="en-US" altLang="zh-CN" sz="3200"/>
              <a:t>ATP</a:t>
            </a:r>
            <a:endParaRPr lang="en-US" altLang="zh-CN" sz="3200"/>
          </a:p>
          <a:p>
            <a:r>
              <a:rPr lang="zh-CN" altLang="en-US" sz="3200"/>
              <a:t>那么我们需要多少呢？</a:t>
            </a:r>
            <a:endParaRPr lang="zh-CN" altLang="en-US" sz="3200"/>
          </a:p>
          <a:p>
            <a:r>
              <a:rPr lang="zh-CN" altLang="en-US" sz="3200"/>
              <a:t>我们可以知道有一种最优策略就是把当前切糕分为</a:t>
            </a:r>
            <a:r>
              <a:rPr lang="en-US" altLang="zh-CN" sz="3200"/>
              <a:t>n/2 </a:t>
            </a:r>
            <a:r>
              <a:rPr lang="zh-CN" altLang="en-US" sz="3200"/>
              <a:t>和 </a:t>
            </a:r>
            <a:r>
              <a:rPr lang="en-US" altLang="zh-CN" sz="3200"/>
              <a:t>n-n/2</a:t>
            </a:r>
            <a:endParaRPr lang="en-US" altLang="zh-CN" sz="3200"/>
          </a:p>
          <a:p>
            <a:r>
              <a:rPr lang="zh-CN" altLang="en-US" sz="3200"/>
              <a:t>那么我们又可以知道当前的切糕接下来会被分为</a:t>
            </a:r>
            <a:r>
              <a:rPr lang="en-US" altLang="zh-CN" sz="3200"/>
              <a:t>n/2 </a:t>
            </a:r>
            <a:r>
              <a:rPr lang="zh-CN" altLang="en-US" sz="3200"/>
              <a:t>和 </a:t>
            </a:r>
            <a:r>
              <a:rPr lang="en-US" altLang="zh-CN" sz="3200"/>
              <a:t>n-n/2</a:t>
            </a:r>
            <a:endParaRPr lang="en-US" altLang="zh-CN" sz="3200"/>
          </a:p>
          <a:p>
            <a:r>
              <a:rPr lang="zh-CN" altLang="en-US" sz="3200"/>
              <a:t>所以我们</a:t>
            </a:r>
            <a:r>
              <a:rPr lang="en-US" altLang="zh-CN" sz="3200"/>
              <a:t>n</a:t>
            </a:r>
            <a:r>
              <a:rPr lang="zh-CN" altLang="en-US" sz="3200"/>
              <a:t>克消耗的应该是</a:t>
            </a:r>
            <a:r>
              <a:rPr lang="en-US" altLang="zh-CN" sz="3200"/>
              <a:t>f(n/2) + f(n-n/2) </a:t>
            </a:r>
            <a:r>
              <a:rPr lang="zh-CN" altLang="en-US" sz="3200"/>
              <a:t>加上把当前</a:t>
            </a:r>
            <a:r>
              <a:rPr lang="en-US" altLang="zh-CN" sz="3200"/>
              <a:t>n</a:t>
            </a:r>
            <a:r>
              <a:rPr lang="zh-CN" altLang="en-US" sz="3200"/>
              <a:t>克分开的能量</a:t>
            </a:r>
            <a:r>
              <a:rPr lang="en-US" altLang="zh-CN" sz="3200"/>
              <a:t>n/2 * (n-n/2)</a:t>
            </a:r>
            <a:endParaRPr lang="en-US" altLang="zh-CN" sz="3200"/>
          </a:p>
          <a:p>
            <a:r>
              <a:rPr lang="en-US" altLang="zh-CN" sz="3200"/>
              <a:t>===&gt; f(n) = f(n/2) + f(n-n/2) + n/2 * (n - n/2)</a:t>
            </a:r>
            <a:endParaRPr lang="en-US" altLang="zh-CN" sz="3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1344</Words>
  <Application>WPS 演示</Application>
  <PresentationFormat>宽屏</PresentationFormat>
  <Paragraphs>121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dell</cp:lastModifiedBy>
  <cp:revision>2</cp:revision>
  <dcterms:created xsi:type="dcterms:W3CDTF">2015-05-05T08:02:00Z</dcterms:created>
  <dcterms:modified xsi:type="dcterms:W3CDTF">2017-06-19T17:48:52Z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