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9" r:id="rId5"/>
    <p:sldId id="263" r:id="rId6"/>
    <p:sldId id="266" r:id="rId7"/>
    <p:sldId id="267" r:id="rId8"/>
    <p:sldId id="268" r:id="rId9"/>
    <p:sldId id="270" r:id="rId10"/>
    <p:sldId id="277" r:id="rId11"/>
    <p:sldId id="278" r:id="rId12"/>
    <p:sldId id="260" r:id="rId13"/>
    <p:sldId id="271" r:id="rId14"/>
    <p:sldId id="281" r:id="rId15"/>
    <p:sldId id="282" r:id="rId16"/>
    <p:sldId id="265" r:id="rId17"/>
    <p:sldId id="272" r:id="rId18"/>
    <p:sldId id="273" r:id="rId19"/>
    <p:sldId id="269" r:id="rId20"/>
    <p:sldId id="275" r:id="rId21"/>
    <p:sldId id="274" r:id="rId22"/>
    <p:sldId id="258" r:id="rId24"/>
    <p:sldId id="264" r:id="rId25"/>
    <p:sldId id="276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665"/>
    <a:srgbClr val="92F262"/>
    <a:srgbClr val="9BE85B"/>
    <a:srgbClr val="6DF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6DFB6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970" y="1304925"/>
            <a:ext cx="8800465" cy="76835"/>
          </a:xfrm>
          <a:prstGeom prst="rect">
            <a:avLst/>
          </a:prstGeom>
          <a:gradFill>
            <a:gsLst>
              <a:gs pos="100000">
                <a:srgbClr val="9BE85B"/>
              </a:gs>
              <a:gs pos="0">
                <a:srgbClr val="FFC000"/>
              </a:gs>
            </a:gsLst>
            <a:lin ang="3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基础数学专题</a:t>
            </a:r>
            <a:r>
              <a:rPr lang="en-US" altLang="zh-CN"/>
              <a:t>(</a:t>
            </a:r>
            <a:r>
              <a:rPr lang="zh-CN" altLang="zh-CN"/>
              <a:t>杂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 algn="r"/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数学从入门到放弃</a:t>
            </a:r>
            <a:endParaRPr lang="zh-CN" altLang="en-US">
              <a:sym typeface="+mn-ea"/>
            </a:endParaRPr>
          </a:p>
          <a:p>
            <a:pPr algn="r"/>
            <a:r>
              <a:rPr lang="en-US" altLang="zh-CN">
                <a:sym typeface="+mn-ea"/>
              </a:rPr>
              <a:t>by </a:t>
            </a:r>
            <a:r>
              <a:rPr lang="zh-CN" altLang="en-US">
                <a:sym typeface="+mn-ea"/>
              </a:rPr>
              <a:t>退役型</a:t>
            </a:r>
            <a:r>
              <a:rPr lang="zh-CN" altLang="en-US"/>
              <a:t>业余</a:t>
            </a:r>
            <a:r>
              <a:rPr lang="en-US" altLang="zh-CN"/>
              <a:t>ACM</a:t>
            </a:r>
            <a:r>
              <a:rPr lang="zh-CN" altLang="en-US"/>
              <a:t>选手</a:t>
            </a:r>
            <a:endParaRPr lang="en-US" altLang="en-US"/>
          </a:p>
          <a:p>
            <a:pPr algn="r"/>
            <a:r>
              <a:rPr lang="zh-CN" altLang="en-US"/>
              <a:t>职业</a:t>
            </a:r>
            <a:r>
              <a:rPr lang="en-US" altLang="zh-CN"/>
              <a:t>CF</a:t>
            </a:r>
            <a:r>
              <a:rPr lang="zh-CN" altLang="en-US"/>
              <a:t>玩家</a:t>
            </a:r>
            <a:r>
              <a:rPr lang="en-US" altLang="zh-CN"/>
              <a:t>?</a:t>
            </a:r>
            <a:endParaRPr lang="en-US" altLang="zh-CN"/>
          </a:p>
          <a:p>
            <a:pPr algn="r"/>
            <a:r>
              <a:rPr lang="en-US" altLang="zh-CN">
                <a:solidFill>
                  <a:srgbClr val="FF0000"/>
                </a:solidFill>
                <a:sym typeface="+mn-ea"/>
              </a:rPr>
              <a:t>curs0r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>
                <a:solidFill>
                  <a:srgbClr val="FFC000"/>
                </a:solidFill>
              </a:rPr>
              <a:t>curs0r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中国剩余定理 C</a:t>
            </a:r>
            <a:r>
              <a:rPr lang="en-US" altLang="zh-CN">
                <a:sym typeface="+mn-ea"/>
              </a:rPr>
              <a:t>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按题意可列出以下模线性方程组</a:t>
            </a:r>
            <a:endParaRPr lang="zh-CN" altLang="en-US"/>
          </a:p>
          <a:p>
            <a:r>
              <a:rPr lang="en-US" altLang="zh-CN" sz="2000"/>
              <a:t>x ≡ 2 (mod 3)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x ≡ 3 (mod 5)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x ≡ 2 (mod 7)</a:t>
            </a:r>
            <a:endParaRPr lang="en-US" altLang="zh-CN" sz="2000"/>
          </a:p>
          <a:p>
            <a:r>
              <a:rPr lang="zh-CN" altLang="zh-CN"/>
              <a:t>中国剩余定理的方法则是先分别求以下三个方程组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/>
              <a:t>分别得到三个解</a:t>
            </a:r>
            <a:r>
              <a:rPr lang="en-US" altLang="zh-CN"/>
              <a:t>x1, x2, x3</a:t>
            </a:r>
            <a:endParaRPr lang="en-US" altLang="zh-CN"/>
          </a:p>
          <a:p>
            <a:r>
              <a:rPr lang="zh-CN" altLang="zh-CN"/>
              <a:t>然后你可以得到源方程组的一个解</a:t>
            </a:r>
            <a:r>
              <a:rPr lang="en-US" altLang="zh-CN"/>
              <a:t>x = x1*2+x2*3+x3*2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9505" y="4010025"/>
            <a:ext cx="13944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x ≡ 1 (mod 3)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x ≡ 0 (mod 5)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x ≡ 0 (mod 7)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70580" y="4010025"/>
            <a:ext cx="13944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x ≡ 0 (mod 3)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x ≡ 1 (mod 5)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x ≡ 0 (mod 7)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5030" y="4010025"/>
            <a:ext cx="13944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x ≡ 0 (mod 3)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x ≡ 0 (mod 5)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x ≡ 1 (mod 7)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r>
              <a:rPr lang="en-US" altLang="en-US"/>
              <a:t>: </a:t>
            </a:r>
            <a:r>
              <a:rPr lang="zh-CN" altLang="en-US"/>
              <a:t>模的一般公式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011873" y="1691005"/>
          <a:ext cx="8461375" cy="298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22600" imgH="1066800" progId="Equation.KSEE3">
                  <p:embed/>
                </p:oleObj>
              </mc:Choice>
              <mc:Fallback>
                <p:oleObj name="" r:id="rId1" imgW="3022600" imgH="1066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1873" y="1691005"/>
                        <a:ext cx="8461375" cy="298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996940" y="4404995"/>
            <a:ext cx="341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我们中好像出现了一个叛徒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r>
              <a:rPr lang="en-US" altLang="en-US"/>
              <a:t>: </a:t>
            </a:r>
            <a:r>
              <a:rPr lang="zh-CN" altLang="en-US"/>
              <a:t>模的幂公式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                                                                ,n &lt; φ(m)</a:t>
            </a:r>
            <a:endParaRPr lang="en-US" altLang="zh-CN"/>
          </a:p>
          <a:p>
            <a:r>
              <a:rPr lang="zh-CN" altLang="en-US"/>
              <a:t>                                                                     </a:t>
            </a:r>
            <a:r>
              <a:rPr lang="en-US" altLang="zh-CN"/>
              <a:t>,n</a:t>
            </a:r>
            <a:r>
              <a:rPr lang="en-US" altLang="zh-CN"/>
              <a:t> &gt;= </a:t>
            </a:r>
            <a:r>
              <a:rPr lang="en-US" altLang="zh-CN">
                <a:sym typeface="+mn-ea"/>
              </a:rPr>
              <a:t>φ(m)</a:t>
            </a:r>
            <a:endParaRPr lang="en-US" altLang="zh-CN"/>
          </a:p>
          <a:p>
            <a:endParaRPr lang="zh-CN" altLang="en-US"/>
          </a:p>
          <a:p>
            <a:pPr lvl="1"/>
            <a:r>
              <a:rPr lang="zh-CN" altLang="en-US"/>
              <a:t>粗看好像能从欧拉定理中推出，但是你会发现欧拉定理多了一个互质的约束。</a:t>
            </a:r>
            <a:endParaRPr lang="zh-CN" altLang="en-US"/>
          </a:p>
          <a:p>
            <a:pPr lvl="1"/>
            <a:r>
              <a:rPr lang="en-US" altLang="zh-CN"/>
              <a:t>*</a:t>
            </a:r>
            <a:r>
              <a:rPr lang="zh-CN" altLang="en-US"/>
              <a:t>注</a:t>
            </a:r>
            <a:r>
              <a:rPr lang="en-US" altLang="zh-CN"/>
              <a:t>:</a:t>
            </a:r>
            <a:r>
              <a:rPr lang="zh-CN" altLang="zh-CN"/>
              <a:t>这货不知道叫什么公式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9650" y="1691005"/>
          <a:ext cx="565086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397000" imgH="279400" progId="Equation.KSEE3">
                  <p:embed/>
                </p:oleObj>
              </mc:Choice>
              <mc:Fallback>
                <p:oleObj name="" r:id="rId1" imgW="1397000" imgH="2794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9650" y="1691005"/>
                        <a:ext cx="5650865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如何计算组合数        </a:t>
            </a:r>
            <a:r>
              <a:rPr lang="en-US" altLang="zh-CN"/>
              <a:t>?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公式</a:t>
            </a:r>
            <a:r>
              <a:rPr lang="en-US" altLang="zh-CN"/>
              <a:t>1: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公式</a:t>
            </a:r>
            <a:r>
              <a:rPr lang="en-US" altLang="zh-CN"/>
              <a:t>2:   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公式</a:t>
            </a:r>
            <a:r>
              <a:rPr lang="en-US" altLang="zh-CN"/>
              <a:t>3:  </a:t>
            </a:r>
            <a:endParaRPr lang="zh-CN" altLang="en-US"/>
          </a:p>
          <a:p>
            <a:endParaRPr lang="zh-CN" altLang="zh-CN"/>
          </a:p>
          <a:p>
            <a:r>
              <a:rPr lang="zh-CN" altLang="zh-CN"/>
              <a:t>按题目选择合适的方法，根据取模做适当的预处理</a:t>
            </a:r>
            <a:endParaRPr lang="zh-CN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2060" y="1749425"/>
          <a:ext cx="49466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228600" imgH="241300" progId="Equation.KSEE3">
                  <p:embed/>
                </p:oleObj>
              </mc:Choice>
              <mc:Fallback>
                <p:oleObj name="" r:id="rId1" imgW="228600" imgH="2413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2060" y="1749425"/>
                        <a:ext cx="494665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2675" y="2695575"/>
          <a:ext cx="225361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1041400" imgH="241300" progId="Equation.KSEE3">
                  <p:embed/>
                </p:oleObj>
              </mc:Choice>
              <mc:Fallback>
                <p:oleObj name="" r:id="rId3" imgW="1041400" imgH="2413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2675" y="2695575"/>
                        <a:ext cx="2253615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2358" y="3442970"/>
          <a:ext cx="1924050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889000" imgH="419100" progId="Equation.KSEE3">
                  <p:embed/>
                </p:oleObj>
              </mc:Choice>
              <mc:Fallback>
                <p:oleObj name="" r:id="rId5" imgW="889000" imgH="4191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2358" y="3442970"/>
                        <a:ext cx="1924050" cy="90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2358" y="4454525"/>
          <a:ext cx="2391410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104900" imgH="419100" progId="Equation.KSEE3">
                  <p:embed/>
                </p:oleObj>
              </mc:Choice>
              <mc:Fallback>
                <p:oleObj name="" r:id="rId7" imgW="1104900" imgH="4191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2358" y="4454525"/>
                        <a:ext cx="2391410" cy="90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附：</a:t>
            </a:r>
            <a:endParaRPr lang="zh-CN" altLang="zh-CN"/>
          </a:p>
          <a:p>
            <a:r>
              <a:rPr lang="en-US" altLang="zh-CN"/>
              <a:t>Lucas</a:t>
            </a:r>
            <a:r>
              <a:rPr lang="zh-CN" altLang="en-US"/>
              <a:t>定理</a:t>
            </a:r>
            <a:r>
              <a:rPr lang="en-US" altLang="en-US"/>
              <a:t>:</a:t>
            </a:r>
            <a:endParaRPr lang="en-US" altLang="en-US"/>
          </a:p>
          <a:p>
            <a:r>
              <a:rPr lang="zh-CN" altLang="en-US"/>
              <a:t>其中</a:t>
            </a:r>
            <a:r>
              <a:rPr lang="en-US" altLang="zh-CN"/>
              <a:t>p</a:t>
            </a:r>
            <a:r>
              <a:rPr lang="zh-CN" altLang="en-US"/>
              <a:t>为素数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相当于将</a:t>
            </a:r>
            <a:r>
              <a:rPr lang="en-US" altLang="zh-CN"/>
              <a:t>m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拆成</a:t>
            </a:r>
            <a:r>
              <a:rPr lang="en-US" altLang="zh-CN"/>
              <a:t>p</a:t>
            </a:r>
            <a:r>
              <a:rPr lang="zh-CN" altLang="en-US"/>
              <a:t>进制分别计算组合数并相乘</a:t>
            </a:r>
            <a:endParaRPr lang="zh-CN" altLang="en-US"/>
          </a:p>
          <a:p>
            <a:endParaRPr lang="en-US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9413" y="2243455"/>
          <a:ext cx="371094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714500" imgH="254000" progId="Equation.KSEE3">
                  <p:embed/>
                </p:oleObj>
              </mc:Choice>
              <mc:Fallback>
                <p:oleObj name="" r:id="rId1" imgW="1714500" imgH="2540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9413" y="2243455"/>
                        <a:ext cx="371094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快速幂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en-US" altLang="en-US"/>
              <a:t>a</a:t>
            </a:r>
            <a:r>
              <a:rPr lang="zh-CN" altLang="en-US"/>
              <a:t>的</a:t>
            </a:r>
            <a:r>
              <a:rPr lang="en-US" altLang="en-US"/>
              <a:t>n</a:t>
            </a:r>
            <a:r>
              <a:rPr lang="zh-CN" altLang="en-US"/>
              <a:t>次方</a:t>
            </a:r>
            <a:r>
              <a:rPr lang="en-US" altLang="en-US"/>
              <a:t>?</a:t>
            </a:r>
            <a:endParaRPr lang="en-US" altLang="en-US"/>
          </a:p>
          <a:p>
            <a:r>
              <a:rPr lang="en-US" altLang="en-US"/>
              <a:t>while n&gt;0:</a:t>
            </a:r>
            <a:endParaRPr lang="en-US" altLang="en-US"/>
          </a:p>
          <a:p>
            <a:r>
              <a:rPr lang="en-US" altLang="en-US"/>
              <a:t>    if n is odd:</a:t>
            </a:r>
            <a:endParaRPr lang="en-US" altLang="en-US"/>
          </a:p>
          <a:p>
            <a:r>
              <a:rPr lang="en-US" altLang="en-US"/>
              <a:t>        ans *= a</a:t>
            </a:r>
            <a:endParaRPr lang="en-US" altLang="en-US"/>
          </a:p>
          <a:p>
            <a:r>
              <a:rPr lang="en-US" altLang="en-US"/>
              <a:t>    a *= a</a:t>
            </a:r>
            <a:endParaRPr lang="en-US" altLang="en-US"/>
          </a:p>
          <a:p>
            <a:r>
              <a:rPr lang="en-US" altLang="en-US"/>
              <a:t>    n /= 2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注意矩阵</a:t>
            </a:r>
            <a:r>
              <a:rPr lang="en-US" altLang="zh-CN"/>
              <a:t>(</a:t>
            </a:r>
            <a:r>
              <a:rPr lang="zh-CN" altLang="en-US"/>
              <a:t>方阵</a:t>
            </a:r>
            <a:r>
              <a:rPr lang="en-US" altLang="zh-CN"/>
              <a:t>)</a:t>
            </a:r>
            <a:r>
              <a:rPr lang="zh-CN" altLang="en-US"/>
              <a:t>也是可以这么快速幂的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求斐波那契数列第</a:t>
            </a:r>
            <a:r>
              <a:rPr lang="en-US" altLang="zh-CN"/>
              <a:t>n</a:t>
            </a:r>
            <a:r>
              <a:rPr lang="zh-CN" altLang="en-US"/>
              <a:t>项，模</a:t>
            </a:r>
            <a:r>
              <a:rPr lang="en-US" altLang="en-US"/>
              <a:t>1e9+7</a:t>
            </a:r>
            <a:endParaRPr lang="en-US" altLang="en-US"/>
          </a:p>
          <a:p>
            <a:r>
              <a:rPr lang="en-US" altLang="en-US"/>
              <a:t>f(n) = f(n-1) + f(n-2), n&gt;=3</a:t>
            </a:r>
            <a:endParaRPr lang="en-US" altLang="en-US"/>
          </a:p>
          <a:p>
            <a:r>
              <a:rPr lang="en-US" altLang="en-US"/>
              <a:t>f(1) = f(2) = 1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8945245" y="3054350"/>
            <a:ext cx="828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49720" y="3029585"/>
            <a:ext cx="15144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65395" y="3030220"/>
            <a:ext cx="828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84170" y="3029585"/>
            <a:ext cx="15144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让我们学习如何构造矩阵：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1385570" y="3029585"/>
            <a:ext cx="828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18565" y="3244215"/>
            <a:ext cx="9610725" cy="1563370"/>
          </a:xfrm>
          <a:prstGeom prst="rect">
            <a:avLst/>
          </a:prstGeom>
          <a:solidFill>
            <a:srgbClr val="8AF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19350" y="370967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619625" y="370967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544320" y="3341370"/>
            <a:ext cx="511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f(n)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544320" y="4077970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f(n-1)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197475" y="3244850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f(n-1)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197475" y="4077970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f(n-2)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192780" y="3341370"/>
            <a:ext cx="28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812540" y="3341370"/>
            <a:ext cx="28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192780" y="4077970"/>
            <a:ext cx="28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812540" y="4077970"/>
            <a:ext cx="28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183255" y="33413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03015" y="33413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92780" y="40779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12540" y="40779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27750" y="370967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442325" y="370967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8239125" y="2875915"/>
            <a:ext cx="488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n-2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967855" y="33413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87615" y="33413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7380" y="40779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97140" y="40779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106535" y="3244215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9105900" y="4077970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f(1)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218565" y="5400675"/>
            <a:ext cx="513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好了，是时候展示你们写快速幂的代码能力了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20" grpId="0"/>
      <p:bldP spid="21" grpId="0"/>
      <p:bldP spid="17" grpId="0"/>
      <p:bldP spid="16" grpId="0"/>
      <p:bldP spid="22" grpId="0"/>
      <p:bldP spid="23" grpId="0"/>
      <p:bldP spid="28" grpId="0"/>
      <p:bldP spid="30" grpId="0"/>
      <p:bldP spid="29" grpId="0"/>
      <p:bldP spid="31" grpId="0"/>
      <p:bldP spid="32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方格填色</a:t>
            </a:r>
            <a:r>
              <a:rPr lang="en-US" altLang="zh-CN"/>
              <a:t>3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1125220" y="2465705"/>
          <a:ext cx="9963150" cy="354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53525" imgH="3257550" progId="Paint.Picture">
                  <p:embed/>
                </p:oleObj>
              </mc:Choice>
              <mc:Fallback>
                <p:oleObj name="" r:id="rId1" imgW="9153525" imgH="32575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5220" y="2465705"/>
                        <a:ext cx="9963150" cy="354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解题思路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5015" cy="4351655"/>
          </a:xfrm>
        </p:spPr>
        <p:txBody>
          <a:bodyPr/>
          <a:p>
            <a:r>
              <a:rPr lang="zh-CN" altLang="en-US"/>
              <a:t>按一列为单位，可以有以下八种状态</a:t>
            </a:r>
            <a:endParaRPr lang="zh-CN" altLang="en-US"/>
          </a:p>
          <a:p>
            <a:r>
              <a:rPr lang="en-US" altLang="zh-CN"/>
              <a:t>000, 001, 010, 011, 100, 101, 110, 111</a:t>
            </a:r>
            <a:endParaRPr lang="en-US" altLang="zh-CN"/>
          </a:p>
          <a:p>
            <a:r>
              <a:rPr lang="zh-CN" altLang="zh-CN"/>
              <a:t>排除相邻的</a:t>
            </a:r>
            <a:r>
              <a:rPr lang="en-US" altLang="zh-CN"/>
              <a:t>0</a:t>
            </a:r>
            <a:r>
              <a:rPr lang="zh-CN" altLang="zh-CN"/>
              <a:t>其中有效状态有六种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010, 011, 101, 110, 111,</a:t>
            </a:r>
            <a:r>
              <a:rPr lang="zh-CN" altLang="zh-CN"/>
              <a:t> 我们分别将它们记做</a:t>
            </a:r>
            <a:r>
              <a:rPr lang="en-US" altLang="zh-CN"/>
              <a:t>A B C D E F</a:t>
            </a:r>
            <a:endParaRPr lang="en-US" altLang="zh-CN"/>
          </a:p>
          <a:p>
            <a:r>
              <a:rPr lang="zh-CN" altLang="zh-CN"/>
              <a:t>可以列</a:t>
            </a:r>
            <a:r>
              <a:rPr lang="en-US" altLang="zh-CN"/>
              <a:t>DP</a:t>
            </a:r>
            <a:r>
              <a:rPr lang="zh-CN" altLang="en-US"/>
              <a:t>方程，如</a:t>
            </a:r>
            <a:r>
              <a:rPr lang="en-US" altLang="zh-CN"/>
              <a:t>DP(A, n)</a:t>
            </a:r>
            <a:r>
              <a:rPr lang="zh-CN" altLang="zh-CN"/>
              <a:t>表示第</a:t>
            </a:r>
            <a:r>
              <a:rPr lang="en-US" altLang="zh-CN"/>
              <a:t>n</a:t>
            </a:r>
            <a:r>
              <a:rPr lang="zh-CN" altLang="en-US"/>
              <a:t>列状态为</a:t>
            </a:r>
            <a:r>
              <a:rPr lang="en-US" altLang="zh-CN"/>
              <a:t>A</a:t>
            </a:r>
            <a:r>
              <a:rPr lang="zh-CN" altLang="en-US"/>
              <a:t>的方案数</a:t>
            </a:r>
            <a:endParaRPr lang="zh-CN" altLang="en-US"/>
          </a:p>
          <a:p>
            <a:r>
              <a:rPr lang="zh-CN" altLang="en-US"/>
              <a:t>于是我们可能会得到类似下面的</a:t>
            </a:r>
            <a:r>
              <a:rPr lang="en-US" altLang="zh-CN"/>
              <a:t>6</a:t>
            </a:r>
            <a:r>
              <a:rPr lang="zh-CN" altLang="en-US"/>
              <a:t>个方程</a:t>
            </a:r>
            <a:endParaRPr lang="en-US" altLang="en-US"/>
          </a:p>
          <a:p>
            <a:r>
              <a:rPr lang="en-US" altLang="en-US"/>
              <a:t>DP(A, n) = 0*DP(A, n-1) + </a:t>
            </a:r>
            <a:r>
              <a:rPr lang="en-US" altLang="en-US">
                <a:sym typeface="+mn-ea"/>
              </a:rPr>
              <a:t>0*DP(B, n-1) + 1*DP(C, n-1) +</a:t>
            </a:r>
            <a:r>
              <a:rPr lang="en-US" altLang="en-US"/>
              <a:t> ... + 0*DP(F, n-1)</a:t>
            </a:r>
            <a:endParaRPr lang="en-US" altLang="en-US"/>
          </a:p>
          <a:p>
            <a:r>
              <a:rPr lang="zh-CN" altLang="en-US"/>
              <a:t>按照方程，我们可以列出一个</a:t>
            </a:r>
            <a:r>
              <a:rPr lang="en-US" altLang="zh-CN"/>
              <a:t>6*6</a:t>
            </a:r>
            <a:r>
              <a:rPr lang="zh-CN" altLang="en-US"/>
              <a:t>的矩阵，下面你就会做了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ACM</a:t>
            </a:r>
            <a:r>
              <a:rPr lang="zh-CN" altLang="en-US"/>
              <a:t>中的数学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组合数学</a:t>
            </a:r>
            <a:endParaRPr lang="zh-CN" altLang="en-US"/>
          </a:p>
          <a:p>
            <a:r>
              <a:rPr lang="zh-CN" altLang="en-US"/>
              <a:t>微积分</a:t>
            </a:r>
            <a:endParaRPr lang="zh-CN" altLang="en-US"/>
          </a:p>
          <a:p>
            <a:r>
              <a:rPr lang="zh-CN" altLang="zh-CN"/>
              <a:t>其他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矩阵构造练习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求</a:t>
            </a:r>
            <a:r>
              <a:rPr lang="en-US" altLang="en-US"/>
              <a:t>f(n)=a*f(n-1)+b*f(n-2)+c</a:t>
            </a:r>
            <a:r>
              <a:rPr lang="zh-CN" altLang="en-US"/>
              <a:t>，</a:t>
            </a:r>
            <a:r>
              <a:rPr lang="en-US" altLang="en-US"/>
              <a:t>a,b,c,f(0),f(1)</a:t>
            </a:r>
            <a:r>
              <a:rPr lang="zh-CN" altLang="en-US"/>
              <a:t>已知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zh-CN"/>
              <a:t>求</a:t>
            </a:r>
            <a:r>
              <a:rPr lang="en-US" altLang="zh-CN"/>
              <a:t>f(n)=n^4+f(n-1)+1</a:t>
            </a:r>
            <a:r>
              <a:rPr lang="zh-CN" altLang="zh-CN"/>
              <a:t>，</a:t>
            </a:r>
            <a:r>
              <a:rPr lang="en-US" altLang="zh-CN"/>
              <a:t>a,b,c,f(0)</a:t>
            </a:r>
            <a:r>
              <a:rPr lang="zh-CN" altLang="zh-CN"/>
              <a:t>已知</a:t>
            </a:r>
            <a:endParaRPr lang="zh-CN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zh-CN"/>
              <a:t>求</a:t>
            </a:r>
            <a:r>
              <a:rPr lang="en-US" altLang="zh-CN"/>
              <a:t>F(n)=f(n)^2, f(n)=a*f(n-1)+b*f(n-2)</a:t>
            </a:r>
            <a:r>
              <a:rPr lang="zh-CN" altLang="en-US"/>
              <a:t>，</a:t>
            </a:r>
            <a:r>
              <a:rPr lang="en-US" altLang="en-US"/>
              <a:t> a,b,c,f(0)</a:t>
            </a:r>
            <a:r>
              <a:rPr lang="zh-CN" altLang="en-US"/>
              <a:t>已知</a:t>
            </a:r>
            <a:endParaRPr lang="zh-CN" altLang="en-US"/>
          </a:p>
          <a:p>
            <a:r>
              <a:rPr lang="en-US" altLang="zh-CN"/>
              <a:t>*</a:t>
            </a:r>
            <a:r>
              <a:rPr lang="zh-CN" altLang="en-US"/>
              <a:t>该题为练习题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心得</a:t>
            </a:r>
            <a:r>
              <a:rPr lang="en-US" altLang="zh-CN"/>
              <a:t>:</a:t>
            </a:r>
            <a:r>
              <a:rPr lang="zh-CN" altLang="en-US"/>
              <a:t>如何做公式题？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猜公式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推公式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zh-CN"/>
              <a:t>找公式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oeis.org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请抽空掌握</a:t>
            </a:r>
            <a:r>
              <a:rPr lang="en-US" altLang="zh-CN">
                <a:sym typeface="+mn-ea"/>
              </a:rPr>
              <a:t>Catalan</a:t>
            </a:r>
            <a:r>
              <a:rPr lang="zh-CN" altLang="en-US">
                <a:sym typeface="+mn-ea"/>
              </a:rPr>
              <a:t>数、</a:t>
            </a:r>
            <a:r>
              <a:rPr lang="en-US" altLang="zh-CN">
                <a:sym typeface="+mn-ea"/>
              </a:rPr>
              <a:t>Bell</a:t>
            </a:r>
            <a:r>
              <a:rPr lang="zh-CN" altLang="en-US">
                <a:sym typeface="+mn-ea"/>
              </a:rPr>
              <a:t>数、</a:t>
            </a:r>
            <a:r>
              <a:rPr lang="en-US" altLang="zh-CN">
                <a:sym typeface="+mn-ea"/>
              </a:rPr>
              <a:t>Sterling</a:t>
            </a:r>
            <a:r>
              <a:rPr lang="zh-CN" altLang="en-US">
                <a:sym typeface="+mn-ea"/>
              </a:rPr>
              <a:t>数等常见组合数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讲不完的基础内容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以下内容请务必抽空掌握</a:t>
            </a:r>
            <a:endParaRPr lang="zh-CN" altLang="en-US"/>
          </a:p>
          <a:p>
            <a:r>
              <a:rPr lang="zh-CN" altLang="zh-CN">
                <a:sym typeface="+mn-ea"/>
              </a:rPr>
              <a:t>素数筛法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埃氏筛、</a:t>
            </a:r>
            <a:r>
              <a:rPr lang="zh-CN" altLang="zh-CN">
                <a:sym typeface="+mn-ea"/>
              </a:rPr>
              <a:t>欧拉筛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容斥原理</a:t>
            </a:r>
            <a:endParaRPr lang="zh-CN" altLang="en-US">
              <a:sym typeface="+mn-ea"/>
            </a:endParaRPr>
          </a:p>
          <a:p>
            <a:r>
              <a:rPr lang="zh-CN" altLang="zh-CN">
                <a:sym typeface="+mn-ea"/>
              </a:rPr>
              <a:t>高斯消元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以及在</a:t>
            </a:r>
            <a:r>
              <a:rPr lang="en-US" altLang="zh-CN">
                <a:sym typeface="+mn-ea"/>
              </a:rPr>
              <a:t>Matrix Tree</a:t>
            </a:r>
            <a:r>
              <a:rPr lang="zh-CN" altLang="en-US">
                <a:sym typeface="+mn-ea"/>
              </a:rPr>
              <a:t>定理中的求行列式的应用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zh-CN" altLang="zh-CN"/>
          </a:p>
          <a:p>
            <a:endParaRPr lang="zh-CN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附加内容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进阶内容请抽空掌握基础及模板的使用方法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Polya</a:t>
            </a:r>
            <a:r>
              <a:rPr lang="zh-CN" altLang="zh-CN">
                <a:sym typeface="+mn-ea"/>
              </a:rPr>
              <a:t>定理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FFT</a:t>
            </a:r>
            <a:r>
              <a:rPr lang="zh-CN" altLang="en-US">
                <a:sym typeface="+mn-ea"/>
              </a:rPr>
              <a:t>快速傅里叶变换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其他变换</a:t>
            </a:r>
            <a:r>
              <a:rPr lang="en-US" altLang="en-US">
                <a:sym typeface="+mn-ea"/>
              </a:rPr>
              <a:t>(NTT, FWT, FMT)</a:t>
            </a:r>
            <a:endParaRPr lang="en-US" altLang="en-US">
              <a:sym typeface="+mn-ea"/>
            </a:endParaRPr>
          </a:p>
          <a:p>
            <a:r>
              <a:rPr lang="zh-CN" altLang="en-US">
                <a:sym typeface="+mn-ea"/>
              </a:rPr>
              <a:t>莫比乌斯反演，</a:t>
            </a:r>
            <a:r>
              <a:rPr lang="en-US" altLang="zh-CN">
                <a:sym typeface="+mn-ea"/>
              </a:rPr>
              <a:t>Mertens</a:t>
            </a:r>
            <a:r>
              <a:rPr lang="zh-CN" altLang="zh-CN">
                <a:sym typeface="+mn-ea"/>
              </a:rPr>
              <a:t>函数、</a:t>
            </a:r>
            <a:r>
              <a:rPr lang="zh-CN" altLang="en-US">
                <a:sym typeface="+mn-ea"/>
              </a:rPr>
              <a:t>杜教筛</a:t>
            </a:r>
            <a:endParaRPr lang="zh-CN" altLang="en-US">
              <a:sym typeface="+mn-ea"/>
            </a:endParaRPr>
          </a:p>
          <a:p>
            <a:r>
              <a:rPr lang="zh-CN" altLang="zh-CN"/>
              <a:t>数论的一些经典算法如</a:t>
            </a:r>
            <a:r>
              <a:rPr lang="en-US" altLang="zh-CN"/>
              <a:t>BSGS</a:t>
            </a:r>
            <a:r>
              <a:rPr lang="zh-CN" altLang="en-US"/>
              <a:t>、原根、素数判定等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附加内容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以下内容</a:t>
            </a:r>
            <a:r>
              <a:rPr lang="en-US" altLang="zh-CN"/>
              <a:t>..</a:t>
            </a:r>
            <a:endParaRPr lang="en-US" altLang="zh-CN"/>
          </a:p>
          <a:p>
            <a:r>
              <a:rPr lang="zh-CN" altLang="zh-CN"/>
              <a:t>大一的默认你们会，</a:t>
            </a:r>
            <a:endParaRPr lang="zh-CN" altLang="zh-CN"/>
          </a:p>
          <a:p>
            <a:r>
              <a:rPr lang="zh-CN" altLang="zh-CN"/>
              <a:t>大二的请别忘记。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高等数学</a:t>
            </a:r>
            <a:r>
              <a:rPr lang="en-US" altLang="zh-CN"/>
              <a:t>: </a:t>
            </a:r>
            <a:r>
              <a:rPr lang="zh-CN" altLang="zh-CN"/>
              <a:t>微积分</a:t>
            </a:r>
            <a:endParaRPr lang="zh-CN" altLang="zh-CN"/>
          </a:p>
        </p:txBody>
      </p:sp>
      <p:pic>
        <p:nvPicPr>
          <p:cNvPr id="4" name="图片 3" descr="PP0M2JP7RJWVY%([8XW7`9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9775" y="1825625"/>
            <a:ext cx="1400175" cy="14344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不要沉迷水题，无法自拔。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勤打</a:t>
            </a:r>
            <a:r>
              <a:rPr lang="en-US" altLang="zh-CN"/>
              <a:t>CF</a:t>
            </a:r>
            <a:r>
              <a:rPr lang="zh-CN" altLang="en-US"/>
              <a:t>，看看自己当前的状态。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zh-CN"/>
              <a:t>做题是和出题者的战斗，有条件的可以尝试出题，尤其是出数据，研究如何卡数据，以及</a:t>
            </a:r>
            <a:r>
              <a:rPr lang="en-US" altLang="zh-CN"/>
              <a:t>..</a:t>
            </a:r>
            <a:r>
              <a:rPr lang="zh-CN" altLang="zh-CN"/>
              <a:t>如何水过数据。</a:t>
            </a:r>
            <a:endParaRPr lang="zh-CN" altLang="zh-CN"/>
          </a:p>
          <a:p>
            <a:r>
              <a:rPr lang="en-US" altLang="zh-CN"/>
              <a:t>4. </a:t>
            </a:r>
            <a:r>
              <a:rPr lang="zh-CN" altLang="zh-CN"/>
              <a:t>遇到瓶颈可以尝试去翻近几年的集训队论文，与时俱进很重要。</a:t>
            </a:r>
            <a:endParaRPr lang="zh-CN" altLang="zh-CN"/>
          </a:p>
          <a:p>
            <a:r>
              <a:rPr lang="en-US" altLang="zh-CN"/>
              <a:t>5. </a:t>
            </a:r>
            <a:r>
              <a:rPr lang="zh-CN" altLang="en-US"/>
              <a:t>珍惜这段快乐的刷题时光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                                     答案对</a:t>
            </a:r>
            <a:r>
              <a:rPr lang="en-US" altLang="zh-CN"/>
              <a:t>1</a:t>
            </a:r>
            <a:r>
              <a:rPr lang="en-US" altLang="en-US"/>
              <a:t>0^</a:t>
            </a:r>
            <a:r>
              <a:rPr lang="en-US" altLang="zh-CN"/>
              <a:t>9+7</a:t>
            </a:r>
            <a:r>
              <a:rPr lang="zh-CN" altLang="zh-CN"/>
              <a:t>取模</a:t>
            </a:r>
            <a:endParaRPr lang="zh-CN" altLang="zh-CN"/>
          </a:p>
          <a:p>
            <a:r>
              <a:rPr lang="zh-CN" altLang="en-US"/>
              <a:t>其中数据组数约</a:t>
            </a:r>
            <a:r>
              <a:rPr lang="en-US" altLang="zh-CN"/>
              <a:t>10000</a:t>
            </a:r>
            <a:r>
              <a:rPr lang="zh-CN" altLang="en-US"/>
              <a:t>组，时限</a:t>
            </a:r>
            <a:r>
              <a:rPr lang="en-US" altLang="zh-CN"/>
              <a:t>1s</a:t>
            </a:r>
            <a:endParaRPr lang="en-US" altLang="zh-CN"/>
          </a:p>
          <a:p>
            <a:endParaRPr lang="zh-CN" altLang="en-US"/>
          </a:p>
          <a:p>
            <a:r>
              <a:rPr lang="zh-CN" altLang="zh-CN"/>
              <a:t>可以想到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那么我们可以预处理</a:t>
            </a:r>
            <a:r>
              <a:rPr lang="en-US" altLang="zh-CN"/>
              <a:t>10^6</a:t>
            </a:r>
            <a:r>
              <a:rPr lang="zh-CN" altLang="zh-CN"/>
              <a:t>内的阶乘，并取模</a:t>
            </a:r>
            <a:endParaRPr lang="en-US" altLang="zh-CN"/>
          </a:p>
          <a:p>
            <a:endParaRPr lang="zh-CN" altLang="zh-CN"/>
          </a:p>
          <a:p>
            <a:r>
              <a:rPr lang="zh-CN" altLang="zh-CN"/>
              <a:t>模怎么办？</a:t>
            </a:r>
            <a:endParaRPr lang="zh-CN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0" y="1625600"/>
          <a:ext cx="269494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25600" imgH="431800" progId="Equation.KSEE3">
                  <p:embed/>
                </p:oleObj>
              </mc:Choice>
              <mc:Fallback>
                <p:oleObj name="" r:id="rId1" imgW="1625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0090" y="1625600"/>
                        <a:ext cx="269494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0010" y="3268345"/>
          <a:ext cx="143573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76300" imgH="431800" progId="Equation.KSEE3">
                  <p:embed/>
                </p:oleObj>
              </mc:Choice>
              <mc:Fallback>
                <p:oleObj name="" r:id="rId3" imgW="8763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010" y="3268345"/>
                        <a:ext cx="143573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乘法逆元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已知</a:t>
            </a:r>
            <a:r>
              <a:rPr lang="en-US" altLang="zh-CN"/>
              <a:t>a</a:t>
            </a:r>
            <a:r>
              <a:rPr lang="zh-CN" altLang="en-US"/>
              <a:t>，求</a:t>
            </a:r>
            <a:r>
              <a:rPr lang="en-US" altLang="zh-CN"/>
              <a:t>x</a:t>
            </a:r>
            <a:r>
              <a:rPr lang="zh-CN" altLang="en-US"/>
              <a:t>满足</a:t>
            </a:r>
            <a:endParaRPr lang="zh-CN" altLang="en-US"/>
          </a:p>
          <a:p>
            <a:r>
              <a:rPr lang="zh-CN" altLang="en-US"/>
              <a:t>这样的</a:t>
            </a:r>
            <a:r>
              <a:rPr lang="en-US" altLang="zh-CN"/>
              <a:t>x</a:t>
            </a:r>
            <a:r>
              <a:rPr lang="zh-CN" altLang="en-US"/>
              <a:t>称作</a:t>
            </a:r>
            <a:r>
              <a:rPr lang="en-US" altLang="zh-CN"/>
              <a:t>a</a:t>
            </a:r>
            <a:r>
              <a:rPr lang="zh-CN" altLang="en-US"/>
              <a:t>对</a:t>
            </a:r>
            <a:r>
              <a:rPr lang="en-US" altLang="zh-CN"/>
              <a:t>m</a:t>
            </a:r>
            <a:r>
              <a:rPr lang="zh-CN" altLang="en-US"/>
              <a:t>的乘法逆元</a:t>
            </a:r>
            <a:r>
              <a:rPr lang="en-US" altLang="zh-CN"/>
              <a:t>,</a:t>
            </a:r>
            <a:r>
              <a:rPr lang="zh-CN" altLang="zh-CN"/>
              <a:t>记做                   </a:t>
            </a:r>
            <a:r>
              <a:rPr lang="en-US" altLang="zh-CN"/>
              <a:t>,</a:t>
            </a:r>
            <a:r>
              <a:rPr lang="zh-CN" altLang="zh-CN"/>
              <a:t>简记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那么</a:t>
            </a:r>
            <a:endParaRPr lang="en-US" altLang="zh-CN"/>
          </a:p>
          <a:p>
            <a:r>
              <a:rPr lang="zh-CN" altLang="zh-CN"/>
              <a:t>如果我们可以求出乘法逆元，那么例题就迎刃而解了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幸运的是，当</a:t>
            </a:r>
            <a:r>
              <a:rPr lang="en-US" altLang="zh-CN"/>
              <a:t>m</a:t>
            </a:r>
            <a:r>
              <a:rPr lang="zh-CN" altLang="en-US"/>
              <a:t>为质数时，对任意非</a:t>
            </a:r>
            <a:r>
              <a:rPr lang="en-US" altLang="zh-CN"/>
              <a:t>0</a:t>
            </a:r>
            <a:r>
              <a:rPr lang="zh-CN" altLang="en-US"/>
              <a:t>整数</a:t>
            </a:r>
            <a:r>
              <a:rPr lang="en-US" altLang="zh-CN"/>
              <a:t>a</a:t>
            </a:r>
            <a:r>
              <a:rPr lang="zh-CN" altLang="en-US"/>
              <a:t>都存在乘法逆元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2365" y="1825625"/>
          <a:ext cx="201549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16000" imgH="203200" progId="Equation.KSEE3">
                  <p:embed/>
                </p:oleObj>
              </mc:Choice>
              <mc:Fallback>
                <p:oleObj name="" r:id="rId1" imgW="1016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2365" y="1825625"/>
                        <a:ext cx="201549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2725" y="2343150"/>
          <a:ext cx="138493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762000" imgH="228600" progId="Equation.KSEE3">
                  <p:embed/>
                </p:oleObj>
              </mc:Choice>
              <mc:Fallback>
                <p:oleObj name="" r:id="rId3" imgW="7620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2725" y="2343150"/>
                        <a:ext cx="138493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2020" y="3184525"/>
          <a:ext cx="4370705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400300" imgH="393700" progId="Equation.KSEE3">
                  <p:embed/>
                </p:oleObj>
              </mc:Choice>
              <mc:Fallback>
                <p:oleObj name="" r:id="rId5" imgW="2400300" imgH="393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2020" y="3184525"/>
                        <a:ext cx="4370705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05875" y="2301875"/>
          <a:ext cx="514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228600" imgH="203200" progId="Equation.KSEE3">
                  <p:embed/>
                </p:oleObj>
              </mc:Choice>
              <mc:Fallback>
                <p:oleObj name="" r:id="rId7" imgW="2286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5875" y="2301875"/>
                        <a:ext cx="514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23525" y="4857750"/>
          <a:ext cx="514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9" imgW="228600" imgH="203200" progId="Equation.KSEE3">
                  <p:embed/>
                </p:oleObj>
              </mc:Choice>
              <mc:Fallback>
                <p:oleObj name="" r:id="rId9" imgW="2286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3525" y="4857750"/>
                        <a:ext cx="514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费马小定理</a:t>
            </a:r>
            <a:endParaRPr lang="zh-CN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                           </a:t>
            </a:r>
            <a:r>
              <a:rPr lang="zh-CN" altLang="zh-CN"/>
              <a:t>其中</a:t>
            </a:r>
            <a:r>
              <a:rPr lang="en-US" altLang="zh-CN"/>
              <a:t>m</a:t>
            </a:r>
            <a:r>
              <a:rPr lang="zh-CN" altLang="en-US"/>
              <a:t>为素数</a:t>
            </a:r>
            <a:endParaRPr lang="zh-CN" altLang="en-US"/>
          </a:p>
          <a:p>
            <a:r>
              <a:rPr lang="zh-CN" altLang="en-US"/>
              <a:t>因此我们开心的得到</a:t>
            </a:r>
            <a:endParaRPr lang="zh-CN" altLang="en-US"/>
          </a:p>
          <a:p>
            <a:r>
              <a:rPr lang="en-US" altLang="zh-CN"/>
              <a:t>                               </a:t>
            </a:r>
            <a:r>
              <a:rPr lang="zh-CN" altLang="zh-CN"/>
              <a:t>当然</a:t>
            </a:r>
            <a:r>
              <a:rPr lang="zh-CN" altLang="zh-CN">
                <a:sym typeface="+mn-ea"/>
              </a:rPr>
              <a:t>其中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为素数</a:t>
            </a:r>
            <a:endParaRPr lang="zh-CN" altLang="en-US"/>
          </a:p>
          <a:p>
            <a:endParaRPr lang="en-US" altLang="zh-CN"/>
          </a:p>
          <a:p>
            <a:r>
              <a:rPr lang="zh-CN" altLang="zh-CN"/>
              <a:t>于是这个逆元嘛</a:t>
            </a:r>
            <a:endParaRPr lang="zh-CN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3800" y="1825625"/>
          <a:ext cx="196024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02665" imgH="228600" progId="Equation.KSEE3">
                  <p:embed/>
                </p:oleObj>
              </mc:Choice>
              <mc:Fallback>
                <p:oleObj name="" r:id="rId1" imgW="10026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800" y="1825625"/>
                        <a:ext cx="196024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3800" y="2874010"/>
          <a:ext cx="235902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206500" imgH="228600" progId="Equation.KSEE3">
                  <p:embed/>
                </p:oleObj>
              </mc:Choice>
              <mc:Fallback>
                <p:oleObj name="" r:id="rId5" imgW="1206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800" y="2874010"/>
                        <a:ext cx="235902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欧拉定理</a:t>
            </a:r>
            <a:r>
              <a:rPr lang="en-US" altLang="en-US"/>
              <a:t>(</a:t>
            </a:r>
            <a:r>
              <a:rPr lang="zh-CN" altLang="en-US"/>
              <a:t>其</a:t>
            </a:r>
            <a:r>
              <a:rPr lang="en-US" altLang="zh-CN"/>
              <a:t>1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当模</a:t>
            </a:r>
            <a:r>
              <a:rPr lang="en-US" altLang="zh-CN"/>
              <a:t>m</a:t>
            </a:r>
            <a:r>
              <a:rPr lang="zh-CN" altLang="en-US"/>
              <a:t>不是质数，是否可以求逆元？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</a:t>
            </a:r>
            <a:r>
              <a:rPr lang="en-US" altLang="zh-CN"/>
              <a:t>m&gt;=2</a:t>
            </a:r>
            <a:r>
              <a:rPr lang="zh-CN" altLang="zh-CN"/>
              <a:t>，</a:t>
            </a:r>
            <a:r>
              <a:rPr lang="zh-CN" altLang="en-US"/>
              <a:t>其中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m</a:t>
            </a:r>
            <a:r>
              <a:rPr lang="zh-CN" altLang="zh-CN"/>
              <a:t>必须</a:t>
            </a:r>
            <a:r>
              <a:rPr lang="zh-CN" altLang="en-US"/>
              <a:t>互质，否则不存在逆元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φ(m)</a:t>
            </a:r>
            <a:r>
              <a:rPr lang="zh-CN" altLang="zh-CN"/>
              <a:t>为欧拉函数，值为</a:t>
            </a:r>
            <a:r>
              <a:rPr lang="en-US" altLang="zh-CN"/>
              <a:t>1~m-1</a:t>
            </a:r>
            <a:r>
              <a:rPr lang="zh-CN" altLang="en-US"/>
              <a:t>中与</a:t>
            </a:r>
            <a:r>
              <a:rPr lang="en-US" altLang="zh-CN"/>
              <a:t>m</a:t>
            </a:r>
            <a:r>
              <a:rPr lang="zh-CN" altLang="en-US"/>
              <a:t>互质的数的个数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φ(1)=1)</a:t>
            </a:r>
            <a:endParaRPr lang="en-US" altLang="zh-CN"/>
          </a:p>
          <a:p>
            <a:r>
              <a:rPr lang="zh-CN" altLang="en-US"/>
              <a:t>于是</a:t>
            </a:r>
            <a:r>
              <a:rPr lang="en-US"/>
              <a:t>..</a:t>
            </a:r>
            <a:endParaRPr 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2676525"/>
          <a:ext cx="2624455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54100" imgH="228600" progId="Equation.KSEE3">
                  <p:embed/>
                </p:oleObj>
              </mc:Choice>
              <mc:Fallback>
                <p:oleObj name="" r:id="rId1" imgW="1054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676525"/>
                        <a:ext cx="2624455" cy="56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其他求逆元的方法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扩展欧几里得算法</a:t>
            </a:r>
            <a:endParaRPr lang="zh-CN" altLang="en-US"/>
          </a:p>
          <a:p>
            <a:pPr lvl="1"/>
            <a:r>
              <a:rPr lang="zh-CN" altLang="en-US"/>
              <a:t>见下页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zh-CN"/>
              <a:t> 线性递推逆元</a:t>
            </a:r>
            <a:endParaRPr lang="zh-CN" altLang="zh-CN"/>
          </a:p>
          <a:p>
            <a:pPr lvl="1"/>
            <a:r>
              <a:rPr lang="zh-CN" altLang="zh-CN"/>
              <a:t>请翻模板</a:t>
            </a: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扩展欧几里得</a:t>
            </a:r>
            <a:r>
              <a:rPr lang="en-US" altLang="zh-CN"/>
              <a:t>exgcd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该算法用于求</a:t>
            </a:r>
            <a:r>
              <a:rPr lang="en-US" altLang="en-US"/>
              <a:t>a*x+b*y </a:t>
            </a:r>
            <a:r>
              <a:rPr lang="en-US" altLang="zh-CN">
                <a:sym typeface="+mn-ea"/>
              </a:rPr>
              <a:t>≡ </a:t>
            </a:r>
            <a:r>
              <a:rPr lang="en-US" altLang="en-US"/>
              <a:t>c(mod m)</a:t>
            </a:r>
            <a:r>
              <a:rPr lang="zh-CN" altLang="en-US"/>
              <a:t>的一组解</a:t>
            </a:r>
            <a:r>
              <a:rPr lang="en-US" altLang="en-US"/>
              <a:t>x, y  (</a:t>
            </a:r>
            <a:r>
              <a:rPr lang="zh-CN" altLang="en-US"/>
              <a:t>已知</a:t>
            </a:r>
            <a:r>
              <a:rPr lang="en-US" altLang="zh-CN"/>
              <a:t>a,b,m</a:t>
            </a:r>
            <a:r>
              <a:rPr lang="en-US" altLang="en-US"/>
              <a:t>)</a:t>
            </a:r>
            <a:endParaRPr lang="en-US" altLang="en-US"/>
          </a:p>
          <a:p>
            <a:r>
              <a:rPr lang="zh-CN" altLang="en-US"/>
              <a:t>有解的条件为</a:t>
            </a:r>
            <a:r>
              <a:rPr lang="en-US" altLang="en-US"/>
              <a:t>gcd(a,b)</a:t>
            </a:r>
            <a:r>
              <a:rPr lang="zh-CN" altLang="en-US"/>
              <a:t>整除</a:t>
            </a:r>
            <a:r>
              <a:rPr lang="en-US" altLang="en-US"/>
              <a:t>m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该算法在辗转相除时顺便递归算出方程的一组解。</a:t>
            </a:r>
            <a:endParaRPr lang="zh-CN" altLang="en-US"/>
          </a:p>
          <a:p>
            <a:r>
              <a:rPr lang="zh-CN" altLang="en-US"/>
              <a:t>感兴趣的同学可以尝试证明，并掌握手算的技能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中国剩余定理 C</a:t>
            </a:r>
            <a:r>
              <a:rPr lang="en-US" altLang="zh-CN"/>
              <a:t>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905" indent="-363855">
              <a:buNone/>
            </a:pPr>
            <a:r>
              <a:rPr lang="zh-CN" altLang="en-US">
                <a:sym typeface="+mn-ea"/>
              </a:rPr>
              <a:t>韩信点兵</a:t>
            </a:r>
            <a:endParaRPr lang="zh-CN" altLang="en-US"/>
          </a:p>
          <a:p>
            <a:pPr marL="1905" indent="-363855">
              <a:buNone/>
            </a:pPr>
            <a:endParaRPr lang="zh-CN" altLang="en-US"/>
          </a:p>
          <a:p>
            <a:pPr marL="1905" indent="-363855">
              <a:buNone/>
            </a:pPr>
            <a:r>
              <a:rPr lang="zh-CN" altLang="en-US">
                <a:sym typeface="+mn-ea"/>
              </a:rPr>
              <a:t>三人一排，多出2人</a:t>
            </a:r>
            <a:endParaRPr lang="zh-CN" altLang="en-US"/>
          </a:p>
          <a:p>
            <a:pPr marL="1905" indent="-363855">
              <a:buNone/>
            </a:pPr>
            <a:r>
              <a:rPr lang="zh-CN" altLang="en-US">
                <a:sym typeface="+mn-ea"/>
              </a:rPr>
              <a:t>五人一排，多出3人</a:t>
            </a:r>
            <a:endParaRPr lang="zh-CN" altLang="en-US"/>
          </a:p>
          <a:p>
            <a:pPr marL="1905" indent="-363855">
              <a:buNone/>
            </a:pPr>
            <a:r>
              <a:rPr lang="zh-CN" altLang="en-US">
                <a:sym typeface="+mn-ea"/>
              </a:rPr>
              <a:t>七人一排，多出2人</a:t>
            </a:r>
            <a:endParaRPr lang="zh-CN" altLang="en-US"/>
          </a:p>
          <a:p>
            <a:pPr marL="1905" indent="-363855">
              <a:buNone/>
            </a:pPr>
            <a:endParaRPr lang="zh-CN" altLang="en-US"/>
          </a:p>
          <a:p>
            <a:pPr marL="1905" indent="-363855">
              <a:buNone/>
            </a:pPr>
            <a:r>
              <a:rPr lang="zh-CN" altLang="en-US">
                <a:sym typeface="+mn-ea"/>
              </a:rPr>
              <a:t>韩信一下就估算出来了人数，你呢？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2347</Words>
  <Application>WPS 演示</Application>
  <PresentationFormat>宽屏</PresentationFormat>
  <Paragraphs>282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25</vt:i4>
      </vt:variant>
    </vt:vector>
  </HeadingPairs>
  <TitlesOfParts>
    <vt:vector size="5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数学专题(伪)</vt:lpstr>
      <vt:lpstr>ACM中的数学</vt:lpstr>
      <vt:lpstr>引例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心得:如何做公式题？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167</cp:revision>
  <dcterms:created xsi:type="dcterms:W3CDTF">2015-05-05T08:02:00Z</dcterms:created>
  <dcterms:modified xsi:type="dcterms:W3CDTF">2017-06-22T20:45:21Z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