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317" r:id="rId3"/>
    <p:sldId id="338" r:id="rId4"/>
    <p:sldId id="339" r:id="rId5"/>
    <p:sldId id="347" r:id="rId6"/>
    <p:sldId id="340" r:id="rId7"/>
    <p:sldId id="341" r:id="rId8"/>
    <p:sldId id="342" r:id="rId9"/>
    <p:sldId id="343" r:id="rId10"/>
    <p:sldId id="348" r:id="rId11"/>
    <p:sldId id="346" r:id="rId12"/>
    <p:sldId id="349" r:id="rId13"/>
    <p:sldId id="350" r:id="rId14"/>
    <p:sldId id="351" r:id="rId15"/>
    <p:sldId id="352" r:id="rId16"/>
    <p:sldId id="355" r:id="rId17"/>
    <p:sldId id="371" r:id="rId18"/>
    <p:sldId id="354" r:id="rId19"/>
    <p:sldId id="370" r:id="rId20"/>
    <p:sldId id="376" r:id="rId21"/>
    <p:sldId id="377" r:id="rId22"/>
    <p:sldId id="373" r:id="rId23"/>
    <p:sldId id="374" r:id="rId24"/>
    <p:sldId id="375" r:id="rId25"/>
    <p:sldId id="378" r:id="rId26"/>
    <p:sldId id="356" r:id="rId27"/>
    <p:sldId id="357" r:id="rId28"/>
    <p:sldId id="380" r:id="rId29"/>
    <p:sldId id="358" r:id="rId30"/>
    <p:sldId id="359" r:id="rId31"/>
    <p:sldId id="362" r:id="rId32"/>
    <p:sldId id="363" r:id="rId33"/>
    <p:sldId id="366" r:id="rId34"/>
    <p:sldId id="368" r:id="rId35"/>
    <p:sldId id="369" r:id="rId36"/>
    <p:sldId id="367" r:id="rId37"/>
    <p:sldId id="333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94660"/>
  </p:normalViewPr>
  <p:slideViewPr>
    <p:cSldViewPr showGuides="1">
      <p:cViewPr varScale="1">
        <p:scale>
          <a:sx n="66" d="100"/>
          <a:sy n="66" d="100"/>
        </p:scale>
        <p:origin x="-1458" y="-96"/>
      </p:cViewPr>
      <p:guideLst>
        <p:guide orient="horz" pos="1979"/>
        <p:guide orient="horz" pos="1440"/>
        <p:guide pos="4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2017/6/27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47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9F9F9">
                <a:alpha val="100000"/>
              </a:srgbClr>
            </a:gs>
            <a:gs pos="76999">
              <a:srgbClr val="F7F7F7">
                <a:alpha val="100000"/>
              </a:srgbClr>
            </a:gs>
            <a:gs pos="100000">
              <a:srgbClr val="F2F2F2">
                <a:alpha val="100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2017/6/27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胡晓波美心常规体  QQ:371136753" charset="-122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8999">
              <a:srgbClr val="FFFFFF">
                <a:alpha val="100000"/>
              </a:srgbClr>
            </a:gs>
            <a:gs pos="78999">
              <a:srgbClr val="ECECEC">
                <a:alpha val="100000"/>
              </a:srgbClr>
            </a:gs>
            <a:gs pos="100000">
              <a:srgbClr val="ECECEC">
                <a:alpha val="100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67" y="2526605"/>
            <a:ext cx="295465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隶书" pitchFamily="2" charset="-122"/>
                <a:ea typeface="华文隶书" pitchFamily="2" charset="-122"/>
              </a:rPr>
              <a:t>基础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隶书" pitchFamily="2" charset="-122"/>
                <a:ea typeface="华文隶书" pitchFamily="2" charset="-122"/>
              </a:rPr>
              <a:t>算法</a:t>
            </a:r>
            <a:endParaRPr lang="zh-CN" altLang="en-US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构造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2557341"/>
            <a:ext cx="806880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2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构造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1484864"/>
            <a:ext cx="8351415" cy="52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模拟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基本思想：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6" y="2676420"/>
            <a:ext cx="732574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2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模拟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79598" y="2348925"/>
            <a:ext cx="4280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题目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个人围成一圈，从第一个人开始报数，数到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的人出圈；再由下一个人开始报数，数到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的人出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胜利者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编号。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由键盘输入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6670" y="1501439"/>
            <a:ext cx="3171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for(i=0;i&lt;</a:t>
            </a:r>
            <a:r>
              <a:rPr lang="en-US" altLang="zh-CN" dirty="0" err="1" smtClean="0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a[i] = i+1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j=k=0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while(k&lt;n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if(a[i</a:t>
            </a:r>
            <a:r>
              <a:rPr lang="en-US" altLang="zh-CN" dirty="0"/>
              <a:t>] !=0 )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j++;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if(j==m )</a:t>
            </a:r>
          </a:p>
          <a:p>
            <a:r>
              <a:rPr lang="en-US" altLang="zh-CN" dirty="0" smtClean="0"/>
              <a:t>    {</a:t>
            </a:r>
            <a:endParaRPr lang="en-US" altLang="zh-CN" dirty="0"/>
          </a:p>
          <a:p>
            <a:r>
              <a:rPr lang="en-US" altLang="zh-CN" dirty="0" smtClean="0"/>
              <a:t>        j=0;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a[i]=0;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k++;</a:t>
            </a:r>
          </a:p>
          <a:p>
            <a:r>
              <a:rPr lang="en-US" altLang="zh-CN" dirty="0"/>
              <a:t>        if(k==</a:t>
            </a:r>
            <a:r>
              <a:rPr lang="en-US" altLang="zh-CN" dirty="0" smtClean="0"/>
              <a:t>n)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&lt;&lt;a[i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if(i&lt;n-1) 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else i=0;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49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827740" y="2147729"/>
            <a:ext cx="377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该问题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的递推解法：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(i = 2; i &lt;= n; i++)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s = (s + m) % i;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64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思想：贪心策略不从整体最优考虑，而总是某种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意义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 上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是局部最优的方面作出选择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贪心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策略总是作出在当前看来最好的选择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目标：得到的最终结果也是整体最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优结果。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局限性：贪心算法未必能对所有问题都得到整体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最优解。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贪心算法对许多问题能产生整体最优解，且效率较高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52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79598" y="1375095"/>
            <a:ext cx="78995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钱币找零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问题，假设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元的纸币分别有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c0, c1, c2, c3, c4, c5, c6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张。现在要用这些钱来支付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元，至少要用多少张纸币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贪心算法的思想，很显然，每一步尽可能用面值大的纸币即可。在日常生活中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我们也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是这么做的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Value[6]={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1,2,5,10,20,50,100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};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solve(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money) 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{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=0;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i=6;i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&gt;=0;i--) 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{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c=min(money/Value[i],Count[i]);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money=money-c*Value[i];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+=c;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}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if(money&gt;0)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=-1;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return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;  </a:t>
            </a: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个需要在同一天使用同一个教室的活动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a1,a2,…,an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，教室同一时刻只能由一个活动使用。每个活动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都有一个开始时间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si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和结束时间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fi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。一旦被选择后，活动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就占据半开时间区间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si,fi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。如果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si,fi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sj,fj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互不重叠，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aj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两个活动就可以被安排在这一天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。安排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这些活动使得尽量多的活动能不冲突的举行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86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396875" y="1700880"/>
            <a:ext cx="82311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考虑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使用贪心算法的解法。为了方便，我们用不同颜色的线条代表每个活动，线条的长度就是活动所占据的时间段，蓝色的线条表示我们已经选择的活动；红色的线条表示我们没有选择的活动。</a:t>
            </a: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我们每次都选择开始时间最早的活动，不能得到最优解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如果我们每次都选择持续时间最短的活动，不能得到最优解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3716072"/>
            <a:ext cx="5534025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79"/>
          <a:stretch/>
        </p:blipFill>
        <p:spPr>
          <a:xfrm>
            <a:off x="1832542" y="4725090"/>
            <a:ext cx="5172075" cy="5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2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44" y="3429000"/>
            <a:ext cx="5734050" cy="1514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739" y="1628875"/>
            <a:ext cx="7416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我们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的贪心策略应该是每次选取结束时间最早的活动，按这种方法选择相容活动为未安排活动留下尽可能多的时间。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故各项活动按照结束时间单调递增排序。</a:t>
            </a:r>
          </a:p>
        </p:txBody>
      </p:sp>
    </p:spTree>
    <p:extLst>
      <p:ext uri="{BB962C8B-B14F-4D97-AF65-F5344CB8AC3E}">
        <p14:creationId xmlns:p14="http://schemas.microsoft.com/office/powerpoint/2010/main" val="11854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内容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• 枚举                      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•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贪心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• 递推                      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•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动态规划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• 递归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• 分治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• 构造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• 模拟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［最大整数］设有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个正整数，将它们连接成一排，组成一个最大的多位整数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n=3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312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343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，连成的最大整数为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34331213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又如：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n=4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246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，连成的最大整数为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7424613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46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479776" y="1556870"/>
            <a:ext cx="8065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题很容易想到使用贪心法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，如果把整数转换为字符串按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从大到小的顺序连接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起来，很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容易找到反例：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应该组成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12121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而非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12112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，那么是不是相互包含的时候就从小到大呢？也不一定，如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12312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而非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12123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其实此题可以用贪心法来求解，只是刚才的标准不对，正确的标准是：先把整数转换成字符串，然后在比较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a+b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b+a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，如果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a+b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&gt;=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b+a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，就把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排在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的前面，反之则把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排在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的后面。</a:t>
            </a: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12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任意给定一个有若干个数码组成的自然数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，要求一个一个地在其中删除数字，共删除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个数，使得剩下的数码组成的数最小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n=178543      k=4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n=18541397      k=4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1137 </a:t>
            </a: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8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使用贪心算法，每一步总是选择一个使剩下的数最小的数码删去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为了保证删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个数码后的数最小，按从高位到低位的方向考察，查找“局部峰值” 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贪心策略：从数的最左边向右边扫描，删除“递减区间”的首数码，即局部峰值。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99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n=178543      k=4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第一步的贪心选择为删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是第一个递减区间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8543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的首字符，即第一个子问题的最优删数方案为删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，剩下的数为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17543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第二步的贪心选择为删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，即第二个子问题（第一个子问题的子问题）的最优删数方案为删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，剩下的数为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1543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继后的第三个、第四个子问题的最优删数方案分别为删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。故得剩下的最小数为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76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贪心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我们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考虑这样一种背包问题：在选择物品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装入背包时，可以选择物品的一部分，而不一定要全部装入背包。这时便可以使用贪心算法求解了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每种物品的单位重量价值作为贪心选择的依据指标，选择单位重量价值最高的物品，将尽可能多的该物品装入背包，依此策略一直地进行下去，直到背包装满为止。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27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思想：动态规划是通过拆分问题，定义问题状态和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状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之间的关系，使得问题能够以递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推或分治的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去解决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动态规划的重点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在于 状态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表示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状态转移方程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547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323850" y="1550035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计算斐波那契数</a:t>
            </a:r>
            <a:r>
              <a:rPr lang="zh-CN" altLang="en-US" sz="2400" dirty="0">
                <a:latin typeface="+mn-ea"/>
                <a:ea typeface="+mn-ea"/>
              </a:rPr>
              <a:t>列的第n</a:t>
            </a:r>
            <a:r>
              <a:rPr lang="zh-CN" altLang="en-US" sz="2400" dirty="0" smtClean="0">
                <a:latin typeface="+mn-ea"/>
                <a:ea typeface="+mn-ea"/>
              </a:rPr>
              <a:t>项：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58800" y="2124075"/>
            <a:ext cx="7619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递归：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int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fib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){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if(n == 0)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return 0;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else if(n == 1)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return 1;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else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return f(n-1) + f(n-2);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6010" y="2192000"/>
            <a:ext cx="411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a[1000];</a:t>
            </a:r>
          </a:p>
          <a:p>
            <a:r>
              <a:rPr lang="en-US" altLang="zh-CN" sz="2400" dirty="0"/>
              <a:t>a[0] = a[1] = 1;</a:t>
            </a: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 = 2; i &lt; 1000; i++)</a:t>
            </a:r>
          </a:p>
          <a:p>
            <a:r>
              <a:rPr lang="en-US" altLang="zh-CN" sz="2400" dirty="0"/>
              <a:t>    a[i] = a[i-1] + a[i-2];</a:t>
            </a:r>
          </a:p>
        </p:txBody>
      </p:sp>
    </p:spTree>
    <p:extLst>
      <p:ext uri="{BB962C8B-B14F-4D97-AF65-F5344CB8AC3E}">
        <p14:creationId xmlns:p14="http://schemas.microsoft.com/office/powerpoint/2010/main" val="354027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80678" y="1628875"/>
            <a:ext cx="76193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想要递归但是不想做多余计算的话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ans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[1000];</a:t>
            </a:r>
          </a:p>
          <a:p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f(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n)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if(n&lt;=1) return 1;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if(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ans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[n]!=0) 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 return 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ans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[n];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return 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ans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[n] =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f(n-1) + f(n-2);</a:t>
            </a: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这种方法叫做记忆化搜索</a:t>
            </a:r>
          </a:p>
        </p:txBody>
      </p:sp>
    </p:spTree>
    <p:extLst>
      <p:ext uri="{BB962C8B-B14F-4D97-AF65-F5344CB8AC3E}">
        <p14:creationId xmlns:p14="http://schemas.microsoft.com/office/powerpoint/2010/main" val="3973672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给定一个数组，求它的最长上升子序列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(LIS)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的长度。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1 3 2 4 5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长度：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(1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2 4 5)</a:t>
            </a: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我们用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DP[i]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表示以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结尾的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LIS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的最长长度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这样就有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: DP[i] = max{DP[j] + 1}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  (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0 &lt;= j &lt; i &amp;&amp; a[j] &lt; a[i])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7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枚举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基本思想：根据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提出的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问题列举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所有可能状态，并用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给定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的条件检验哪些是需要的，哪些是不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需要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。能使命题成立，即为其解。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枚举结构：循环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判断语句。</a:t>
            </a: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707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556870"/>
            <a:ext cx="78995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i = 0; i &lt; n; i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++)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[i] = 1;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//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单个元素也构成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LIS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for(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j = 0; j &lt; i; j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++)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if(a[j] &lt; a[i])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[i] = max(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[i],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[j] + 1);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i = 0; i &lt; n; i++)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ans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= max(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ans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]);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84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452064" y="1988900"/>
            <a:ext cx="81208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：给定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一个由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行数字组成的数字三角型，如图所示。设计一个算法，计算从三角形的顶至底的一条路径，使该路径经过的数字总和最大。路径上的每一步都只能往左下或右下走，给出这个最大和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7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3  8 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8  1  0 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2  7  4  4 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4  5  2  6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729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875" y="1700880"/>
            <a:ext cx="8231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对于这种问题，我们可以有正向和反向两种思考方式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正向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思考这个问题，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[i][j]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表示从第一行第一列到第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列最大的数字总和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；反向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思考这个问题，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[i][j]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表示从第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列到最后一行最大的数字总和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反向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思考的代码要简洁一些：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[i][j]=a[i][j]+max(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[i+1][j],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[i+1][j+1])</a:t>
            </a:r>
          </a:p>
        </p:txBody>
      </p:sp>
    </p:spTree>
    <p:extLst>
      <p:ext uri="{BB962C8B-B14F-4D97-AF65-F5344CB8AC3E}">
        <p14:creationId xmlns:p14="http://schemas.microsoft.com/office/powerpoint/2010/main" val="345028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某旅游城市在长江边开辟了若干个旅游景点。一个游船俱乐部在这些景点都设置了游船出租站，游客可在这些游船出租站租用游船，并在下游的任何一个游船出租站归还游船，从一个游船出租站到下游的游船出租站间的租金明码标价。你的任务是为游客计算从起点站到终点站间的最少租船费用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72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输入文件有若干组测试数据，每组测试数据的第一行上有一个整数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(1≤n≤100)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，表示上游的起点站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到下游有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个游船出租站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。接下来有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行，这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行中的第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个整数，分别表示第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站间的游船租金；第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个整数，分别表示第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站间的游船租金；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；第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个整数，表示第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n-2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站间的游船租金；第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行有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个整数，表示第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站间的游船租金。一行上两个整数之间是用空格隔开的。两组测试数据之间无空行。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51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38984"/>
              </p:ext>
            </p:extLst>
          </p:nvPr>
        </p:nvGraphicFramePr>
        <p:xfrm>
          <a:off x="1386230" y="2132910"/>
          <a:ext cx="6096000" cy="357028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输入样例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输出样例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2 3 6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4 7 9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Case 1: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Case 2: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9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561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826141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动态规划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556870"/>
            <a:ext cx="7899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r[i][j]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站的直达游船租金，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m[i][j]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站的最少游船租金。那么从第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站到第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站要么直接到达，要么经过中转后到达，不妨设经过中间的第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站中转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那么可得状态转移方程：</a:t>
            </a: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81194"/>
              </p:ext>
            </p:extLst>
          </p:nvPr>
        </p:nvGraphicFramePr>
        <p:xfrm>
          <a:off x="1293813" y="3495862"/>
          <a:ext cx="643731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2794000" imgH="558800" progId="Equation.DSMT4">
                  <p:embed/>
                </p:oleObj>
              </mc:Choice>
              <mc:Fallback>
                <p:oleObj name="Equation" r:id="rId3" imgW="2794000" imgH="55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3495862"/>
                        <a:ext cx="6437312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592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22"/>
          <p:cNvSpPr/>
          <p:nvPr/>
        </p:nvSpPr>
        <p:spPr>
          <a:xfrm>
            <a:off x="2195835" y="1556870"/>
            <a:ext cx="5616390" cy="3603187"/>
          </a:xfrm>
          <a:custGeom>
            <a:avLst/>
            <a:gdLst>
              <a:gd name="txL" fmla="*/ 0 w 4925146"/>
              <a:gd name="txT" fmla="*/ 0 h 2551097"/>
              <a:gd name="txR" fmla="*/ 4925146 w 4925146"/>
              <a:gd name="txB" fmla="*/ 2551097 h 2551097"/>
            </a:gdLst>
            <a:ahLst/>
            <a:cxnLst>
              <a:cxn ang="0">
                <a:pos x="553586" y="618017"/>
              </a:cxn>
              <a:cxn ang="0">
                <a:pos x="962756" y="1765339"/>
              </a:cxn>
              <a:cxn ang="0">
                <a:pos x="4925146" y="1481270"/>
              </a:cxn>
              <a:cxn ang="0">
                <a:pos x="2803301" y="1575960"/>
              </a:cxn>
              <a:cxn ang="0">
                <a:pos x="1932443" y="487388"/>
              </a:cxn>
              <a:cxn ang="0">
                <a:pos x="553586" y="618017"/>
              </a:cxn>
            </a:cxnLst>
            <a:rect l="txL" t="txT" r="txR" b="txB"/>
            <a:pathLst>
              <a:path w="4925146" h="2551097">
                <a:moveTo>
                  <a:pt x="553586" y="618017"/>
                </a:moveTo>
                <a:cubicBezTo>
                  <a:pt x="-225368" y="686435"/>
                  <a:pt x="-262691" y="1857273"/>
                  <a:pt x="962756" y="1765339"/>
                </a:cubicBezTo>
                <a:cubicBezTo>
                  <a:pt x="2686870" y="3526100"/>
                  <a:pt x="4501465" y="1826855"/>
                  <a:pt x="4925146" y="1481270"/>
                </a:cubicBezTo>
                <a:cubicBezTo>
                  <a:pt x="3589818" y="2107473"/>
                  <a:pt x="2795678" y="1972003"/>
                  <a:pt x="2803301" y="1575960"/>
                </a:cubicBezTo>
                <a:cubicBezTo>
                  <a:pt x="3394952" y="972576"/>
                  <a:pt x="2884181" y="188794"/>
                  <a:pt x="1932443" y="487388"/>
                </a:cubicBezTo>
                <a:cubicBezTo>
                  <a:pt x="1737409" y="-296365"/>
                  <a:pt x="395637" y="-47737"/>
                  <a:pt x="553586" y="618017"/>
                </a:cubicBezTo>
                <a:close/>
              </a:path>
            </a:pathLst>
          </a:custGeom>
          <a:solidFill>
            <a:srgbClr val="B7CCE4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 rot="539081">
            <a:off x="1914737" y="2844724"/>
            <a:ext cx="5145248" cy="141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80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谢谢！</a:t>
            </a:r>
            <a:endParaRPr lang="zh-CN" altLang="en-US" sz="8000" b="1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38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枚举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题目：韩信带兵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人，死四五百，站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人一排多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2,5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人一排多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人一排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士兵数量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for(n=1000;n&lt;1100;n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++)</a:t>
            </a: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if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((n%3==2)&amp;&amp;(n%5==4)&amp;&amp;(n%7==6))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cout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&lt;&lt;n&lt;&lt;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endl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2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递推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递推算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法通过递推表达式，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不断利用已有的信息推导出新的东西。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顺推法：是指从已知条件出发，逐步推算出要解决问题的方法。例如：斐波拉契数列就可以通过顺推法不断递推算出新的数据。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逆推法：是从已知的结果出发，用迭代表达式逐步推算出问题开始的条件，即顺推法的逆过程。</a:t>
            </a: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5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递归</a:t>
            </a: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思想：把规模大的问题转化为规模小的与原问题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有着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相同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解法的子问题来解决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递归条件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）有反复执行的过程（调用自身）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）有跳出反复执行过程的条件（递归出口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8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递归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323850" y="1550035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计算斐波那契数</a:t>
            </a:r>
            <a:r>
              <a:rPr lang="zh-CN" altLang="en-US" sz="2400" dirty="0">
                <a:latin typeface="+mn-ea"/>
                <a:ea typeface="+mn-ea"/>
              </a:rPr>
              <a:t>列的第n</a:t>
            </a:r>
            <a:r>
              <a:rPr lang="zh-CN" altLang="en-US" sz="2400" dirty="0" smtClean="0">
                <a:latin typeface="+mn-ea"/>
                <a:ea typeface="+mn-ea"/>
              </a:rPr>
              <a:t>项：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58800" y="2124075"/>
            <a:ext cx="7619365" cy="304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int fib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){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if(n == 0)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return 0;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else if(n == 1)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return 1;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else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return f(n-1) + f(n-2);</a:t>
            </a: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8" name="文本框 3"/>
          <p:cNvSpPr txBox="1"/>
          <p:nvPr/>
        </p:nvSpPr>
        <p:spPr>
          <a:xfrm>
            <a:off x="5076035" y="2602548"/>
            <a:ext cx="3304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对于n=0和n=1，存在着简单情境：f(0) = 0, f(1) = 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对于一个n&gt;2,求f(n)只需求出f(n-1)和f(n-2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分治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2677" y="1700880"/>
            <a:ext cx="7899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思想：将一个规模为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的问题分解为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个规模较小的子问题，这些子问题相互独立且与原问题性质相同。求出子问题的解，就可得到原问题的解。即一种分目标完成程序算法，简单问题可用二分法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完成。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分治法解题的一般步骤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）分解，将要解决的问题划分成若干规模较小的同类问题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）求解，当子问题划分得足够小时，用较简单的方法解决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）合并，按原问题的要求，将子问题的解逐层合并构成原问题的解。</a:t>
            </a:r>
          </a:p>
        </p:txBody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4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/>
          <p:nvPr/>
        </p:nvSpPr>
        <p:spPr>
          <a:xfrm>
            <a:off x="683729" y="620804"/>
            <a:ext cx="1005403" cy="59625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分治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396875" y="1369667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5" name="任意多边形 34"/>
          <p:cNvSpPr/>
          <p:nvPr/>
        </p:nvSpPr>
        <p:spPr>
          <a:xfrm>
            <a:off x="7452069" y="552861"/>
            <a:ext cx="1027113" cy="512762"/>
          </a:xfrm>
          <a:custGeom>
            <a:avLst/>
            <a:gdLst>
              <a:gd name="txL" fmla="*/ 0 w 5010657"/>
              <a:gd name="txT" fmla="*/ 0 h 2578190"/>
              <a:gd name="txR" fmla="*/ 5010657 w 5010657"/>
              <a:gd name="txB" fmla="*/ 2578190 h 2578190"/>
            </a:gdLst>
            <a:ahLst/>
            <a:cxnLst>
              <a:cxn ang="0">
                <a:pos x="553586" y="451344"/>
              </a:cxn>
              <a:cxn ang="0">
                <a:pos x="962756" y="1598666"/>
              </a:cxn>
              <a:cxn ang="0">
                <a:pos x="5010657" y="1932289"/>
              </a:cxn>
              <a:cxn ang="0">
                <a:pos x="2803301" y="1409287"/>
              </a:cxn>
              <a:cxn ang="0">
                <a:pos x="1932443" y="320715"/>
              </a:cxn>
              <a:cxn ang="0">
                <a:pos x="553586" y="451344"/>
              </a:cxn>
            </a:cxnLst>
            <a:rect l="txL" t="txT" r="txR" b="txB"/>
            <a:pathLst>
              <a:path w="5010657" h="2578190">
                <a:moveTo>
                  <a:pt x="553586" y="451344"/>
                </a:moveTo>
                <a:cubicBezTo>
                  <a:pt x="-225368" y="519762"/>
                  <a:pt x="-262691" y="1690600"/>
                  <a:pt x="962756" y="1598666"/>
                </a:cubicBezTo>
                <a:cubicBezTo>
                  <a:pt x="2686870" y="3359427"/>
                  <a:pt x="4586976" y="2277874"/>
                  <a:pt x="5010657" y="1932289"/>
                </a:cubicBezTo>
                <a:cubicBezTo>
                  <a:pt x="3675329" y="2558492"/>
                  <a:pt x="2795678" y="1805330"/>
                  <a:pt x="2803301" y="1409287"/>
                </a:cubicBezTo>
                <a:cubicBezTo>
                  <a:pt x="3394952" y="805903"/>
                  <a:pt x="2884181" y="22121"/>
                  <a:pt x="1932443" y="320715"/>
                </a:cubicBezTo>
                <a:cubicBezTo>
                  <a:pt x="1312472" y="-217020"/>
                  <a:pt x="552191" y="-13123"/>
                  <a:pt x="553586" y="4513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323850" y="15500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求最值：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39720" y="2011700"/>
            <a:ext cx="808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把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个元素分成两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组，分别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求这两组的最大值和最小值，然后分别将这两组的最大值和最小值相比较，求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出最值。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如果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中的元素多于两个，则再用上述方法各分为两个子集。直至子集中元素至多两个元素为止。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01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胡晓波美心常规体  QQ:371136753"/>
        <a:ea typeface="微软雅黑"/>
        <a:cs typeface=""/>
      </a:majorFont>
      <a:minorFont>
        <a:latin typeface="胡晓波美心常规体  QQ:371136753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2631</Words>
  <Application>Microsoft Office PowerPoint</Application>
  <PresentationFormat>全屏显示(4:3)</PresentationFormat>
  <Paragraphs>261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 Designer</dc:creator>
  <cp:lastModifiedBy>dellqwe</cp:lastModifiedBy>
  <cp:revision>201</cp:revision>
  <dcterms:created xsi:type="dcterms:W3CDTF">2013-03-05T04:35:00Z</dcterms:created>
  <dcterms:modified xsi:type="dcterms:W3CDTF">2017-06-27T09:12:43Z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