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57" r:id="rId9"/>
    <p:sldId id="258" r:id="rId10"/>
    <p:sldId id="259" r:id="rId11"/>
    <p:sldId id="267" r:id="rId12"/>
    <p:sldId id="274" r:id="rId13"/>
    <p:sldId id="275" r:id="rId14"/>
    <p:sldId id="276" r:id="rId15"/>
    <p:sldId id="277" r:id="rId16"/>
    <p:sldId id="278" r:id="rId17"/>
    <p:sldId id="279" r:id="rId18"/>
    <p:sldId id="281" r:id="rId19"/>
    <p:sldId id="280"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ACM</a:t>
            </a:r>
            <a:r>
              <a:rPr lang="zh-CN" altLang="en-US" dirty="0" smtClean="0"/>
              <a:t>程序设计</a:t>
            </a:r>
            <a:r>
              <a:rPr lang="en-US" altLang="zh-CN" dirty="0" smtClean="0"/>
              <a:t>-</a:t>
            </a:r>
            <a:r>
              <a:rPr lang="zh-CN" altLang="en-US" dirty="0" smtClean="0"/>
              <a:t>有关有趣问题</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zh-CN" altLang="en-US" sz="3600" b="1" dirty="0" smtClean="0">
                <a:solidFill>
                  <a:srgbClr val="FF0000"/>
                </a:solidFill>
              </a:rPr>
              <a:t>问题的一个实现方式</a:t>
            </a:r>
            <a:endParaRPr lang="zh-CN" altLang="en-US" sz="3600" b="1" dirty="0">
              <a:solidFill>
                <a:srgbClr val="FF0000"/>
              </a:solidFill>
            </a:endParaRPr>
          </a:p>
        </p:txBody>
      </p:sp>
      <p:sp>
        <p:nvSpPr>
          <p:cNvPr id="3" name="内容占位符 2"/>
          <p:cNvSpPr>
            <a:spLocks noGrp="1"/>
          </p:cNvSpPr>
          <p:nvPr>
            <p:ph idx="1"/>
          </p:nvPr>
        </p:nvSpPr>
        <p:spPr>
          <a:xfrm>
            <a:off x="457200" y="1052736"/>
            <a:ext cx="8229600" cy="5616624"/>
          </a:xfrm>
        </p:spPr>
        <p:txBody>
          <a:bodyPr>
            <a:noAutofit/>
          </a:bodyPr>
          <a:lstStyle/>
          <a:p>
            <a:pPr>
              <a:buNone/>
            </a:pPr>
            <a:r>
              <a:rPr lang="en-US" altLang="zh-CN" sz="2000" b="1" dirty="0" smtClean="0"/>
              <a:t>#include&lt;</a:t>
            </a:r>
            <a:r>
              <a:rPr lang="en-US" altLang="zh-CN" sz="2000" b="1" dirty="0" err="1" smtClean="0"/>
              <a:t>stdio.h</a:t>
            </a:r>
            <a:r>
              <a:rPr lang="en-US" altLang="zh-CN" sz="2000" b="1" dirty="0" smtClean="0"/>
              <a:t>&gt;</a:t>
            </a:r>
          </a:p>
          <a:p>
            <a:pPr>
              <a:buNone/>
            </a:pPr>
            <a:r>
              <a:rPr lang="en-US" altLang="zh-CN" sz="2000" b="1" dirty="0" err="1" smtClean="0"/>
              <a:t>int</a:t>
            </a:r>
            <a:r>
              <a:rPr lang="en-US" altLang="zh-CN" sz="2000" b="1" dirty="0" smtClean="0"/>
              <a:t> main(){</a:t>
            </a:r>
          </a:p>
          <a:p>
            <a:pPr>
              <a:buNone/>
            </a:pPr>
            <a:r>
              <a:rPr lang="en-US" altLang="zh-CN" sz="2000" b="1" dirty="0" smtClean="0"/>
              <a:t>	</a:t>
            </a:r>
            <a:r>
              <a:rPr lang="en-US" altLang="zh-CN" sz="2000" b="1" dirty="0" err="1" smtClean="0"/>
              <a:t>int</a:t>
            </a:r>
            <a:r>
              <a:rPr lang="en-US" altLang="zh-CN" sz="2000" b="1" dirty="0" smtClean="0"/>
              <a:t> a, b, c, d, </a:t>
            </a:r>
            <a:r>
              <a:rPr lang="en-US" altLang="zh-CN" sz="2000" b="1" dirty="0" err="1" smtClean="0"/>
              <a:t>t,j</a:t>
            </a:r>
            <a:r>
              <a:rPr lang="en-US" altLang="zh-CN" sz="2000" b="1" dirty="0" smtClean="0"/>
              <a:t>, p[1000],sum;</a:t>
            </a:r>
          </a:p>
          <a:p>
            <a:pPr>
              <a:buNone/>
            </a:pPr>
            <a:r>
              <a:rPr lang="en-US" altLang="zh-CN" sz="2000" b="1" dirty="0" smtClean="0"/>
              <a:t>	while (</a:t>
            </a:r>
            <a:r>
              <a:rPr lang="en-US" altLang="zh-CN" sz="2000" b="1" dirty="0" err="1" smtClean="0"/>
              <a:t>scanf</a:t>
            </a:r>
            <a:r>
              <a:rPr lang="en-US" altLang="zh-CN" sz="2000" b="1" dirty="0" smtClean="0"/>
              <a:t>("%</a:t>
            </a:r>
            <a:r>
              <a:rPr lang="en-US" altLang="zh-CN" sz="2000" b="1" dirty="0" err="1" smtClean="0"/>
              <a:t>d%d%d%d%d</a:t>
            </a:r>
            <a:r>
              <a:rPr lang="en-US" altLang="zh-CN" sz="2000" b="1" dirty="0" smtClean="0"/>
              <a:t>", &amp;</a:t>
            </a:r>
            <a:r>
              <a:rPr lang="en-US" altLang="zh-CN" sz="2000" b="1" dirty="0" err="1" smtClean="0"/>
              <a:t>a,&amp;b,&amp;c,&amp;d,&amp;t</a:t>
            </a:r>
            <a:r>
              <a:rPr lang="en-US" altLang="zh-CN" sz="2000" b="1" dirty="0" smtClean="0"/>
              <a:t>)==5){</a:t>
            </a:r>
          </a:p>
          <a:p>
            <a:pPr>
              <a:buNone/>
            </a:pPr>
            <a:r>
              <a:rPr lang="en-US" altLang="zh-CN" sz="2000" b="1" dirty="0" smtClean="0"/>
              <a:t>		sum=0;	for ( j = 0; j &lt;= t; j++)  p[j]=0;</a:t>
            </a:r>
          </a:p>
          <a:p>
            <a:pPr>
              <a:buNone/>
            </a:pPr>
            <a:r>
              <a:rPr lang="en-US" altLang="zh-CN" sz="2000" b="1" dirty="0" smtClean="0"/>
              <a:t>		for ( j = a; j &lt;= t; j = j + a)  p[j]++;</a:t>
            </a:r>
          </a:p>
          <a:p>
            <a:pPr>
              <a:buNone/>
            </a:pPr>
            <a:r>
              <a:rPr lang="en-US" altLang="zh-CN" sz="2000" b="1" dirty="0" smtClean="0"/>
              <a:t>		for ( j = b; j &lt;= t; j = j + b)  p[j]++;</a:t>
            </a:r>
          </a:p>
          <a:p>
            <a:pPr>
              <a:buNone/>
            </a:pPr>
            <a:r>
              <a:rPr lang="en-US" altLang="zh-CN" sz="2000" b="1" dirty="0" smtClean="0"/>
              <a:t>		for ( j = c; j &lt;= t; j = j + c)  p[j]++;</a:t>
            </a:r>
          </a:p>
          <a:p>
            <a:pPr>
              <a:buNone/>
            </a:pPr>
            <a:r>
              <a:rPr lang="en-US" altLang="zh-CN" sz="2000" b="1" dirty="0" smtClean="0"/>
              <a:t>		for ( j = d; j &lt;= t; j = j + d) p[j]++;</a:t>
            </a:r>
          </a:p>
          <a:p>
            <a:pPr>
              <a:buNone/>
            </a:pPr>
            <a:r>
              <a:rPr lang="en-US" altLang="zh-CN" sz="2000" b="1" dirty="0" smtClean="0"/>
              <a:t>		for ( j = 1; j &lt;= t; j++)</a:t>
            </a:r>
          </a:p>
          <a:p>
            <a:pPr>
              <a:buNone/>
            </a:pPr>
            <a:r>
              <a:rPr lang="en-US" altLang="zh-CN" sz="2000" b="1" dirty="0" smtClean="0"/>
              <a:t>			if (p[j] &gt; 1) sum++;</a:t>
            </a:r>
          </a:p>
          <a:p>
            <a:pPr>
              <a:buNone/>
            </a:pPr>
            <a:r>
              <a:rPr lang="en-US" altLang="zh-CN" sz="2000" b="1" dirty="0" smtClean="0"/>
              <a:t>		</a:t>
            </a:r>
            <a:r>
              <a:rPr lang="en-US" altLang="zh-CN" sz="2000" b="1" dirty="0" err="1" smtClean="0"/>
              <a:t>printf</a:t>
            </a:r>
            <a:r>
              <a:rPr lang="en-US" altLang="zh-CN" sz="2000" b="1" dirty="0" smtClean="0"/>
              <a:t>("%d\</a:t>
            </a:r>
            <a:r>
              <a:rPr lang="en-US" altLang="zh-CN" sz="2000" b="1" dirty="0" err="1" smtClean="0"/>
              <a:t>n",sum</a:t>
            </a:r>
            <a:r>
              <a:rPr lang="en-US" altLang="zh-CN" sz="2000" b="1" dirty="0" smtClean="0"/>
              <a:t>);</a:t>
            </a:r>
          </a:p>
          <a:p>
            <a:pPr>
              <a:buNone/>
            </a:pPr>
            <a:r>
              <a:rPr lang="en-US" altLang="zh-CN" sz="2000" b="1" dirty="0" smtClean="0"/>
              <a:t>	}</a:t>
            </a:r>
          </a:p>
          <a:p>
            <a:pPr>
              <a:buNone/>
            </a:pPr>
            <a:r>
              <a:rPr lang="en-US" altLang="zh-CN" sz="2000" b="1" dirty="0" smtClean="0"/>
              <a:t>	return 0;</a:t>
            </a:r>
          </a:p>
          <a:p>
            <a:pPr>
              <a:buNone/>
            </a:pPr>
            <a:r>
              <a:rPr lang="en-US" altLang="zh-CN" sz="2000" b="1" dirty="0" smtClean="0"/>
              <a:t>}</a:t>
            </a:r>
          </a:p>
          <a:p>
            <a:pPr>
              <a:buNone/>
            </a:pPr>
            <a:endParaRPr lang="zh-CN" alt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en-US" altLang="zh-CN" sz="3600" b="1" dirty="0" smtClean="0">
                <a:solidFill>
                  <a:srgbClr val="FF0000"/>
                </a:solidFill>
              </a:rPr>
              <a:t>3</a:t>
            </a:r>
            <a:r>
              <a:rPr lang="zh-CN" altLang="en-US" sz="3600" b="1" dirty="0" smtClean="0">
                <a:solidFill>
                  <a:srgbClr val="FF0000"/>
                </a:solidFill>
              </a:rPr>
              <a:t>、分礼品</a:t>
            </a:r>
            <a:endParaRPr lang="zh-CN" altLang="en-US" sz="3600" b="1" dirty="0">
              <a:solidFill>
                <a:srgbClr val="FF0000"/>
              </a:solidFill>
            </a:endParaRPr>
          </a:p>
        </p:txBody>
      </p:sp>
      <p:sp>
        <p:nvSpPr>
          <p:cNvPr id="3" name="内容占位符 2"/>
          <p:cNvSpPr>
            <a:spLocks noGrp="1"/>
          </p:cNvSpPr>
          <p:nvPr>
            <p:ph idx="1"/>
          </p:nvPr>
        </p:nvSpPr>
        <p:spPr>
          <a:xfrm>
            <a:off x="457200" y="980728"/>
            <a:ext cx="8363272" cy="5256584"/>
          </a:xfrm>
        </p:spPr>
        <p:txBody>
          <a:bodyPr>
            <a:normAutofit lnSpcReduction="10000"/>
          </a:bodyPr>
          <a:lstStyle/>
          <a:p>
            <a:r>
              <a:rPr lang="zh-CN" altLang="en-US" sz="2400" b="1" dirty="0" smtClean="0"/>
              <a:t>问题描述</a:t>
            </a:r>
            <a:endParaRPr lang="en-US" altLang="zh-CN" sz="2400" b="1" dirty="0" smtClean="0"/>
          </a:p>
          <a:p>
            <a:pPr>
              <a:buNone/>
            </a:pPr>
            <a:r>
              <a:rPr lang="zh-CN" altLang="en-US" sz="2400" b="1" dirty="0" smtClean="0"/>
              <a:t>    有编号分别为</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a:t>
            </a:r>
            <a:r>
              <a:rPr lang="en-US" altLang="zh-CN" sz="2400" b="1" dirty="0" smtClean="0"/>
              <a:t>4</a:t>
            </a:r>
            <a:r>
              <a:rPr lang="zh-CN" altLang="en-US" sz="2400" b="1" dirty="0" smtClean="0"/>
              <a:t>的</a:t>
            </a:r>
            <a:r>
              <a:rPr lang="en-US" altLang="zh-CN" sz="2400" b="1" dirty="0" smtClean="0"/>
              <a:t>4</a:t>
            </a:r>
            <a:r>
              <a:rPr lang="zh-CN" altLang="en-US" sz="2400" b="1" dirty="0" smtClean="0"/>
              <a:t>个人，获得了一个团体大奖，奖品有</a:t>
            </a:r>
            <a:r>
              <a:rPr lang="en-US" altLang="zh-CN" sz="2400" b="1" dirty="0" smtClean="0"/>
              <a:t>4</a:t>
            </a:r>
            <a:r>
              <a:rPr lang="zh-CN" altLang="en-US" sz="2400" b="1" dirty="0" smtClean="0"/>
              <a:t>样：苹果手机</a:t>
            </a:r>
            <a:r>
              <a:rPr lang="en-US" altLang="zh-CN" sz="2400" b="1" dirty="0" smtClean="0"/>
              <a:t>(</a:t>
            </a:r>
            <a:r>
              <a:rPr lang="en-US" altLang="zh-CN" sz="2400" b="1" dirty="0" err="1" smtClean="0"/>
              <a:t>Iphone</a:t>
            </a:r>
            <a:r>
              <a:rPr lang="en-US" altLang="zh-CN" sz="2400" b="1" dirty="0" smtClean="0"/>
              <a:t> 7 plus)</a:t>
            </a:r>
            <a:r>
              <a:rPr lang="zh-CN" altLang="en-US" sz="2400" b="1" dirty="0" smtClean="0"/>
              <a:t>，华为钻雕金手机</a:t>
            </a:r>
            <a:r>
              <a:rPr lang="en-US" altLang="zh-CN" sz="2400" b="1" dirty="0" smtClean="0"/>
              <a:t>(HUAWEI P10 Plus)</a:t>
            </a:r>
            <a:r>
              <a:rPr lang="zh-CN" altLang="en-US" sz="2400" b="1" dirty="0" smtClean="0"/>
              <a:t>，移动盘</a:t>
            </a:r>
            <a:r>
              <a:rPr lang="en-US" altLang="zh-CN" sz="2400" b="1" dirty="0" smtClean="0"/>
              <a:t>(</a:t>
            </a:r>
            <a:r>
              <a:rPr lang="en-US" altLang="zh-CN" sz="2400" b="1" dirty="0" err="1" smtClean="0"/>
              <a:t>Seagte</a:t>
            </a:r>
            <a:r>
              <a:rPr lang="zh-CN" altLang="en-US" sz="2400" b="1" dirty="0" smtClean="0"/>
              <a:t>希捷睿品</a:t>
            </a:r>
            <a:r>
              <a:rPr lang="en-US" altLang="zh-CN" sz="2400" b="1" dirty="0" smtClean="0"/>
              <a:t>8t</a:t>
            </a:r>
            <a:r>
              <a:rPr lang="zh-CN" altLang="en-US" sz="2400" b="1" dirty="0" smtClean="0"/>
              <a:t>移动硬盘</a:t>
            </a:r>
            <a:r>
              <a:rPr lang="en-US" altLang="zh-CN" sz="2400" b="1" dirty="0" smtClean="0"/>
              <a:t>3.0)</a:t>
            </a:r>
            <a:r>
              <a:rPr lang="zh-CN" altLang="en-US" sz="2400" b="1" dirty="0" smtClean="0"/>
              <a:t>，以及联想笔记本电脑，分别标记为</a:t>
            </a:r>
            <a:r>
              <a:rPr lang="en-US" altLang="zh-CN" sz="2400" b="1" dirty="0" smtClean="0"/>
              <a:t>A</a:t>
            </a:r>
            <a:r>
              <a:rPr lang="zh-CN" altLang="en-US" sz="2400" b="1" dirty="0" smtClean="0"/>
              <a:t>、</a:t>
            </a:r>
            <a:r>
              <a:rPr lang="en-US" altLang="zh-CN" sz="2400" b="1" dirty="0" smtClean="0"/>
              <a:t>H</a:t>
            </a:r>
            <a:r>
              <a:rPr lang="zh-CN" altLang="en-US" sz="2400" b="1" dirty="0" smtClean="0"/>
              <a:t>、</a:t>
            </a:r>
            <a:r>
              <a:rPr lang="en-US" altLang="zh-CN" sz="2400" b="1" dirty="0" smtClean="0"/>
              <a:t>S</a:t>
            </a:r>
            <a:r>
              <a:rPr lang="zh-CN" altLang="en-US" sz="2400" b="1" dirty="0" smtClean="0"/>
              <a:t>、</a:t>
            </a:r>
            <a:r>
              <a:rPr lang="en-US" altLang="zh-CN" sz="2400" b="1" dirty="0" smtClean="0"/>
              <a:t>L</a:t>
            </a:r>
            <a:r>
              <a:rPr lang="zh-CN" altLang="en-US" sz="2400" b="1" dirty="0" smtClean="0"/>
              <a:t>。在</a:t>
            </a:r>
            <a:r>
              <a:rPr lang="en-US" altLang="zh-CN" sz="2400" b="1" dirty="0" smtClean="0"/>
              <a:t>4</a:t>
            </a:r>
            <a:r>
              <a:rPr lang="zh-CN" altLang="en-US" sz="2400" b="1" dirty="0" smtClean="0"/>
              <a:t>人获得其中之一完整奖品的情况下，如何分这些奖品，是一件不同容易的事。有人想出了如下分配方法：</a:t>
            </a:r>
            <a:endParaRPr lang="en-US" altLang="zh-CN" sz="2400" b="1" dirty="0" smtClean="0"/>
          </a:p>
          <a:p>
            <a:pPr marL="457200" indent="-457200">
              <a:buFont typeface="+mj-lt"/>
              <a:buAutoNum type="arabicPeriod"/>
            </a:pPr>
            <a:r>
              <a:rPr lang="zh-CN" altLang="en-US" sz="2400" b="1" dirty="0" smtClean="0"/>
              <a:t>先画</a:t>
            </a:r>
            <a:r>
              <a:rPr lang="en-US" altLang="zh-CN" sz="2400" b="1" dirty="0" smtClean="0"/>
              <a:t>4</a:t>
            </a:r>
            <a:r>
              <a:rPr lang="zh-CN" altLang="en-US" sz="2400" b="1" dirty="0" smtClean="0"/>
              <a:t>条竖线</a:t>
            </a:r>
            <a:r>
              <a:rPr lang="en-US" altLang="zh-CN" sz="2400" b="1" dirty="0" smtClean="0"/>
              <a:t>l</a:t>
            </a:r>
            <a:r>
              <a:rPr lang="en-US" altLang="zh-CN" sz="2400" b="1" baseline="-25000" dirty="0" smtClean="0"/>
              <a:t>1</a:t>
            </a:r>
            <a:r>
              <a:rPr lang="zh-CN" altLang="en-US" sz="2400" b="1" dirty="0" smtClean="0"/>
              <a:t>、</a:t>
            </a:r>
            <a:r>
              <a:rPr lang="en-US" altLang="zh-CN" sz="2400" b="1" dirty="0" smtClean="0"/>
              <a:t> l</a:t>
            </a:r>
            <a:r>
              <a:rPr lang="en-US" altLang="zh-CN" sz="2400" b="1" baseline="-25000" dirty="0" smtClean="0"/>
              <a:t>2 </a:t>
            </a:r>
            <a:r>
              <a:rPr lang="zh-CN" altLang="en-US" sz="2400" b="1" dirty="0" smtClean="0"/>
              <a:t>、</a:t>
            </a:r>
            <a:r>
              <a:rPr lang="en-US" altLang="zh-CN" sz="2400" b="1" dirty="0" smtClean="0"/>
              <a:t> l</a:t>
            </a:r>
            <a:r>
              <a:rPr lang="en-US" altLang="zh-CN" sz="2400" b="1" baseline="-25000" dirty="0" smtClean="0"/>
              <a:t>3 </a:t>
            </a:r>
            <a:r>
              <a:rPr lang="zh-CN" altLang="en-US" sz="2400" b="1" dirty="0" smtClean="0"/>
              <a:t>、</a:t>
            </a:r>
            <a:r>
              <a:rPr lang="en-US" altLang="zh-CN" sz="2400" b="1" dirty="0" smtClean="0"/>
              <a:t> l</a:t>
            </a:r>
            <a:r>
              <a:rPr lang="en-US" altLang="zh-CN" sz="2400" b="1" baseline="-25000" dirty="0" smtClean="0"/>
              <a:t>4 </a:t>
            </a:r>
            <a:r>
              <a:rPr lang="zh-CN" altLang="en-US" sz="2400" b="1" dirty="0" smtClean="0"/>
              <a:t>，上方分别标记为</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a:t>
            </a:r>
            <a:r>
              <a:rPr lang="en-US" altLang="zh-CN" sz="2400" b="1" dirty="0" smtClean="0"/>
              <a:t>4</a:t>
            </a:r>
            <a:r>
              <a:rPr lang="zh-CN" altLang="en-US" sz="2400" b="1" dirty="0" smtClean="0"/>
              <a:t>，下方分别标记为</a:t>
            </a:r>
            <a:r>
              <a:rPr lang="en-US" altLang="zh-CN" sz="2400" b="1" dirty="0" smtClean="0"/>
              <a:t>A</a:t>
            </a:r>
            <a:r>
              <a:rPr lang="zh-CN" altLang="en-US" sz="2400" b="1" dirty="0" smtClean="0"/>
              <a:t>、</a:t>
            </a:r>
            <a:r>
              <a:rPr lang="en-US" altLang="zh-CN" sz="2400" b="1" dirty="0" smtClean="0"/>
              <a:t>H</a:t>
            </a:r>
            <a:r>
              <a:rPr lang="zh-CN" altLang="en-US" sz="2400" b="1" dirty="0" smtClean="0"/>
              <a:t>、</a:t>
            </a:r>
            <a:r>
              <a:rPr lang="en-US" altLang="zh-CN" sz="2400" b="1" dirty="0" smtClean="0"/>
              <a:t>S</a:t>
            </a:r>
            <a:r>
              <a:rPr lang="zh-CN" altLang="en-US" sz="2400" b="1" dirty="0" smtClean="0"/>
              <a:t>、</a:t>
            </a:r>
            <a:r>
              <a:rPr lang="en-US" altLang="zh-CN" sz="2400" b="1" dirty="0" smtClean="0"/>
              <a:t>L</a:t>
            </a:r>
            <a:r>
              <a:rPr lang="zh-CN" altLang="en-US" sz="2400" b="1" dirty="0" smtClean="0"/>
              <a:t>；</a:t>
            </a:r>
            <a:endParaRPr lang="en-US" altLang="zh-CN" sz="2400" b="1" dirty="0" smtClean="0"/>
          </a:p>
          <a:p>
            <a:pPr marL="457200" indent="-457200">
              <a:buFont typeface="+mj-lt"/>
              <a:buAutoNum type="arabicPeriod"/>
            </a:pPr>
            <a:r>
              <a:rPr lang="zh-CN" altLang="en-US" sz="2400" b="1" dirty="0" smtClean="0"/>
              <a:t>接着，在</a:t>
            </a:r>
            <a:r>
              <a:rPr lang="en-US" altLang="zh-CN" sz="2400" b="1" dirty="0" smtClean="0"/>
              <a:t>4</a:t>
            </a:r>
            <a:r>
              <a:rPr lang="zh-CN" altLang="en-US" sz="2400" b="1" dirty="0" smtClean="0"/>
              <a:t>个人在</a:t>
            </a:r>
            <a:r>
              <a:rPr lang="en-US" altLang="zh-CN" sz="2400" b="1" dirty="0" smtClean="0"/>
              <a:t>l</a:t>
            </a:r>
            <a:r>
              <a:rPr lang="en-US" altLang="zh-CN" sz="2400" b="1" baseline="-25000" dirty="0" smtClean="0"/>
              <a:t>1</a:t>
            </a:r>
            <a:r>
              <a:rPr lang="zh-CN" altLang="en-US" sz="2400" b="1" dirty="0" smtClean="0"/>
              <a:t>、</a:t>
            </a:r>
            <a:r>
              <a:rPr lang="en-US" altLang="zh-CN" sz="2400" b="1" dirty="0" smtClean="0"/>
              <a:t> l</a:t>
            </a:r>
            <a:r>
              <a:rPr lang="en-US" altLang="zh-CN" sz="2400" b="1" baseline="-25000" dirty="0" smtClean="0"/>
              <a:t>2 </a:t>
            </a:r>
            <a:r>
              <a:rPr lang="zh-CN" altLang="en-US" sz="2400" b="1" dirty="0" smtClean="0"/>
              <a:t>、</a:t>
            </a:r>
            <a:r>
              <a:rPr lang="en-US" altLang="zh-CN" sz="2400" b="1" dirty="0" smtClean="0"/>
              <a:t> l</a:t>
            </a:r>
            <a:r>
              <a:rPr lang="en-US" altLang="zh-CN" sz="2400" b="1" baseline="-25000" dirty="0" smtClean="0"/>
              <a:t>3 </a:t>
            </a:r>
            <a:r>
              <a:rPr lang="zh-CN" altLang="en-US" sz="2400" b="1" dirty="0" smtClean="0"/>
              <a:t>、</a:t>
            </a:r>
            <a:r>
              <a:rPr lang="en-US" altLang="zh-CN" sz="2400" b="1" dirty="0" smtClean="0"/>
              <a:t> l</a:t>
            </a:r>
            <a:r>
              <a:rPr lang="en-US" altLang="zh-CN" sz="2400" b="1" baseline="-25000" dirty="0" smtClean="0"/>
              <a:t>4 </a:t>
            </a:r>
            <a:r>
              <a:rPr lang="zh-CN" altLang="en-US" sz="2400" b="1" dirty="0" smtClean="0"/>
              <a:t>，任意两条线之间画若干条横向连接线。</a:t>
            </a:r>
            <a:endParaRPr lang="en-US" altLang="zh-CN" sz="2400" b="1" dirty="0" smtClean="0"/>
          </a:p>
          <a:p>
            <a:pPr marL="457200" indent="-457200">
              <a:buFont typeface="+mj-lt"/>
              <a:buAutoNum type="arabicPeriod"/>
            </a:pP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a:t>
            </a:r>
            <a:r>
              <a:rPr lang="en-US" altLang="zh-CN" sz="2400" b="1" dirty="0" smtClean="0"/>
              <a:t>4</a:t>
            </a:r>
            <a:r>
              <a:rPr lang="zh-CN" altLang="en-US" sz="2400" b="1" dirty="0" smtClean="0"/>
              <a:t>每个人沿着直线往下走，遇到横向连接线，必须转向，即沿横向连接线走到另一条连接的竖线。</a:t>
            </a:r>
            <a:endParaRPr lang="en-US" altLang="zh-CN" sz="2400" b="1" dirty="0" smtClean="0"/>
          </a:p>
          <a:p>
            <a:pPr marL="457200" indent="-457200">
              <a:buFont typeface="+mj-lt"/>
              <a:buAutoNum type="arabicPeriod"/>
            </a:pPr>
            <a:r>
              <a:rPr lang="zh-CN" altLang="en-US" sz="2400" b="1" dirty="0" smtClean="0"/>
              <a:t>每人走到出口处，标记的奖品归他所有。</a:t>
            </a:r>
            <a:endParaRPr lang="en-US" altLang="zh-CN" sz="2400" b="1" dirty="0" smtClean="0"/>
          </a:p>
          <a:p>
            <a:endParaRPr lang="en-US" altLang="zh-CN" sz="2400" b="1" dirty="0" smtClean="0"/>
          </a:p>
          <a:p>
            <a:endParaRPr lang="zh-CN" altLang="en-US" sz="2400" b="1" dirty="0" smtClean="0"/>
          </a:p>
          <a:p>
            <a:endParaRPr lang="zh-CN" altLang="en-US"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8229600" cy="1143000"/>
          </a:xfrm>
        </p:spPr>
        <p:txBody>
          <a:bodyPr>
            <a:normAutofit/>
          </a:bodyPr>
          <a:lstStyle/>
          <a:p>
            <a:r>
              <a:rPr lang="zh-CN" altLang="en-US" sz="3600" b="1" dirty="0" smtClean="0">
                <a:solidFill>
                  <a:srgbClr val="FF0000"/>
                </a:solidFill>
              </a:rPr>
              <a:t>分配方式示意图</a:t>
            </a:r>
            <a:endParaRPr lang="zh-CN" altLang="en-US" sz="3600" b="1" dirty="0">
              <a:solidFill>
                <a:srgbClr val="FF0000"/>
              </a:solidFill>
            </a:endParaRPr>
          </a:p>
        </p:txBody>
      </p:sp>
      <p:sp>
        <p:nvSpPr>
          <p:cNvPr id="3" name="内容占位符 2"/>
          <p:cNvSpPr>
            <a:spLocks noGrp="1"/>
          </p:cNvSpPr>
          <p:nvPr>
            <p:ph idx="1"/>
          </p:nvPr>
        </p:nvSpPr>
        <p:spPr>
          <a:xfrm>
            <a:off x="467544" y="5301208"/>
            <a:ext cx="8229600" cy="604663"/>
          </a:xfrm>
        </p:spPr>
        <p:txBody>
          <a:bodyPr>
            <a:normAutofit/>
          </a:bodyPr>
          <a:lstStyle/>
          <a:p>
            <a:r>
              <a:rPr lang="zh-CN" altLang="en-US" b="1" dirty="0" smtClean="0"/>
              <a:t>结果：</a:t>
            </a:r>
            <a:r>
              <a:rPr lang="en-US" altLang="zh-CN" b="1" dirty="0" smtClean="0"/>
              <a:t>A→3</a:t>
            </a:r>
            <a:r>
              <a:rPr lang="zh-CN" altLang="en-US" b="1" dirty="0" smtClean="0"/>
              <a:t>，</a:t>
            </a:r>
            <a:r>
              <a:rPr lang="en-US" altLang="zh-CN" b="1" dirty="0" smtClean="0"/>
              <a:t>H→4</a:t>
            </a:r>
            <a:r>
              <a:rPr lang="zh-CN" altLang="en-US" b="1" dirty="0" smtClean="0"/>
              <a:t>，</a:t>
            </a:r>
            <a:r>
              <a:rPr lang="en-US" altLang="zh-CN" b="1" dirty="0" smtClean="0"/>
              <a:t>S→2</a:t>
            </a:r>
            <a:r>
              <a:rPr lang="zh-CN" altLang="en-US" b="1" dirty="0" smtClean="0"/>
              <a:t>，</a:t>
            </a:r>
            <a:r>
              <a:rPr lang="en-US" altLang="zh-CN" b="1" dirty="0" smtClean="0"/>
              <a:t>L→1</a:t>
            </a:r>
            <a:endParaRPr lang="zh-CN" altLang="en-US" b="1" dirty="0"/>
          </a:p>
        </p:txBody>
      </p:sp>
      <p:grpSp>
        <p:nvGrpSpPr>
          <p:cNvPr id="35" name="组合 34"/>
          <p:cNvGrpSpPr/>
          <p:nvPr/>
        </p:nvGrpSpPr>
        <p:grpSpPr>
          <a:xfrm>
            <a:off x="2699792" y="1187460"/>
            <a:ext cx="3888432" cy="3979024"/>
            <a:chOff x="2699792" y="1187460"/>
            <a:chExt cx="3888432" cy="3979024"/>
          </a:xfrm>
        </p:grpSpPr>
        <p:cxnSp>
          <p:nvCxnSpPr>
            <p:cNvPr id="5" name="直接连接符 4"/>
            <p:cNvCxnSpPr/>
            <p:nvPr/>
          </p:nvCxnSpPr>
          <p:spPr>
            <a:xfrm>
              <a:off x="2843808"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995936"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48064"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300192" y="1556792"/>
              <a:ext cx="0" cy="316835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99792" y="1196752"/>
              <a:ext cx="504056" cy="369332"/>
            </a:xfrm>
            <a:prstGeom prst="rect">
              <a:avLst/>
            </a:prstGeom>
            <a:noFill/>
          </p:spPr>
          <p:txBody>
            <a:bodyPr wrap="square" rtlCol="0">
              <a:spAutoFit/>
            </a:bodyPr>
            <a:lstStyle/>
            <a:p>
              <a:r>
                <a:rPr lang="en-US" altLang="zh-CN" dirty="0" smtClean="0"/>
                <a:t>1</a:t>
              </a:r>
              <a:endParaRPr lang="zh-CN" altLang="en-US" dirty="0"/>
            </a:p>
          </p:txBody>
        </p:sp>
        <p:sp>
          <p:nvSpPr>
            <p:cNvPr id="10" name="TextBox 9"/>
            <p:cNvSpPr txBox="1"/>
            <p:nvPr/>
          </p:nvSpPr>
          <p:spPr>
            <a:xfrm>
              <a:off x="3851920" y="1187460"/>
              <a:ext cx="504056" cy="369332"/>
            </a:xfrm>
            <a:prstGeom prst="rect">
              <a:avLst/>
            </a:prstGeom>
            <a:noFill/>
          </p:spPr>
          <p:txBody>
            <a:bodyPr wrap="square" rtlCol="0">
              <a:spAutoFit/>
            </a:bodyPr>
            <a:lstStyle/>
            <a:p>
              <a:r>
                <a:rPr lang="en-US" altLang="zh-CN" dirty="0" smtClean="0"/>
                <a:t>2</a:t>
              </a:r>
              <a:endParaRPr lang="zh-CN" altLang="en-US" dirty="0"/>
            </a:p>
          </p:txBody>
        </p:sp>
        <p:sp>
          <p:nvSpPr>
            <p:cNvPr id="11" name="TextBox 10"/>
            <p:cNvSpPr txBox="1"/>
            <p:nvPr/>
          </p:nvSpPr>
          <p:spPr>
            <a:xfrm>
              <a:off x="4932040" y="1196752"/>
              <a:ext cx="504056" cy="369332"/>
            </a:xfrm>
            <a:prstGeom prst="rect">
              <a:avLst/>
            </a:prstGeom>
            <a:noFill/>
          </p:spPr>
          <p:txBody>
            <a:bodyPr wrap="square" rtlCol="0">
              <a:spAutoFit/>
            </a:bodyPr>
            <a:lstStyle/>
            <a:p>
              <a:r>
                <a:rPr lang="en-US" altLang="zh-CN" dirty="0" smtClean="0"/>
                <a:t>3</a:t>
              </a:r>
              <a:endParaRPr lang="zh-CN" altLang="en-US" dirty="0"/>
            </a:p>
          </p:txBody>
        </p:sp>
        <p:sp>
          <p:nvSpPr>
            <p:cNvPr id="12" name="TextBox 11"/>
            <p:cNvSpPr txBox="1"/>
            <p:nvPr/>
          </p:nvSpPr>
          <p:spPr>
            <a:xfrm>
              <a:off x="6084168" y="1196752"/>
              <a:ext cx="504056" cy="369332"/>
            </a:xfrm>
            <a:prstGeom prst="rect">
              <a:avLst/>
            </a:prstGeom>
            <a:noFill/>
          </p:spPr>
          <p:txBody>
            <a:bodyPr wrap="square" rtlCol="0">
              <a:spAutoFit/>
            </a:bodyPr>
            <a:lstStyle/>
            <a:p>
              <a:r>
                <a:rPr lang="en-US" altLang="zh-CN" dirty="0" smtClean="0"/>
                <a:t>4</a:t>
              </a:r>
              <a:endParaRPr lang="zh-CN" altLang="en-US" dirty="0"/>
            </a:p>
          </p:txBody>
        </p:sp>
        <p:sp>
          <p:nvSpPr>
            <p:cNvPr id="15" name="TextBox 14"/>
            <p:cNvSpPr txBox="1"/>
            <p:nvPr/>
          </p:nvSpPr>
          <p:spPr>
            <a:xfrm>
              <a:off x="2699792" y="4797152"/>
              <a:ext cx="504056" cy="369332"/>
            </a:xfrm>
            <a:prstGeom prst="rect">
              <a:avLst/>
            </a:prstGeom>
            <a:noFill/>
          </p:spPr>
          <p:txBody>
            <a:bodyPr wrap="square" rtlCol="0">
              <a:spAutoFit/>
            </a:bodyPr>
            <a:lstStyle/>
            <a:p>
              <a:r>
                <a:rPr lang="en-US" altLang="zh-CN" dirty="0" smtClean="0"/>
                <a:t>A</a:t>
              </a:r>
              <a:endParaRPr lang="zh-CN" altLang="en-US" dirty="0"/>
            </a:p>
          </p:txBody>
        </p:sp>
        <p:sp>
          <p:nvSpPr>
            <p:cNvPr id="16" name="TextBox 15"/>
            <p:cNvSpPr txBox="1"/>
            <p:nvPr/>
          </p:nvSpPr>
          <p:spPr>
            <a:xfrm>
              <a:off x="3851920" y="4787860"/>
              <a:ext cx="504056" cy="369332"/>
            </a:xfrm>
            <a:prstGeom prst="rect">
              <a:avLst/>
            </a:prstGeom>
            <a:noFill/>
          </p:spPr>
          <p:txBody>
            <a:bodyPr wrap="square" rtlCol="0">
              <a:spAutoFit/>
            </a:bodyPr>
            <a:lstStyle/>
            <a:p>
              <a:r>
                <a:rPr lang="en-US" altLang="zh-CN" dirty="0" smtClean="0"/>
                <a:t>H</a:t>
              </a:r>
              <a:endParaRPr lang="zh-CN" altLang="en-US" dirty="0"/>
            </a:p>
          </p:txBody>
        </p:sp>
        <p:sp>
          <p:nvSpPr>
            <p:cNvPr id="17" name="TextBox 16"/>
            <p:cNvSpPr txBox="1"/>
            <p:nvPr/>
          </p:nvSpPr>
          <p:spPr>
            <a:xfrm>
              <a:off x="4932040" y="4797152"/>
              <a:ext cx="504056" cy="369332"/>
            </a:xfrm>
            <a:prstGeom prst="rect">
              <a:avLst/>
            </a:prstGeom>
            <a:noFill/>
          </p:spPr>
          <p:txBody>
            <a:bodyPr wrap="square" rtlCol="0">
              <a:spAutoFit/>
            </a:bodyPr>
            <a:lstStyle/>
            <a:p>
              <a:r>
                <a:rPr lang="en-US" altLang="zh-CN" dirty="0" smtClean="0"/>
                <a:t>S</a:t>
              </a:r>
              <a:endParaRPr lang="zh-CN" altLang="en-US" dirty="0"/>
            </a:p>
          </p:txBody>
        </p:sp>
        <p:sp>
          <p:nvSpPr>
            <p:cNvPr id="18" name="TextBox 17"/>
            <p:cNvSpPr txBox="1"/>
            <p:nvPr/>
          </p:nvSpPr>
          <p:spPr>
            <a:xfrm>
              <a:off x="6084168" y="4797152"/>
              <a:ext cx="504056" cy="369332"/>
            </a:xfrm>
            <a:prstGeom prst="rect">
              <a:avLst/>
            </a:prstGeom>
            <a:noFill/>
          </p:spPr>
          <p:txBody>
            <a:bodyPr wrap="square" rtlCol="0">
              <a:spAutoFit/>
            </a:bodyPr>
            <a:lstStyle/>
            <a:p>
              <a:r>
                <a:rPr lang="en-US" altLang="zh-CN" dirty="0" smtClean="0"/>
                <a:t>L</a:t>
              </a:r>
              <a:endParaRPr lang="zh-CN" altLang="en-US" dirty="0"/>
            </a:p>
          </p:txBody>
        </p:sp>
        <p:cxnSp>
          <p:nvCxnSpPr>
            <p:cNvPr id="20" name="直接连接符 19"/>
            <p:cNvCxnSpPr/>
            <p:nvPr/>
          </p:nvCxnSpPr>
          <p:spPr>
            <a:xfrm>
              <a:off x="2843808" y="1916832"/>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995936" y="2564904"/>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148064" y="3140968"/>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843808" y="2924944"/>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95936" y="3573016"/>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95936" y="4077072"/>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843808" y="3789040"/>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48064" y="1988840"/>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843808" y="4293096"/>
              <a:ext cx="3456384"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843808" y="3284984"/>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995936" y="4581128"/>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32656"/>
            <a:ext cx="8229600" cy="6264696"/>
          </a:xfrm>
        </p:spPr>
        <p:txBody>
          <a:bodyPr>
            <a:noAutofit/>
          </a:bodyPr>
          <a:lstStyle/>
          <a:p>
            <a:pPr>
              <a:buNone/>
            </a:pPr>
            <a:r>
              <a:rPr lang="zh-CN" altLang="en-US" sz="2400" b="1" dirty="0" smtClean="0">
                <a:latin typeface="Times New Roman" pitchFamily="18" charset="0"/>
                <a:cs typeface="Times New Roman" pitchFamily="18" charset="0"/>
              </a:rPr>
              <a:t>输入</a:t>
            </a:r>
            <a:endParaRPr lang="en-US" altLang="zh-CN" sz="2400" b="1" dirty="0" smtClean="0">
              <a:latin typeface="Times New Roman" pitchFamily="18" charset="0"/>
              <a:cs typeface="Times New Roman" pitchFamily="18" charset="0"/>
            </a:endParaRPr>
          </a:p>
          <a:p>
            <a:pPr>
              <a:buNone/>
            </a:pPr>
            <a:r>
              <a:rPr lang="zh-CN" altLang="en-US" sz="2400" b="1" dirty="0" smtClean="0">
                <a:latin typeface="Times New Roman" pitchFamily="18" charset="0"/>
                <a:cs typeface="Times New Roman" pitchFamily="18" charset="0"/>
              </a:rPr>
              <a:t>    有多组数据。每组数据的第一行是</a:t>
            </a: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个整数</a:t>
            </a:r>
            <a:r>
              <a:rPr lang="en-US" altLang="zh-CN" sz="2400" b="1"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和</a:t>
            </a:r>
            <a:r>
              <a:rPr lang="en-US" altLang="zh-CN" sz="2400" b="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，其中</a:t>
            </a:r>
            <a:r>
              <a:rPr lang="en-US" altLang="zh-CN" sz="2400" b="1"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表示人的个数。接着有</a:t>
            </a:r>
            <a:r>
              <a:rPr lang="en-US" altLang="zh-CN" sz="2400" b="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行，第</a:t>
            </a:r>
            <a:r>
              <a:rPr lang="en-US" altLang="zh-CN" sz="2400" b="1" dirty="0" err="1" smtClean="0">
                <a:latin typeface="Times New Roman" pitchFamily="18" charset="0"/>
                <a:cs typeface="Times New Roman" pitchFamily="18" charset="0"/>
              </a:rPr>
              <a:t>i</a:t>
            </a:r>
            <a:r>
              <a:rPr lang="zh-CN" altLang="en-US" sz="2400" b="1" dirty="0" smtClean="0">
                <a:latin typeface="Times New Roman" pitchFamily="18" charset="0"/>
                <a:cs typeface="Times New Roman" pitchFamily="18" charset="0"/>
              </a:rPr>
              <a:t>行有</a:t>
            </a: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个整数</a:t>
            </a:r>
            <a:r>
              <a:rPr lang="en-US" altLang="zh-CN" sz="2400" b="1" dirty="0" smtClean="0">
                <a:latin typeface="Times New Roman" pitchFamily="18" charset="0"/>
                <a:cs typeface="Times New Roman" pitchFamily="18" charset="0"/>
              </a:rPr>
              <a:t>a</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sym typeface="Symbol"/>
              </a:rPr>
              <a:t>  </a:t>
            </a:r>
            <a:r>
              <a:rPr lang="en-US" altLang="zh-CN" sz="2400" b="1" dirty="0" err="1" smtClean="0">
                <a:latin typeface="Times New Roman" pitchFamily="18" charset="0"/>
                <a:cs typeface="Times New Roman" pitchFamily="18" charset="0"/>
              </a:rPr>
              <a:t>a,b</a:t>
            </a:r>
            <a:r>
              <a:rPr lang="en-US" altLang="zh-CN" sz="2400" b="1" dirty="0" err="1" smtClean="0">
                <a:latin typeface="Times New Roman" pitchFamily="18" charset="0"/>
                <a:cs typeface="Times New Roman" pitchFamily="18" charset="0"/>
                <a:sym typeface="Symbol"/>
              </a:rPr>
              <a:t></a:t>
            </a:r>
            <a:r>
              <a:rPr lang="en-US" altLang="zh-CN" sz="2400" b="1" dirty="0" err="1"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），表示直线</a:t>
            </a:r>
            <a:r>
              <a:rPr lang="en-US" altLang="zh-CN" sz="2400" b="1" dirty="0" smtClean="0">
                <a:latin typeface="Times New Roman" pitchFamily="18" charset="0"/>
                <a:cs typeface="Times New Roman" pitchFamily="18" charset="0"/>
              </a:rPr>
              <a:t>a</a:t>
            </a:r>
            <a:r>
              <a:rPr lang="zh-CN" altLang="en-US" sz="2400" b="1" dirty="0" smtClean="0">
                <a:latin typeface="Times New Roman" pitchFamily="18" charset="0"/>
                <a:cs typeface="Times New Roman" pitchFamily="18" charset="0"/>
              </a:rPr>
              <a:t>和</a:t>
            </a: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有连线。行</a:t>
            </a:r>
            <a:r>
              <a:rPr lang="en-US" altLang="zh-CN" sz="2400" b="1" dirty="0" err="1" smtClean="0">
                <a:latin typeface="Times New Roman" pitchFamily="18" charset="0"/>
                <a:cs typeface="Times New Roman" pitchFamily="18" charset="0"/>
              </a:rPr>
              <a:t>i</a:t>
            </a:r>
            <a:r>
              <a:rPr lang="zh-CN" altLang="en-US" sz="2400" b="1" dirty="0" smtClean="0">
                <a:latin typeface="Times New Roman" pitchFamily="18" charset="0"/>
                <a:cs typeface="Times New Roman" pitchFamily="18" charset="0"/>
              </a:rPr>
              <a:t>也表示连线出现的先后顺序。</a:t>
            </a:r>
            <a:endParaRPr lang="en-US" altLang="zh-CN" sz="2400" b="1" dirty="0" smtClean="0">
              <a:latin typeface="Times New Roman" pitchFamily="18" charset="0"/>
              <a:cs typeface="Times New Roman" pitchFamily="18" charset="0"/>
            </a:endParaRPr>
          </a:p>
          <a:p>
            <a:pPr>
              <a:buNone/>
            </a:pPr>
            <a:r>
              <a:rPr lang="zh-CN" altLang="en-US" sz="2400" b="1" dirty="0" smtClean="0">
                <a:latin typeface="Times New Roman" pitchFamily="18" charset="0"/>
                <a:cs typeface="Times New Roman" pitchFamily="18" charset="0"/>
              </a:rPr>
              <a:t>输出</a:t>
            </a:r>
            <a:endParaRPr lang="en-US" altLang="zh-CN" sz="2400" b="1" dirty="0" smtClean="0">
              <a:latin typeface="Times New Roman" pitchFamily="18" charset="0"/>
              <a:cs typeface="Times New Roman" pitchFamily="18" charset="0"/>
            </a:endParaRPr>
          </a:p>
          <a:p>
            <a:pPr>
              <a:buNone/>
            </a:pPr>
            <a:r>
              <a:rPr lang="zh-CN" altLang="en-US" sz="2400" b="1" dirty="0" smtClean="0">
                <a:latin typeface="Times New Roman" pitchFamily="18" charset="0"/>
                <a:cs typeface="Times New Roman" pitchFamily="18" charset="0"/>
              </a:rPr>
              <a:t>      对每组数据，输出</a:t>
            </a: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到</a:t>
            </a:r>
            <a:r>
              <a:rPr lang="en-US" altLang="zh-CN" sz="2400" b="1"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这</a:t>
            </a:r>
            <a:r>
              <a:rPr lang="en-US" altLang="zh-CN" sz="2400" b="1"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个人在出口处的直线编号。</a:t>
            </a:r>
            <a:endParaRPr lang="en-US" altLang="zh-CN" sz="2400" b="1" dirty="0" smtClean="0">
              <a:latin typeface="Times New Roman" pitchFamily="18" charset="0"/>
              <a:cs typeface="Times New Roman" pitchFamily="18" charset="0"/>
            </a:endParaRPr>
          </a:p>
          <a:p>
            <a:pPr>
              <a:buNone/>
            </a:pPr>
            <a:endParaRPr lang="zh-CN" altLang="en-US" sz="2400" b="1" dirty="0">
              <a:latin typeface="Times New Roman" pitchFamily="18" charset="0"/>
              <a:cs typeface="Times New Roman" pitchFamily="18" charset="0"/>
            </a:endParaRPr>
          </a:p>
        </p:txBody>
      </p:sp>
      <p:sp>
        <p:nvSpPr>
          <p:cNvPr id="4" name="矩形 3"/>
          <p:cNvSpPr/>
          <p:nvPr/>
        </p:nvSpPr>
        <p:spPr>
          <a:xfrm>
            <a:off x="539552" y="3429000"/>
            <a:ext cx="2016224" cy="2677656"/>
          </a:xfrm>
          <a:prstGeom prst="rect">
            <a:avLst/>
          </a:prstGeom>
          <a:ln w="25400">
            <a:solidFill>
              <a:srgbClr val="FFC000"/>
            </a:solidFill>
          </a:ln>
        </p:spPr>
        <p:txBody>
          <a:bodyPr wrap="square">
            <a:spAutoFit/>
          </a:bodyPr>
          <a:lstStyle/>
          <a:p>
            <a:pPr>
              <a:buNone/>
            </a:pPr>
            <a:r>
              <a:rPr lang="zh-CN" altLang="en-US" sz="2400" b="1" dirty="0" smtClean="0">
                <a:latin typeface="Times New Roman" pitchFamily="18" charset="0"/>
                <a:cs typeface="Times New Roman" pitchFamily="18" charset="0"/>
              </a:rPr>
              <a:t>输入样例</a:t>
            </a:r>
            <a:endParaRPr lang="en-US" altLang="zh-CN" sz="2400" b="1" dirty="0" smtClean="0">
              <a:latin typeface="Times New Roman" pitchFamily="18" charset="0"/>
              <a:cs typeface="Times New Roman" pitchFamily="18" charset="0"/>
            </a:endParaRPr>
          </a:p>
          <a:p>
            <a:pPr>
              <a:buNone/>
            </a:pPr>
            <a:r>
              <a:rPr lang="en-US" altLang="zh-CN" sz="2400" b="1" dirty="0" smtClean="0">
                <a:latin typeface="Times New Roman" pitchFamily="18" charset="0"/>
                <a:cs typeface="Times New Roman" pitchFamily="18" charset="0"/>
              </a:rPr>
              <a:t>4 11</a:t>
            </a:r>
          </a:p>
          <a:p>
            <a:pPr>
              <a:buNone/>
            </a:pPr>
            <a:r>
              <a:rPr lang="en-US" altLang="zh-CN" sz="2400" b="1" dirty="0" smtClean="0">
                <a:latin typeface="Times New Roman" pitchFamily="18" charset="0"/>
                <a:cs typeface="Times New Roman" pitchFamily="18" charset="0"/>
              </a:rPr>
              <a:t>1 2</a:t>
            </a:r>
          </a:p>
          <a:p>
            <a:pPr>
              <a:buNone/>
            </a:pPr>
            <a:r>
              <a:rPr lang="en-US" altLang="zh-CN" sz="2400" b="1" dirty="0" smtClean="0">
                <a:latin typeface="Times New Roman" pitchFamily="18" charset="0"/>
                <a:cs typeface="Times New Roman" pitchFamily="18" charset="0"/>
              </a:rPr>
              <a:t>3 4</a:t>
            </a:r>
          </a:p>
          <a:p>
            <a:pPr>
              <a:buNone/>
            </a:pPr>
            <a:r>
              <a:rPr lang="en-US" altLang="zh-CN" sz="2400" b="1" dirty="0" smtClean="0">
                <a:latin typeface="Times New Roman" pitchFamily="18" charset="0"/>
                <a:cs typeface="Times New Roman" pitchFamily="18" charset="0"/>
              </a:rPr>
              <a:t>2 3</a:t>
            </a:r>
          </a:p>
          <a:p>
            <a:pPr>
              <a:buNone/>
            </a:pPr>
            <a:r>
              <a:rPr lang="en-US" altLang="zh-CN" sz="2400" b="1" dirty="0" smtClean="0">
                <a:latin typeface="Times New Roman" pitchFamily="18" charset="0"/>
                <a:cs typeface="Times New Roman" pitchFamily="18" charset="0"/>
              </a:rPr>
              <a:t>1 3</a:t>
            </a:r>
          </a:p>
          <a:p>
            <a:pPr>
              <a:buNone/>
            </a:pPr>
            <a:r>
              <a:rPr lang="en-US" altLang="zh-CN" sz="2400" b="1" dirty="0" smtClean="0">
                <a:latin typeface="Times New Roman" pitchFamily="18" charset="0"/>
                <a:cs typeface="Times New Roman" pitchFamily="18" charset="0"/>
              </a:rPr>
              <a:t>3 4</a:t>
            </a:r>
          </a:p>
        </p:txBody>
      </p:sp>
      <p:sp>
        <p:nvSpPr>
          <p:cNvPr id="5" name="矩形 4"/>
          <p:cNvSpPr/>
          <p:nvPr/>
        </p:nvSpPr>
        <p:spPr>
          <a:xfrm>
            <a:off x="2627784" y="3789040"/>
            <a:ext cx="1872208" cy="2308324"/>
          </a:xfrm>
          <a:prstGeom prst="rect">
            <a:avLst/>
          </a:prstGeom>
          <a:ln w="25400">
            <a:solidFill>
              <a:srgbClr val="FFC000"/>
            </a:solidFill>
          </a:ln>
        </p:spPr>
        <p:txBody>
          <a:bodyPr wrap="square">
            <a:spAutoFit/>
          </a:bodyPr>
          <a:lstStyle/>
          <a:p>
            <a:pPr>
              <a:buNone/>
            </a:pPr>
            <a:r>
              <a:rPr lang="en-US" altLang="zh-CN" sz="2400" b="1" dirty="0" smtClean="0">
                <a:latin typeface="Times New Roman" pitchFamily="18" charset="0"/>
                <a:cs typeface="Times New Roman" pitchFamily="18" charset="0"/>
              </a:rPr>
              <a:t>1 2</a:t>
            </a:r>
          </a:p>
          <a:p>
            <a:pPr>
              <a:buNone/>
            </a:pPr>
            <a:r>
              <a:rPr lang="en-US" altLang="zh-CN" sz="2400" b="1" dirty="0" smtClean="0">
                <a:latin typeface="Times New Roman" pitchFamily="18" charset="0"/>
                <a:cs typeface="Times New Roman" pitchFamily="18" charset="0"/>
              </a:rPr>
              <a:t>2 3</a:t>
            </a:r>
          </a:p>
          <a:p>
            <a:pPr>
              <a:buNone/>
            </a:pPr>
            <a:r>
              <a:rPr lang="en-US" altLang="zh-CN" sz="2400" b="1" dirty="0" smtClean="0">
                <a:latin typeface="Times New Roman" pitchFamily="18" charset="0"/>
                <a:cs typeface="Times New Roman" pitchFamily="18" charset="0"/>
              </a:rPr>
              <a:t>1 3</a:t>
            </a:r>
          </a:p>
          <a:p>
            <a:pPr>
              <a:buNone/>
            </a:pPr>
            <a:r>
              <a:rPr lang="en-US" altLang="zh-CN" sz="2400" b="1" dirty="0" smtClean="0">
                <a:latin typeface="Times New Roman" pitchFamily="18" charset="0"/>
                <a:cs typeface="Times New Roman" pitchFamily="18" charset="0"/>
              </a:rPr>
              <a:t>2 4</a:t>
            </a:r>
          </a:p>
          <a:p>
            <a:pPr>
              <a:buNone/>
            </a:pPr>
            <a:r>
              <a:rPr lang="en-US" altLang="zh-CN" sz="2400" b="1" dirty="0" smtClean="0">
                <a:latin typeface="Times New Roman" pitchFamily="18" charset="0"/>
                <a:cs typeface="Times New Roman" pitchFamily="18" charset="0"/>
              </a:rPr>
              <a:t>1 4</a:t>
            </a:r>
          </a:p>
          <a:p>
            <a:pPr>
              <a:buNone/>
            </a:pPr>
            <a:r>
              <a:rPr lang="en-US" altLang="zh-CN" sz="2400" b="1" dirty="0" smtClean="0">
                <a:latin typeface="Times New Roman" pitchFamily="18" charset="0"/>
                <a:cs typeface="Times New Roman" pitchFamily="18" charset="0"/>
              </a:rPr>
              <a:t>2 3</a:t>
            </a:r>
          </a:p>
        </p:txBody>
      </p:sp>
      <p:sp>
        <p:nvSpPr>
          <p:cNvPr id="6" name="矩形 5"/>
          <p:cNvSpPr/>
          <p:nvPr/>
        </p:nvSpPr>
        <p:spPr>
          <a:xfrm>
            <a:off x="5148064" y="3429000"/>
            <a:ext cx="2016224" cy="1200329"/>
          </a:xfrm>
          <a:prstGeom prst="rect">
            <a:avLst/>
          </a:prstGeom>
          <a:ln w="25400">
            <a:solidFill>
              <a:srgbClr val="FFC000"/>
            </a:solidFill>
          </a:ln>
        </p:spPr>
        <p:txBody>
          <a:bodyPr wrap="square">
            <a:spAutoFit/>
          </a:bodyPr>
          <a:lstStyle/>
          <a:p>
            <a:pPr>
              <a:buNone/>
            </a:pPr>
            <a:r>
              <a:rPr lang="zh-CN" altLang="en-US" sz="2400" b="1" dirty="0" smtClean="0">
                <a:latin typeface="Times New Roman" pitchFamily="18" charset="0"/>
                <a:cs typeface="Times New Roman" pitchFamily="18" charset="0"/>
              </a:rPr>
              <a:t>输出样例</a:t>
            </a:r>
            <a:endParaRPr lang="en-US" altLang="zh-CN" sz="2400" b="1" dirty="0" smtClean="0">
              <a:latin typeface="Times New Roman" pitchFamily="18" charset="0"/>
              <a:cs typeface="Times New Roman" pitchFamily="18" charset="0"/>
            </a:endParaRPr>
          </a:p>
          <a:p>
            <a:pPr>
              <a:buNone/>
            </a:pPr>
            <a:r>
              <a:rPr lang="en-US" altLang="zh-CN" sz="2400" b="1" dirty="0" smtClean="0">
                <a:latin typeface="Times New Roman" pitchFamily="18" charset="0"/>
                <a:cs typeface="Times New Roman" pitchFamily="18" charset="0"/>
              </a:rPr>
              <a:t>4 3 1 2</a:t>
            </a:r>
          </a:p>
          <a:p>
            <a:pPr>
              <a:buNone/>
            </a:pPr>
            <a:endParaRPr lang="en-US" altLang="zh-CN"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分析</a:t>
            </a:r>
            <a:endParaRPr lang="zh-CN" altLang="en-US" sz="3600" b="1" dirty="0"/>
          </a:p>
        </p:txBody>
      </p:sp>
      <p:sp>
        <p:nvSpPr>
          <p:cNvPr id="3" name="内容占位符 2"/>
          <p:cNvSpPr>
            <a:spLocks noGrp="1"/>
          </p:cNvSpPr>
          <p:nvPr>
            <p:ph idx="1"/>
          </p:nvPr>
        </p:nvSpPr>
        <p:spPr>
          <a:xfrm>
            <a:off x="457200" y="1268760"/>
            <a:ext cx="8229600" cy="4857403"/>
          </a:xfrm>
        </p:spPr>
        <p:txBody>
          <a:bodyPr>
            <a:normAutofit/>
          </a:bodyPr>
          <a:lstStyle/>
          <a:p>
            <a:r>
              <a:rPr lang="zh-CN" altLang="en-US" sz="2400" b="1" dirty="0" smtClean="0">
                <a:solidFill>
                  <a:srgbClr val="0000CC"/>
                </a:solidFill>
              </a:rPr>
              <a:t>思考：上述图中</a:t>
            </a:r>
            <a:r>
              <a:rPr lang="en-US" altLang="zh-CN" sz="2400" b="1" dirty="0" smtClean="0">
                <a:solidFill>
                  <a:srgbClr val="0000CC"/>
                </a:solidFill>
              </a:rPr>
              <a:t>4</a:t>
            </a:r>
            <a:r>
              <a:rPr lang="zh-CN" altLang="en-US" sz="2400" b="1" dirty="0" smtClean="0">
                <a:solidFill>
                  <a:srgbClr val="0000CC"/>
                </a:solidFill>
              </a:rPr>
              <a:t>个人的下方出口为什么是各不相同的？</a:t>
            </a:r>
            <a:endParaRPr lang="en-US" altLang="zh-CN" sz="2400" b="1" dirty="0" smtClean="0">
              <a:solidFill>
                <a:srgbClr val="0000CC"/>
              </a:solidFill>
            </a:endParaRPr>
          </a:p>
          <a:p>
            <a:r>
              <a:rPr lang="zh-CN" altLang="en-US" sz="2400" b="1" dirty="0" smtClean="0"/>
              <a:t>问题解决途径：</a:t>
            </a:r>
            <a:endParaRPr lang="en-US" altLang="zh-CN" sz="2400" b="1" dirty="0" smtClean="0"/>
          </a:p>
          <a:p>
            <a:pPr marL="457200" indent="-457200">
              <a:buFont typeface="+mj-lt"/>
              <a:buAutoNum type="arabicPeriod"/>
            </a:pPr>
            <a:r>
              <a:rPr lang="zh-CN" altLang="en-US" sz="2400" b="1" dirty="0" smtClean="0"/>
              <a:t>用数组</a:t>
            </a:r>
            <a:r>
              <a:rPr lang="en-US" altLang="zh-CN" sz="2400" b="1" dirty="0" smtClean="0"/>
              <a:t>a[1..n]</a:t>
            </a:r>
            <a:r>
              <a:rPr lang="zh-CN" altLang="en-US" sz="2400" b="1" dirty="0" smtClean="0"/>
              <a:t>表示</a:t>
            </a:r>
            <a:r>
              <a:rPr lang="en-US" altLang="zh-CN" sz="2400" b="1" dirty="0" smtClean="0"/>
              <a:t>n</a:t>
            </a:r>
            <a:r>
              <a:rPr lang="zh-CN" altLang="en-US" sz="2400" b="1" dirty="0" smtClean="0"/>
              <a:t>条直线某个时刻的状态</a:t>
            </a:r>
            <a:endParaRPr lang="en-US" altLang="zh-CN" sz="2400" b="1" dirty="0" smtClean="0"/>
          </a:p>
          <a:p>
            <a:pPr marL="457200" indent="-457200">
              <a:buFont typeface="+mj-lt"/>
              <a:buAutoNum type="arabicPeriod"/>
            </a:pPr>
            <a:r>
              <a:rPr lang="zh-CN" altLang="en-US" sz="2400" b="1" dirty="0" smtClean="0"/>
              <a:t>初始状态：</a:t>
            </a:r>
            <a:r>
              <a:rPr lang="en-US" altLang="zh-CN" sz="2400" b="1" dirty="0" smtClean="0"/>
              <a:t> a[1]=1</a:t>
            </a:r>
            <a:r>
              <a:rPr lang="zh-CN" altLang="en-US" sz="2400" b="1" dirty="0" smtClean="0"/>
              <a:t>、</a:t>
            </a:r>
            <a:r>
              <a:rPr lang="en-US" altLang="zh-CN" sz="2400" b="1" dirty="0" smtClean="0"/>
              <a:t>a[2]=2</a:t>
            </a:r>
            <a:r>
              <a:rPr lang="zh-CN" altLang="en-US" sz="2400" b="1" dirty="0" smtClean="0"/>
              <a:t>、</a:t>
            </a:r>
            <a:r>
              <a:rPr lang="en-US" altLang="zh-CN" sz="2400" b="1" dirty="0" smtClean="0"/>
              <a:t>...</a:t>
            </a:r>
            <a:r>
              <a:rPr lang="zh-CN" altLang="en-US" sz="2400" b="1" dirty="0" smtClean="0"/>
              <a:t>、</a:t>
            </a:r>
            <a:r>
              <a:rPr lang="en-US" altLang="zh-CN" sz="2400" b="1" dirty="0" smtClean="0"/>
              <a:t>a[n]=n</a:t>
            </a:r>
          </a:p>
          <a:p>
            <a:pPr marL="457200" indent="-457200">
              <a:buFont typeface="+mj-lt"/>
              <a:buAutoNum type="arabicPeriod"/>
            </a:pPr>
            <a:r>
              <a:rPr lang="zh-CN" altLang="en-US" sz="2400" b="1" dirty="0" smtClean="0"/>
              <a:t>在某个状态，直线</a:t>
            </a:r>
            <a:r>
              <a:rPr lang="en-US" altLang="zh-CN" sz="2400" b="1" dirty="0" err="1" smtClean="0"/>
              <a:t>i</a:t>
            </a:r>
            <a:r>
              <a:rPr lang="zh-CN" altLang="en-US" sz="2400" b="1" dirty="0" smtClean="0"/>
              <a:t>与</a:t>
            </a:r>
            <a:r>
              <a:rPr lang="en-US" altLang="zh-CN" sz="2400" b="1" dirty="0" smtClean="0"/>
              <a:t>j</a:t>
            </a:r>
            <a:r>
              <a:rPr lang="zh-CN" altLang="en-US" sz="2400" b="1" dirty="0" smtClean="0"/>
              <a:t>相连，状态需改变，即</a:t>
            </a:r>
            <a:endParaRPr lang="en-US" altLang="zh-CN" sz="2400" b="1" dirty="0" smtClean="0"/>
          </a:p>
          <a:p>
            <a:pPr>
              <a:buNone/>
            </a:pPr>
            <a:r>
              <a:rPr lang="en-US" altLang="zh-CN" sz="2400" b="1" dirty="0" smtClean="0"/>
              <a:t>		</a:t>
            </a:r>
            <a:r>
              <a:rPr lang="en-US" altLang="zh-CN" sz="2400" b="1" dirty="0" err="1" smtClean="0"/>
              <a:t>Tmp</a:t>
            </a:r>
            <a:r>
              <a:rPr lang="en-US" altLang="zh-CN" sz="2400" b="1" dirty="0" smtClean="0"/>
              <a:t>= a[</a:t>
            </a:r>
            <a:r>
              <a:rPr lang="en-US" altLang="zh-CN" sz="2400" b="1" dirty="0" err="1" smtClean="0"/>
              <a:t>i</a:t>
            </a:r>
            <a:r>
              <a:rPr lang="en-US" altLang="zh-CN" sz="2400" b="1" dirty="0" smtClean="0"/>
              <a:t>];</a:t>
            </a:r>
          </a:p>
          <a:p>
            <a:pPr>
              <a:buNone/>
            </a:pPr>
            <a:r>
              <a:rPr lang="en-US" altLang="zh-CN" sz="2400" b="1" dirty="0" smtClean="0"/>
              <a:t>		a[</a:t>
            </a:r>
            <a:r>
              <a:rPr lang="en-US" altLang="zh-CN" sz="2400" b="1" dirty="0" err="1" smtClean="0"/>
              <a:t>i</a:t>
            </a:r>
            <a:r>
              <a:rPr lang="en-US" altLang="zh-CN" sz="2400" b="1" dirty="0" smtClean="0"/>
              <a:t>]=a[j]; </a:t>
            </a:r>
          </a:p>
          <a:p>
            <a:pPr>
              <a:buNone/>
            </a:pPr>
            <a:r>
              <a:rPr lang="en-US" altLang="zh-CN" sz="2400" b="1" dirty="0" smtClean="0"/>
              <a:t>		a[j]=</a:t>
            </a:r>
            <a:r>
              <a:rPr lang="en-US" altLang="zh-CN" sz="2400" b="1" dirty="0" err="1" smtClean="0"/>
              <a:t>Tmp</a:t>
            </a:r>
            <a:r>
              <a:rPr lang="en-US" altLang="zh-CN" sz="2400" b="1" dirty="0" smtClean="0"/>
              <a:t>;</a:t>
            </a:r>
          </a:p>
          <a:p>
            <a:endParaRPr lang="en-US" altLang="zh-CN" sz="2400" b="1" dirty="0" smtClean="0"/>
          </a:p>
          <a:p>
            <a:endParaRPr lang="en-US" altLang="zh-CN" sz="2400" b="1" dirty="0" smtClean="0"/>
          </a:p>
          <a:p>
            <a:endParaRPr lang="en-US" altLang="zh-CN" sz="2400" b="1" dirty="0" smtClean="0"/>
          </a:p>
          <a:p>
            <a:endParaRPr lang="zh-CN" alt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Autofit/>
          </a:bodyPr>
          <a:lstStyle/>
          <a:p>
            <a:r>
              <a:rPr lang="zh-CN" altLang="en-US" sz="3600" b="1" dirty="0" smtClean="0"/>
              <a:t>实现</a:t>
            </a:r>
            <a:endParaRPr lang="zh-CN" altLang="en-US" sz="3600" b="1" dirty="0"/>
          </a:p>
        </p:txBody>
      </p:sp>
      <p:sp>
        <p:nvSpPr>
          <p:cNvPr id="3" name="内容占位符 2"/>
          <p:cNvSpPr>
            <a:spLocks noGrp="1"/>
          </p:cNvSpPr>
          <p:nvPr>
            <p:ph idx="1"/>
          </p:nvPr>
        </p:nvSpPr>
        <p:spPr>
          <a:xfrm>
            <a:off x="457200" y="908720"/>
            <a:ext cx="8229600" cy="5688632"/>
          </a:xfrm>
        </p:spPr>
        <p:txBody>
          <a:bodyPr>
            <a:noAutofit/>
          </a:bodyPr>
          <a:lstStyle/>
          <a:p>
            <a:pPr>
              <a:buNone/>
            </a:pPr>
            <a:r>
              <a:rPr lang="en-US" altLang="zh-CN" sz="1600" b="1" dirty="0" smtClean="0"/>
              <a:t>#include&lt;</a:t>
            </a:r>
            <a:r>
              <a:rPr lang="en-US" altLang="zh-CN" sz="1600" b="1" dirty="0" err="1" smtClean="0"/>
              <a:t>stdio.h</a:t>
            </a:r>
            <a:r>
              <a:rPr lang="en-US" altLang="zh-CN" sz="1600" b="1" dirty="0" smtClean="0"/>
              <a:t>&gt;</a:t>
            </a:r>
          </a:p>
          <a:p>
            <a:pPr>
              <a:buNone/>
            </a:pPr>
            <a:r>
              <a:rPr lang="en-US" altLang="zh-CN" sz="1600" b="1" dirty="0" err="1" smtClean="0"/>
              <a:t>int</a:t>
            </a:r>
            <a:r>
              <a:rPr lang="en-US" altLang="zh-CN" sz="1600" b="1" dirty="0" smtClean="0"/>
              <a:t> main(){</a:t>
            </a:r>
          </a:p>
          <a:p>
            <a:pPr>
              <a:buNone/>
            </a:pPr>
            <a:r>
              <a:rPr lang="en-US" altLang="zh-CN" sz="1600" b="1" dirty="0" smtClean="0"/>
              <a:t>	</a:t>
            </a:r>
            <a:r>
              <a:rPr lang="en-US" altLang="zh-CN" sz="1600" b="1" dirty="0" err="1" smtClean="0"/>
              <a:t>int</a:t>
            </a:r>
            <a:r>
              <a:rPr lang="en-US" altLang="zh-CN" sz="1600" b="1" dirty="0" smtClean="0"/>
              <a:t> </a:t>
            </a:r>
            <a:r>
              <a:rPr lang="en-US" altLang="zh-CN" sz="1600" b="1" dirty="0" err="1" smtClean="0"/>
              <a:t>n,m,i,j,Tmp,x,y</a:t>
            </a:r>
            <a:r>
              <a:rPr lang="en-US" altLang="zh-CN" sz="1600" b="1" dirty="0" smtClean="0"/>
              <a:t>, a[100];</a:t>
            </a:r>
          </a:p>
          <a:p>
            <a:pPr>
              <a:buNone/>
            </a:pPr>
            <a:r>
              <a:rPr lang="en-US" altLang="zh-CN" sz="1600" b="1" dirty="0" smtClean="0"/>
              <a:t>	while (</a:t>
            </a:r>
            <a:r>
              <a:rPr lang="en-US" altLang="zh-CN" sz="1600" b="1" dirty="0" err="1" smtClean="0"/>
              <a:t>scanf</a:t>
            </a:r>
            <a:r>
              <a:rPr lang="en-US" altLang="zh-CN" sz="1600" b="1" dirty="0" smtClean="0"/>
              <a:t>("%</a:t>
            </a:r>
            <a:r>
              <a:rPr lang="en-US" altLang="zh-CN" sz="1600" b="1" dirty="0" err="1" smtClean="0"/>
              <a:t>d%d</a:t>
            </a:r>
            <a:r>
              <a:rPr lang="en-US" altLang="zh-CN" sz="1600" b="1" dirty="0" smtClean="0"/>
              <a:t>", &amp;</a:t>
            </a:r>
            <a:r>
              <a:rPr lang="en-US" altLang="zh-CN" sz="1600" b="1" dirty="0" err="1" smtClean="0"/>
              <a:t>n,&amp;m</a:t>
            </a:r>
            <a:r>
              <a:rPr lang="en-US" altLang="zh-CN" sz="1600" b="1" dirty="0" smtClean="0"/>
              <a:t>)==2){</a:t>
            </a:r>
          </a:p>
          <a:p>
            <a:pPr>
              <a:buNone/>
            </a:pPr>
            <a:r>
              <a:rPr lang="en-US" altLang="zh-CN" sz="1600" b="1" dirty="0" smtClean="0"/>
              <a:t>		for ( j = 0; j &lt;= n; j++)  a[j]=j;</a:t>
            </a:r>
          </a:p>
          <a:p>
            <a:pPr>
              <a:buNone/>
            </a:pPr>
            <a:r>
              <a:rPr lang="en-US" altLang="zh-CN" sz="1600" b="1" dirty="0" smtClean="0"/>
              <a:t>		for ( j = 1; j &lt;= m; j ++){  </a:t>
            </a:r>
          </a:p>
          <a:p>
            <a:pPr>
              <a:buNone/>
            </a:pPr>
            <a:r>
              <a:rPr lang="en-US" altLang="zh-CN" sz="1600" b="1" dirty="0" smtClean="0"/>
              <a:t>		      </a:t>
            </a:r>
            <a:r>
              <a:rPr lang="en-US" altLang="zh-CN" sz="1600" b="1" dirty="0" err="1" smtClean="0"/>
              <a:t>scanf</a:t>
            </a:r>
            <a:r>
              <a:rPr lang="en-US" altLang="zh-CN" sz="1600" b="1" dirty="0" smtClean="0"/>
              <a:t>("%</a:t>
            </a:r>
            <a:r>
              <a:rPr lang="en-US" altLang="zh-CN" sz="1600" b="1" dirty="0" err="1" smtClean="0"/>
              <a:t>d%d</a:t>
            </a:r>
            <a:r>
              <a:rPr lang="en-US" altLang="zh-CN" sz="1600" b="1" dirty="0" smtClean="0"/>
              <a:t>", &amp;</a:t>
            </a:r>
            <a:r>
              <a:rPr lang="en-US" altLang="zh-CN" sz="1600" b="1" dirty="0" err="1" smtClean="0"/>
              <a:t>x,&amp;y</a:t>
            </a:r>
            <a:r>
              <a:rPr lang="en-US" altLang="zh-CN" sz="1600" b="1" dirty="0" smtClean="0"/>
              <a:t>);</a:t>
            </a:r>
          </a:p>
          <a:p>
            <a:pPr>
              <a:buNone/>
            </a:pPr>
            <a:r>
              <a:rPr lang="en-US" altLang="zh-CN" sz="1600" b="1" dirty="0" smtClean="0"/>
              <a:t>		      </a:t>
            </a:r>
            <a:r>
              <a:rPr lang="en-US" altLang="zh-CN" sz="1600" b="1" dirty="0" err="1" smtClean="0"/>
              <a:t>Tmp</a:t>
            </a:r>
            <a:r>
              <a:rPr lang="en-US" altLang="zh-CN" sz="1600" b="1" dirty="0" smtClean="0"/>
              <a:t>= a[x];	a[x]=a[y];  a[y]=</a:t>
            </a:r>
            <a:r>
              <a:rPr lang="en-US" altLang="zh-CN" sz="1600" b="1" dirty="0" err="1" smtClean="0"/>
              <a:t>Tmp</a:t>
            </a:r>
            <a:r>
              <a:rPr lang="en-US" altLang="zh-CN" sz="1600" b="1" dirty="0" smtClean="0"/>
              <a:t>;</a:t>
            </a:r>
          </a:p>
          <a:p>
            <a:pPr>
              <a:buNone/>
            </a:pPr>
            <a:r>
              <a:rPr lang="en-US" altLang="zh-CN" sz="1600" b="1" dirty="0" smtClean="0"/>
              <a:t>		}</a:t>
            </a:r>
          </a:p>
          <a:p>
            <a:pPr>
              <a:buNone/>
            </a:pPr>
            <a:r>
              <a:rPr lang="en-US" altLang="zh-CN" sz="1600" b="1" dirty="0" smtClean="0"/>
              <a:t>		for ( j = 1; j &lt;= n; j++)</a:t>
            </a:r>
          </a:p>
          <a:p>
            <a:pPr>
              <a:buNone/>
            </a:pPr>
            <a:r>
              <a:rPr lang="en-US" altLang="zh-CN" sz="1600" b="1" dirty="0" smtClean="0"/>
              <a:t>		      if(j==1)</a:t>
            </a:r>
          </a:p>
          <a:p>
            <a:pPr>
              <a:buNone/>
            </a:pPr>
            <a:r>
              <a:rPr lang="en-US" altLang="zh-CN" sz="1600" b="1" dirty="0" smtClean="0"/>
              <a:t>		            </a:t>
            </a:r>
            <a:r>
              <a:rPr lang="en-US" altLang="zh-CN" sz="1600" b="1" dirty="0" err="1" smtClean="0"/>
              <a:t>printf</a:t>
            </a:r>
            <a:r>
              <a:rPr lang="en-US" altLang="zh-CN" sz="1600" b="1" dirty="0" smtClean="0"/>
              <a:t>("%</a:t>
            </a:r>
            <a:r>
              <a:rPr lang="en-US" altLang="zh-CN" sz="1600" b="1" dirty="0" err="1" smtClean="0"/>
              <a:t>d",a</a:t>
            </a:r>
            <a:r>
              <a:rPr lang="en-US" altLang="zh-CN" sz="1600" b="1" dirty="0" smtClean="0"/>
              <a:t>[j]);</a:t>
            </a:r>
          </a:p>
          <a:p>
            <a:pPr>
              <a:buNone/>
            </a:pPr>
            <a:r>
              <a:rPr lang="en-US" altLang="zh-CN" sz="1600" b="1" dirty="0" smtClean="0"/>
              <a:t>		      else</a:t>
            </a:r>
          </a:p>
          <a:p>
            <a:pPr>
              <a:buNone/>
            </a:pPr>
            <a:r>
              <a:rPr lang="en-US" altLang="zh-CN" sz="1600" b="1" dirty="0" smtClean="0"/>
              <a:t>		            </a:t>
            </a:r>
            <a:r>
              <a:rPr lang="en-US" altLang="zh-CN" sz="1600" b="1" dirty="0" err="1" smtClean="0"/>
              <a:t>printf</a:t>
            </a:r>
            <a:r>
              <a:rPr lang="en-US" altLang="zh-CN" sz="1600" b="1" dirty="0" smtClean="0"/>
              <a:t>(" %</a:t>
            </a:r>
            <a:r>
              <a:rPr lang="en-US" altLang="zh-CN" sz="1600" b="1" dirty="0" err="1" smtClean="0"/>
              <a:t>d",a</a:t>
            </a:r>
            <a:r>
              <a:rPr lang="en-US" altLang="zh-CN" sz="1600" b="1" dirty="0" smtClean="0"/>
              <a:t>[j]);</a:t>
            </a:r>
          </a:p>
          <a:p>
            <a:pPr>
              <a:buNone/>
            </a:pPr>
            <a:r>
              <a:rPr lang="en-US" altLang="zh-CN" sz="1600" b="1" dirty="0" smtClean="0"/>
              <a:t>		</a:t>
            </a:r>
            <a:r>
              <a:rPr lang="en-US" altLang="zh-CN" sz="1600" b="1" dirty="0" err="1" smtClean="0"/>
              <a:t>printf</a:t>
            </a:r>
            <a:r>
              <a:rPr lang="en-US" altLang="zh-CN" sz="1600" b="1" dirty="0" smtClean="0"/>
              <a:t>("\n");</a:t>
            </a:r>
          </a:p>
          <a:p>
            <a:pPr>
              <a:buNone/>
            </a:pPr>
            <a:r>
              <a:rPr lang="en-US" altLang="zh-CN" sz="1600" b="1" dirty="0" smtClean="0"/>
              <a:t>	}</a:t>
            </a:r>
          </a:p>
          <a:p>
            <a:pPr>
              <a:buNone/>
            </a:pPr>
            <a:r>
              <a:rPr lang="en-US" altLang="zh-CN" sz="1600" b="1" dirty="0" smtClean="0"/>
              <a:t>	return 0;</a:t>
            </a:r>
          </a:p>
          <a:p>
            <a:pPr>
              <a:buNone/>
            </a:pPr>
            <a:r>
              <a:rPr lang="en-US" altLang="zh-CN" sz="1600" b="1" dirty="0" smtClean="0"/>
              <a:t>}</a:t>
            </a:r>
            <a:endParaRPr lang="zh-CN" altLang="en-US" sz="1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zh-CN" altLang="en-US" sz="3600" b="1" dirty="0" smtClean="0"/>
              <a:t>进一步</a:t>
            </a:r>
            <a:endParaRPr lang="zh-CN" altLang="en-US" sz="3600" b="1" dirty="0"/>
          </a:p>
        </p:txBody>
      </p:sp>
      <p:sp>
        <p:nvSpPr>
          <p:cNvPr id="3" name="内容占位符 2"/>
          <p:cNvSpPr>
            <a:spLocks noGrp="1"/>
          </p:cNvSpPr>
          <p:nvPr>
            <p:ph idx="1"/>
          </p:nvPr>
        </p:nvSpPr>
        <p:spPr>
          <a:xfrm>
            <a:off x="457200" y="1052737"/>
            <a:ext cx="8229600" cy="4536504"/>
          </a:xfrm>
        </p:spPr>
        <p:txBody>
          <a:bodyPr>
            <a:normAutofit/>
          </a:bodyPr>
          <a:lstStyle/>
          <a:p>
            <a:r>
              <a:rPr lang="zh-CN" altLang="en-US" sz="2400" b="1" dirty="0" smtClean="0"/>
              <a:t>将上面的图倒置放如右图，按同样方法从上到下走</a:t>
            </a:r>
            <a:endParaRPr lang="zh-CN" altLang="en-US" sz="2400" b="1" dirty="0"/>
          </a:p>
        </p:txBody>
      </p:sp>
      <p:grpSp>
        <p:nvGrpSpPr>
          <p:cNvPr id="4" name="组合 3"/>
          <p:cNvGrpSpPr/>
          <p:nvPr/>
        </p:nvGrpSpPr>
        <p:grpSpPr>
          <a:xfrm>
            <a:off x="323528" y="1772816"/>
            <a:ext cx="3456384" cy="3672408"/>
            <a:chOff x="2699792" y="1187460"/>
            <a:chExt cx="3888432" cy="3979024"/>
          </a:xfrm>
        </p:grpSpPr>
        <p:cxnSp>
          <p:nvCxnSpPr>
            <p:cNvPr id="5" name="直接连接符 4"/>
            <p:cNvCxnSpPr/>
            <p:nvPr/>
          </p:nvCxnSpPr>
          <p:spPr>
            <a:xfrm>
              <a:off x="2843808"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995936"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48064"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300192" y="1556792"/>
              <a:ext cx="0" cy="316835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99792" y="1196752"/>
              <a:ext cx="504056" cy="369332"/>
            </a:xfrm>
            <a:prstGeom prst="rect">
              <a:avLst/>
            </a:prstGeom>
            <a:noFill/>
          </p:spPr>
          <p:txBody>
            <a:bodyPr wrap="square" rtlCol="0">
              <a:spAutoFit/>
            </a:bodyPr>
            <a:lstStyle/>
            <a:p>
              <a:r>
                <a:rPr lang="en-US" altLang="zh-CN" dirty="0" smtClean="0"/>
                <a:t>1</a:t>
              </a:r>
              <a:endParaRPr lang="zh-CN" altLang="en-US" dirty="0"/>
            </a:p>
          </p:txBody>
        </p:sp>
        <p:sp>
          <p:nvSpPr>
            <p:cNvPr id="10" name="TextBox 9"/>
            <p:cNvSpPr txBox="1"/>
            <p:nvPr/>
          </p:nvSpPr>
          <p:spPr>
            <a:xfrm>
              <a:off x="3851920" y="1187460"/>
              <a:ext cx="504056" cy="369332"/>
            </a:xfrm>
            <a:prstGeom prst="rect">
              <a:avLst/>
            </a:prstGeom>
            <a:noFill/>
          </p:spPr>
          <p:txBody>
            <a:bodyPr wrap="square" rtlCol="0">
              <a:spAutoFit/>
            </a:bodyPr>
            <a:lstStyle/>
            <a:p>
              <a:r>
                <a:rPr lang="en-US" altLang="zh-CN" dirty="0" smtClean="0"/>
                <a:t>2</a:t>
              </a:r>
              <a:endParaRPr lang="zh-CN" altLang="en-US" dirty="0"/>
            </a:p>
          </p:txBody>
        </p:sp>
        <p:sp>
          <p:nvSpPr>
            <p:cNvPr id="11" name="TextBox 10"/>
            <p:cNvSpPr txBox="1"/>
            <p:nvPr/>
          </p:nvSpPr>
          <p:spPr>
            <a:xfrm>
              <a:off x="4932040" y="1196752"/>
              <a:ext cx="504056" cy="369332"/>
            </a:xfrm>
            <a:prstGeom prst="rect">
              <a:avLst/>
            </a:prstGeom>
            <a:noFill/>
          </p:spPr>
          <p:txBody>
            <a:bodyPr wrap="square" rtlCol="0">
              <a:spAutoFit/>
            </a:bodyPr>
            <a:lstStyle/>
            <a:p>
              <a:r>
                <a:rPr lang="en-US" altLang="zh-CN" dirty="0" smtClean="0"/>
                <a:t>3</a:t>
              </a:r>
              <a:endParaRPr lang="zh-CN" altLang="en-US" dirty="0"/>
            </a:p>
          </p:txBody>
        </p:sp>
        <p:sp>
          <p:nvSpPr>
            <p:cNvPr id="12" name="TextBox 11"/>
            <p:cNvSpPr txBox="1"/>
            <p:nvPr/>
          </p:nvSpPr>
          <p:spPr>
            <a:xfrm>
              <a:off x="6084168" y="1196752"/>
              <a:ext cx="504056" cy="369332"/>
            </a:xfrm>
            <a:prstGeom prst="rect">
              <a:avLst/>
            </a:prstGeom>
            <a:noFill/>
          </p:spPr>
          <p:txBody>
            <a:bodyPr wrap="square" rtlCol="0">
              <a:spAutoFit/>
            </a:bodyPr>
            <a:lstStyle/>
            <a:p>
              <a:r>
                <a:rPr lang="en-US" altLang="zh-CN" dirty="0" smtClean="0"/>
                <a:t>4</a:t>
              </a:r>
              <a:endParaRPr lang="zh-CN" altLang="en-US" dirty="0"/>
            </a:p>
          </p:txBody>
        </p:sp>
        <p:sp>
          <p:nvSpPr>
            <p:cNvPr id="13" name="TextBox 12"/>
            <p:cNvSpPr txBox="1"/>
            <p:nvPr/>
          </p:nvSpPr>
          <p:spPr>
            <a:xfrm>
              <a:off x="2699792" y="4797152"/>
              <a:ext cx="504056" cy="369332"/>
            </a:xfrm>
            <a:prstGeom prst="rect">
              <a:avLst/>
            </a:prstGeom>
            <a:noFill/>
          </p:spPr>
          <p:txBody>
            <a:bodyPr wrap="square" rtlCol="0">
              <a:spAutoFit/>
            </a:bodyPr>
            <a:lstStyle/>
            <a:p>
              <a:r>
                <a:rPr lang="en-US" altLang="zh-CN" dirty="0" smtClean="0"/>
                <a:t>A</a:t>
              </a:r>
              <a:endParaRPr lang="zh-CN" altLang="en-US" dirty="0"/>
            </a:p>
          </p:txBody>
        </p:sp>
        <p:sp>
          <p:nvSpPr>
            <p:cNvPr id="14" name="TextBox 13"/>
            <p:cNvSpPr txBox="1"/>
            <p:nvPr/>
          </p:nvSpPr>
          <p:spPr>
            <a:xfrm>
              <a:off x="3851920" y="4787860"/>
              <a:ext cx="504056" cy="369332"/>
            </a:xfrm>
            <a:prstGeom prst="rect">
              <a:avLst/>
            </a:prstGeom>
            <a:noFill/>
          </p:spPr>
          <p:txBody>
            <a:bodyPr wrap="square" rtlCol="0">
              <a:spAutoFit/>
            </a:bodyPr>
            <a:lstStyle/>
            <a:p>
              <a:r>
                <a:rPr lang="en-US" altLang="zh-CN" dirty="0" smtClean="0"/>
                <a:t>H</a:t>
              </a:r>
              <a:endParaRPr lang="zh-CN" altLang="en-US" dirty="0"/>
            </a:p>
          </p:txBody>
        </p:sp>
        <p:sp>
          <p:nvSpPr>
            <p:cNvPr id="15" name="TextBox 14"/>
            <p:cNvSpPr txBox="1"/>
            <p:nvPr/>
          </p:nvSpPr>
          <p:spPr>
            <a:xfrm>
              <a:off x="4932040" y="4797152"/>
              <a:ext cx="504056" cy="369332"/>
            </a:xfrm>
            <a:prstGeom prst="rect">
              <a:avLst/>
            </a:prstGeom>
            <a:noFill/>
          </p:spPr>
          <p:txBody>
            <a:bodyPr wrap="square" rtlCol="0">
              <a:spAutoFit/>
            </a:bodyPr>
            <a:lstStyle/>
            <a:p>
              <a:r>
                <a:rPr lang="en-US" altLang="zh-CN" dirty="0" smtClean="0"/>
                <a:t>S</a:t>
              </a:r>
              <a:endParaRPr lang="zh-CN" altLang="en-US" dirty="0"/>
            </a:p>
          </p:txBody>
        </p:sp>
        <p:sp>
          <p:nvSpPr>
            <p:cNvPr id="16" name="TextBox 15"/>
            <p:cNvSpPr txBox="1"/>
            <p:nvPr/>
          </p:nvSpPr>
          <p:spPr>
            <a:xfrm>
              <a:off x="6084168" y="4797152"/>
              <a:ext cx="504056" cy="369332"/>
            </a:xfrm>
            <a:prstGeom prst="rect">
              <a:avLst/>
            </a:prstGeom>
            <a:noFill/>
          </p:spPr>
          <p:txBody>
            <a:bodyPr wrap="square" rtlCol="0">
              <a:spAutoFit/>
            </a:bodyPr>
            <a:lstStyle/>
            <a:p>
              <a:r>
                <a:rPr lang="en-US" altLang="zh-CN" dirty="0" smtClean="0"/>
                <a:t>L</a:t>
              </a:r>
              <a:endParaRPr lang="zh-CN" altLang="en-US" dirty="0"/>
            </a:p>
          </p:txBody>
        </p:sp>
        <p:cxnSp>
          <p:nvCxnSpPr>
            <p:cNvPr id="17" name="直接连接符 16"/>
            <p:cNvCxnSpPr/>
            <p:nvPr/>
          </p:nvCxnSpPr>
          <p:spPr>
            <a:xfrm>
              <a:off x="2843808" y="1916832"/>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95936" y="2564904"/>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148064" y="3140968"/>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843808" y="2924944"/>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995936" y="3573016"/>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95936" y="4077072"/>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843808" y="3789040"/>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148064" y="1988840"/>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843808" y="4293096"/>
              <a:ext cx="3456384"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843808" y="3284984"/>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95936" y="4581128"/>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rot="10800000" flipH="1">
            <a:off x="5292080" y="1686578"/>
            <a:ext cx="3312368" cy="3686638"/>
            <a:chOff x="2699792" y="1187460"/>
            <a:chExt cx="3888432" cy="3994440"/>
          </a:xfrm>
        </p:grpSpPr>
        <p:cxnSp>
          <p:nvCxnSpPr>
            <p:cNvPr id="53" name="直接连接符 52"/>
            <p:cNvCxnSpPr/>
            <p:nvPr/>
          </p:nvCxnSpPr>
          <p:spPr>
            <a:xfrm>
              <a:off x="2843808"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95936"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148064" y="1556792"/>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300192" y="1556792"/>
              <a:ext cx="0" cy="3168352"/>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99792" y="1196752"/>
              <a:ext cx="504056" cy="369332"/>
            </a:xfrm>
            <a:prstGeom prst="rect">
              <a:avLst/>
            </a:prstGeom>
            <a:noFill/>
          </p:spPr>
          <p:txBody>
            <a:bodyPr wrap="square" rtlCol="0">
              <a:spAutoFit/>
            </a:bodyPr>
            <a:lstStyle/>
            <a:p>
              <a:r>
                <a:rPr lang="en-US" altLang="zh-CN" dirty="0" smtClean="0"/>
                <a:t>1</a:t>
              </a:r>
              <a:endParaRPr lang="zh-CN" altLang="en-US" dirty="0"/>
            </a:p>
          </p:txBody>
        </p:sp>
        <p:sp>
          <p:nvSpPr>
            <p:cNvPr id="58" name="TextBox 57"/>
            <p:cNvSpPr txBox="1"/>
            <p:nvPr/>
          </p:nvSpPr>
          <p:spPr>
            <a:xfrm>
              <a:off x="3851920" y="1187460"/>
              <a:ext cx="504056" cy="369332"/>
            </a:xfrm>
            <a:prstGeom prst="rect">
              <a:avLst/>
            </a:prstGeom>
            <a:noFill/>
          </p:spPr>
          <p:txBody>
            <a:bodyPr wrap="square" rtlCol="0">
              <a:spAutoFit/>
            </a:bodyPr>
            <a:lstStyle/>
            <a:p>
              <a:r>
                <a:rPr lang="en-US" altLang="zh-CN" dirty="0" smtClean="0"/>
                <a:t>2</a:t>
              </a:r>
              <a:endParaRPr lang="zh-CN" altLang="en-US" dirty="0"/>
            </a:p>
          </p:txBody>
        </p:sp>
        <p:sp>
          <p:nvSpPr>
            <p:cNvPr id="59" name="TextBox 58"/>
            <p:cNvSpPr txBox="1"/>
            <p:nvPr/>
          </p:nvSpPr>
          <p:spPr>
            <a:xfrm>
              <a:off x="4932040" y="1196752"/>
              <a:ext cx="504056" cy="369332"/>
            </a:xfrm>
            <a:prstGeom prst="rect">
              <a:avLst/>
            </a:prstGeom>
            <a:noFill/>
          </p:spPr>
          <p:txBody>
            <a:bodyPr wrap="square" rtlCol="0">
              <a:spAutoFit/>
            </a:bodyPr>
            <a:lstStyle/>
            <a:p>
              <a:r>
                <a:rPr lang="en-US" altLang="zh-CN" dirty="0" smtClean="0"/>
                <a:t>3</a:t>
              </a:r>
              <a:endParaRPr lang="zh-CN" altLang="en-US" dirty="0"/>
            </a:p>
          </p:txBody>
        </p:sp>
        <p:sp>
          <p:nvSpPr>
            <p:cNvPr id="60" name="TextBox 59"/>
            <p:cNvSpPr txBox="1"/>
            <p:nvPr/>
          </p:nvSpPr>
          <p:spPr>
            <a:xfrm>
              <a:off x="6084168" y="1196752"/>
              <a:ext cx="504056" cy="369332"/>
            </a:xfrm>
            <a:prstGeom prst="rect">
              <a:avLst/>
            </a:prstGeom>
            <a:noFill/>
          </p:spPr>
          <p:txBody>
            <a:bodyPr wrap="square" rtlCol="0">
              <a:spAutoFit/>
            </a:bodyPr>
            <a:lstStyle/>
            <a:p>
              <a:r>
                <a:rPr lang="en-US" altLang="zh-CN" dirty="0" smtClean="0"/>
                <a:t>4</a:t>
              </a:r>
              <a:endParaRPr lang="zh-CN" altLang="en-US" dirty="0"/>
            </a:p>
          </p:txBody>
        </p:sp>
        <p:sp>
          <p:nvSpPr>
            <p:cNvPr id="61" name="TextBox 60"/>
            <p:cNvSpPr txBox="1"/>
            <p:nvPr/>
          </p:nvSpPr>
          <p:spPr>
            <a:xfrm>
              <a:off x="2699792" y="4781732"/>
              <a:ext cx="504056" cy="400168"/>
            </a:xfrm>
            <a:prstGeom prst="rect">
              <a:avLst/>
            </a:prstGeom>
            <a:noFill/>
          </p:spPr>
          <p:txBody>
            <a:bodyPr wrap="square" rtlCol="0">
              <a:spAutoFit/>
            </a:bodyPr>
            <a:lstStyle/>
            <a:p>
              <a:r>
                <a:rPr lang="en-US" altLang="zh-CN" dirty="0" smtClean="0"/>
                <a:t>A</a:t>
              </a:r>
              <a:endParaRPr lang="zh-CN" altLang="en-US" dirty="0"/>
            </a:p>
          </p:txBody>
        </p:sp>
        <p:sp>
          <p:nvSpPr>
            <p:cNvPr id="62" name="TextBox 61"/>
            <p:cNvSpPr txBox="1"/>
            <p:nvPr/>
          </p:nvSpPr>
          <p:spPr>
            <a:xfrm>
              <a:off x="3851920" y="4787860"/>
              <a:ext cx="504056" cy="369332"/>
            </a:xfrm>
            <a:prstGeom prst="rect">
              <a:avLst/>
            </a:prstGeom>
            <a:noFill/>
          </p:spPr>
          <p:txBody>
            <a:bodyPr wrap="square" rtlCol="0">
              <a:spAutoFit/>
            </a:bodyPr>
            <a:lstStyle/>
            <a:p>
              <a:r>
                <a:rPr lang="en-US" altLang="zh-CN" dirty="0" smtClean="0"/>
                <a:t>H</a:t>
              </a:r>
              <a:endParaRPr lang="zh-CN" altLang="en-US" dirty="0"/>
            </a:p>
          </p:txBody>
        </p:sp>
        <p:sp>
          <p:nvSpPr>
            <p:cNvPr id="63" name="TextBox 62"/>
            <p:cNvSpPr txBox="1"/>
            <p:nvPr/>
          </p:nvSpPr>
          <p:spPr>
            <a:xfrm>
              <a:off x="4932040" y="4797152"/>
              <a:ext cx="504056" cy="369332"/>
            </a:xfrm>
            <a:prstGeom prst="rect">
              <a:avLst/>
            </a:prstGeom>
            <a:noFill/>
          </p:spPr>
          <p:txBody>
            <a:bodyPr wrap="square" rtlCol="0">
              <a:spAutoFit/>
            </a:bodyPr>
            <a:lstStyle/>
            <a:p>
              <a:r>
                <a:rPr lang="en-US" altLang="zh-CN" dirty="0" smtClean="0"/>
                <a:t>S</a:t>
              </a:r>
              <a:endParaRPr lang="zh-CN" altLang="en-US" dirty="0"/>
            </a:p>
          </p:txBody>
        </p:sp>
        <p:sp>
          <p:nvSpPr>
            <p:cNvPr id="64" name="TextBox 63"/>
            <p:cNvSpPr txBox="1"/>
            <p:nvPr/>
          </p:nvSpPr>
          <p:spPr>
            <a:xfrm>
              <a:off x="6084168" y="4797152"/>
              <a:ext cx="504056" cy="369332"/>
            </a:xfrm>
            <a:prstGeom prst="rect">
              <a:avLst/>
            </a:prstGeom>
            <a:noFill/>
          </p:spPr>
          <p:txBody>
            <a:bodyPr wrap="square" rtlCol="0">
              <a:spAutoFit/>
            </a:bodyPr>
            <a:lstStyle/>
            <a:p>
              <a:r>
                <a:rPr lang="en-US" altLang="zh-CN" dirty="0" smtClean="0"/>
                <a:t>L</a:t>
              </a:r>
              <a:endParaRPr lang="zh-CN" altLang="en-US" dirty="0"/>
            </a:p>
          </p:txBody>
        </p:sp>
        <p:cxnSp>
          <p:nvCxnSpPr>
            <p:cNvPr id="65" name="直接连接符 64"/>
            <p:cNvCxnSpPr/>
            <p:nvPr/>
          </p:nvCxnSpPr>
          <p:spPr>
            <a:xfrm>
              <a:off x="2843808" y="1916832"/>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995936" y="2564904"/>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148064" y="3140968"/>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843808" y="2924944"/>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995936" y="3573016"/>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995936" y="4077072"/>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843808" y="3789040"/>
              <a:ext cx="2304256"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148064" y="1988840"/>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843808" y="4293096"/>
              <a:ext cx="3456384"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843808" y="3284984"/>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95936" y="4581128"/>
              <a:ext cx="1152128" cy="0"/>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grpSp>
      <p:sp>
        <p:nvSpPr>
          <p:cNvPr id="76" name="右箭头 75"/>
          <p:cNvSpPr/>
          <p:nvPr/>
        </p:nvSpPr>
        <p:spPr>
          <a:xfrm>
            <a:off x="3851920" y="3429000"/>
            <a:ext cx="108012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3995936" y="3068960"/>
            <a:ext cx="800219" cy="461665"/>
          </a:xfrm>
          <a:prstGeom prst="rect">
            <a:avLst/>
          </a:prstGeom>
        </p:spPr>
        <p:txBody>
          <a:bodyPr wrap="none">
            <a:spAutoFit/>
          </a:bodyPr>
          <a:lstStyle/>
          <a:p>
            <a:r>
              <a:rPr lang="zh-CN" altLang="en-US" sz="2400" dirty="0" smtClean="0">
                <a:solidFill>
                  <a:srgbClr val="FF0000"/>
                </a:solidFill>
              </a:rPr>
              <a:t>倒置</a:t>
            </a:r>
            <a:endParaRPr lang="zh-CN" altLang="en-US" sz="2400" dirty="0">
              <a:solidFill>
                <a:srgbClr val="FF0000"/>
              </a:solidFill>
            </a:endParaRPr>
          </a:p>
        </p:txBody>
      </p:sp>
      <p:sp>
        <p:nvSpPr>
          <p:cNvPr id="78" name="TextBox 77"/>
          <p:cNvSpPr txBox="1"/>
          <p:nvPr/>
        </p:nvSpPr>
        <p:spPr>
          <a:xfrm>
            <a:off x="5076056" y="1844824"/>
            <a:ext cx="288032" cy="400110"/>
          </a:xfrm>
          <a:prstGeom prst="rect">
            <a:avLst/>
          </a:prstGeom>
          <a:noFill/>
        </p:spPr>
        <p:txBody>
          <a:bodyPr wrap="square" rtlCol="0">
            <a:spAutoFit/>
          </a:bodyPr>
          <a:lstStyle/>
          <a:p>
            <a:r>
              <a:rPr lang="en-US" altLang="zh-CN" sz="2000" b="1" dirty="0" smtClean="0">
                <a:solidFill>
                  <a:srgbClr val="FF0000"/>
                </a:solidFill>
              </a:rPr>
              <a:t>3</a:t>
            </a:r>
            <a:endParaRPr lang="zh-CN" altLang="en-US" sz="2000" b="1" dirty="0">
              <a:solidFill>
                <a:srgbClr val="FF0000"/>
              </a:solidFill>
            </a:endParaRPr>
          </a:p>
        </p:txBody>
      </p:sp>
      <p:sp>
        <p:nvSpPr>
          <p:cNvPr id="79" name="TextBox 78"/>
          <p:cNvSpPr txBox="1"/>
          <p:nvPr/>
        </p:nvSpPr>
        <p:spPr>
          <a:xfrm>
            <a:off x="6084168" y="1844824"/>
            <a:ext cx="288032" cy="400110"/>
          </a:xfrm>
          <a:prstGeom prst="rect">
            <a:avLst/>
          </a:prstGeom>
          <a:noFill/>
        </p:spPr>
        <p:txBody>
          <a:bodyPr wrap="square" rtlCol="0">
            <a:spAutoFit/>
          </a:bodyPr>
          <a:lstStyle/>
          <a:p>
            <a:r>
              <a:rPr lang="en-US" altLang="zh-CN" sz="2000" b="1" dirty="0" smtClean="0">
                <a:solidFill>
                  <a:srgbClr val="FF0000"/>
                </a:solidFill>
              </a:rPr>
              <a:t>4</a:t>
            </a:r>
            <a:endParaRPr lang="zh-CN" altLang="en-US" sz="2000" b="1" dirty="0">
              <a:solidFill>
                <a:srgbClr val="FF0000"/>
              </a:solidFill>
            </a:endParaRPr>
          </a:p>
        </p:txBody>
      </p:sp>
      <p:sp>
        <p:nvSpPr>
          <p:cNvPr id="80" name="TextBox 79"/>
          <p:cNvSpPr txBox="1"/>
          <p:nvPr/>
        </p:nvSpPr>
        <p:spPr>
          <a:xfrm>
            <a:off x="7020272" y="1844824"/>
            <a:ext cx="288032" cy="400110"/>
          </a:xfrm>
          <a:prstGeom prst="rect">
            <a:avLst/>
          </a:prstGeom>
          <a:noFill/>
        </p:spPr>
        <p:txBody>
          <a:bodyPr wrap="square" rtlCol="0">
            <a:spAutoFit/>
          </a:bodyPr>
          <a:lstStyle/>
          <a:p>
            <a:r>
              <a:rPr lang="en-US" altLang="zh-CN" sz="2000" b="1" dirty="0" smtClean="0">
                <a:solidFill>
                  <a:srgbClr val="FF0000"/>
                </a:solidFill>
              </a:rPr>
              <a:t>2</a:t>
            </a:r>
            <a:endParaRPr lang="zh-CN" altLang="en-US" sz="2000" b="1" dirty="0">
              <a:solidFill>
                <a:srgbClr val="FF0000"/>
              </a:solidFill>
            </a:endParaRPr>
          </a:p>
        </p:txBody>
      </p:sp>
      <p:sp>
        <p:nvSpPr>
          <p:cNvPr id="81" name="TextBox 80"/>
          <p:cNvSpPr txBox="1"/>
          <p:nvPr/>
        </p:nvSpPr>
        <p:spPr>
          <a:xfrm>
            <a:off x="8028384" y="1844824"/>
            <a:ext cx="288032" cy="400110"/>
          </a:xfrm>
          <a:prstGeom prst="rect">
            <a:avLst/>
          </a:prstGeom>
          <a:noFill/>
        </p:spPr>
        <p:txBody>
          <a:bodyPr wrap="square" rtlCol="0">
            <a:spAutoFit/>
          </a:bodyPr>
          <a:lstStyle/>
          <a:p>
            <a:r>
              <a:rPr lang="en-US" altLang="zh-CN" sz="2000" b="1" dirty="0" smtClean="0">
                <a:solidFill>
                  <a:srgbClr val="FF0000"/>
                </a:solidFill>
              </a:rPr>
              <a:t>1</a:t>
            </a:r>
            <a:endParaRPr lang="zh-CN" altLang="en-US" sz="2000" b="1" dirty="0">
              <a:solidFill>
                <a:srgbClr val="FF0000"/>
              </a:solidFill>
            </a:endParaRPr>
          </a:p>
        </p:txBody>
      </p:sp>
      <p:sp>
        <p:nvSpPr>
          <p:cNvPr id="82" name="TextBox 81"/>
          <p:cNvSpPr txBox="1"/>
          <p:nvPr/>
        </p:nvSpPr>
        <p:spPr>
          <a:xfrm>
            <a:off x="5292080" y="5445224"/>
            <a:ext cx="3168352" cy="461665"/>
          </a:xfrm>
          <a:prstGeom prst="rect">
            <a:avLst/>
          </a:prstGeom>
          <a:noFill/>
        </p:spPr>
        <p:txBody>
          <a:bodyPr wrap="square" rtlCol="0">
            <a:spAutoFit/>
          </a:bodyPr>
          <a:lstStyle/>
          <a:p>
            <a:r>
              <a:rPr lang="zh-CN" altLang="en-US" sz="2400" b="1" dirty="0" smtClean="0">
                <a:solidFill>
                  <a:srgbClr val="0000CC"/>
                </a:solidFill>
              </a:rPr>
              <a:t>结果：</a:t>
            </a:r>
            <a:r>
              <a:rPr lang="en-US" altLang="zh-CN" sz="2400" b="1" dirty="0" smtClean="0">
                <a:solidFill>
                  <a:srgbClr val="0000CC"/>
                </a:solidFill>
              </a:rPr>
              <a:t>3 4 2 1 →1 2 3 4 </a:t>
            </a:r>
            <a:endParaRPr lang="zh-CN" altLang="en-US"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4</a:t>
            </a:r>
            <a:r>
              <a:rPr lang="zh-CN" altLang="en-US" sz="3600" b="1" dirty="0" smtClean="0"/>
              <a:t>、排序网络</a:t>
            </a:r>
            <a:endParaRPr lang="zh-CN" altLang="en-US" sz="3600" b="1" dirty="0"/>
          </a:p>
        </p:txBody>
      </p:sp>
      <p:sp>
        <p:nvSpPr>
          <p:cNvPr id="3" name="内容占位符 2"/>
          <p:cNvSpPr>
            <a:spLocks noGrp="1"/>
          </p:cNvSpPr>
          <p:nvPr>
            <p:ph idx="1"/>
          </p:nvPr>
        </p:nvSpPr>
        <p:spPr>
          <a:xfrm>
            <a:off x="457200" y="1412777"/>
            <a:ext cx="8229600" cy="3240360"/>
          </a:xfrm>
        </p:spPr>
        <p:txBody>
          <a:bodyPr>
            <a:normAutofit/>
          </a:bodyPr>
          <a:lstStyle/>
          <a:p>
            <a:r>
              <a:rPr lang="zh-CN" altLang="en-US" sz="2400" b="1" dirty="0" smtClean="0">
                <a:latin typeface="Times New Roman" pitchFamily="18" charset="0"/>
                <a:cs typeface="Times New Roman" pitchFamily="18" charset="0"/>
              </a:rPr>
              <a:t>前面图中，从上面输入</a:t>
            </a:r>
            <a:r>
              <a:rPr lang="en-US" altLang="zh-CN" sz="2400" b="1" dirty="0" smtClean="0">
                <a:latin typeface="Times New Roman" pitchFamily="18" charset="0"/>
                <a:cs typeface="Times New Roman" pitchFamily="18" charset="0"/>
              </a:rPr>
              <a:t>3 4 2 1</a:t>
            </a:r>
            <a:r>
              <a:rPr lang="zh-CN" altLang="en-US" sz="2400" b="1" dirty="0" smtClean="0">
                <a:latin typeface="Times New Roman" pitchFamily="18" charset="0"/>
                <a:cs typeface="Times New Roman" pitchFamily="18" charset="0"/>
              </a:rPr>
              <a:t>，结果输出排好序的形式： </a:t>
            </a:r>
            <a:r>
              <a:rPr lang="en-US" altLang="zh-CN" sz="2400" b="1" dirty="0" smtClean="0">
                <a:latin typeface="Times New Roman" pitchFamily="18" charset="0"/>
                <a:cs typeface="Times New Roman" pitchFamily="18" charset="0"/>
              </a:rPr>
              <a:t>1 2 3 4 </a:t>
            </a:r>
          </a:p>
          <a:p>
            <a:r>
              <a:rPr lang="zh-CN" altLang="en-US" sz="2400" b="1" dirty="0" smtClean="0">
                <a:latin typeface="Times New Roman" pitchFamily="18" charset="0"/>
                <a:cs typeface="Times New Roman" pitchFamily="18" charset="0"/>
              </a:rPr>
              <a:t>问题：对从上面输入的任何</a:t>
            </a: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到</a:t>
            </a:r>
            <a:r>
              <a:rPr lang="en-US" altLang="zh-CN" sz="2400" b="1"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的</a:t>
            </a:r>
            <a:r>
              <a:rPr lang="en-US" altLang="zh-CN" sz="2400" b="1"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个不同整数</a:t>
            </a:r>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3</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，下面出口处是否能得到排序输出的形式： </a:t>
            </a:r>
            <a:r>
              <a:rPr lang="en-US" altLang="zh-CN" sz="2400" b="1" dirty="0" smtClean="0">
                <a:latin typeface="Times New Roman" pitchFamily="18" charset="0"/>
                <a:cs typeface="Times New Roman" pitchFamily="18" charset="0"/>
              </a:rPr>
              <a:t>1 2 3 4 </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endParaRPr lang="en-US" altLang="zh-CN" sz="2400" b="1" dirty="0" smtClean="0">
              <a:latin typeface="Times New Roman" pitchFamily="18" charset="0"/>
              <a:cs typeface="Times New Roman" pitchFamily="18" charset="0"/>
            </a:endParaRPr>
          </a:p>
          <a:p>
            <a:r>
              <a:rPr lang="zh-CN" altLang="en-US" sz="2400" b="1" dirty="0" smtClean="0">
                <a:latin typeface="Times New Roman" pitchFamily="18" charset="0"/>
                <a:cs typeface="Times New Roman" pitchFamily="18" charset="0"/>
              </a:rPr>
              <a:t>以下考虑一般形式。</a:t>
            </a:r>
            <a:endParaRPr lang="en-US" altLang="zh-CN" sz="2400" b="1" dirty="0" smtClean="0">
              <a:latin typeface="Times New Roman" pitchFamily="18" charset="0"/>
              <a:cs typeface="Times New Roman" pitchFamily="18" charset="0"/>
            </a:endParaRPr>
          </a:p>
          <a:p>
            <a:r>
              <a:rPr lang="zh-CN" altLang="en-US" sz="2400" b="1" dirty="0" smtClean="0">
                <a:latin typeface="Times New Roman" pitchFamily="18" charset="0"/>
                <a:cs typeface="Times New Roman" pitchFamily="18" charset="0"/>
              </a:rPr>
              <a:t>交换子（或比较器）：</a:t>
            </a:r>
            <a:endParaRPr lang="en-US" altLang="zh-CN" sz="2400" b="1" dirty="0" smtClean="0">
              <a:latin typeface="Times New Roman" pitchFamily="18" charset="0"/>
              <a:cs typeface="Times New Roman" pitchFamily="18" charset="0"/>
            </a:endParaRPr>
          </a:p>
          <a:p>
            <a:endParaRPr lang="zh-CN" altLang="en-US" sz="2400" b="1" dirty="0">
              <a:latin typeface="Times New Roman" pitchFamily="18" charset="0"/>
              <a:cs typeface="Times New Roman" pitchFamily="18" charset="0"/>
            </a:endParaRPr>
          </a:p>
        </p:txBody>
      </p:sp>
      <p:grpSp>
        <p:nvGrpSpPr>
          <p:cNvPr id="12" name="组合 11"/>
          <p:cNvGrpSpPr/>
          <p:nvPr/>
        </p:nvGrpSpPr>
        <p:grpSpPr>
          <a:xfrm>
            <a:off x="2051720" y="4581128"/>
            <a:ext cx="2016224" cy="936104"/>
            <a:chOff x="3347864" y="4869160"/>
            <a:chExt cx="2016224" cy="936104"/>
          </a:xfrm>
        </p:grpSpPr>
        <p:cxnSp>
          <p:nvCxnSpPr>
            <p:cNvPr id="5" name="直接连接符 4"/>
            <p:cNvCxnSpPr/>
            <p:nvPr/>
          </p:nvCxnSpPr>
          <p:spPr>
            <a:xfrm>
              <a:off x="3707904" y="5085184"/>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707904" y="5733256"/>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283968" y="5085184"/>
              <a:ext cx="0" cy="648072"/>
            </a:xfrm>
            <a:prstGeom prst="line">
              <a:avLst/>
            </a:prstGeom>
            <a:ln>
              <a:headEnd type="oval" w="sm" len="med"/>
              <a:tailEnd type="oval" w="sm"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47864" y="4881934"/>
              <a:ext cx="288032" cy="923330"/>
            </a:xfrm>
            <a:prstGeom prst="rect">
              <a:avLst/>
            </a:prstGeom>
            <a:noFill/>
          </p:spPr>
          <p:txBody>
            <a:bodyPr wrap="square" rtlCol="0">
              <a:spAutoFit/>
            </a:bodyPr>
            <a:lstStyle/>
            <a:p>
              <a:r>
                <a:rPr lang="en-US" altLang="zh-CN" i="1" dirty="0" smtClean="0">
                  <a:latin typeface="Times New Roman" pitchFamily="18" charset="0"/>
                  <a:cs typeface="Times New Roman" pitchFamily="18" charset="0"/>
                </a:rPr>
                <a:t>x</a:t>
              </a:r>
            </a:p>
            <a:p>
              <a:endParaRPr lang="en-US" altLang="zh-CN" dirty="0" smtClean="0">
                <a:latin typeface="Times New Roman" pitchFamily="18" charset="0"/>
                <a:cs typeface="Times New Roman" pitchFamily="18" charset="0"/>
              </a:endParaRPr>
            </a:p>
            <a:p>
              <a:r>
                <a:rPr lang="en-US" altLang="zh-CN" i="1" dirty="0" smtClean="0">
                  <a:latin typeface="Times New Roman" pitchFamily="18" charset="0"/>
                  <a:cs typeface="Times New Roman" pitchFamily="18" charset="0"/>
                </a:rPr>
                <a:t>y</a:t>
              </a:r>
              <a:endParaRPr lang="zh-CN" altLang="en-US" i="1" dirty="0">
                <a:latin typeface="Times New Roman" pitchFamily="18" charset="0"/>
                <a:cs typeface="Times New Roman" pitchFamily="18" charset="0"/>
              </a:endParaRPr>
            </a:p>
          </p:txBody>
        </p:sp>
        <p:sp>
          <p:nvSpPr>
            <p:cNvPr id="11" name="TextBox 10"/>
            <p:cNvSpPr txBox="1"/>
            <p:nvPr/>
          </p:nvSpPr>
          <p:spPr>
            <a:xfrm>
              <a:off x="4932040" y="4869160"/>
              <a:ext cx="432048" cy="923330"/>
            </a:xfrm>
            <a:prstGeom prst="rect">
              <a:avLst/>
            </a:prstGeom>
            <a:noFill/>
          </p:spPr>
          <p:txBody>
            <a:bodyPr wrap="square" rtlCol="0">
              <a:spAutoFit/>
            </a:bodyPr>
            <a:lstStyle/>
            <a:p>
              <a:r>
                <a:rPr lang="en-US" altLang="zh-CN" i="1" dirty="0" smtClean="0">
                  <a:latin typeface="Times New Roman" pitchFamily="18" charset="0"/>
                  <a:cs typeface="Times New Roman" pitchFamily="18" charset="0"/>
                </a:rPr>
                <a:t>x'</a:t>
              </a:r>
            </a:p>
            <a:p>
              <a:endParaRPr lang="en-US" altLang="zh-CN" dirty="0" smtClean="0">
                <a:latin typeface="Times New Roman" pitchFamily="18" charset="0"/>
                <a:cs typeface="Times New Roman" pitchFamily="18" charset="0"/>
              </a:endParaRPr>
            </a:p>
            <a:p>
              <a:r>
                <a:rPr lang="en-US" altLang="zh-CN" i="1" dirty="0" smtClean="0">
                  <a:latin typeface="Times New Roman" pitchFamily="18" charset="0"/>
                  <a:cs typeface="Times New Roman" pitchFamily="18" charset="0"/>
                </a:rPr>
                <a:t>y'</a:t>
              </a:r>
              <a:endParaRPr lang="zh-CN" altLang="en-US" i="1" dirty="0">
                <a:latin typeface="Times New Roman" pitchFamily="18" charset="0"/>
                <a:cs typeface="Times New Roman" pitchFamily="18" charset="0"/>
              </a:endParaRPr>
            </a:p>
          </p:txBody>
        </p:sp>
      </p:grpSp>
      <p:sp>
        <p:nvSpPr>
          <p:cNvPr id="13" name="TextBox 12"/>
          <p:cNvSpPr txBox="1"/>
          <p:nvPr/>
        </p:nvSpPr>
        <p:spPr>
          <a:xfrm>
            <a:off x="4716016" y="4653136"/>
            <a:ext cx="2232248" cy="830997"/>
          </a:xfrm>
          <a:prstGeom prst="rect">
            <a:avLst/>
          </a:prstGeom>
          <a:noFill/>
        </p:spPr>
        <p:txBody>
          <a:bodyPr wrap="square" rtlCol="0">
            <a:spAutoFit/>
          </a:bodyPr>
          <a:lstStyle/>
          <a:p>
            <a:r>
              <a:rPr lang="en-US" altLang="zh-CN" sz="2400" b="1" i="1" dirty="0" smtClean="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=min{</a:t>
            </a:r>
            <a:r>
              <a:rPr lang="en-US" altLang="zh-CN" sz="2400" b="1" i="1" dirty="0" err="1" smtClean="0">
                <a:latin typeface="Times New Roman" pitchFamily="18" charset="0"/>
                <a:cs typeface="Times New Roman" pitchFamily="18" charset="0"/>
              </a:rPr>
              <a:t>x</a:t>
            </a:r>
            <a:r>
              <a:rPr lang="en-US" altLang="zh-CN" sz="2400" b="1" dirty="0" err="1"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a:t>
            </a:r>
          </a:p>
          <a:p>
            <a:r>
              <a:rPr lang="en-US" altLang="zh-CN" sz="2400" b="1" i="1" dirty="0"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=max{</a:t>
            </a:r>
            <a:r>
              <a:rPr lang="en-US" altLang="zh-CN" sz="2400" b="1" i="1" dirty="0" err="1" smtClean="0">
                <a:latin typeface="Times New Roman" pitchFamily="18" charset="0"/>
                <a:cs typeface="Times New Roman" pitchFamily="18" charset="0"/>
              </a:rPr>
              <a:t>x</a:t>
            </a:r>
            <a:r>
              <a:rPr lang="en-US" altLang="zh-CN" sz="2400" b="1" dirty="0" err="1"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latin typeface="宋体" charset="-122"/>
              </a:rPr>
              <a:t>求最大、最小值</a:t>
            </a:r>
            <a:r>
              <a:rPr lang="zh-CN" altLang="en-US" sz="3600" b="1" dirty="0" smtClean="0"/>
              <a:t> </a:t>
            </a:r>
            <a:endParaRPr lang="zh-CN" altLang="en-US" sz="3600" dirty="0"/>
          </a:p>
        </p:txBody>
      </p:sp>
      <p:sp>
        <p:nvSpPr>
          <p:cNvPr id="3" name="内容占位符 2"/>
          <p:cNvSpPr>
            <a:spLocks noGrp="1"/>
          </p:cNvSpPr>
          <p:nvPr>
            <p:ph idx="1"/>
          </p:nvPr>
        </p:nvSpPr>
        <p:spPr/>
        <p:txBody>
          <a:bodyPr/>
          <a:lstStyle/>
          <a:p>
            <a:endParaRPr lang="zh-CN" altLang="en-US" dirty="0"/>
          </a:p>
        </p:txBody>
      </p:sp>
      <p:graphicFrame>
        <p:nvGraphicFramePr>
          <p:cNvPr id="2050" name="Object 2"/>
          <p:cNvGraphicFramePr>
            <a:graphicFrameLocks noChangeAspect="1"/>
          </p:cNvGraphicFramePr>
          <p:nvPr/>
        </p:nvGraphicFramePr>
        <p:xfrm>
          <a:off x="1115616" y="1988840"/>
          <a:ext cx="7010400" cy="2590800"/>
        </p:xfrm>
        <a:graphic>
          <a:graphicData uri="http://schemas.openxmlformats.org/presentationml/2006/ole">
            <p:oleObj spid="_x0000_s2050" r:id="rId3" imgW="4448175" imgH="1495425"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en-US" altLang="zh-CN" sz="3600" b="1" dirty="0" smtClean="0"/>
              <a:t>4</a:t>
            </a:r>
            <a:r>
              <a:rPr lang="zh-CN" altLang="en-US" sz="3600" b="1" dirty="0" smtClean="0"/>
              <a:t>数排序装置</a:t>
            </a:r>
            <a:endParaRPr lang="zh-CN" altLang="en-US" sz="3600" b="1" dirty="0"/>
          </a:p>
        </p:txBody>
      </p:sp>
      <p:sp>
        <p:nvSpPr>
          <p:cNvPr id="3" name="内容占位符 2"/>
          <p:cNvSpPr>
            <a:spLocks noGrp="1"/>
          </p:cNvSpPr>
          <p:nvPr>
            <p:ph idx="1"/>
          </p:nvPr>
        </p:nvSpPr>
        <p:spPr>
          <a:xfrm>
            <a:off x="457200" y="1412776"/>
            <a:ext cx="8229600" cy="4713387"/>
          </a:xfrm>
        </p:spPr>
        <p:txBody>
          <a:bodyPr/>
          <a:lstStyle/>
          <a:p>
            <a:endParaRPr lang="zh-CN" altLang="en-US" dirty="0"/>
          </a:p>
        </p:txBody>
      </p:sp>
      <p:graphicFrame>
        <p:nvGraphicFramePr>
          <p:cNvPr id="1027" name="Object 3"/>
          <p:cNvGraphicFramePr>
            <a:graphicFrameLocks noChangeAspect="1"/>
          </p:cNvGraphicFramePr>
          <p:nvPr/>
        </p:nvGraphicFramePr>
        <p:xfrm>
          <a:off x="899592" y="1700808"/>
          <a:ext cx="7543800" cy="2590800"/>
        </p:xfrm>
        <a:graphic>
          <a:graphicData uri="http://schemas.openxmlformats.org/presentationml/2006/ole">
            <p:oleObj spid="_x0000_s1027" r:id="rId3" imgW="4762500" imgH="146685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en-US" altLang="zh-CN" sz="3600" b="1" dirty="0" smtClean="0"/>
              <a:t>1</a:t>
            </a:r>
            <a:r>
              <a:rPr lang="zh-CN" altLang="en-US" sz="3600" b="1" dirty="0" smtClean="0"/>
              <a:t>、</a:t>
            </a:r>
            <a:r>
              <a:rPr lang="zh-CN" altLang="zh-CN" sz="3600" b="1" dirty="0" smtClean="0"/>
              <a:t>青蛙的约会</a:t>
            </a:r>
            <a:endParaRPr lang="zh-CN" altLang="en-US" sz="3600" dirty="0"/>
          </a:p>
        </p:txBody>
      </p:sp>
      <p:sp>
        <p:nvSpPr>
          <p:cNvPr id="3" name="内容占位符 2"/>
          <p:cNvSpPr>
            <a:spLocks noGrp="1"/>
          </p:cNvSpPr>
          <p:nvPr>
            <p:ph idx="1"/>
          </p:nvPr>
        </p:nvSpPr>
        <p:spPr>
          <a:xfrm>
            <a:off x="395536" y="1124744"/>
            <a:ext cx="8229600" cy="4857403"/>
          </a:xfrm>
        </p:spPr>
        <p:txBody>
          <a:bodyPr>
            <a:normAutofit/>
          </a:bodyPr>
          <a:lstStyle/>
          <a:p>
            <a:pPr>
              <a:buNone/>
            </a:pPr>
            <a:r>
              <a:rPr lang="zh-CN" altLang="zh-CN" sz="2400" b="1" dirty="0" smtClean="0"/>
              <a:t>问题描述</a:t>
            </a:r>
          </a:p>
          <a:p>
            <a:pPr>
              <a:buNone/>
            </a:pPr>
            <a:r>
              <a:rPr lang="en-US" altLang="zh-CN" sz="2400" b="1" dirty="0" smtClean="0"/>
              <a:t>    </a:t>
            </a:r>
            <a:r>
              <a:rPr lang="zh-CN" altLang="zh-CN" sz="2400" b="1" dirty="0" smtClean="0"/>
              <a:t>两只青蛙在网上相识了，它们聊得很开心，于是觉得很有必要见一面。它们很高兴地发现它们住在同一条纬度线上，于是它们约定各自朝西跳，直到碰面为止。可是它们出发之前忘记了一件很重要的事情，既没有问清楚对方的特征，也没有约定见面的具体位置。不过青蛙们都是很乐观的，它们觉得只要一直朝着某个方向跳下去，总能碰到对方的。但是除非这两只青蛙在同一时间跳到同一点上，不然是永远都不可能碰面的。为了帮助这两只乐观的青蛙，你被要求写一个程序来判断这两只青蛙是否能够碰面，会在什么时候碰面。</a:t>
            </a:r>
            <a:endParaRPr lang="zh-CN" alt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开关网络</a:t>
            </a:r>
            <a:endParaRPr lang="zh-CN" altLang="en-US" sz="3600" b="1" dirty="0"/>
          </a:p>
        </p:txBody>
      </p:sp>
      <p:sp>
        <p:nvSpPr>
          <p:cNvPr id="3" name="内容占位符 2"/>
          <p:cNvSpPr>
            <a:spLocks noGrp="1"/>
          </p:cNvSpPr>
          <p:nvPr>
            <p:ph idx="1"/>
          </p:nvPr>
        </p:nvSpPr>
        <p:spPr>
          <a:xfrm>
            <a:off x="457200" y="1196752"/>
            <a:ext cx="8229600" cy="2232249"/>
          </a:xfrm>
        </p:spPr>
        <p:txBody>
          <a:bodyPr>
            <a:normAutofit/>
          </a:bodyPr>
          <a:lstStyle/>
          <a:p>
            <a:r>
              <a:rPr lang="zh-CN" altLang="en-US" sz="2400" b="1" dirty="0" smtClean="0">
                <a:latin typeface="宋体" charset="-122"/>
              </a:rPr>
              <a:t>小明对电器与电路极感兴趣，是一个很会动脑筋的人。一天，他在捣弄一块电路板时突发奇想，可否用多个两路比较器固化在电路板中，构成一个开关网络，实现某种格式的数据输出，如用硬件实现数据排序等？如能实现排序，则称分类网络（或排序网络）。</a:t>
            </a:r>
          </a:p>
          <a:p>
            <a:endParaRPr lang="zh-CN" altLang="en-US" sz="2400" dirty="0"/>
          </a:p>
        </p:txBody>
      </p:sp>
      <p:graphicFrame>
        <p:nvGraphicFramePr>
          <p:cNvPr id="3074" name="Object 2"/>
          <p:cNvGraphicFramePr>
            <a:graphicFrameLocks noChangeAspect="1"/>
          </p:cNvGraphicFramePr>
          <p:nvPr/>
        </p:nvGraphicFramePr>
        <p:xfrm>
          <a:off x="1043608" y="3212976"/>
          <a:ext cx="6984776" cy="2160240"/>
        </p:xfrm>
        <a:graphic>
          <a:graphicData uri="http://schemas.openxmlformats.org/presentationml/2006/ole">
            <p:oleObj spid="_x0000_s3074" r:id="rId3" imgW="4762500" imgH="1466850" progId="">
              <p:embed/>
            </p:oleObj>
          </a:graphicData>
        </a:graphic>
      </p:graphicFrame>
      <p:sp>
        <p:nvSpPr>
          <p:cNvPr id="5" name="矩形 4"/>
          <p:cNvSpPr/>
          <p:nvPr/>
        </p:nvSpPr>
        <p:spPr>
          <a:xfrm>
            <a:off x="827584" y="5589240"/>
            <a:ext cx="8136904" cy="1015663"/>
          </a:xfrm>
          <a:prstGeom prst="rect">
            <a:avLst/>
          </a:prstGeom>
        </p:spPr>
        <p:txBody>
          <a:bodyPr wrap="square">
            <a:spAutoFit/>
          </a:bodyPr>
          <a:lstStyle/>
          <a:p>
            <a:pPr algn="just">
              <a:buFontTx/>
              <a:buNone/>
            </a:pPr>
            <a:r>
              <a:rPr lang="zh-CN" altLang="en-US" sz="2000" b="1" dirty="0" smtClean="0">
                <a:latin typeface="宋体" charset="-122"/>
              </a:rPr>
              <a:t>表示为：</a:t>
            </a:r>
            <a:endParaRPr lang="zh-CN" altLang="en-US" sz="2000" b="1" dirty="0" smtClean="0">
              <a:latin typeface="Arial Unicode MS" pitchFamily="34" charset="-122"/>
              <a:ea typeface="Arial Unicode MS" pitchFamily="34" charset="-122"/>
              <a:cs typeface="Arial Unicode MS" pitchFamily="34" charset="-122"/>
            </a:endParaRPr>
          </a:p>
          <a:p>
            <a:pPr algn="just">
              <a:buFontTx/>
              <a:buNone/>
            </a:pP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1</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2</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2</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3</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3</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4</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1</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2</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2</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3</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1</a:t>
            </a:r>
            <a:r>
              <a:rPr lang="zh-CN" altLang="en-US" sz="2000" b="1" dirty="0" smtClean="0">
                <a:latin typeface="宋体" charset="-122"/>
              </a:rPr>
              <a:t>，</a:t>
            </a:r>
            <a:r>
              <a:rPr lang="zh-CN" altLang="en-US" sz="2000" b="1" dirty="0" smtClean="0">
                <a:latin typeface="Arial Unicode MS" pitchFamily="34" charset="-122"/>
                <a:ea typeface="Arial Unicode MS" pitchFamily="34" charset="-122"/>
                <a:cs typeface="Arial Unicode MS" pitchFamily="34" charset="-122"/>
              </a:rPr>
              <a:t>2</a:t>
            </a:r>
            <a:r>
              <a:rPr lang="zh-CN" altLang="en-US" sz="2000" b="1" dirty="0" smtClean="0">
                <a:latin typeface="宋体" charset="-122"/>
              </a:rPr>
              <a:t>）</a:t>
            </a:r>
            <a:endParaRPr lang="zh-CN" altLang="en-US" sz="2000" b="1" dirty="0" smtClean="0">
              <a:latin typeface="Arial Unicode MS" pitchFamily="34" charset="-122"/>
              <a:ea typeface="Arial Unicode MS" pitchFamily="34" charset="-122"/>
              <a:cs typeface="Arial Unicode MS" pitchFamily="34" charset="-122"/>
            </a:endParaRPr>
          </a:p>
          <a:p>
            <a:pPr algn="just">
              <a:buFontTx/>
              <a:buNone/>
            </a:pPr>
            <a:r>
              <a:rPr lang="zh-CN" altLang="en-US" sz="2000" b="1" dirty="0" smtClean="0">
                <a:latin typeface="宋体" charset="-122"/>
              </a:rPr>
              <a:t>用</a:t>
            </a:r>
            <a:r>
              <a:rPr lang="zh-CN" altLang="en-US" sz="2000" b="1" dirty="0" smtClean="0">
                <a:latin typeface="Arial Unicode MS" pitchFamily="34" charset="-122"/>
                <a:ea typeface="Arial Unicode MS" pitchFamily="34" charset="-122"/>
                <a:cs typeface="Arial Unicode MS" pitchFamily="34" charset="-122"/>
              </a:rPr>
              <a:t>12</a:t>
            </a:r>
            <a:r>
              <a:rPr lang="zh-CN" altLang="en-US" sz="2000" b="1" dirty="0" smtClean="0">
                <a:latin typeface="宋体" charset="-122"/>
              </a:rPr>
              <a:t>个数简单记为 </a:t>
            </a:r>
            <a:r>
              <a:rPr lang="zh-CN" altLang="en-US" sz="2000" b="1" dirty="0" smtClean="0">
                <a:latin typeface="Arial Unicode MS" pitchFamily="34" charset="-122"/>
                <a:ea typeface="Arial Unicode MS" pitchFamily="34" charset="-122"/>
                <a:cs typeface="Arial Unicode MS" pitchFamily="34" charset="-122"/>
              </a:rPr>
              <a:t>1 2 2 3 3 4 1 2 2 3 1 2</a:t>
            </a:r>
            <a:endParaRPr lang="zh-CN" altLang="en-US" sz="2000" b="1"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332656"/>
            <a:ext cx="8229600" cy="5904656"/>
          </a:xfrm>
        </p:spPr>
        <p:txBody>
          <a:bodyPr>
            <a:normAutofit/>
          </a:bodyPr>
          <a:lstStyle/>
          <a:p>
            <a:pPr>
              <a:lnSpc>
                <a:spcPct val="90000"/>
              </a:lnSpc>
              <a:buNone/>
            </a:pPr>
            <a:r>
              <a:rPr lang="zh-CN" altLang="en-US" sz="2400" b="1" dirty="0" smtClean="0">
                <a:latin typeface="Times New Roman" pitchFamily="18" charset="0"/>
                <a:cs typeface="Times New Roman" pitchFamily="18" charset="0"/>
              </a:rPr>
              <a:t>输入</a:t>
            </a:r>
            <a:endParaRPr lang="en-US" altLang="zh-CN" sz="2400" b="1" dirty="0" smtClean="0">
              <a:latin typeface="Times New Roman" pitchFamily="18" charset="0"/>
              <a:cs typeface="Times New Roman" pitchFamily="18" charset="0"/>
            </a:endParaRPr>
          </a:p>
          <a:p>
            <a:pPr>
              <a:lnSpc>
                <a:spcPct val="90000"/>
              </a:lnSpc>
              <a:buNone/>
            </a:pPr>
            <a:r>
              <a:rPr lang="zh-CN" altLang="en-US" sz="2400" b="1" dirty="0" smtClean="0">
                <a:latin typeface="Times New Roman" pitchFamily="18" charset="0"/>
                <a:cs typeface="Times New Roman" pitchFamily="18" charset="0"/>
              </a:rPr>
              <a:t>  有若干组测试数据。</a:t>
            </a:r>
            <a:endParaRPr lang="en-US" altLang="zh-CN" sz="2400" b="1" dirty="0" smtClean="0">
              <a:latin typeface="Times New Roman" pitchFamily="18" charset="0"/>
              <a:cs typeface="Times New Roman" pitchFamily="18" charset="0"/>
            </a:endParaRPr>
          </a:p>
          <a:p>
            <a:pPr>
              <a:lnSpc>
                <a:spcPct val="90000"/>
              </a:lnSpc>
              <a:buNone/>
            </a:pP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每组数据的第一行是二个整数</a:t>
            </a:r>
            <a:r>
              <a:rPr lang="en-US" altLang="zh-CN" sz="2400" b="1" dirty="0" err="1" smtClean="0">
                <a:latin typeface="Times New Roman" pitchFamily="18" charset="0"/>
                <a:cs typeface="Times New Roman" pitchFamily="18" charset="0"/>
              </a:rPr>
              <a:t>n、m</a:t>
            </a:r>
            <a:r>
              <a:rPr lang="en-US" altLang="zh-CN" sz="2400" b="1" dirty="0" smtClean="0">
                <a:latin typeface="Times New Roman" pitchFamily="18" charset="0"/>
                <a:cs typeface="Times New Roman" pitchFamily="18" charset="0"/>
              </a:rPr>
              <a:t>，（0&lt;=n&lt;=100），</a:t>
            </a:r>
            <a:r>
              <a:rPr lang="zh-CN" altLang="en-US" sz="2400" b="1" dirty="0" smtClean="0">
                <a:latin typeface="Times New Roman" pitchFamily="18" charset="0"/>
                <a:cs typeface="Times New Roman" pitchFamily="18" charset="0"/>
              </a:rPr>
              <a:t>表示本次测试中，有</a:t>
            </a:r>
            <a:r>
              <a:rPr lang="en-US" altLang="zh-CN" sz="2400" b="1"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个输入线，</a:t>
            </a:r>
            <a:r>
              <a:rPr lang="en-US" altLang="zh-CN" sz="2400" b="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组交换子数。接下来的一行有</a:t>
            </a:r>
            <a:r>
              <a:rPr lang="en-US" altLang="zh-CN" sz="2400" b="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对数，每对整数</a:t>
            </a:r>
            <a:r>
              <a:rPr lang="en-US" altLang="zh-CN" sz="2400" b="1" dirty="0" err="1" smtClean="0">
                <a:latin typeface="Times New Roman" pitchFamily="18" charset="0"/>
                <a:cs typeface="Times New Roman" pitchFamily="18" charset="0"/>
              </a:rPr>
              <a:t>a、b</a:t>
            </a:r>
            <a:r>
              <a:rPr lang="zh-CN" altLang="en-US" sz="2400" b="1" dirty="0" smtClean="0">
                <a:latin typeface="Times New Roman" pitchFamily="18" charset="0"/>
                <a:cs typeface="Times New Roman" pitchFamily="18" charset="0"/>
              </a:rPr>
              <a:t>表示一个两路交换子情况。</a:t>
            </a:r>
          </a:p>
          <a:p>
            <a:pPr>
              <a:lnSpc>
                <a:spcPct val="90000"/>
              </a:lnSpc>
              <a:buNone/>
            </a:pPr>
            <a:r>
              <a:rPr lang="zh-CN" altLang="en-US" sz="2400" b="1" dirty="0" smtClean="0">
                <a:latin typeface="Times New Roman" pitchFamily="18" charset="0"/>
                <a:cs typeface="Times New Roman" pitchFamily="18" charset="0"/>
              </a:rPr>
              <a:t>输出</a:t>
            </a:r>
            <a:endParaRPr lang="en-US" altLang="zh-CN" sz="2400" b="1" dirty="0" smtClean="0">
              <a:latin typeface="Times New Roman" pitchFamily="18" charset="0"/>
              <a:cs typeface="Times New Roman" pitchFamily="18" charset="0"/>
            </a:endParaRPr>
          </a:p>
          <a:p>
            <a:pPr>
              <a:lnSpc>
                <a:spcPct val="90000"/>
              </a:lnSpc>
              <a:buNone/>
            </a:pPr>
            <a:r>
              <a:rPr lang="zh-CN" altLang="en-US" sz="2400" b="1" dirty="0" smtClean="0">
                <a:latin typeface="Times New Roman" pitchFamily="18" charset="0"/>
                <a:cs typeface="Times New Roman" pitchFamily="18" charset="0"/>
              </a:rPr>
              <a:t>  对每组测试数据，应在一行上先输出文字“</a:t>
            </a:r>
            <a:r>
              <a:rPr lang="en-US" altLang="zh-CN" sz="2400" b="1" dirty="0" smtClean="0">
                <a:latin typeface="Times New Roman" pitchFamily="18" charset="0"/>
                <a:cs typeface="Times New Roman" pitchFamily="18" charset="0"/>
              </a:rPr>
              <a:t>Case </a:t>
            </a:r>
            <a:r>
              <a:rPr lang="en-US" altLang="zh-CN" sz="2400" b="1" dirty="0" err="1" smtClean="0">
                <a:latin typeface="Times New Roman" pitchFamily="18" charset="0"/>
                <a:cs typeface="Times New Roman" pitchFamily="18" charset="0"/>
              </a:rPr>
              <a:t>i</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换行，接着输出能否实现排序的文字描述：如是可能的输出“</a:t>
            </a:r>
            <a:r>
              <a:rPr lang="en-US" altLang="zh-CN" sz="2400" b="1" dirty="0" smtClean="0">
                <a:latin typeface="Times New Roman" pitchFamily="18" charset="0"/>
                <a:cs typeface="Times New Roman" pitchFamily="18" charset="0"/>
              </a:rPr>
              <a:t>Yes”，</a:t>
            </a:r>
            <a:r>
              <a:rPr lang="zh-CN" altLang="en-US" sz="2400" b="1" dirty="0" smtClean="0">
                <a:latin typeface="Times New Roman" pitchFamily="18" charset="0"/>
                <a:cs typeface="Times New Roman" pitchFamily="18" charset="0"/>
              </a:rPr>
              <a:t>否则输出“</a:t>
            </a:r>
            <a:r>
              <a:rPr lang="en-US" altLang="zh-CN" sz="2400" b="1" dirty="0" smtClean="0">
                <a:latin typeface="Times New Roman" pitchFamily="18" charset="0"/>
                <a:cs typeface="Times New Roman" pitchFamily="18" charset="0"/>
              </a:rPr>
              <a:t>No”</a:t>
            </a:r>
            <a:r>
              <a:rPr lang="zh-CN" altLang="en-US" sz="2400" b="1" dirty="0" smtClean="0">
                <a:latin typeface="Times New Roman" pitchFamily="18" charset="0"/>
                <a:cs typeface="Times New Roman" pitchFamily="18" charset="0"/>
              </a:rPr>
              <a:t>在一行上输出。</a:t>
            </a:r>
            <a:endParaRPr lang="en-US" altLang="zh-CN" sz="2400" b="1" dirty="0" smtClean="0">
              <a:latin typeface="Times New Roman" pitchFamily="18" charset="0"/>
              <a:cs typeface="Times New Roman" pitchFamily="18" charset="0"/>
            </a:endParaRPr>
          </a:p>
          <a:p>
            <a:pPr>
              <a:lnSpc>
                <a:spcPct val="90000"/>
              </a:lnSpc>
              <a:buNone/>
            </a:pPr>
            <a:r>
              <a:rPr lang="zh-CN" altLang="en-US" sz="2400" b="1" dirty="0" smtClean="0">
                <a:latin typeface="Times New Roman" pitchFamily="18" charset="0"/>
                <a:cs typeface="Times New Roman" pitchFamily="18" charset="0"/>
              </a:rPr>
              <a:t>输入样例</a:t>
            </a:r>
            <a:endParaRPr lang="en-US" altLang="zh-CN" sz="2400" b="1" dirty="0" smtClean="0">
              <a:latin typeface="Times New Roman" pitchFamily="18" charset="0"/>
              <a:cs typeface="Times New Roman" pitchFamily="18" charset="0"/>
            </a:endParaRPr>
          </a:p>
          <a:p>
            <a:pPr>
              <a:lnSpc>
                <a:spcPct val="90000"/>
              </a:lnSpc>
              <a:buNone/>
            </a:pPr>
            <a:r>
              <a:rPr lang="en-US" altLang="zh-CN" sz="2400" b="1" dirty="0" smtClean="0">
                <a:latin typeface="Times New Roman" pitchFamily="18" charset="0"/>
                <a:cs typeface="Times New Roman" pitchFamily="18" charset="0"/>
              </a:rPr>
              <a:t>4 6</a:t>
            </a:r>
          </a:p>
          <a:p>
            <a:pPr>
              <a:lnSpc>
                <a:spcPct val="90000"/>
              </a:lnSpc>
              <a:buNone/>
            </a:pPr>
            <a:r>
              <a:rPr lang="zh-CN" altLang="en-US" sz="2400" b="1" dirty="0" smtClean="0">
                <a:latin typeface="Times New Roman" pitchFamily="18" charset="0"/>
                <a:cs typeface="Times New Roman" pitchFamily="18" charset="0"/>
              </a:rPr>
              <a:t>1 2 2 3 3 4 1 2 2 3 1 2</a:t>
            </a:r>
            <a:endParaRPr lang="en-US" altLang="zh-CN" sz="2400" b="1" dirty="0" smtClean="0">
              <a:latin typeface="Times New Roman" pitchFamily="18" charset="0"/>
              <a:cs typeface="Times New Roman" pitchFamily="18" charset="0"/>
            </a:endParaRPr>
          </a:p>
          <a:p>
            <a:pPr>
              <a:lnSpc>
                <a:spcPct val="90000"/>
              </a:lnSpc>
              <a:buNone/>
            </a:pPr>
            <a:r>
              <a:rPr lang="zh-CN" altLang="en-US" sz="2400" b="1" dirty="0" smtClean="0">
                <a:latin typeface="Times New Roman" pitchFamily="18" charset="0"/>
                <a:cs typeface="Times New Roman" pitchFamily="18" charset="0"/>
              </a:rPr>
              <a:t>输出样例</a:t>
            </a:r>
          </a:p>
          <a:p>
            <a:pPr>
              <a:buNone/>
            </a:pPr>
            <a:r>
              <a:rPr lang="en-US" altLang="zh-CN" sz="2400" b="1" dirty="0" smtClean="0">
                <a:latin typeface="Times New Roman" pitchFamily="18" charset="0"/>
                <a:cs typeface="Times New Roman" pitchFamily="18" charset="0"/>
              </a:rPr>
              <a:t>Case 1:</a:t>
            </a:r>
          </a:p>
          <a:p>
            <a:pPr>
              <a:buNone/>
            </a:pPr>
            <a:r>
              <a:rPr lang="en-US" altLang="zh-CN" sz="2400" b="1" dirty="0" smtClean="0">
                <a:latin typeface="Times New Roman" pitchFamily="18" charset="0"/>
                <a:cs typeface="Times New Roman" pitchFamily="18" charset="0"/>
              </a:rPr>
              <a:t>Yes</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分析</a:t>
            </a:r>
            <a:endParaRPr lang="zh-CN" altLang="en-US" sz="3600" b="1" dirty="0"/>
          </a:p>
        </p:txBody>
      </p:sp>
      <p:sp>
        <p:nvSpPr>
          <p:cNvPr id="3" name="内容占位符 2"/>
          <p:cNvSpPr>
            <a:spLocks noGrp="1"/>
          </p:cNvSpPr>
          <p:nvPr>
            <p:ph idx="1"/>
          </p:nvPr>
        </p:nvSpPr>
        <p:spPr>
          <a:xfrm>
            <a:off x="457200" y="1268760"/>
            <a:ext cx="8229600" cy="4857403"/>
          </a:xfrm>
        </p:spPr>
        <p:txBody>
          <a:bodyPr>
            <a:normAutofit/>
          </a:bodyPr>
          <a:lstStyle/>
          <a:p>
            <a:r>
              <a:rPr lang="en-US" altLang="zh-CN" sz="2400" b="1" dirty="0" smtClean="0"/>
              <a:t>n</a:t>
            </a:r>
            <a:r>
              <a:rPr lang="zh-CN" altLang="en-US" sz="2400" b="1" dirty="0" smtClean="0"/>
              <a:t>条输入线的开关网络，对所有数据测试是不可能的。但可以考虑</a:t>
            </a:r>
            <a:r>
              <a:rPr lang="en-US" altLang="zh-CN" sz="2400" b="1" dirty="0" smtClean="0"/>
              <a:t>1</a:t>
            </a:r>
            <a:r>
              <a:rPr lang="zh-CN" altLang="en-US" sz="2400" b="1" dirty="0" smtClean="0"/>
              <a:t>到</a:t>
            </a:r>
            <a:r>
              <a:rPr lang="en-US" altLang="zh-CN" sz="2400" b="1" dirty="0" smtClean="0"/>
              <a:t>n</a:t>
            </a:r>
            <a:r>
              <a:rPr lang="zh-CN" altLang="en-US" sz="2400" b="1" dirty="0" smtClean="0"/>
              <a:t>这</a:t>
            </a:r>
            <a:r>
              <a:rPr lang="en-US" altLang="zh-CN" sz="2400" b="1" dirty="0" smtClean="0"/>
              <a:t>n</a:t>
            </a:r>
            <a:r>
              <a:rPr lang="zh-CN" altLang="en-US" sz="2400" b="1" dirty="0" smtClean="0"/>
              <a:t>个数的所有排列作为输入，看输出是否按</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a:t>
            </a:r>
            <a:r>
              <a:rPr lang="zh-CN" altLang="en-US" sz="2400" b="1" dirty="0" smtClean="0"/>
              <a:t>，</a:t>
            </a:r>
            <a:r>
              <a:rPr lang="en-US" altLang="zh-CN" sz="2400" b="1" dirty="0" smtClean="0"/>
              <a:t>n</a:t>
            </a:r>
            <a:r>
              <a:rPr lang="zh-CN" altLang="en-US" sz="2400" b="1" dirty="0" smtClean="0"/>
              <a:t>的顺序排列。</a:t>
            </a:r>
            <a:endParaRPr lang="en-US" altLang="zh-CN" sz="2400" b="1" dirty="0" smtClean="0"/>
          </a:p>
          <a:p>
            <a:r>
              <a:rPr lang="zh-CN" altLang="en-US" sz="2400" b="1" dirty="0" smtClean="0"/>
              <a:t>这种测试需要做</a:t>
            </a:r>
            <a:r>
              <a:rPr lang="en-US" altLang="zh-CN" sz="2400" b="1" dirty="0" smtClean="0"/>
              <a:t>n</a:t>
            </a:r>
            <a:r>
              <a:rPr lang="zh-CN" altLang="en-US" sz="2400" b="1" dirty="0" smtClean="0"/>
              <a:t>！组。问题在于：</a:t>
            </a:r>
            <a:endParaRPr lang="en-US" altLang="zh-CN" sz="2400" b="1" dirty="0" smtClean="0"/>
          </a:p>
          <a:p>
            <a:pPr marL="457200" indent="-457200">
              <a:buFont typeface="+mj-lt"/>
              <a:buAutoNum type="arabicPeriod"/>
            </a:pPr>
            <a:r>
              <a:rPr lang="zh-CN" altLang="en-US" sz="2400" b="1" dirty="0" smtClean="0"/>
              <a:t>如何生成这</a:t>
            </a:r>
            <a:r>
              <a:rPr lang="en-US" altLang="zh-CN" sz="2400" b="1" dirty="0" smtClean="0"/>
              <a:t>n</a:t>
            </a:r>
            <a:r>
              <a:rPr lang="zh-CN" altLang="en-US" sz="2400" b="1" dirty="0" smtClean="0"/>
              <a:t>！组排列的数组作为测试输入？</a:t>
            </a:r>
            <a:endParaRPr lang="en-US" altLang="zh-CN" sz="2400" b="1" dirty="0" smtClean="0"/>
          </a:p>
          <a:p>
            <a:pPr marL="457200" indent="-457200">
              <a:buFont typeface="+mj-lt"/>
              <a:buAutoNum type="arabicPeriod"/>
            </a:pPr>
            <a:r>
              <a:rPr lang="zh-CN" altLang="en-US" sz="2400" b="1" dirty="0" smtClean="0"/>
              <a:t>在</a:t>
            </a:r>
            <a:r>
              <a:rPr lang="en-US" altLang="zh-CN" sz="2400" b="1" dirty="0" smtClean="0"/>
              <a:t>n</a:t>
            </a:r>
            <a:r>
              <a:rPr lang="zh-CN" altLang="en-US" sz="2400" b="1" dirty="0" smtClean="0"/>
              <a:t>较大时，如</a:t>
            </a:r>
            <a:r>
              <a:rPr lang="en-US" altLang="zh-CN" sz="2400" b="1" dirty="0" smtClean="0"/>
              <a:t>n&gt;25</a:t>
            </a:r>
            <a:r>
              <a:rPr lang="zh-CN" altLang="en-US" sz="2400" b="1" dirty="0" smtClean="0"/>
              <a:t>时，测试需要花费很多时间。未必可行。怎么办？</a:t>
            </a:r>
            <a:endParaRPr lang="en-US" altLang="zh-CN" sz="2400" b="1" dirty="0" smtClean="0"/>
          </a:p>
          <a:p>
            <a:pPr marL="457200" indent="-457200"/>
            <a:r>
              <a:rPr lang="zh-CN" altLang="en-US" sz="2400" b="1" dirty="0" smtClean="0"/>
              <a:t>处理办法：</a:t>
            </a:r>
            <a:endParaRPr lang="en-US" altLang="zh-CN" sz="2400" b="1" dirty="0" smtClean="0"/>
          </a:p>
          <a:p>
            <a:pPr marL="457200" indent="-457200">
              <a:buNone/>
            </a:pPr>
            <a:r>
              <a:rPr lang="zh-CN" altLang="en-US" sz="2400" b="1" dirty="0" smtClean="0"/>
              <a:t>       降低输入数据数量。</a:t>
            </a:r>
            <a:endParaRPr lang="zh-CN" alt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en-US" altLang="zh-CN" sz="3600" b="1" dirty="0" smtClean="0"/>
              <a:t>0-1</a:t>
            </a:r>
            <a:r>
              <a:rPr lang="zh-CN" altLang="en-US" sz="3600" b="1" dirty="0" smtClean="0"/>
              <a:t>原理</a:t>
            </a:r>
            <a:endParaRPr lang="zh-CN" altLang="en-US" sz="3600" b="1" dirty="0"/>
          </a:p>
        </p:txBody>
      </p:sp>
      <p:sp>
        <p:nvSpPr>
          <p:cNvPr id="3" name="内容占位符 2"/>
          <p:cNvSpPr>
            <a:spLocks noGrp="1"/>
          </p:cNvSpPr>
          <p:nvPr>
            <p:ph idx="1"/>
          </p:nvPr>
        </p:nvSpPr>
        <p:spPr>
          <a:xfrm>
            <a:off x="457200" y="1268760"/>
            <a:ext cx="8229600" cy="4857403"/>
          </a:xfrm>
        </p:spPr>
        <p:txBody>
          <a:bodyPr>
            <a:normAutofit/>
          </a:bodyPr>
          <a:lstStyle/>
          <a:p>
            <a:r>
              <a:rPr lang="en-US" altLang="zh-CN" sz="2400" b="1" dirty="0" smtClean="0"/>
              <a:t>n</a:t>
            </a:r>
            <a:r>
              <a:rPr lang="zh-CN" altLang="en-US" sz="2400" b="1" dirty="0" smtClean="0">
                <a:latin typeface="宋体" charset="-122"/>
              </a:rPr>
              <a:t>个输入的开关网络能成为分类网络的充要条件是对输入为</a:t>
            </a:r>
            <a:r>
              <a:rPr lang="zh-CN" altLang="en-US" sz="2400" b="1" dirty="0" smtClean="0"/>
              <a:t>0</a:t>
            </a:r>
            <a:r>
              <a:rPr lang="zh-CN" altLang="en-US" sz="2400" b="1" dirty="0" smtClean="0">
                <a:latin typeface="宋体" charset="-122"/>
              </a:rPr>
              <a:t>，</a:t>
            </a:r>
            <a:r>
              <a:rPr lang="zh-CN" altLang="en-US" sz="2400" b="1" dirty="0" smtClean="0"/>
              <a:t>1</a:t>
            </a:r>
            <a:r>
              <a:rPr lang="zh-CN" altLang="en-US" sz="2400" b="1" dirty="0" smtClean="0">
                <a:latin typeface="宋体" charset="-122"/>
              </a:rPr>
              <a:t>的所有情况工作正确。</a:t>
            </a:r>
            <a:endParaRPr lang="en-US" altLang="zh-CN" sz="2400" b="1" dirty="0" smtClean="0">
              <a:latin typeface="宋体" charset="-122"/>
            </a:endParaRPr>
          </a:p>
          <a:p>
            <a:r>
              <a:rPr lang="zh-CN" altLang="en-US" sz="2400" b="1" dirty="0" smtClean="0">
                <a:latin typeface="宋体" charset="-122"/>
              </a:rPr>
              <a:t>表示如下：</a:t>
            </a:r>
            <a:endParaRPr lang="en-US" altLang="zh-CN" sz="2400" b="1" dirty="0" smtClean="0">
              <a:latin typeface="宋体" charset="-122"/>
            </a:endParaRPr>
          </a:p>
          <a:p>
            <a:r>
              <a:rPr lang="en-US" altLang="zh-CN" sz="2400" b="1" dirty="0" smtClean="0">
                <a:latin typeface="宋体" charset="-122"/>
              </a:rPr>
              <a:t>{x</a:t>
            </a:r>
            <a:r>
              <a:rPr lang="en-US" altLang="zh-CN" sz="2400" b="1" baseline="-25000" dirty="0" smtClean="0">
                <a:latin typeface="宋体" charset="-122"/>
              </a:rPr>
              <a:t>i</a:t>
            </a:r>
            <a:r>
              <a:rPr lang="en-US" altLang="zh-CN" sz="2400" b="1" dirty="0" smtClean="0">
                <a:latin typeface="宋体" charset="-122"/>
              </a:rPr>
              <a:t>}</a:t>
            </a:r>
            <a:r>
              <a:rPr lang="zh-CN" altLang="en-US" sz="2400" b="1" dirty="0" smtClean="0">
                <a:latin typeface="宋体" charset="-122"/>
              </a:rPr>
              <a:t>是任意</a:t>
            </a:r>
            <a:r>
              <a:rPr lang="en-US" altLang="zh-CN" sz="2400" b="1" dirty="0" smtClean="0">
                <a:latin typeface="宋体" charset="-122"/>
              </a:rPr>
              <a:t>n</a:t>
            </a:r>
            <a:r>
              <a:rPr lang="zh-CN" altLang="en-US" sz="2400" b="1" dirty="0" smtClean="0">
                <a:latin typeface="宋体" charset="-122"/>
              </a:rPr>
              <a:t>个</a:t>
            </a:r>
            <a:r>
              <a:rPr lang="en-US" altLang="zh-CN" sz="2400" b="1" dirty="0" smtClean="0">
                <a:latin typeface="宋体" charset="-122"/>
              </a:rPr>
              <a:t>0-1</a:t>
            </a:r>
            <a:r>
              <a:rPr lang="zh-CN" altLang="en-US" sz="2400" b="1" dirty="0" smtClean="0">
                <a:latin typeface="宋体" charset="-122"/>
              </a:rPr>
              <a:t>输入，要求输出</a:t>
            </a:r>
            <a:r>
              <a:rPr lang="en-US" altLang="zh-CN" sz="2400" b="1" dirty="0" smtClean="0">
                <a:latin typeface="宋体" charset="-122"/>
              </a:rPr>
              <a:t>{</a:t>
            </a:r>
            <a:r>
              <a:rPr lang="en-US" altLang="zh-CN" sz="2400" b="1" dirty="0" err="1" smtClean="0">
                <a:latin typeface="宋体" charset="-122"/>
              </a:rPr>
              <a:t>y</a:t>
            </a:r>
            <a:r>
              <a:rPr lang="en-US" altLang="zh-CN" sz="2400" b="1" baseline="-25000" dirty="0" err="1" smtClean="0">
                <a:latin typeface="宋体" charset="-122"/>
              </a:rPr>
              <a:t>i</a:t>
            </a:r>
            <a:r>
              <a:rPr lang="en-US" altLang="zh-CN" sz="2400" b="1" dirty="0" smtClean="0">
                <a:latin typeface="宋体" charset="-122"/>
              </a:rPr>
              <a:t>}</a:t>
            </a:r>
            <a:r>
              <a:rPr lang="zh-CN" altLang="en-US" sz="2400" b="1" dirty="0" smtClean="0">
                <a:latin typeface="宋体" charset="-122"/>
              </a:rPr>
              <a:t>是</a:t>
            </a:r>
            <a:r>
              <a:rPr lang="en-US" altLang="zh-CN" sz="2400" b="1" dirty="0" smtClean="0">
                <a:latin typeface="宋体" charset="-122"/>
              </a:rPr>
              <a:t>{x</a:t>
            </a:r>
            <a:r>
              <a:rPr lang="en-US" altLang="zh-CN" sz="2400" b="1" baseline="-25000" dirty="0" smtClean="0">
                <a:latin typeface="宋体" charset="-122"/>
              </a:rPr>
              <a:t>i</a:t>
            </a:r>
            <a:r>
              <a:rPr lang="en-US" altLang="zh-CN" sz="2400" b="1" dirty="0" smtClean="0">
                <a:latin typeface="宋体" charset="-122"/>
              </a:rPr>
              <a:t>}</a:t>
            </a:r>
            <a:r>
              <a:rPr lang="zh-CN" altLang="en-US" sz="2400" b="1" dirty="0" smtClean="0">
                <a:latin typeface="宋体" charset="-122"/>
              </a:rPr>
              <a:t>的排序 </a:t>
            </a:r>
            <a:r>
              <a:rPr lang="zh-CN" altLang="en-US" sz="2400" dirty="0" smtClean="0"/>
              <a:t> </a:t>
            </a:r>
          </a:p>
          <a:p>
            <a:endParaRPr lang="zh-CN" altLang="en-US" sz="2400" dirty="0"/>
          </a:p>
        </p:txBody>
      </p:sp>
      <p:pic>
        <p:nvPicPr>
          <p:cNvPr id="4" name="Picture 4"/>
          <p:cNvPicPr>
            <a:picLocks noChangeAspect="1" noChangeArrowheads="1"/>
          </p:cNvPicPr>
          <p:nvPr/>
        </p:nvPicPr>
        <p:blipFill>
          <a:blip r:embed="rId2" cstate="print"/>
          <a:srcRect/>
          <a:stretch>
            <a:fillRect/>
          </a:stretch>
        </p:blipFill>
        <p:spPr bwMode="auto">
          <a:xfrm>
            <a:off x="1763688" y="3068960"/>
            <a:ext cx="6096000" cy="25146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输入的</a:t>
            </a:r>
            <a:r>
              <a:rPr lang="en-US" altLang="zh-CN" sz="3600" b="1" dirty="0" smtClean="0"/>
              <a:t>0-1</a:t>
            </a:r>
            <a:r>
              <a:rPr lang="zh-CN" altLang="en-US" sz="3600" b="1" dirty="0" smtClean="0"/>
              <a:t>序列构成</a:t>
            </a:r>
            <a:endParaRPr lang="zh-CN" altLang="en-US" sz="3600" b="1" dirty="0"/>
          </a:p>
        </p:txBody>
      </p:sp>
      <p:sp>
        <p:nvSpPr>
          <p:cNvPr id="3" name="内容占位符 2"/>
          <p:cNvSpPr>
            <a:spLocks noGrp="1"/>
          </p:cNvSpPr>
          <p:nvPr>
            <p:ph idx="1"/>
          </p:nvPr>
        </p:nvSpPr>
        <p:spPr>
          <a:xfrm>
            <a:off x="457200" y="1196752"/>
            <a:ext cx="8229600" cy="4929411"/>
          </a:xfrm>
        </p:spPr>
        <p:txBody>
          <a:bodyPr>
            <a:normAutofit/>
          </a:bodyPr>
          <a:lstStyle/>
          <a:p>
            <a:r>
              <a:rPr lang="en-US" altLang="zh-CN" sz="2400" b="1" dirty="0" smtClean="0"/>
              <a:t>3</a:t>
            </a:r>
            <a:r>
              <a:rPr lang="zh-CN" altLang="en-US" sz="2400" b="1" dirty="0" smtClean="0"/>
              <a:t>变量的</a:t>
            </a:r>
            <a:r>
              <a:rPr lang="en-US" altLang="zh-CN" sz="2400" b="1" dirty="0" smtClean="0"/>
              <a:t>0-1</a:t>
            </a:r>
            <a:r>
              <a:rPr lang="zh-CN" altLang="en-US" sz="2400" b="1" dirty="0" smtClean="0"/>
              <a:t>序列构成</a:t>
            </a:r>
            <a:endParaRPr lang="zh-CN" altLang="en-US" sz="2400" b="1" dirty="0"/>
          </a:p>
        </p:txBody>
      </p:sp>
      <p:graphicFrame>
        <p:nvGraphicFramePr>
          <p:cNvPr id="4098" name="Object 2"/>
          <p:cNvGraphicFramePr>
            <a:graphicFrameLocks noChangeAspect="1"/>
          </p:cNvGraphicFramePr>
          <p:nvPr/>
        </p:nvGraphicFramePr>
        <p:xfrm>
          <a:off x="1763688" y="1700808"/>
          <a:ext cx="6019800" cy="3375025"/>
        </p:xfrm>
        <a:graphic>
          <a:graphicData uri="http://schemas.openxmlformats.org/presentationml/2006/ole">
            <p:oleObj spid="_x0000_s4098" r:id="rId3" imgW="3429000" imgH="1724025" progId="">
              <p:embed/>
            </p:oleObj>
          </a:graphicData>
        </a:graphic>
      </p:graphicFrame>
      <p:sp>
        <p:nvSpPr>
          <p:cNvPr id="5" name="TextBox 4"/>
          <p:cNvSpPr txBox="1"/>
          <p:nvPr/>
        </p:nvSpPr>
        <p:spPr>
          <a:xfrm>
            <a:off x="683568" y="5085184"/>
            <a:ext cx="7704856" cy="830997"/>
          </a:xfrm>
          <a:prstGeom prst="rect">
            <a:avLst/>
          </a:prstGeom>
          <a:noFill/>
        </p:spPr>
        <p:txBody>
          <a:bodyPr wrap="square" rtlCol="0">
            <a:spAutoFit/>
          </a:bodyPr>
          <a:lstStyle/>
          <a:p>
            <a:r>
              <a:rPr lang="zh-CN" altLang="en-US" sz="2400" b="1" dirty="0" smtClean="0">
                <a:solidFill>
                  <a:srgbClr val="0000CC"/>
                </a:solidFill>
              </a:rPr>
              <a:t>用深度优先搜索生成所有</a:t>
            </a:r>
            <a:r>
              <a:rPr lang="en-US" altLang="zh-CN" sz="2400" b="1" dirty="0" smtClean="0">
                <a:solidFill>
                  <a:srgbClr val="0000CC"/>
                </a:solidFill>
              </a:rPr>
              <a:t>0-1</a:t>
            </a:r>
            <a:r>
              <a:rPr lang="zh-CN" altLang="en-US" sz="2400" b="1" dirty="0" smtClean="0">
                <a:solidFill>
                  <a:srgbClr val="0000CC"/>
                </a:solidFill>
              </a:rPr>
              <a:t>序列</a:t>
            </a:r>
            <a:r>
              <a:rPr lang="en-US" altLang="zh-CN" sz="2400" b="1" dirty="0" smtClean="0">
                <a:solidFill>
                  <a:srgbClr val="0000CC"/>
                </a:solidFill>
              </a:rPr>
              <a:t>a[1..n]</a:t>
            </a:r>
            <a:r>
              <a:rPr lang="zh-CN" altLang="en-US" sz="2400" b="1" dirty="0" smtClean="0">
                <a:solidFill>
                  <a:srgbClr val="0000CC"/>
                </a:solidFill>
              </a:rPr>
              <a:t>。</a:t>
            </a:r>
            <a:endParaRPr lang="en-US" altLang="zh-CN" sz="2400" b="1" dirty="0" smtClean="0">
              <a:solidFill>
                <a:srgbClr val="0000CC"/>
              </a:solidFill>
            </a:endParaRPr>
          </a:p>
          <a:p>
            <a:r>
              <a:rPr lang="zh-CN" altLang="en-US" sz="2400" b="1" dirty="0" smtClean="0">
                <a:solidFill>
                  <a:srgbClr val="0000CC"/>
                </a:solidFill>
              </a:rPr>
              <a:t>接着，对</a:t>
            </a:r>
            <a:r>
              <a:rPr lang="en-US" altLang="zh-CN" sz="2400" b="1" dirty="0" smtClean="0">
                <a:solidFill>
                  <a:srgbClr val="0000CC"/>
                </a:solidFill>
              </a:rPr>
              <a:t>a[1..n]</a:t>
            </a:r>
            <a:r>
              <a:rPr lang="zh-CN" altLang="en-US" sz="2400" b="1" dirty="0" smtClean="0">
                <a:solidFill>
                  <a:srgbClr val="0000CC"/>
                </a:solidFill>
              </a:rPr>
              <a:t>验证开关网络的输出是否是</a:t>
            </a:r>
            <a:r>
              <a:rPr lang="en-US" altLang="zh-CN" sz="2400" b="1" dirty="0" smtClean="0">
                <a:solidFill>
                  <a:srgbClr val="0000CC"/>
                </a:solidFill>
              </a:rPr>
              <a:t>1</a:t>
            </a:r>
            <a:r>
              <a:rPr lang="zh-CN" altLang="en-US" sz="2400" b="1" dirty="0" smtClean="0">
                <a:solidFill>
                  <a:srgbClr val="0000CC"/>
                </a:solidFill>
              </a:rPr>
              <a:t>，</a:t>
            </a:r>
            <a:r>
              <a:rPr lang="en-US" altLang="zh-CN" sz="2400" b="1" dirty="0" smtClean="0">
                <a:solidFill>
                  <a:srgbClr val="0000CC"/>
                </a:solidFill>
              </a:rPr>
              <a:t>2</a:t>
            </a:r>
            <a:r>
              <a:rPr lang="zh-CN" altLang="en-US" sz="2400" b="1" dirty="0" smtClean="0">
                <a:solidFill>
                  <a:srgbClr val="0000CC"/>
                </a:solidFill>
              </a:rPr>
              <a:t>，</a:t>
            </a:r>
            <a:r>
              <a:rPr lang="en-US" altLang="zh-CN" sz="2400" b="1" dirty="0" smtClean="0">
                <a:solidFill>
                  <a:srgbClr val="0000CC"/>
                </a:solidFill>
              </a:rPr>
              <a:t>…</a:t>
            </a:r>
            <a:r>
              <a:rPr lang="zh-CN" altLang="en-US" sz="2400" b="1" dirty="0" smtClean="0">
                <a:solidFill>
                  <a:srgbClr val="0000CC"/>
                </a:solidFill>
              </a:rPr>
              <a:t>，</a:t>
            </a:r>
            <a:r>
              <a:rPr lang="en-US" altLang="zh-CN" sz="2400" b="1" dirty="0" smtClean="0">
                <a:solidFill>
                  <a:srgbClr val="0000CC"/>
                </a:solidFill>
              </a:rPr>
              <a:t>n</a:t>
            </a:r>
            <a:endParaRPr lang="zh-CN" altLang="en-US" sz="2400" b="1" dirty="0">
              <a:solidFill>
                <a:srgbClr val="0000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5</a:t>
            </a:r>
            <a:r>
              <a:rPr lang="zh-CN" altLang="en-US" sz="3600" dirty="0" smtClean="0"/>
              <a:t>、</a:t>
            </a:r>
            <a:r>
              <a:rPr lang="zh-CN" altLang="zh-CN" sz="3600" b="1" dirty="0" smtClean="0"/>
              <a:t>移数字游戏</a:t>
            </a:r>
            <a:endParaRPr lang="zh-CN" altLang="en-US" sz="3600" dirty="0"/>
          </a:p>
        </p:txBody>
      </p:sp>
      <p:sp>
        <p:nvSpPr>
          <p:cNvPr id="3" name="内容占位符 2"/>
          <p:cNvSpPr>
            <a:spLocks noGrp="1"/>
          </p:cNvSpPr>
          <p:nvPr>
            <p:ph idx="1"/>
          </p:nvPr>
        </p:nvSpPr>
        <p:spPr>
          <a:xfrm>
            <a:off x="395536" y="1340768"/>
            <a:ext cx="8229600" cy="4525963"/>
          </a:xfrm>
        </p:spPr>
        <p:txBody>
          <a:bodyPr>
            <a:normAutofit/>
          </a:bodyPr>
          <a:lstStyle/>
          <a:p>
            <a:pPr>
              <a:buNone/>
            </a:pPr>
            <a:r>
              <a:rPr lang="zh-CN" altLang="zh-CN" sz="2400" b="1" dirty="0" smtClean="0"/>
              <a:t>问题描述</a:t>
            </a:r>
          </a:p>
          <a:p>
            <a:pPr>
              <a:buNone/>
            </a:pPr>
            <a:r>
              <a:rPr lang="en-US" altLang="zh-CN" sz="2400" b="1" dirty="0" smtClean="0"/>
              <a:t>     </a:t>
            </a:r>
            <a:r>
              <a:rPr lang="zh-CN" altLang="zh-CN" sz="2400" b="1" dirty="0" smtClean="0"/>
              <a:t>有这样一个包含</a:t>
            </a:r>
            <a:r>
              <a:rPr lang="en-US" altLang="zh-CN" sz="2400" b="1" dirty="0" smtClean="0"/>
              <a:t>9</a:t>
            </a:r>
            <a:r>
              <a:rPr lang="zh-CN" altLang="zh-CN" sz="2400" b="1" dirty="0" smtClean="0"/>
              <a:t>个圆圈的数阵，如下左图。</a:t>
            </a:r>
          </a:p>
          <a:p>
            <a:pPr>
              <a:buNone/>
            </a:pPr>
            <a:r>
              <a:rPr lang="en-US" altLang="zh-CN" sz="2400" b="1" dirty="0" smtClean="0"/>
              <a:t>     </a:t>
            </a:r>
            <a:r>
              <a:rPr lang="zh-CN" altLang="zh-CN" sz="2400" b="1" dirty="0" smtClean="0"/>
              <a:t>将</a:t>
            </a:r>
            <a:r>
              <a:rPr lang="en-US" altLang="zh-CN" sz="2400" b="1" dirty="0" smtClean="0"/>
              <a:t>1-8</a:t>
            </a:r>
            <a:r>
              <a:rPr lang="zh-CN" altLang="zh-CN" sz="2400" b="1" dirty="0" smtClean="0"/>
              <a:t>这</a:t>
            </a:r>
            <a:r>
              <a:rPr lang="en-US" altLang="zh-CN" sz="2400" b="1" dirty="0" smtClean="0"/>
              <a:t>8</a:t>
            </a:r>
            <a:r>
              <a:rPr lang="zh-CN" altLang="zh-CN" sz="2400" b="1" dirty="0" smtClean="0"/>
              <a:t>个数随机填写到该数阵的外层的圆圈中，只剩下中间的一个空圆圈。规定每个数字只能按照数阵中的直线从一个圆圈移动到另一个空的圆圈中。通过若干步的移动，要求将该数阵中的数字移动成为如下右图所示的状态。</a:t>
            </a:r>
          </a:p>
          <a:p>
            <a:pPr>
              <a:buNone/>
            </a:pPr>
            <a:endParaRPr lang="zh-CN" altLang="en-US" sz="2400" b="1" dirty="0"/>
          </a:p>
        </p:txBody>
      </p:sp>
      <p:pic>
        <p:nvPicPr>
          <p:cNvPr id="4" name="图片 3" descr="C:\Users\songcy\Desktop\QQ截图20151031185624.jp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619672" y="3933056"/>
            <a:ext cx="2160240" cy="1872208"/>
          </a:xfrm>
          <a:prstGeom prst="rect">
            <a:avLst/>
          </a:prstGeom>
          <a:noFill/>
          <a:ln>
            <a:noFill/>
          </a:ln>
        </p:spPr>
      </p:pic>
      <p:pic>
        <p:nvPicPr>
          <p:cNvPr id="5" name="图片 4" descr="C:\Users\songcy\Desktop\QQ截图20151031185638.jpg"/>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076056" y="3933056"/>
            <a:ext cx="2304256" cy="1944216"/>
          </a:xfrm>
          <a:prstGeom prst="rect">
            <a:avLst/>
          </a:prstGeom>
          <a:noFill/>
          <a:ln>
            <a:noFill/>
          </a:ln>
        </p:spPr>
      </p:pic>
      <p:sp>
        <p:nvSpPr>
          <p:cNvPr id="6" name="右箭头 5"/>
          <p:cNvSpPr/>
          <p:nvPr/>
        </p:nvSpPr>
        <p:spPr>
          <a:xfrm>
            <a:off x="3995936" y="4581128"/>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835696" y="4077072"/>
            <a:ext cx="216024" cy="276999"/>
          </a:xfrm>
          <a:prstGeom prst="rect">
            <a:avLst/>
          </a:prstGeom>
          <a:noFill/>
        </p:spPr>
        <p:txBody>
          <a:bodyPr wrap="square" lIns="36000" tIns="0" rIns="36000" bIns="0" rtlCol="0">
            <a:spAutoFit/>
          </a:bodyPr>
          <a:lstStyle/>
          <a:p>
            <a:r>
              <a:rPr lang="en-US" altLang="zh-CN" dirty="0" smtClean="0"/>
              <a:t>1</a:t>
            </a:r>
            <a:endParaRPr lang="zh-CN" altLang="en-US" dirty="0"/>
          </a:p>
        </p:txBody>
      </p:sp>
      <p:sp>
        <p:nvSpPr>
          <p:cNvPr id="9" name="TextBox 8"/>
          <p:cNvSpPr txBox="1"/>
          <p:nvPr/>
        </p:nvSpPr>
        <p:spPr>
          <a:xfrm>
            <a:off x="2555776" y="4077072"/>
            <a:ext cx="216024" cy="276999"/>
          </a:xfrm>
          <a:prstGeom prst="rect">
            <a:avLst/>
          </a:prstGeom>
          <a:noFill/>
        </p:spPr>
        <p:txBody>
          <a:bodyPr wrap="square" lIns="36000" tIns="0" rIns="36000" bIns="0" rtlCol="0">
            <a:spAutoFit/>
          </a:bodyPr>
          <a:lstStyle/>
          <a:p>
            <a:r>
              <a:rPr lang="en-US" altLang="zh-CN" dirty="0" smtClean="0"/>
              <a:t>2</a:t>
            </a:r>
            <a:endParaRPr lang="zh-CN" altLang="en-US" dirty="0"/>
          </a:p>
        </p:txBody>
      </p:sp>
      <p:sp>
        <p:nvSpPr>
          <p:cNvPr id="10" name="TextBox 9"/>
          <p:cNvSpPr txBox="1"/>
          <p:nvPr/>
        </p:nvSpPr>
        <p:spPr>
          <a:xfrm>
            <a:off x="3347864" y="4077072"/>
            <a:ext cx="216024" cy="276999"/>
          </a:xfrm>
          <a:prstGeom prst="rect">
            <a:avLst/>
          </a:prstGeom>
          <a:noFill/>
        </p:spPr>
        <p:txBody>
          <a:bodyPr wrap="square" lIns="36000" tIns="0" rIns="36000" bIns="0" rtlCol="0">
            <a:spAutoFit/>
          </a:bodyPr>
          <a:lstStyle/>
          <a:p>
            <a:r>
              <a:rPr lang="en-US" altLang="zh-CN" dirty="0" smtClean="0"/>
              <a:t>4</a:t>
            </a:r>
            <a:endParaRPr lang="zh-CN" altLang="en-US" dirty="0"/>
          </a:p>
        </p:txBody>
      </p:sp>
      <p:sp>
        <p:nvSpPr>
          <p:cNvPr id="11" name="TextBox 10"/>
          <p:cNvSpPr txBox="1"/>
          <p:nvPr/>
        </p:nvSpPr>
        <p:spPr>
          <a:xfrm>
            <a:off x="3347864" y="4725144"/>
            <a:ext cx="216024" cy="276999"/>
          </a:xfrm>
          <a:prstGeom prst="rect">
            <a:avLst/>
          </a:prstGeom>
          <a:noFill/>
        </p:spPr>
        <p:txBody>
          <a:bodyPr wrap="square" lIns="36000" tIns="0" rIns="36000" bIns="0" rtlCol="0">
            <a:spAutoFit/>
          </a:bodyPr>
          <a:lstStyle/>
          <a:p>
            <a:r>
              <a:rPr lang="en-US" altLang="zh-CN" dirty="0" smtClean="0"/>
              <a:t>3</a:t>
            </a:r>
            <a:endParaRPr lang="zh-CN" altLang="en-US" dirty="0"/>
          </a:p>
        </p:txBody>
      </p:sp>
      <p:sp>
        <p:nvSpPr>
          <p:cNvPr id="12" name="TextBox 11"/>
          <p:cNvSpPr txBox="1"/>
          <p:nvPr/>
        </p:nvSpPr>
        <p:spPr>
          <a:xfrm>
            <a:off x="3347864" y="5384249"/>
            <a:ext cx="216024" cy="276999"/>
          </a:xfrm>
          <a:prstGeom prst="rect">
            <a:avLst/>
          </a:prstGeom>
          <a:noFill/>
        </p:spPr>
        <p:txBody>
          <a:bodyPr wrap="square" lIns="36000" tIns="0" rIns="36000" bIns="0" rtlCol="0">
            <a:spAutoFit/>
          </a:bodyPr>
          <a:lstStyle/>
          <a:p>
            <a:r>
              <a:rPr lang="en-US" altLang="zh-CN" dirty="0" smtClean="0"/>
              <a:t>6</a:t>
            </a:r>
            <a:endParaRPr lang="zh-CN" altLang="en-US" dirty="0"/>
          </a:p>
        </p:txBody>
      </p:sp>
      <p:sp>
        <p:nvSpPr>
          <p:cNvPr id="13" name="TextBox 12"/>
          <p:cNvSpPr txBox="1"/>
          <p:nvPr/>
        </p:nvSpPr>
        <p:spPr>
          <a:xfrm>
            <a:off x="2555776" y="5373216"/>
            <a:ext cx="216024" cy="276999"/>
          </a:xfrm>
          <a:prstGeom prst="rect">
            <a:avLst/>
          </a:prstGeom>
          <a:noFill/>
        </p:spPr>
        <p:txBody>
          <a:bodyPr wrap="square" lIns="36000" tIns="0" rIns="36000" bIns="0" rtlCol="0">
            <a:spAutoFit/>
          </a:bodyPr>
          <a:lstStyle/>
          <a:p>
            <a:r>
              <a:rPr lang="en-US" altLang="zh-CN" dirty="0" smtClean="0"/>
              <a:t>5</a:t>
            </a:r>
            <a:endParaRPr lang="zh-CN" altLang="en-US" dirty="0"/>
          </a:p>
        </p:txBody>
      </p:sp>
      <p:sp>
        <p:nvSpPr>
          <p:cNvPr id="14" name="TextBox 13"/>
          <p:cNvSpPr txBox="1"/>
          <p:nvPr/>
        </p:nvSpPr>
        <p:spPr>
          <a:xfrm>
            <a:off x="1835696" y="5373216"/>
            <a:ext cx="216024" cy="276999"/>
          </a:xfrm>
          <a:prstGeom prst="rect">
            <a:avLst/>
          </a:prstGeom>
          <a:noFill/>
        </p:spPr>
        <p:txBody>
          <a:bodyPr wrap="square" lIns="36000" tIns="0" rIns="36000" bIns="0" rtlCol="0">
            <a:spAutoFit/>
          </a:bodyPr>
          <a:lstStyle/>
          <a:p>
            <a:r>
              <a:rPr lang="en-US" altLang="zh-CN" dirty="0" smtClean="0"/>
              <a:t>7</a:t>
            </a:r>
            <a:endParaRPr lang="zh-CN" altLang="en-US" dirty="0"/>
          </a:p>
        </p:txBody>
      </p:sp>
      <p:sp>
        <p:nvSpPr>
          <p:cNvPr id="15" name="TextBox 14"/>
          <p:cNvSpPr txBox="1"/>
          <p:nvPr/>
        </p:nvSpPr>
        <p:spPr>
          <a:xfrm>
            <a:off x="1835696" y="4725144"/>
            <a:ext cx="216024" cy="276999"/>
          </a:xfrm>
          <a:prstGeom prst="rect">
            <a:avLst/>
          </a:prstGeom>
          <a:noFill/>
        </p:spPr>
        <p:txBody>
          <a:bodyPr wrap="square" lIns="36000" tIns="0" rIns="36000" bIns="0" rtlCol="0">
            <a:spAutoFit/>
          </a:bodyPr>
          <a:lstStyle/>
          <a:p>
            <a:r>
              <a:rPr lang="en-US" altLang="zh-CN" dirty="0" smtClean="0"/>
              <a:t>8</a:t>
            </a:r>
            <a:endParaRPr lang="zh-CN" altLang="en-US" dirty="0"/>
          </a:p>
        </p:txBody>
      </p:sp>
      <p:sp>
        <p:nvSpPr>
          <p:cNvPr id="16" name="矩形 15"/>
          <p:cNvSpPr/>
          <p:nvPr/>
        </p:nvSpPr>
        <p:spPr>
          <a:xfrm>
            <a:off x="827584" y="5949280"/>
            <a:ext cx="6340197" cy="461665"/>
          </a:xfrm>
          <a:prstGeom prst="rect">
            <a:avLst/>
          </a:prstGeom>
        </p:spPr>
        <p:txBody>
          <a:bodyPr wrap="none">
            <a:spAutoFit/>
          </a:bodyPr>
          <a:lstStyle/>
          <a:p>
            <a:r>
              <a:rPr lang="zh-CN" altLang="zh-CN" sz="2400" b="1" dirty="0" smtClean="0"/>
              <a:t>编写一个程序，输出数字每一步的移动过程。</a:t>
            </a:r>
            <a:endParaRPr lang="zh-CN" altLang="en-US" sz="2400" b="1" dirty="0"/>
          </a:p>
        </p:txBody>
      </p:sp>
      <p:sp>
        <p:nvSpPr>
          <p:cNvPr id="17" name="TextBox 16"/>
          <p:cNvSpPr txBox="1"/>
          <p:nvPr/>
        </p:nvSpPr>
        <p:spPr>
          <a:xfrm>
            <a:off x="6156176" y="4725144"/>
            <a:ext cx="135632" cy="276999"/>
          </a:xfrm>
          <a:prstGeom prst="rect">
            <a:avLst/>
          </a:prstGeom>
          <a:noFill/>
        </p:spPr>
        <p:txBody>
          <a:bodyPr wrap="square" lIns="36000" tIns="0" rIns="36000" bIns="0" rtlCol="0">
            <a:spAutoFit/>
          </a:bodyPr>
          <a:lstStyle/>
          <a:p>
            <a:r>
              <a:rPr lang="en-US" altLang="zh-CN" dirty="0" smtClean="0"/>
              <a:t>0</a:t>
            </a:r>
            <a:endParaRPr lang="zh-CN" altLang="en-US" dirty="0"/>
          </a:p>
        </p:txBody>
      </p:sp>
      <p:sp>
        <p:nvSpPr>
          <p:cNvPr id="18" name="TextBox 17"/>
          <p:cNvSpPr txBox="1"/>
          <p:nvPr/>
        </p:nvSpPr>
        <p:spPr>
          <a:xfrm>
            <a:off x="2636168" y="4725144"/>
            <a:ext cx="135632" cy="276999"/>
          </a:xfrm>
          <a:prstGeom prst="rect">
            <a:avLst/>
          </a:prstGeom>
          <a:noFill/>
        </p:spPr>
        <p:txBody>
          <a:bodyPr wrap="square" lIns="36000" tIns="0" rIns="36000" bIns="0" rtlCol="0">
            <a:spAutoFit/>
          </a:bodyPr>
          <a:lstStyle/>
          <a:p>
            <a:r>
              <a:rPr lang="en-US" altLang="zh-CN" dirty="0" smtClean="0"/>
              <a:t>0</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60648"/>
            <a:ext cx="8229600" cy="6120680"/>
          </a:xfrm>
        </p:spPr>
        <p:txBody>
          <a:bodyPr>
            <a:normAutofit lnSpcReduction="10000"/>
          </a:bodyPr>
          <a:lstStyle/>
          <a:p>
            <a:pPr>
              <a:buNone/>
            </a:pPr>
            <a:r>
              <a:rPr lang="zh-CN" altLang="zh-CN" sz="2400" b="1" dirty="0" smtClean="0"/>
              <a:t>输入</a:t>
            </a:r>
            <a:endParaRPr lang="zh-CN" altLang="zh-CN" sz="2400" dirty="0" smtClean="0"/>
          </a:p>
          <a:p>
            <a:pPr>
              <a:buNone/>
            </a:pPr>
            <a:r>
              <a:rPr lang="en-US" altLang="zh-CN" sz="2400" dirty="0" smtClean="0"/>
              <a:t>     </a:t>
            </a:r>
            <a:r>
              <a:rPr lang="zh-CN" altLang="zh-CN" sz="2400" dirty="0" smtClean="0"/>
              <a:t>包括多个测试数据。每个测试数据包括一行</a:t>
            </a:r>
            <a:r>
              <a:rPr lang="en-US" altLang="zh-CN" sz="2400" dirty="0" smtClean="0"/>
              <a:t>8</a:t>
            </a:r>
            <a:r>
              <a:rPr lang="zh-CN" altLang="zh-CN" sz="2400" dirty="0" smtClean="0"/>
              <a:t>个整数，由数字</a:t>
            </a:r>
            <a:r>
              <a:rPr lang="en-US" altLang="zh-CN" sz="2400" dirty="0" smtClean="0"/>
              <a:t>1-8</a:t>
            </a:r>
            <a:r>
              <a:rPr lang="zh-CN" altLang="zh-CN" sz="2400" dirty="0" smtClean="0"/>
              <a:t>组成，分别代表从左上圆圈顺时针旋转一圈过程中的</a:t>
            </a:r>
            <a:r>
              <a:rPr lang="en-US" altLang="zh-CN" sz="2400" dirty="0" smtClean="0"/>
              <a:t>8</a:t>
            </a:r>
            <a:r>
              <a:rPr lang="zh-CN" altLang="zh-CN" sz="2400" dirty="0" smtClean="0"/>
              <a:t>个数字。</a:t>
            </a:r>
          </a:p>
          <a:p>
            <a:pPr>
              <a:buNone/>
            </a:pPr>
            <a:r>
              <a:rPr lang="zh-CN" altLang="zh-CN" sz="2400" b="1" dirty="0" smtClean="0"/>
              <a:t>输出</a:t>
            </a:r>
            <a:endParaRPr lang="zh-CN" altLang="zh-CN" sz="2400" dirty="0" smtClean="0"/>
          </a:p>
          <a:p>
            <a:pPr>
              <a:buNone/>
            </a:pPr>
            <a:r>
              <a:rPr lang="en-US" altLang="zh-CN" sz="2400" dirty="0" smtClean="0"/>
              <a:t>     </a:t>
            </a:r>
            <a:r>
              <a:rPr lang="zh-CN" altLang="zh-CN" sz="2400" dirty="0" smtClean="0"/>
              <a:t>输入数字每一步的移动过程</a:t>
            </a:r>
          </a:p>
          <a:p>
            <a:pPr>
              <a:buNone/>
            </a:pPr>
            <a:r>
              <a:rPr lang="zh-CN" altLang="zh-CN" sz="2400" b="1" dirty="0" smtClean="0"/>
              <a:t>输入样例</a:t>
            </a:r>
            <a:endParaRPr lang="zh-CN" altLang="zh-CN" sz="2400" dirty="0" smtClean="0"/>
          </a:p>
          <a:p>
            <a:pPr>
              <a:buNone/>
            </a:pPr>
            <a:r>
              <a:rPr lang="en-US" altLang="zh-CN" sz="2400" dirty="0" smtClean="0"/>
              <a:t>1 2 4 3 6 5 7 8</a:t>
            </a:r>
            <a:r>
              <a:rPr lang="zh-CN" altLang="zh-CN" sz="2400" dirty="0" smtClean="0"/>
              <a:t> </a:t>
            </a:r>
            <a:endParaRPr lang="en-US" altLang="zh-CN" sz="2400" dirty="0" smtClean="0"/>
          </a:p>
          <a:p>
            <a:pPr>
              <a:buNone/>
            </a:pPr>
            <a:r>
              <a:rPr lang="zh-CN" altLang="zh-CN" sz="2400" b="1" dirty="0" smtClean="0"/>
              <a:t>输出样例</a:t>
            </a:r>
            <a:endParaRPr lang="zh-CN" altLang="zh-CN" sz="2400" dirty="0" smtClean="0"/>
          </a:p>
          <a:p>
            <a:pPr>
              <a:buNone/>
            </a:pPr>
            <a:r>
              <a:rPr lang="en-US" altLang="zh-CN" sz="2400" dirty="0" smtClean="0"/>
              <a:t>3#--&gt;0#</a:t>
            </a:r>
          </a:p>
          <a:p>
            <a:pPr>
              <a:buNone/>
            </a:pPr>
            <a:r>
              <a:rPr lang="en-US" altLang="zh-CN" sz="2400" dirty="0" smtClean="0"/>
              <a:t>4#--&gt;3#</a:t>
            </a:r>
          </a:p>
          <a:p>
            <a:pPr>
              <a:buNone/>
            </a:pPr>
            <a:r>
              <a:rPr lang="en-US" altLang="zh-CN" sz="2400" dirty="0" smtClean="0"/>
              <a:t>0#--&gt;4#</a:t>
            </a:r>
          </a:p>
          <a:p>
            <a:pPr>
              <a:buNone/>
            </a:pPr>
            <a:r>
              <a:rPr lang="en-US" altLang="zh-CN" sz="2400" dirty="0" smtClean="0"/>
              <a:t>5#--&gt;0#</a:t>
            </a:r>
          </a:p>
          <a:p>
            <a:pPr>
              <a:buNone/>
            </a:pPr>
            <a:r>
              <a:rPr lang="en-US" altLang="zh-CN" sz="2400" dirty="0" smtClean="0"/>
              <a:t>6#--&gt;5#</a:t>
            </a:r>
          </a:p>
          <a:p>
            <a:pPr>
              <a:buNone/>
            </a:pPr>
            <a:r>
              <a:rPr lang="en-US" altLang="zh-CN" sz="2400" dirty="0" smtClean="0"/>
              <a:t>0#--&gt;6#</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b="1" dirty="0" smtClean="0"/>
              <a:t>求解分析</a:t>
            </a:r>
            <a:endParaRPr lang="zh-CN" altLang="en-US" sz="3600" dirty="0"/>
          </a:p>
        </p:txBody>
      </p:sp>
      <p:sp>
        <p:nvSpPr>
          <p:cNvPr id="3" name="内容占位符 2"/>
          <p:cNvSpPr>
            <a:spLocks noGrp="1"/>
          </p:cNvSpPr>
          <p:nvPr>
            <p:ph idx="1"/>
          </p:nvPr>
        </p:nvSpPr>
        <p:spPr>
          <a:xfrm>
            <a:off x="467544" y="1268760"/>
            <a:ext cx="8229600" cy="4857403"/>
          </a:xfrm>
        </p:spPr>
        <p:txBody>
          <a:bodyPr>
            <a:normAutofit/>
          </a:bodyPr>
          <a:lstStyle/>
          <a:p>
            <a:r>
              <a:rPr lang="zh-CN" altLang="en-US" sz="2400" dirty="0" smtClean="0"/>
              <a:t>首先对</a:t>
            </a:r>
            <a:r>
              <a:rPr lang="zh-CN" altLang="zh-CN" sz="2400" dirty="0" smtClean="0"/>
              <a:t>数阵中的圆圈按照图示的方式编号。</a:t>
            </a:r>
            <a:endParaRPr lang="en-US" altLang="zh-CN" sz="2400" dirty="0" smtClean="0"/>
          </a:p>
          <a:p>
            <a:r>
              <a:rPr lang="en-US" altLang="zh-CN" sz="2400" dirty="0" smtClean="0"/>
              <a:t>0#</a:t>
            </a:r>
            <a:r>
              <a:rPr lang="zh-CN" altLang="zh-CN" sz="2400" dirty="0" smtClean="0"/>
              <a:t>圆圈初始为空，本题就</a:t>
            </a:r>
            <a:r>
              <a:rPr lang="zh-CN" altLang="en-US" sz="2400" dirty="0" smtClean="0"/>
              <a:t>借助</a:t>
            </a:r>
            <a:r>
              <a:rPr lang="zh-CN" altLang="zh-CN" sz="2400" dirty="0" smtClean="0"/>
              <a:t>这个空圈</a:t>
            </a:r>
            <a:r>
              <a:rPr lang="zh-CN" altLang="en-US" sz="2400" dirty="0" smtClean="0"/>
              <a:t>，进行</a:t>
            </a:r>
            <a:r>
              <a:rPr lang="zh-CN" altLang="zh-CN" sz="2400" dirty="0" smtClean="0"/>
              <a:t>一系列数字移动</a:t>
            </a:r>
            <a:endParaRPr lang="en-US" altLang="zh-CN" sz="2400" dirty="0" smtClean="0"/>
          </a:p>
          <a:p>
            <a:r>
              <a:rPr lang="zh-CN" altLang="zh-CN" sz="2400" dirty="0" smtClean="0"/>
              <a:t>外圈数据看成一个链</a:t>
            </a:r>
            <a:r>
              <a:rPr lang="zh-CN" altLang="en-US" sz="2400" dirty="0" smtClean="0"/>
              <a:t>。</a:t>
            </a:r>
            <a:r>
              <a:rPr lang="zh-CN" altLang="zh-CN" sz="2400" dirty="0" smtClean="0"/>
              <a:t>开始时，</a:t>
            </a:r>
            <a:r>
              <a:rPr lang="zh-CN" altLang="en-US" sz="2400" dirty="0" smtClean="0"/>
              <a:t>外圈有</a:t>
            </a:r>
            <a:r>
              <a:rPr lang="en-US" altLang="zh-CN" sz="2400" dirty="0" smtClean="0"/>
              <a:t>1~8</a:t>
            </a:r>
            <a:r>
              <a:rPr lang="zh-CN" altLang="zh-CN" sz="2400" dirty="0" smtClean="0"/>
              <a:t>这</a:t>
            </a:r>
            <a:r>
              <a:rPr lang="en-US" altLang="zh-CN" sz="2400" dirty="0" smtClean="0"/>
              <a:t>8</a:t>
            </a:r>
            <a:r>
              <a:rPr lang="zh-CN" altLang="zh-CN" sz="2400" dirty="0" smtClean="0"/>
              <a:t>个</a:t>
            </a:r>
            <a:r>
              <a:rPr lang="zh-CN" altLang="en-US" sz="2400" dirty="0" smtClean="0"/>
              <a:t>无序</a:t>
            </a:r>
            <a:r>
              <a:rPr lang="zh-CN" altLang="zh-CN" sz="2400" dirty="0" smtClean="0"/>
              <a:t>数字</a:t>
            </a:r>
            <a:r>
              <a:rPr lang="zh-CN" altLang="en-US" sz="2400" dirty="0" smtClean="0"/>
              <a:t>。</a:t>
            </a:r>
            <a:endParaRPr lang="en-US" altLang="zh-CN" sz="2400" dirty="0" smtClean="0"/>
          </a:p>
          <a:p>
            <a:r>
              <a:rPr lang="zh-CN" altLang="en-US" sz="2400" dirty="0" smtClean="0"/>
              <a:t>移动</a:t>
            </a:r>
            <a:r>
              <a:rPr lang="zh-CN" altLang="zh-CN" sz="2400" dirty="0" smtClean="0"/>
              <a:t>过程其实就是如同一个数列排序的过程</a:t>
            </a:r>
            <a:r>
              <a:rPr lang="zh-CN" altLang="en-US" sz="2400" dirty="0" smtClean="0"/>
              <a:t>，即</a:t>
            </a:r>
            <a:r>
              <a:rPr lang="zh-CN" altLang="zh-CN" sz="2400" dirty="0" smtClean="0"/>
              <a:t>将</a:t>
            </a:r>
            <a:r>
              <a:rPr lang="en-US" altLang="zh-CN" sz="2400" dirty="0" smtClean="0"/>
              <a:t>1#~8#</a:t>
            </a:r>
            <a:r>
              <a:rPr lang="zh-CN" altLang="zh-CN" sz="2400" dirty="0" smtClean="0"/>
              <a:t>单元中的数字按照从小到大的顺序排列。</a:t>
            </a:r>
            <a:endParaRPr lang="en-US" altLang="zh-CN" sz="2400" dirty="0" smtClean="0"/>
          </a:p>
          <a:p>
            <a:r>
              <a:rPr lang="zh-CN" altLang="en-US" sz="2400" dirty="0" smtClean="0"/>
              <a:t>可</a:t>
            </a:r>
            <a:r>
              <a:rPr lang="zh-CN" altLang="zh-CN" sz="2400" dirty="0" smtClean="0"/>
              <a:t>通过冒泡排序就可以获得所求过程。</a:t>
            </a:r>
            <a:endParaRPr lang="zh-CN" altLang="en-US" sz="2400" dirty="0"/>
          </a:p>
        </p:txBody>
      </p:sp>
      <p:pic>
        <p:nvPicPr>
          <p:cNvPr id="4" name="图片 3" descr="C:\Users\songcy\Desktop\QQ截图20151031190426.jp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084168" y="3717032"/>
            <a:ext cx="2810494" cy="25922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3600" b="1" dirty="0" smtClean="0"/>
              <a:t>程序实现关键代码</a:t>
            </a:r>
            <a:endParaRPr lang="zh-CN" altLang="en-US" sz="3600" b="1" dirty="0"/>
          </a:p>
        </p:txBody>
      </p:sp>
      <p:sp>
        <p:nvSpPr>
          <p:cNvPr id="3" name="内容占位符 2"/>
          <p:cNvSpPr>
            <a:spLocks noGrp="1"/>
          </p:cNvSpPr>
          <p:nvPr>
            <p:ph idx="1"/>
          </p:nvPr>
        </p:nvSpPr>
        <p:spPr>
          <a:xfrm>
            <a:off x="457200" y="1052736"/>
            <a:ext cx="8229600" cy="5073427"/>
          </a:xfrm>
        </p:spPr>
        <p:txBody>
          <a:bodyPr>
            <a:normAutofit fontScale="70000" lnSpcReduction="20000"/>
          </a:bodyPr>
          <a:lstStyle/>
          <a:p>
            <a:pPr lvl="0" hangingPunct="0">
              <a:buNone/>
            </a:pPr>
            <a:r>
              <a:rPr lang="en-US" altLang="zh-CN" b="1" dirty="0" err="1" smtClean="0"/>
              <a:t>GoStep</a:t>
            </a:r>
            <a:r>
              <a:rPr lang="zh-CN" altLang="zh-CN" b="1" dirty="0" smtClean="0"/>
              <a:t>（</a:t>
            </a:r>
            <a:r>
              <a:rPr lang="en-US" altLang="zh-CN" b="1" dirty="0" err="1" smtClean="0"/>
              <a:t>int</a:t>
            </a:r>
            <a:r>
              <a:rPr lang="en-US" altLang="zh-CN" b="1" dirty="0" smtClean="0"/>
              <a:t> m[]</a:t>
            </a:r>
            <a:r>
              <a:rPr lang="zh-CN" altLang="zh-CN" b="1" dirty="0" smtClean="0"/>
              <a:t>）</a:t>
            </a:r>
            <a:r>
              <a:rPr lang="en-US" altLang="zh-CN" b="1" dirty="0" smtClean="0"/>
              <a:t>{</a:t>
            </a:r>
            <a:endParaRPr lang="zh-CN" altLang="zh-CN" dirty="0" smtClean="0"/>
          </a:p>
          <a:p>
            <a:pPr lvl="0" hangingPunct="0">
              <a:buNone/>
            </a:pPr>
            <a:r>
              <a:rPr lang="en-US" altLang="zh-CN" b="1" dirty="0" smtClean="0"/>
              <a:t>    </a:t>
            </a:r>
            <a:r>
              <a:rPr lang="en-US" altLang="zh-CN" b="1" dirty="0" err="1" smtClean="0"/>
              <a:t>int</a:t>
            </a:r>
            <a:r>
              <a:rPr lang="en-US" altLang="zh-CN" b="1" dirty="0" smtClean="0"/>
              <a:t> </a:t>
            </a:r>
            <a:r>
              <a:rPr lang="en-US" altLang="zh-CN" b="1" dirty="0" err="1" smtClean="0"/>
              <a:t>i,j,temp</a:t>
            </a:r>
            <a:r>
              <a:rPr lang="en-US" altLang="zh-CN" b="1" dirty="0" smtClean="0"/>
              <a:t>;</a:t>
            </a:r>
            <a:endParaRPr lang="zh-CN" altLang="zh-CN" dirty="0" smtClean="0"/>
          </a:p>
          <a:p>
            <a:pPr lvl="0" hangingPunct="0">
              <a:buNone/>
            </a:pPr>
            <a:r>
              <a:rPr lang="en-US" altLang="zh-CN" b="1" dirty="0" smtClean="0"/>
              <a:t>    for(</a:t>
            </a:r>
            <a:r>
              <a:rPr lang="en-US" altLang="zh-CN" b="1" dirty="0" err="1" smtClean="0"/>
              <a:t>i</a:t>
            </a:r>
            <a:r>
              <a:rPr lang="en-US" altLang="zh-CN" b="1" dirty="0" smtClean="0"/>
              <a:t>=1;i&lt;8;i++){</a:t>
            </a:r>
            <a:r>
              <a:rPr lang="en-US" altLang="zh-CN" b="1" i="1" dirty="0" smtClean="0"/>
              <a:t> //</a:t>
            </a:r>
            <a:r>
              <a:rPr lang="zh-CN" altLang="zh-CN" b="1" i="1" dirty="0" smtClean="0"/>
              <a:t>冒泡排序</a:t>
            </a:r>
            <a:endParaRPr lang="en-US" altLang="zh-CN" b="1" i="1" dirty="0" smtClean="0"/>
          </a:p>
          <a:p>
            <a:pPr lvl="0" hangingPunct="0">
              <a:buNone/>
            </a:pPr>
            <a:r>
              <a:rPr lang="en-US" altLang="zh-CN" b="1" i="1" dirty="0" smtClean="0"/>
              <a:t>      </a:t>
            </a:r>
            <a:r>
              <a:rPr lang="en-US" altLang="zh-CN" b="1" dirty="0" smtClean="0"/>
              <a:t> for(j=</a:t>
            </a:r>
            <a:r>
              <a:rPr lang="en-US" altLang="zh-CN" b="1" dirty="0" err="1" smtClean="0"/>
              <a:t>i;j</a:t>
            </a:r>
            <a:r>
              <a:rPr lang="en-US" altLang="zh-CN" b="1" dirty="0" smtClean="0"/>
              <a:t>&lt;8;j++)</a:t>
            </a:r>
            <a:r>
              <a:rPr lang="en-US" altLang="zh-CN" b="1" i="1" dirty="0" smtClean="0"/>
              <a:t> </a:t>
            </a:r>
            <a:endParaRPr lang="zh-CN" altLang="zh-CN" dirty="0" smtClean="0"/>
          </a:p>
          <a:p>
            <a:pPr lvl="0" hangingPunct="0">
              <a:buNone/>
            </a:pPr>
            <a:r>
              <a:rPr lang="en-US" altLang="zh-CN" b="1" dirty="0" smtClean="0"/>
              <a:t>           if(m[j]&gt;=m[j+1]) {</a:t>
            </a:r>
            <a:endParaRPr lang="zh-CN" altLang="zh-CN" dirty="0" smtClean="0"/>
          </a:p>
          <a:p>
            <a:pPr lvl="0" hangingPunct="0">
              <a:buNone/>
            </a:pPr>
            <a:r>
              <a:rPr lang="en-US" altLang="zh-CN" b="1" dirty="0" smtClean="0"/>
              <a:t>                 temp=m[j];</a:t>
            </a:r>
            <a:endParaRPr lang="zh-CN" altLang="zh-CN" dirty="0" smtClean="0"/>
          </a:p>
          <a:p>
            <a:pPr lvl="0" hangingPunct="0">
              <a:buNone/>
            </a:pPr>
            <a:r>
              <a:rPr lang="en-US" altLang="zh-CN" b="1" dirty="0" smtClean="0"/>
              <a:t>                 m[j]=m[j+1];</a:t>
            </a:r>
            <a:endParaRPr lang="zh-CN" altLang="zh-CN" dirty="0" smtClean="0"/>
          </a:p>
          <a:p>
            <a:pPr lvl="0" hangingPunct="0">
              <a:buNone/>
            </a:pPr>
            <a:r>
              <a:rPr lang="en-US" altLang="zh-CN" b="1" dirty="0" smtClean="0"/>
              <a:t>                 m[j+1]=temp;</a:t>
            </a:r>
            <a:endParaRPr lang="zh-CN" altLang="zh-CN" dirty="0" smtClean="0"/>
          </a:p>
          <a:p>
            <a:pPr lvl="0" hangingPunct="0">
              <a:buNone/>
            </a:pPr>
            <a:r>
              <a:rPr lang="en-US" altLang="zh-CN" b="1" dirty="0" smtClean="0"/>
              <a:t>                 </a:t>
            </a:r>
            <a:r>
              <a:rPr lang="en-US" altLang="zh-CN" b="1" dirty="0" err="1" smtClean="0"/>
              <a:t>printf</a:t>
            </a:r>
            <a:r>
              <a:rPr lang="en-US" altLang="zh-CN" b="1" dirty="0" smtClean="0"/>
              <a:t>(“%d--&gt;0\n”, j+1);</a:t>
            </a:r>
            <a:endParaRPr lang="zh-CN" altLang="zh-CN" dirty="0" smtClean="0"/>
          </a:p>
          <a:p>
            <a:pPr lvl="0" hangingPunct="0">
              <a:buNone/>
            </a:pPr>
            <a:r>
              <a:rPr lang="en-US" altLang="zh-CN" b="1" dirty="0" smtClean="0"/>
              <a:t>                 </a:t>
            </a:r>
            <a:r>
              <a:rPr lang="en-US" altLang="zh-CN" b="1" dirty="0" err="1" smtClean="0"/>
              <a:t>printf</a:t>
            </a:r>
            <a:r>
              <a:rPr lang="en-US" altLang="zh-CN" b="1" dirty="0" smtClean="0"/>
              <a:t>(“%d--&gt;%d\n”,j+2,j+1);</a:t>
            </a:r>
            <a:endParaRPr lang="zh-CN" altLang="zh-CN" dirty="0" smtClean="0"/>
          </a:p>
          <a:p>
            <a:pPr lvl="0" hangingPunct="0">
              <a:buNone/>
            </a:pPr>
            <a:r>
              <a:rPr lang="en-US" altLang="zh-CN" b="1" dirty="0" smtClean="0"/>
              <a:t>                 </a:t>
            </a:r>
            <a:r>
              <a:rPr lang="en-US" altLang="zh-CN" b="1" dirty="0" err="1" smtClean="0"/>
              <a:t>printf</a:t>
            </a:r>
            <a:r>
              <a:rPr lang="en-US" altLang="zh-CN" b="1" dirty="0" smtClean="0"/>
              <a:t>(“0#--&gt;%d\n”, j+2);</a:t>
            </a:r>
          </a:p>
          <a:p>
            <a:pPr lvl="0" hangingPunct="0">
              <a:buNone/>
            </a:pPr>
            <a:r>
              <a:rPr lang="en-US" altLang="zh-CN" b="1" dirty="0" smtClean="0"/>
              <a:t>            }</a:t>
            </a:r>
            <a:endParaRPr lang="zh-CN" altLang="zh-CN" dirty="0" smtClean="0"/>
          </a:p>
          <a:p>
            <a:pPr lvl="0" hangingPunct="0">
              <a:buNone/>
            </a:pPr>
            <a:r>
              <a:rPr lang="en-US" altLang="zh-CN" b="1" dirty="0" smtClean="0"/>
              <a:t>     }</a:t>
            </a:r>
            <a:endParaRPr lang="zh-CN" altLang="zh-CN" dirty="0" smtClean="0"/>
          </a:p>
          <a:p>
            <a:pPr>
              <a:buNone/>
            </a:pPr>
            <a:r>
              <a:rPr lang="en-US" altLang="zh-CN" b="1"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600" dirty="0" smtClean="0"/>
              <a:t>6</a:t>
            </a:r>
            <a:r>
              <a:rPr lang="zh-CN" altLang="en-US" sz="3600" dirty="0" smtClean="0"/>
              <a:t>、</a:t>
            </a:r>
            <a:r>
              <a:rPr lang="zh-CN" altLang="zh-CN" sz="3600" b="1" dirty="0" smtClean="0"/>
              <a:t>煎饼翻转</a:t>
            </a:r>
            <a:endParaRPr lang="zh-CN" altLang="en-US" sz="3600" dirty="0"/>
          </a:p>
        </p:txBody>
      </p:sp>
      <p:sp>
        <p:nvSpPr>
          <p:cNvPr id="3" name="内容占位符 2"/>
          <p:cNvSpPr>
            <a:spLocks noGrp="1"/>
          </p:cNvSpPr>
          <p:nvPr>
            <p:ph idx="1"/>
          </p:nvPr>
        </p:nvSpPr>
        <p:spPr>
          <a:xfrm>
            <a:off x="457200" y="1196752"/>
            <a:ext cx="8229600" cy="4929411"/>
          </a:xfrm>
        </p:spPr>
        <p:txBody>
          <a:bodyPr>
            <a:normAutofit/>
          </a:bodyPr>
          <a:lstStyle/>
          <a:p>
            <a:pPr>
              <a:buNone/>
            </a:pPr>
            <a:r>
              <a:rPr lang="zh-CN" altLang="zh-CN" sz="2400" b="1" dirty="0" smtClean="0"/>
              <a:t>问题描述</a:t>
            </a:r>
            <a:endParaRPr lang="zh-CN" altLang="zh-CN" sz="2400" dirty="0" smtClean="0"/>
          </a:p>
          <a:p>
            <a:pPr>
              <a:buNone/>
            </a:pPr>
            <a:r>
              <a:rPr lang="en-US" altLang="zh-CN" sz="2400" dirty="0" smtClean="0"/>
              <a:t>      </a:t>
            </a:r>
            <a:r>
              <a:rPr lang="zh-CN" altLang="zh-CN" sz="2400" dirty="0" smtClean="0"/>
              <a:t>一堆</a:t>
            </a:r>
            <a:r>
              <a:rPr lang="zh-CN" altLang="en-US" sz="2400" dirty="0" smtClean="0"/>
              <a:t>大小各不相同</a:t>
            </a:r>
            <a:r>
              <a:rPr lang="zh-CN" altLang="zh-CN" sz="2400" dirty="0" smtClean="0"/>
              <a:t>的煎饼</a:t>
            </a:r>
            <a:r>
              <a:rPr lang="zh-CN" altLang="en-US" sz="2400" dirty="0" smtClean="0"/>
              <a:t>从上到下放置，现在借助</a:t>
            </a:r>
            <a:r>
              <a:rPr lang="zh-CN" altLang="zh-CN" sz="2400" dirty="0" smtClean="0"/>
              <a:t>锅铲</a:t>
            </a:r>
            <a:r>
              <a:rPr lang="zh-CN" altLang="en-US" sz="2400" dirty="0" smtClean="0"/>
              <a:t>进行翻转使得大的放下面，小的在上面。</a:t>
            </a:r>
            <a:r>
              <a:rPr lang="zh-CN" altLang="zh-CN" sz="2400" dirty="0" smtClean="0"/>
              <a:t>铲子可以在任意位置伸进去并且把上面的煎饼都翻转过来。请问最少翻转多少次才可使煎饼从小到大排列。</a:t>
            </a:r>
          </a:p>
          <a:p>
            <a:pPr>
              <a:buNone/>
            </a:pPr>
            <a:r>
              <a:rPr lang="zh-CN" altLang="zh-CN" sz="2400" b="1" dirty="0" smtClean="0"/>
              <a:t>输入</a:t>
            </a:r>
            <a:endParaRPr lang="zh-CN" altLang="zh-CN" sz="2400" dirty="0" smtClean="0"/>
          </a:p>
          <a:p>
            <a:pPr>
              <a:buNone/>
            </a:pPr>
            <a:r>
              <a:rPr lang="en-US" altLang="zh-CN" sz="2400" dirty="0" smtClean="0"/>
              <a:t>      </a:t>
            </a:r>
            <a:r>
              <a:rPr lang="zh-CN" altLang="en-US" sz="2400" dirty="0" smtClean="0"/>
              <a:t>有</a:t>
            </a:r>
            <a:r>
              <a:rPr lang="zh-CN" altLang="zh-CN" sz="2400" dirty="0" smtClean="0"/>
              <a:t>多</a:t>
            </a:r>
            <a:r>
              <a:rPr lang="zh-CN" altLang="en-US" sz="2400" dirty="0" smtClean="0"/>
              <a:t>组</a:t>
            </a:r>
            <a:r>
              <a:rPr lang="zh-CN" altLang="zh-CN" sz="2400" dirty="0" smtClean="0"/>
              <a:t>测试数据。每</a:t>
            </a:r>
            <a:r>
              <a:rPr lang="zh-CN" altLang="en-US" sz="2400" dirty="0" smtClean="0"/>
              <a:t>组</a:t>
            </a:r>
            <a:r>
              <a:rPr lang="zh-CN" altLang="zh-CN" sz="2400" dirty="0" smtClean="0"/>
              <a:t>测试数据包括两行，第一行为一个整数</a:t>
            </a:r>
            <a:r>
              <a:rPr lang="en-US" altLang="zh-CN" sz="2400" dirty="0" smtClean="0"/>
              <a:t>n</a:t>
            </a:r>
            <a:r>
              <a:rPr lang="zh-CN" altLang="zh-CN" sz="2400" dirty="0" smtClean="0"/>
              <a:t>，第二行</a:t>
            </a:r>
            <a:r>
              <a:rPr lang="zh-CN" altLang="en-US" sz="2400" dirty="0" smtClean="0"/>
              <a:t>有</a:t>
            </a:r>
            <a:r>
              <a:rPr lang="en-US" altLang="zh-CN" sz="2400" dirty="0" smtClean="0"/>
              <a:t>n</a:t>
            </a:r>
            <a:r>
              <a:rPr lang="zh-CN" altLang="zh-CN" sz="2400" dirty="0" smtClean="0"/>
              <a:t>个整数</a:t>
            </a:r>
            <a:r>
              <a:rPr lang="en-US" altLang="zh-CN" sz="2400" dirty="0" smtClean="0"/>
              <a:t>a</a:t>
            </a:r>
            <a:r>
              <a:rPr lang="en-US" altLang="zh-CN" sz="2400" baseline="-25000" dirty="0" smtClean="0"/>
              <a:t>1</a:t>
            </a:r>
            <a:r>
              <a:rPr lang="zh-CN" altLang="en-US" sz="2400" dirty="0" smtClean="0"/>
              <a:t>、</a:t>
            </a:r>
            <a:r>
              <a:rPr lang="en-US" altLang="zh-CN" sz="2400" dirty="0" smtClean="0"/>
              <a:t> a</a:t>
            </a:r>
            <a:r>
              <a:rPr lang="en-US" altLang="zh-CN" sz="2400" baseline="-25000" dirty="0" smtClean="0"/>
              <a:t>2</a:t>
            </a:r>
            <a:r>
              <a:rPr lang="zh-CN" altLang="en-US" sz="2400" dirty="0" smtClean="0"/>
              <a:t>、 </a:t>
            </a:r>
            <a:r>
              <a:rPr lang="en-US" altLang="zh-CN" sz="2400" dirty="0" smtClean="0"/>
              <a:t>…</a:t>
            </a:r>
            <a:r>
              <a:rPr lang="zh-CN" altLang="en-US" sz="2400" dirty="0" smtClean="0"/>
              <a:t>、</a:t>
            </a:r>
            <a:r>
              <a:rPr lang="en-US" altLang="zh-CN" sz="2400" dirty="0" smtClean="0"/>
              <a:t> a</a:t>
            </a:r>
            <a:r>
              <a:rPr lang="en-US" altLang="zh-CN" sz="2400" baseline="-25000" dirty="0" smtClean="0"/>
              <a:t>n</a:t>
            </a:r>
            <a:r>
              <a:rPr lang="zh-CN" altLang="zh-CN" sz="2400" dirty="0" smtClean="0"/>
              <a:t>，其中</a:t>
            </a:r>
            <a:r>
              <a:rPr lang="en-US" altLang="zh-CN" sz="2400" dirty="0" smtClean="0"/>
              <a:t>n&lt;=1000</a:t>
            </a:r>
            <a:r>
              <a:rPr lang="zh-CN" altLang="zh-CN" sz="2400" dirty="0" smtClean="0"/>
              <a:t>。</a:t>
            </a:r>
          </a:p>
          <a:p>
            <a:pPr>
              <a:buNone/>
            </a:pPr>
            <a:r>
              <a:rPr lang="zh-CN" altLang="zh-CN" sz="2400" b="1" dirty="0" smtClean="0"/>
              <a:t>输出</a:t>
            </a:r>
            <a:endParaRPr lang="zh-CN" altLang="zh-CN" sz="2400" dirty="0" smtClean="0"/>
          </a:p>
          <a:p>
            <a:pPr>
              <a:buNone/>
            </a:pPr>
            <a:r>
              <a:rPr lang="en-US" altLang="zh-CN" sz="2400" dirty="0" smtClean="0"/>
              <a:t>      </a:t>
            </a:r>
            <a:r>
              <a:rPr lang="zh-CN" altLang="zh-CN" sz="2400" dirty="0" smtClean="0"/>
              <a:t>对于每组测试数据，输</a:t>
            </a:r>
            <a:r>
              <a:rPr lang="zh-CN" altLang="zh-CN" sz="2400" dirty="0" smtClean="0"/>
              <a:t>出最少翻</a:t>
            </a:r>
            <a:r>
              <a:rPr lang="zh-CN" altLang="zh-CN" sz="2400" smtClean="0"/>
              <a:t>转次</a:t>
            </a:r>
            <a:r>
              <a:rPr lang="zh-CN" altLang="en-US" sz="2400" smtClean="0"/>
              <a:t>数</a:t>
            </a:r>
            <a:r>
              <a:rPr lang="en-US" altLang="zh-CN" sz="2400" smtClean="0"/>
              <a:t>k</a:t>
            </a:r>
            <a:r>
              <a:rPr lang="zh-CN" altLang="zh-CN" sz="2400" dirty="0" smtClean="0"/>
              <a:t>。</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692696"/>
            <a:ext cx="8229600" cy="5433467"/>
          </a:xfrm>
        </p:spPr>
        <p:txBody>
          <a:bodyPr>
            <a:normAutofit/>
          </a:bodyPr>
          <a:lstStyle/>
          <a:p>
            <a:r>
              <a:rPr lang="zh-CN" altLang="zh-CN" sz="2400" b="1" dirty="0" smtClean="0"/>
              <a:t>我们把这两只青蛙分别叫做青蛙</a:t>
            </a:r>
            <a:r>
              <a:rPr lang="en-US" altLang="zh-CN" sz="2400" b="1" dirty="0" smtClean="0"/>
              <a:t>A</a:t>
            </a:r>
            <a:r>
              <a:rPr lang="zh-CN" altLang="zh-CN" sz="2400" b="1" dirty="0" smtClean="0"/>
              <a:t>和青蛙</a:t>
            </a:r>
            <a:r>
              <a:rPr lang="en-US" altLang="zh-CN" sz="2400" b="1" dirty="0" smtClean="0"/>
              <a:t>B</a:t>
            </a:r>
            <a:r>
              <a:rPr lang="zh-CN" altLang="zh-CN" sz="2400" b="1" dirty="0" smtClean="0"/>
              <a:t>，并且规定纬度线上东经</a:t>
            </a:r>
            <a:r>
              <a:rPr lang="en-US" altLang="zh-CN" sz="2400" b="1" dirty="0" smtClean="0"/>
              <a:t>0</a:t>
            </a:r>
            <a:r>
              <a:rPr lang="zh-CN" altLang="zh-CN" sz="2400" b="1" dirty="0" smtClean="0"/>
              <a:t>度处为原点，由东往西为正方向，单位长度</a:t>
            </a:r>
            <a:r>
              <a:rPr lang="en-US" altLang="zh-CN" sz="2400" b="1" dirty="0" smtClean="0"/>
              <a:t>1</a:t>
            </a:r>
            <a:r>
              <a:rPr lang="zh-CN" altLang="zh-CN" sz="2400" b="1" dirty="0" smtClean="0"/>
              <a:t>米，这样我们就得到了一条首尾相接的数轴。设青蛙</a:t>
            </a:r>
            <a:r>
              <a:rPr lang="en-US" altLang="zh-CN" sz="2400" b="1" dirty="0" smtClean="0"/>
              <a:t>A</a:t>
            </a:r>
            <a:r>
              <a:rPr lang="zh-CN" altLang="zh-CN" sz="2400" b="1" dirty="0" smtClean="0"/>
              <a:t>的出发点坐标是</a:t>
            </a:r>
            <a:r>
              <a:rPr lang="en-US" altLang="zh-CN" sz="2400" b="1" dirty="0" smtClean="0"/>
              <a:t>x</a:t>
            </a:r>
            <a:r>
              <a:rPr lang="zh-CN" altLang="zh-CN" sz="2400" b="1" dirty="0" smtClean="0"/>
              <a:t>，青蛙</a:t>
            </a:r>
            <a:r>
              <a:rPr lang="en-US" altLang="zh-CN" sz="2400" b="1" dirty="0" smtClean="0"/>
              <a:t>B</a:t>
            </a:r>
            <a:r>
              <a:rPr lang="zh-CN" altLang="zh-CN" sz="2400" b="1" dirty="0" smtClean="0"/>
              <a:t>的出发点坐标是</a:t>
            </a:r>
            <a:r>
              <a:rPr lang="en-US" altLang="zh-CN" sz="2400" b="1" dirty="0" smtClean="0"/>
              <a:t>y</a:t>
            </a:r>
            <a:r>
              <a:rPr lang="zh-CN" altLang="zh-CN" sz="2400" b="1" dirty="0" smtClean="0"/>
              <a:t>。青蛙</a:t>
            </a:r>
            <a:r>
              <a:rPr lang="en-US" altLang="zh-CN" sz="2400" b="1" dirty="0" smtClean="0"/>
              <a:t>A</a:t>
            </a:r>
            <a:r>
              <a:rPr lang="zh-CN" altLang="zh-CN" sz="2400" b="1" dirty="0" smtClean="0"/>
              <a:t>一次能跳</a:t>
            </a:r>
            <a:r>
              <a:rPr lang="en-US" altLang="zh-CN" sz="2400" b="1" dirty="0" smtClean="0"/>
              <a:t>m</a:t>
            </a:r>
            <a:r>
              <a:rPr lang="zh-CN" altLang="zh-CN" sz="2400" b="1" dirty="0" smtClean="0"/>
              <a:t>米，青蛙</a:t>
            </a:r>
            <a:r>
              <a:rPr lang="en-US" altLang="zh-CN" sz="2400" b="1" dirty="0" smtClean="0"/>
              <a:t>B</a:t>
            </a:r>
            <a:r>
              <a:rPr lang="zh-CN" altLang="zh-CN" sz="2400" b="1" dirty="0" smtClean="0"/>
              <a:t>一次能跳</a:t>
            </a:r>
            <a:r>
              <a:rPr lang="en-US" altLang="zh-CN" sz="2400" b="1" dirty="0" smtClean="0"/>
              <a:t>n</a:t>
            </a:r>
            <a:r>
              <a:rPr lang="zh-CN" altLang="zh-CN" sz="2400" b="1" dirty="0" smtClean="0"/>
              <a:t>米，两只青蛙跳一次所花费的时间相同。纬度线总长</a:t>
            </a:r>
            <a:r>
              <a:rPr lang="en-US" altLang="zh-CN" sz="2400" b="1" dirty="0" smtClean="0"/>
              <a:t>L</a:t>
            </a:r>
            <a:r>
              <a:rPr lang="zh-CN" altLang="zh-CN" sz="2400" b="1" dirty="0" smtClean="0"/>
              <a:t>米。现在要你求出它们跳了几次以后才会碰面</a:t>
            </a:r>
            <a:r>
              <a:rPr lang="en-US" altLang="zh-CN" sz="2400" b="1" dirty="0" smtClean="0"/>
              <a:t>.</a:t>
            </a:r>
          </a:p>
          <a:p>
            <a:endParaRPr lang="zh-CN" altLang="en-US" sz="2400" b="1" dirty="0"/>
          </a:p>
        </p:txBody>
      </p:sp>
      <p:sp>
        <p:nvSpPr>
          <p:cNvPr id="20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Group 1"/>
          <p:cNvGrpSpPr>
            <a:grpSpLocks noChangeAspect="1"/>
          </p:cNvGrpSpPr>
          <p:nvPr/>
        </p:nvGrpSpPr>
        <p:grpSpPr bwMode="auto">
          <a:xfrm>
            <a:off x="2915816" y="3717032"/>
            <a:ext cx="3816699" cy="1754959"/>
            <a:chOff x="1714" y="11110"/>
            <a:chExt cx="4541" cy="2088"/>
          </a:xfrm>
        </p:grpSpPr>
        <p:sp>
          <p:nvSpPr>
            <p:cNvPr id="2061" name="AutoShape 13"/>
            <p:cNvSpPr>
              <a:spLocks noChangeAspect="1" noChangeArrowheads="1" noTextEdit="1"/>
            </p:cNvSpPr>
            <p:nvPr/>
          </p:nvSpPr>
          <p:spPr bwMode="auto">
            <a:xfrm>
              <a:off x="1800" y="11110"/>
              <a:ext cx="4455" cy="1910"/>
            </a:xfrm>
            <a:prstGeom prst="rect">
              <a:avLst/>
            </a:prstGeom>
            <a:noFill/>
          </p:spPr>
          <p:txBody>
            <a:bodyPr vert="horz" wrap="square" lIns="91440" tIns="45720" rIns="91440" bIns="45720" numCol="1" anchor="t" anchorCtr="0" compatLnSpc="1">
              <a:prstTxWarp prst="textNoShape">
                <a:avLst/>
              </a:prstTxWarp>
            </a:bodyPr>
            <a:lstStyle/>
            <a:p>
              <a:endParaRPr lang="zh-CN" altLang="en-US" sz="4800"/>
            </a:p>
          </p:txBody>
        </p:sp>
        <p:sp>
          <p:nvSpPr>
            <p:cNvPr id="2060" name="Oval 12"/>
            <p:cNvSpPr>
              <a:spLocks noChangeArrowheads="1"/>
            </p:cNvSpPr>
            <p:nvPr/>
          </p:nvSpPr>
          <p:spPr bwMode="auto">
            <a:xfrm>
              <a:off x="2314" y="11367"/>
              <a:ext cx="3484" cy="145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800"/>
            </a:p>
          </p:txBody>
        </p:sp>
        <p:sp>
          <p:nvSpPr>
            <p:cNvPr id="2059" name="Text Box 11"/>
            <p:cNvSpPr txBox="1">
              <a:spLocks noChangeArrowheads="1"/>
            </p:cNvSpPr>
            <p:nvPr/>
          </p:nvSpPr>
          <p:spPr bwMode="auto">
            <a:xfrm>
              <a:off x="2999" y="12823"/>
              <a:ext cx="360" cy="375"/>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8" name="Text Box 10"/>
            <p:cNvSpPr txBox="1">
              <a:spLocks noChangeArrowheads="1"/>
            </p:cNvSpPr>
            <p:nvPr/>
          </p:nvSpPr>
          <p:spPr bwMode="auto">
            <a:xfrm>
              <a:off x="5655" y="11309"/>
              <a:ext cx="359" cy="375"/>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4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7" name="Oval 9"/>
            <p:cNvSpPr>
              <a:spLocks noChangeArrowheads="1"/>
            </p:cNvSpPr>
            <p:nvPr/>
          </p:nvSpPr>
          <p:spPr bwMode="auto">
            <a:xfrm>
              <a:off x="3599" y="12738"/>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800"/>
            </a:p>
          </p:txBody>
        </p:sp>
        <p:sp>
          <p:nvSpPr>
            <p:cNvPr id="2056" name="Oval 8"/>
            <p:cNvSpPr>
              <a:spLocks noChangeArrowheads="1"/>
            </p:cNvSpPr>
            <p:nvPr/>
          </p:nvSpPr>
          <p:spPr bwMode="auto">
            <a:xfrm>
              <a:off x="3525" y="1239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800"/>
            </a:p>
          </p:txBody>
        </p:sp>
        <p:sp>
          <p:nvSpPr>
            <p:cNvPr id="2055" name="Oval 7"/>
            <p:cNvSpPr>
              <a:spLocks noChangeArrowheads="1"/>
            </p:cNvSpPr>
            <p:nvPr/>
          </p:nvSpPr>
          <p:spPr bwMode="auto">
            <a:xfrm>
              <a:off x="2314" y="11967"/>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800"/>
            </a:p>
          </p:txBody>
        </p:sp>
        <p:sp>
          <p:nvSpPr>
            <p:cNvPr id="2054" name="Text Box 6"/>
            <p:cNvSpPr txBox="1">
              <a:spLocks noChangeArrowheads="1"/>
            </p:cNvSpPr>
            <p:nvPr/>
          </p:nvSpPr>
          <p:spPr bwMode="auto">
            <a:xfrm>
              <a:off x="1714" y="11881"/>
              <a:ext cx="360" cy="375"/>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endParaRPr kumimoji="0" lang="en-US" alt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3" name="Arc 5"/>
            <p:cNvSpPr>
              <a:spLocks/>
            </p:cNvSpPr>
            <p:nvPr/>
          </p:nvSpPr>
          <p:spPr bwMode="auto">
            <a:xfrm rot="10800000">
              <a:off x="2400" y="12395"/>
              <a:ext cx="466" cy="269"/>
            </a:xfrm>
            <a:custGeom>
              <a:avLst/>
              <a:gdLst>
                <a:gd name="G0" fmla="+- 18 0 0"/>
                <a:gd name="G1" fmla="+- 21600 0 0"/>
                <a:gd name="G2" fmla="+- 21600 0 0"/>
                <a:gd name="T0" fmla="*/ 0 w 21618"/>
                <a:gd name="T1" fmla="*/ 0 h 21600"/>
                <a:gd name="T2" fmla="*/ 21618 w 21618"/>
                <a:gd name="T3" fmla="*/ 21600 h 21600"/>
                <a:gd name="T4" fmla="*/ 18 w 21618"/>
                <a:gd name="T5" fmla="*/ 21600 h 21600"/>
              </a:gdLst>
              <a:ahLst/>
              <a:cxnLst>
                <a:cxn ang="0">
                  <a:pos x="T0" y="T1"/>
                </a:cxn>
                <a:cxn ang="0">
                  <a:pos x="T2" y="T3"/>
                </a:cxn>
                <a:cxn ang="0">
                  <a:pos x="T4" y="T5"/>
                </a:cxn>
              </a:cxnLst>
              <a:rect l="0" t="0" r="r" b="b"/>
              <a:pathLst>
                <a:path w="21618" h="21600" fill="none" extrusionOk="0">
                  <a:moveTo>
                    <a:pt x="0" y="0"/>
                  </a:moveTo>
                  <a:cubicBezTo>
                    <a:pt x="6" y="0"/>
                    <a:pt x="12" y="-1"/>
                    <a:pt x="18" y="0"/>
                  </a:cubicBezTo>
                  <a:cubicBezTo>
                    <a:pt x="11947" y="0"/>
                    <a:pt x="21618" y="9670"/>
                    <a:pt x="21618" y="21600"/>
                  </a:cubicBezTo>
                </a:path>
                <a:path w="21618" h="21600" stroke="0" extrusionOk="0">
                  <a:moveTo>
                    <a:pt x="0" y="0"/>
                  </a:moveTo>
                  <a:cubicBezTo>
                    <a:pt x="6" y="0"/>
                    <a:pt x="12" y="-1"/>
                    <a:pt x="18" y="0"/>
                  </a:cubicBezTo>
                  <a:cubicBezTo>
                    <a:pt x="11947" y="0"/>
                    <a:pt x="21618" y="9670"/>
                    <a:pt x="21618" y="21600"/>
                  </a:cubicBezTo>
                  <a:lnTo>
                    <a:pt x="18" y="21600"/>
                  </a:lnTo>
                  <a:close/>
                </a:path>
              </a:pathLst>
            </a:custGeom>
            <a:noFill/>
            <a:ln w="9525">
              <a:solidFill>
                <a:srgbClr val="000000"/>
              </a:solidFill>
              <a:round/>
              <a:headEnd type="triangle" w="sm" len="med"/>
              <a:tailEnd/>
            </a:ln>
          </p:spPr>
          <p:txBody>
            <a:bodyPr vert="horz" wrap="square" lIns="91440" tIns="45720" rIns="91440" bIns="45720" numCol="1" anchor="t" anchorCtr="0" compatLnSpc="1">
              <a:prstTxWarp prst="textNoShape">
                <a:avLst/>
              </a:prstTxWarp>
            </a:bodyPr>
            <a:lstStyle/>
            <a:p>
              <a:endParaRPr lang="zh-CN" altLang="en-US" sz="4800"/>
            </a:p>
          </p:txBody>
        </p:sp>
        <p:sp>
          <p:nvSpPr>
            <p:cNvPr id="2052" name="Text Box 4"/>
            <p:cNvSpPr txBox="1">
              <a:spLocks noChangeArrowheads="1"/>
            </p:cNvSpPr>
            <p:nvPr/>
          </p:nvSpPr>
          <p:spPr bwMode="auto">
            <a:xfrm>
              <a:off x="3450" y="12191"/>
              <a:ext cx="360" cy="375"/>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endParaRPr kumimoji="0" lang="en-US" alt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1" name="Text Box 3"/>
            <p:cNvSpPr txBox="1">
              <a:spLocks noChangeArrowheads="1"/>
            </p:cNvSpPr>
            <p:nvPr/>
          </p:nvSpPr>
          <p:spPr bwMode="auto">
            <a:xfrm>
              <a:off x="5190" y="11700"/>
              <a:ext cx="360" cy="375"/>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4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0" name="Text Box 2"/>
            <p:cNvSpPr txBox="1">
              <a:spLocks noChangeArrowheads="1"/>
            </p:cNvSpPr>
            <p:nvPr/>
          </p:nvSpPr>
          <p:spPr bwMode="auto">
            <a:xfrm>
              <a:off x="3975" y="11550"/>
              <a:ext cx="705" cy="375"/>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米</a:t>
              </a:r>
              <a:endParaRPr kumimoji="0" lang="zh-CN" altLang="en-US" sz="4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8" name="Oval 9"/>
          <p:cNvSpPr>
            <a:spLocks noChangeArrowheads="1"/>
          </p:cNvSpPr>
          <p:nvPr/>
        </p:nvSpPr>
        <p:spPr bwMode="auto">
          <a:xfrm>
            <a:off x="6156176" y="4221654"/>
            <a:ext cx="71442" cy="71442"/>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692696"/>
            <a:ext cx="8229600" cy="5433467"/>
          </a:xfrm>
        </p:spPr>
        <p:txBody>
          <a:bodyPr>
            <a:normAutofit/>
          </a:bodyPr>
          <a:lstStyle/>
          <a:p>
            <a:pPr>
              <a:buNone/>
            </a:pPr>
            <a:r>
              <a:rPr lang="zh-CN" altLang="zh-CN" sz="2400" dirty="0" smtClean="0"/>
              <a:t>输入样例</a:t>
            </a:r>
          </a:p>
          <a:p>
            <a:pPr>
              <a:buNone/>
            </a:pPr>
            <a:r>
              <a:rPr lang="en-US" altLang="zh-CN" sz="2400" dirty="0" smtClean="0"/>
              <a:t>5</a:t>
            </a:r>
          </a:p>
          <a:p>
            <a:pPr>
              <a:buNone/>
            </a:pPr>
            <a:r>
              <a:rPr lang="en-US" altLang="zh-CN" sz="2400" dirty="0" smtClean="0"/>
              <a:t>5 4 7 2 1</a:t>
            </a:r>
          </a:p>
          <a:p>
            <a:pPr>
              <a:buNone/>
            </a:pPr>
            <a:r>
              <a:rPr lang="zh-CN" altLang="zh-CN" sz="2400" dirty="0" smtClean="0"/>
              <a:t>输出样例</a:t>
            </a:r>
          </a:p>
          <a:p>
            <a:pPr>
              <a:buNone/>
            </a:pPr>
            <a:r>
              <a:rPr lang="en-US" altLang="zh-CN" sz="2400" dirty="0" smtClean="0"/>
              <a:t>6</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sz="3600" b="1" dirty="0" smtClean="0"/>
              <a:t>分析</a:t>
            </a:r>
            <a:endParaRPr lang="zh-CN" altLang="en-US" sz="3600" b="1" dirty="0"/>
          </a:p>
        </p:txBody>
      </p:sp>
      <p:sp>
        <p:nvSpPr>
          <p:cNvPr id="3" name="内容占位符 2"/>
          <p:cNvSpPr>
            <a:spLocks noGrp="1"/>
          </p:cNvSpPr>
          <p:nvPr>
            <p:ph idx="1"/>
          </p:nvPr>
        </p:nvSpPr>
        <p:spPr>
          <a:xfrm>
            <a:off x="457200" y="980729"/>
            <a:ext cx="8229600" cy="2088232"/>
          </a:xfrm>
        </p:spPr>
        <p:txBody>
          <a:bodyPr>
            <a:normAutofit/>
          </a:bodyPr>
          <a:lstStyle/>
          <a:p>
            <a:r>
              <a:rPr lang="zh-CN" altLang="en-US" sz="2400" dirty="0" smtClean="0"/>
              <a:t>如果 想要煎饼从小到大排列，那么需要将当前最大 的煎饼归位（应该在的位置），然后将次大的煎饼归位，依次反复 下去，那么最后得到的一定是一个从小到大排列的一堆煎饼。</a:t>
            </a:r>
            <a:endParaRPr lang="en-US" altLang="zh-CN" sz="2400" dirty="0" smtClean="0"/>
          </a:p>
          <a:p>
            <a:r>
              <a:rPr lang="zh-CN" altLang="en-US" sz="2400" dirty="0" smtClean="0"/>
              <a:t>使用贪心策略。</a:t>
            </a:r>
            <a:endParaRPr lang="zh-CN" altLang="en-US" sz="2400" dirty="0"/>
          </a:p>
        </p:txBody>
      </p:sp>
      <p:sp>
        <p:nvSpPr>
          <p:cNvPr id="4" name="矩形 3"/>
          <p:cNvSpPr/>
          <p:nvPr/>
        </p:nvSpPr>
        <p:spPr>
          <a:xfrm>
            <a:off x="899592" y="2924944"/>
            <a:ext cx="3953326" cy="461665"/>
          </a:xfrm>
          <a:prstGeom prst="rect">
            <a:avLst/>
          </a:prstGeom>
        </p:spPr>
        <p:txBody>
          <a:bodyPr wrap="none">
            <a:spAutoFit/>
          </a:bodyPr>
          <a:lstStyle/>
          <a:p>
            <a:pPr marL="514350" indent="-514350">
              <a:buFont typeface="Times New Roman" pitchFamily="18" charset="0"/>
              <a:buAutoNum type="arabicPeriod"/>
            </a:pPr>
            <a:r>
              <a:rPr lang="zh-CN" altLang="en-US" sz="2400" b="1" dirty="0" smtClean="0"/>
              <a:t>翻转示例：</a:t>
            </a:r>
            <a:r>
              <a:rPr lang="en-US" altLang="zh-CN" sz="2400" b="1" dirty="0" smtClean="0"/>
              <a:t>3</a:t>
            </a:r>
            <a:r>
              <a:rPr lang="zh-CN" altLang="en-US" sz="2400" b="1" dirty="0" smtClean="0"/>
              <a:t>个饼一起翻</a:t>
            </a:r>
            <a:endParaRPr lang="en-US" altLang="zh-CN" sz="2400" b="1" dirty="0" smtClean="0"/>
          </a:p>
        </p:txBody>
      </p:sp>
      <p:pic>
        <p:nvPicPr>
          <p:cNvPr id="5" name="Picture 2"/>
          <p:cNvPicPr>
            <a:picLocks noChangeAspect="1" noChangeArrowheads="1"/>
          </p:cNvPicPr>
          <p:nvPr/>
        </p:nvPicPr>
        <p:blipFill>
          <a:blip r:embed="rId2" cstate="print"/>
          <a:srcRect/>
          <a:stretch>
            <a:fillRect/>
          </a:stretch>
        </p:blipFill>
        <p:spPr bwMode="auto">
          <a:xfrm>
            <a:off x="1187624" y="3501008"/>
            <a:ext cx="6000750" cy="790575"/>
          </a:xfrm>
          <a:prstGeom prst="rect">
            <a:avLst/>
          </a:prstGeom>
          <a:noFill/>
          <a:ln w="9525">
            <a:noFill/>
            <a:miter lim="800000"/>
            <a:headEnd/>
            <a:tailEnd/>
          </a:ln>
        </p:spPr>
      </p:pic>
      <p:sp>
        <p:nvSpPr>
          <p:cNvPr id="6" name="矩形 5"/>
          <p:cNvSpPr/>
          <p:nvPr/>
        </p:nvSpPr>
        <p:spPr>
          <a:xfrm>
            <a:off x="899592" y="4293096"/>
            <a:ext cx="7416824" cy="461665"/>
          </a:xfrm>
          <a:prstGeom prst="rect">
            <a:avLst/>
          </a:prstGeom>
        </p:spPr>
        <p:txBody>
          <a:bodyPr wrap="square">
            <a:spAutoFit/>
          </a:bodyPr>
          <a:lstStyle/>
          <a:p>
            <a:pPr marL="514350" indent="-514350">
              <a:buFont typeface="+mj-lt"/>
              <a:buAutoNum type="arabicPeriod" startAt="2"/>
            </a:pPr>
            <a:r>
              <a:rPr lang="zh-CN" altLang="en-US" sz="2400" b="1" dirty="0" smtClean="0"/>
              <a:t>翻转示例：</a:t>
            </a:r>
            <a:r>
              <a:rPr lang="en-US" altLang="zh-CN" sz="2400" b="1" dirty="0" smtClean="0"/>
              <a:t>5</a:t>
            </a:r>
            <a:r>
              <a:rPr lang="zh-CN" altLang="en-US" sz="2400" b="1" dirty="0" smtClean="0"/>
              <a:t>个饼，先翻上面</a:t>
            </a:r>
            <a:r>
              <a:rPr lang="en-US" altLang="zh-CN" sz="2400" b="1" dirty="0" smtClean="0"/>
              <a:t>4</a:t>
            </a:r>
            <a:r>
              <a:rPr lang="zh-CN" altLang="en-US" sz="2400" b="1" dirty="0" smtClean="0"/>
              <a:t>个，再翻</a:t>
            </a:r>
            <a:r>
              <a:rPr lang="en-US" altLang="zh-CN" sz="2400" b="1" dirty="0" smtClean="0"/>
              <a:t>5</a:t>
            </a:r>
            <a:r>
              <a:rPr lang="zh-CN" altLang="en-US" sz="2400" b="1" dirty="0" smtClean="0"/>
              <a:t>个</a:t>
            </a:r>
            <a:endParaRPr lang="en-US" altLang="zh-CN" sz="2400" b="1" dirty="0" smtClean="0"/>
          </a:p>
        </p:txBody>
      </p:sp>
      <p:pic>
        <p:nvPicPr>
          <p:cNvPr id="7" name="Picture 3"/>
          <p:cNvPicPr>
            <a:picLocks noChangeAspect="1" noChangeArrowheads="1"/>
          </p:cNvPicPr>
          <p:nvPr/>
        </p:nvPicPr>
        <p:blipFill>
          <a:blip r:embed="rId3" cstate="print"/>
          <a:srcRect/>
          <a:stretch>
            <a:fillRect/>
          </a:stretch>
        </p:blipFill>
        <p:spPr bwMode="auto">
          <a:xfrm>
            <a:off x="1187624" y="4653136"/>
            <a:ext cx="6486525" cy="135731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sz="3600" b="1" dirty="0" smtClean="0"/>
              <a:t>实现分析</a:t>
            </a:r>
            <a:endParaRPr lang="zh-CN" altLang="en-US" sz="3600" b="1" dirty="0"/>
          </a:p>
        </p:txBody>
      </p:sp>
      <p:sp>
        <p:nvSpPr>
          <p:cNvPr id="3" name="内容占位符 2"/>
          <p:cNvSpPr>
            <a:spLocks noGrp="1"/>
          </p:cNvSpPr>
          <p:nvPr>
            <p:ph idx="1"/>
          </p:nvPr>
        </p:nvSpPr>
        <p:spPr>
          <a:xfrm>
            <a:off x="467544" y="908721"/>
            <a:ext cx="8229600" cy="2952328"/>
          </a:xfrm>
        </p:spPr>
        <p:txBody>
          <a:bodyPr>
            <a:normAutofit/>
          </a:bodyPr>
          <a:lstStyle/>
          <a:p>
            <a:r>
              <a:rPr lang="zh-CN" altLang="zh-CN" sz="2400" b="1" dirty="0" smtClean="0"/>
              <a:t>假设从上到下输入</a:t>
            </a:r>
            <a:r>
              <a:rPr lang="zh-CN" altLang="en-US" sz="2400" b="1" dirty="0" smtClean="0"/>
              <a:t>的煎饼大小</a:t>
            </a:r>
            <a:r>
              <a:rPr lang="zh-CN" altLang="zh-CN" sz="2400" b="1" dirty="0" smtClean="0"/>
              <a:t>数据存在数组</a:t>
            </a:r>
            <a:r>
              <a:rPr lang="en-US" altLang="zh-CN" sz="2400" b="1" dirty="0" smtClean="0"/>
              <a:t>s[</a:t>
            </a:r>
            <a:r>
              <a:rPr lang="en-US" altLang="zh-CN" sz="2400" b="1" dirty="0" err="1" smtClean="0"/>
              <a:t>i</a:t>
            </a:r>
            <a:r>
              <a:rPr lang="en-US" altLang="zh-CN" sz="2400" b="1" dirty="0" smtClean="0"/>
              <a:t>]</a:t>
            </a:r>
            <a:r>
              <a:rPr lang="zh-CN" altLang="zh-CN" sz="2400" b="1" dirty="0" smtClean="0"/>
              <a:t>中。</a:t>
            </a:r>
          </a:p>
          <a:p>
            <a:r>
              <a:rPr lang="zh-CN" altLang="zh-CN" sz="2400" b="1" dirty="0" smtClean="0"/>
              <a:t>如果最大的煎饼在最上面，将煎饼整个翻转一次，最大的煎饼即可达到最下方</a:t>
            </a:r>
            <a:r>
              <a:rPr lang="zh-CN" altLang="en-US" sz="2400" b="1" dirty="0" smtClean="0"/>
              <a:t>（归位）</a:t>
            </a:r>
            <a:r>
              <a:rPr lang="zh-CN" altLang="zh-CN" sz="2400" b="1" dirty="0" smtClean="0"/>
              <a:t>；</a:t>
            </a:r>
            <a:endParaRPr lang="en-US" altLang="zh-CN" sz="2400" b="1" dirty="0" smtClean="0"/>
          </a:p>
          <a:p>
            <a:r>
              <a:rPr lang="zh-CN" altLang="zh-CN" sz="2400" b="1" dirty="0" smtClean="0"/>
              <a:t>如果最大的煎饼在中间，则需要先将最大的煎饼翻转到上面，然后将煎饼翻转到最下方。</a:t>
            </a:r>
          </a:p>
          <a:p>
            <a:r>
              <a:rPr lang="zh-CN" altLang="zh-CN" sz="2400" b="1" dirty="0" smtClean="0"/>
              <a:t>之后寻找第二大的煎饼，进行与最大煎饼相同的处理。</a:t>
            </a:r>
          </a:p>
          <a:p>
            <a:r>
              <a:rPr lang="zh-CN" altLang="zh-CN" sz="2400" b="1" dirty="0" smtClean="0"/>
              <a:t>因为一共有</a:t>
            </a:r>
            <a:r>
              <a:rPr lang="en-US" altLang="zh-CN" sz="2400" b="1" dirty="0" smtClean="0"/>
              <a:t>n</a:t>
            </a:r>
            <a:r>
              <a:rPr lang="zh-CN" altLang="zh-CN" sz="2400" b="1" dirty="0" smtClean="0"/>
              <a:t>个煎饼，所以循环</a:t>
            </a:r>
            <a:r>
              <a:rPr lang="en-US" altLang="zh-CN" sz="2400" b="1" dirty="0" smtClean="0"/>
              <a:t>n-1</a:t>
            </a:r>
            <a:r>
              <a:rPr lang="zh-CN" altLang="zh-CN" sz="2400" b="1" dirty="0" smtClean="0"/>
              <a:t>次可以得到结果。</a:t>
            </a:r>
          </a:p>
          <a:p>
            <a:endParaRPr lang="zh-CN" altLang="en-US" sz="2400" b="1" dirty="0"/>
          </a:p>
        </p:txBody>
      </p:sp>
      <p:sp>
        <p:nvSpPr>
          <p:cNvPr id="4" name="矩形 3"/>
          <p:cNvSpPr/>
          <p:nvPr/>
        </p:nvSpPr>
        <p:spPr>
          <a:xfrm>
            <a:off x="899592" y="3789040"/>
            <a:ext cx="7488832" cy="2862322"/>
          </a:xfrm>
          <a:prstGeom prst="rect">
            <a:avLst/>
          </a:prstGeom>
        </p:spPr>
        <p:txBody>
          <a:bodyPr wrap="square">
            <a:spAutoFit/>
          </a:bodyPr>
          <a:lstStyle/>
          <a:p>
            <a:r>
              <a:rPr lang="en-US" altLang="zh-CN" b="1" dirty="0" smtClean="0"/>
              <a:t>#include&lt;</a:t>
            </a:r>
            <a:r>
              <a:rPr lang="en-US" altLang="zh-CN" b="1" dirty="0" err="1" smtClean="0"/>
              <a:t>stdio.h</a:t>
            </a:r>
            <a:r>
              <a:rPr lang="en-US" altLang="zh-CN" b="1" dirty="0" smtClean="0"/>
              <a:t>&gt;  </a:t>
            </a:r>
          </a:p>
          <a:p>
            <a:r>
              <a:rPr lang="en-US" altLang="zh-CN" b="1" dirty="0" smtClean="0"/>
              <a:t>#include&lt;algorithm&gt;  </a:t>
            </a:r>
          </a:p>
          <a:p>
            <a:r>
              <a:rPr lang="en-US" altLang="zh-CN" b="1" dirty="0" smtClean="0"/>
              <a:t>using namespace std;  </a:t>
            </a:r>
          </a:p>
          <a:p>
            <a:r>
              <a:rPr lang="en-US" altLang="zh-CN" b="1" dirty="0" err="1" smtClean="0"/>
              <a:t>int</a:t>
            </a:r>
            <a:r>
              <a:rPr lang="en-US" altLang="zh-CN" b="1" dirty="0" smtClean="0"/>
              <a:t> </a:t>
            </a:r>
            <a:r>
              <a:rPr lang="en-US" altLang="zh-CN" b="1" dirty="0" err="1" smtClean="0"/>
              <a:t>ans</a:t>
            </a:r>
            <a:r>
              <a:rPr lang="en-US" altLang="zh-CN" b="1" dirty="0" smtClean="0"/>
              <a:t>;  </a:t>
            </a:r>
          </a:p>
          <a:p>
            <a:r>
              <a:rPr lang="en-US" altLang="zh-CN" b="1" dirty="0" smtClean="0"/>
              <a:t>void  Change(</a:t>
            </a:r>
            <a:r>
              <a:rPr lang="en-US" altLang="zh-CN" b="1" dirty="0" err="1" smtClean="0"/>
              <a:t>int</a:t>
            </a:r>
            <a:r>
              <a:rPr lang="en-US" altLang="zh-CN" b="1" dirty="0" smtClean="0"/>
              <a:t> a[], </a:t>
            </a:r>
            <a:r>
              <a:rPr lang="en-US" altLang="zh-CN" b="1" dirty="0" err="1" smtClean="0"/>
              <a:t>int</a:t>
            </a:r>
            <a:r>
              <a:rPr lang="en-US" altLang="zh-CN" b="1" dirty="0" smtClean="0"/>
              <a:t> low, </a:t>
            </a:r>
            <a:r>
              <a:rPr lang="en-US" altLang="zh-CN" b="1" dirty="0" err="1" smtClean="0"/>
              <a:t>int</a:t>
            </a:r>
            <a:r>
              <a:rPr lang="en-US" altLang="zh-CN" b="1" dirty="0" smtClean="0"/>
              <a:t> high){  //</a:t>
            </a:r>
            <a:r>
              <a:rPr lang="zh-CN" altLang="en-US" b="1" dirty="0" smtClean="0"/>
              <a:t>翻转煎饼操作  </a:t>
            </a:r>
          </a:p>
          <a:p>
            <a:r>
              <a:rPr lang="zh-CN" altLang="en-US" b="1" dirty="0" smtClean="0"/>
              <a:t>     </a:t>
            </a:r>
            <a:r>
              <a:rPr lang="en-US" altLang="zh-CN" b="1" dirty="0" err="1" smtClean="0"/>
              <a:t>int</a:t>
            </a:r>
            <a:r>
              <a:rPr lang="en-US" altLang="zh-CN" b="1" dirty="0" smtClean="0"/>
              <a:t> </a:t>
            </a:r>
            <a:r>
              <a:rPr lang="en-US" altLang="zh-CN" b="1" dirty="0" err="1" smtClean="0"/>
              <a:t>i</a:t>
            </a:r>
            <a:r>
              <a:rPr lang="en-US" altLang="zh-CN" b="1" dirty="0" smtClean="0"/>
              <a:t>, </a:t>
            </a:r>
            <a:r>
              <a:rPr lang="en-US" altLang="zh-CN" b="1" dirty="0" err="1" smtClean="0"/>
              <a:t>j,temp</a:t>
            </a:r>
            <a:r>
              <a:rPr lang="en-US" altLang="zh-CN" b="1" dirty="0" smtClean="0"/>
              <a:t>;  </a:t>
            </a:r>
          </a:p>
          <a:p>
            <a:r>
              <a:rPr lang="en-US" altLang="zh-CN" b="1" dirty="0" smtClean="0"/>
              <a:t>     for (</a:t>
            </a:r>
            <a:r>
              <a:rPr lang="en-US" altLang="zh-CN" b="1" dirty="0" err="1" smtClean="0"/>
              <a:t>i</a:t>
            </a:r>
            <a:r>
              <a:rPr lang="en-US" altLang="zh-CN" b="1" dirty="0" smtClean="0"/>
              <a:t> = low, j = high; </a:t>
            </a:r>
            <a:r>
              <a:rPr lang="en-US" altLang="zh-CN" b="1" dirty="0" err="1" smtClean="0"/>
              <a:t>i</a:t>
            </a:r>
            <a:r>
              <a:rPr lang="en-US" altLang="zh-CN" b="1" dirty="0" smtClean="0"/>
              <a:t> &lt; j; </a:t>
            </a:r>
            <a:r>
              <a:rPr lang="en-US" altLang="zh-CN" b="1" dirty="0" err="1" smtClean="0"/>
              <a:t>i</a:t>
            </a:r>
            <a:r>
              <a:rPr lang="en-US" altLang="zh-CN" b="1" dirty="0" smtClean="0"/>
              <a:t>++, j--)  {    </a:t>
            </a:r>
          </a:p>
          <a:p>
            <a:r>
              <a:rPr lang="en-US" altLang="zh-CN" b="1" dirty="0" smtClean="0"/>
              <a:t>        temp = a[</a:t>
            </a:r>
            <a:r>
              <a:rPr lang="en-US" altLang="zh-CN" b="1" dirty="0" err="1" smtClean="0"/>
              <a:t>i</a:t>
            </a:r>
            <a:r>
              <a:rPr lang="en-US" altLang="zh-CN" b="1" dirty="0" smtClean="0"/>
              <a:t>];    a[</a:t>
            </a:r>
            <a:r>
              <a:rPr lang="en-US" altLang="zh-CN" b="1" dirty="0" err="1" smtClean="0"/>
              <a:t>i</a:t>
            </a:r>
            <a:r>
              <a:rPr lang="en-US" altLang="zh-CN" b="1" dirty="0" smtClean="0"/>
              <a:t>] = a[j];       a[j] = temp;  </a:t>
            </a:r>
          </a:p>
          <a:p>
            <a:r>
              <a:rPr lang="en-US" altLang="zh-CN" b="1" dirty="0" smtClean="0"/>
              <a:t>    }  </a:t>
            </a:r>
          </a:p>
          <a:p>
            <a:r>
              <a:rPr lang="en-US" altLang="zh-CN" b="1" dirty="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74638"/>
            <a:ext cx="7427168" cy="1143000"/>
          </a:xfrm>
        </p:spPr>
        <p:txBody>
          <a:bodyPr>
            <a:normAutofit/>
          </a:bodyPr>
          <a:lstStyle/>
          <a:p>
            <a:r>
              <a:rPr lang="zh-CN" altLang="en-US" sz="3600" b="1" dirty="0" smtClean="0"/>
              <a:t>主程序</a:t>
            </a:r>
            <a:endParaRPr lang="zh-CN" altLang="en-US" sz="3600" b="1" dirty="0"/>
          </a:p>
        </p:txBody>
      </p:sp>
      <p:sp>
        <p:nvSpPr>
          <p:cNvPr id="3" name="内容占位符 2"/>
          <p:cNvSpPr>
            <a:spLocks noGrp="1"/>
          </p:cNvSpPr>
          <p:nvPr>
            <p:ph idx="1"/>
          </p:nvPr>
        </p:nvSpPr>
        <p:spPr>
          <a:xfrm>
            <a:off x="395536" y="1340768"/>
            <a:ext cx="8229600" cy="4824537"/>
          </a:xfrm>
        </p:spPr>
        <p:txBody>
          <a:bodyPr>
            <a:noAutofit/>
          </a:bodyPr>
          <a:lstStyle/>
          <a:p>
            <a:pPr>
              <a:buNone/>
            </a:pPr>
            <a:r>
              <a:rPr lang="en-US" altLang="zh-CN" sz="2000" b="1" dirty="0" err="1" smtClean="0">
                <a:latin typeface="Times New Roman" pitchFamily="18" charset="0"/>
                <a:cs typeface="Times New Roman" pitchFamily="18" charset="0"/>
              </a:rPr>
              <a:t>int</a:t>
            </a:r>
            <a:r>
              <a:rPr lang="en-US" altLang="zh-CN" sz="2000" b="1" dirty="0" smtClean="0">
                <a:latin typeface="Times New Roman" pitchFamily="18" charset="0"/>
                <a:cs typeface="Times New Roman" pitchFamily="18" charset="0"/>
              </a:rPr>
              <a:t> main(){  </a:t>
            </a:r>
          </a:p>
          <a:p>
            <a:pPr>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int</a:t>
            </a:r>
            <a:r>
              <a:rPr lang="en-US" altLang="zh-CN" sz="2000" b="1" dirty="0" smtClean="0">
                <a:latin typeface="Times New Roman" pitchFamily="18" charset="0"/>
                <a:cs typeface="Times New Roman" pitchFamily="18" charset="0"/>
              </a:rPr>
              <a:t> n, </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j, a[1005], b[1005],last;     </a:t>
            </a:r>
          </a:p>
          <a:p>
            <a:pPr>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scanf</a:t>
            </a:r>
            <a:r>
              <a:rPr lang="en-US" altLang="zh-CN" sz="2000" b="1" dirty="0" smtClean="0">
                <a:latin typeface="Times New Roman" pitchFamily="18" charset="0"/>
                <a:cs typeface="Times New Roman" pitchFamily="18" charset="0"/>
              </a:rPr>
              <a:t>("%d", &amp;n);  </a:t>
            </a:r>
          </a:p>
          <a:p>
            <a:pPr>
              <a:buNone/>
            </a:pPr>
            <a:r>
              <a:rPr lang="en-US" altLang="zh-CN" sz="2000" b="1" dirty="0" smtClean="0">
                <a:latin typeface="Times New Roman" pitchFamily="18" charset="0"/>
                <a:cs typeface="Times New Roman" pitchFamily="18" charset="0"/>
              </a:rPr>
              <a:t>    for (</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 1; </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&lt;= n; </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  </a:t>
            </a:r>
          </a:p>
          <a:p>
            <a:pPr>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scanf</a:t>
            </a:r>
            <a:r>
              <a:rPr lang="en-US" altLang="zh-CN" sz="2000" b="1" dirty="0" smtClean="0">
                <a:latin typeface="Times New Roman" pitchFamily="18" charset="0"/>
                <a:cs typeface="Times New Roman" pitchFamily="18" charset="0"/>
              </a:rPr>
              <a:t>(“%d”, &amp;a[</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b[</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 a[</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a:t>
            </a:r>
          </a:p>
          <a:p>
            <a:pPr>
              <a:buNone/>
            </a:pPr>
            <a:r>
              <a:rPr lang="en-US" altLang="zh-CN" sz="2000" b="1" dirty="0" smtClean="0">
                <a:latin typeface="Times New Roman" pitchFamily="18" charset="0"/>
                <a:cs typeface="Times New Roman" pitchFamily="18" charset="0"/>
              </a:rPr>
              <a:t>		//</a:t>
            </a:r>
            <a:r>
              <a:rPr lang="zh-CN" altLang="en-US" sz="2000" b="1" dirty="0" smtClean="0">
                <a:latin typeface="Times New Roman" pitchFamily="18" charset="0"/>
                <a:cs typeface="Times New Roman" pitchFamily="18" charset="0"/>
              </a:rPr>
              <a:t>为了知道最终每个数据的位置，需要数组</a:t>
            </a:r>
            <a:r>
              <a:rPr lang="en-US" altLang="zh-CN" sz="2000" b="1" dirty="0" smtClean="0">
                <a:latin typeface="Times New Roman" pitchFamily="18" charset="0"/>
                <a:cs typeface="Times New Roman" pitchFamily="18" charset="0"/>
              </a:rPr>
              <a:t>b</a:t>
            </a:r>
          </a:p>
          <a:p>
            <a:pPr>
              <a:buNone/>
            </a:pPr>
            <a:r>
              <a:rPr lang="en-US" altLang="zh-CN" sz="2000" b="1" dirty="0" smtClean="0">
                <a:latin typeface="Times New Roman" pitchFamily="18" charset="0"/>
                <a:cs typeface="Times New Roman" pitchFamily="18" charset="0"/>
              </a:rPr>
              <a:t>    }  </a:t>
            </a:r>
          </a:p>
          <a:p>
            <a:pPr>
              <a:buNone/>
            </a:pPr>
            <a:r>
              <a:rPr lang="en-US" altLang="zh-CN" sz="2000" b="1" dirty="0" smtClean="0">
                <a:latin typeface="Times New Roman" pitchFamily="18" charset="0"/>
                <a:cs typeface="Times New Roman" pitchFamily="18" charset="0"/>
              </a:rPr>
              <a:t>    last = n;  </a:t>
            </a:r>
          </a:p>
          <a:p>
            <a:pPr>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ans</a:t>
            </a:r>
            <a:r>
              <a:rPr lang="en-US" altLang="zh-CN" sz="2000" b="1" dirty="0" smtClean="0">
                <a:latin typeface="Times New Roman" pitchFamily="18" charset="0"/>
                <a:cs typeface="Times New Roman" pitchFamily="18" charset="0"/>
              </a:rPr>
              <a:t> = 0; </a:t>
            </a:r>
          </a:p>
          <a:p>
            <a:pPr>
              <a:buNone/>
            </a:pPr>
            <a:r>
              <a:rPr lang="en-US" altLang="zh-CN" sz="2000" b="1" dirty="0" smtClean="0">
                <a:latin typeface="Times New Roman" pitchFamily="18" charset="0"/>
                <a:cs typeface="Times New Roman" pitchFamily="18" charset="0"/>
              </a:rPr>
              <a:t>    sort(b+1, b + 1 + n);   //</a:t>
            </a:r>
            <a:r>
              <a:rPr lang="zh-CN" altLang="en-US" sz="2000" b="1" dirty="0" smtClean="0">
                <a:latin typeface="Times New Roman" pitchFamily="18" charset="0"/>
                <a:cs typeface="Times New Roman" pitchFamily="18" charset="0"/>
              </a:rPr>
              <a:t>排序</a:t>
            </a:r>
            <a:r>
              <a:rPr lang="en-US" altLang="zh-CN" sz="2000" b="1" dirty="0" smtClean="0">
                <a:latin typeface="Times New Roman" pitchFamily="18" charset="0"/>
                <a:cs typeface="Times New Roman" pitchFamily="18" charset="0"/>
              </a:rPr>
              <a:t>b</a:t>
            </a:r>
            <a:r>
              <a:rPr lang="zh-CN" altLang="en-US" sz="2000" b="1" dirty="0" smtClean="0">
                <a:latin typeface="Times New Roman" pitchFamily="18" charset="0"/>
                <a:cs typeface="Times New Roman" pitchFamily="18" charset="0"/>
              </a:rPr>
              <a:t>，得到每个数据归位后的下标值</a:t>
            </a:r>
            <a:endParaRPr lang="en-US" altLang="zh-CN" sz="2000" b="1" dirty="0" smtClean="0">
              <a:latin typeface="Times New Roman" pitchFamily="18" charset="0"/>
              <a:cs typeface="Times New Roman" pitchFamily="18" charset="0"/>
            </a:endParaRPr>
          </a:p>
          <a:p>
            <a:pPr>
              <a:buNone/>
            </a:pPr>
            <a:r>
              <a:rPr lang="en-US" altLang="zh-CN" sz="2000" b="1" dirty="0" smtClean="0">
                <a:latin typeface="Times New Roman" pitchFamily="18" charset="0"/>
                <a:cs typeface="Times New Roman" pitchFamily="18" charset="0"/>
              </a:rPr>
              <a:t>    for (</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 n; </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&gt;= 0; </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  </a:t>
            </a:r>
            <a:r>
              <a:rPr lang="zh-CN" altLang="en-US" sz="2000" b="1" dirty="0" smtClean="0">
                <a:latin typeface="Times New Roman" pitchFamily="18" charset="0"/>
                <a:cs typeface="Times New Roman"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4077072"/>
            <a:ext cx="8229600" cy="1143000"/>
          </a:xfrm>
        </p:spPr>
        <p:txBody>
          <a:bodyPr/>
          <a:lstStyle/>
          <a:p>
            <a:endParaRPr lang="zh-CN" altLang="en-US" dirty="0"/>
          </a:p>
        </p:txBody>
      </p:sp>
      <p:sp>
        <p:nvSpPr>
          <p:cNvPr id="3" name="内容占位符 2"/>
          <p:cNvSpPr>
            <a:spLocks noGrp="1"/>
          </p:cNvSpPr>
          <p:nvPr>
            <p:ph idx="1"/>
          </p:nvPr>
        </p:nvSpPr>
        <p:spPr>
          <a:xfrm>
            <a:off x="251520" y="548680"/>
            <a:ext cx="8640960" cy="6120680"/>
          </a:xfrm>
        </p:spPr>
        <p:txBody>
          <a:bodyPr>
            <a:noAutofit/>
          </a:bodyPr>
          <a:lstStyle/>
          <a:p>
            <a:pPr>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for (j = 1; j &lt;=last; j++)  {//</a:t>
            </a:r>
            <a:r>
              <a:rPr lang="zh-CN" altLang="en-US" sz="2000" b="1" dirty="0" smtClean="0">
                <a:latin typeface="Times New Roman" pitchFamily="18" charset="0"/>
                <a:cs typeface="Times New Roman" pitchFamily="18" charset="0"/>
              </a:rPr>
              <a:t>找未归位数据中最大饼的下标，</a:t>
            </a:r>
            <a:endParaRPr lang="en-US" altLang="zh-CN" sz="2000" b="1" dirty="0" smtClean="0">
              <a:latin typeface="Times New Roman" pitchFamily="18" charset="0"/>
              <a:cs typeface="Times New Roman" pitchFamily="18" charset="0"/>
            </a:endParaRPr>
          </a:p>
          <a:p>
            <a:pPr>
              <a:buNone/>
            </a:pPr>
            <a:r>
              <a:rPr lang="en-US" altLang="zh-CN" sz="2000" b="1" dirty="0" smtClean="0">
                <a:latin typeface="Times New Roman" pitchFamily="18" charset="0"/>
                <a:cs typeface="Times New Roman" pitchFamily="18" charset="0"/>
              </a:rPr>
              <a:t>              if (a[j] == b[</a:t>
            </a:r>
            <a:r>
              <a:rPr lang="en-US" altLang="zh-CN" sz="2000" b="1" dirty="0" err="1" smtClean="0">
                <a:latin typeface="Times New Roman" pitchFamily="18" charset="0"/>
                <a:cs typeface="Times New Roman" pitchFamily="18" charset="0"/>
              </a:rPr>
              <a:t>i</a:t>
            </a:r>
            <a:r>
              <a:rPr lang="en-US" altLang="zh-CN" sz="2000" b="1" dirty="0" smtClean="0">
                <a:latin typeface="Times New Roman" pitchFamily="18" charset="0"/>
                <a:cs typeface="Times New Roman" pitchFamily="18" charset="0"/>
              </a:rPr>
              <a:t>] &amp;&amp; j != last){   //</a:t>
            </a:r>
            <a:r>
              <a:rPr lang="zh-CN" altLang="en-US" sz="2000" b="1" dirty="0" smtClean="0">
                <a:latin typeface="Times New Roman" pitchFamily="18" charset="0"/>
                <a:cs typeface="Times New Roman" pitchFamily="18" charset="0"/>
              </a:rPr>
              <a:t>并且没有恰好在最终归位的位置上   </a:t>
            </a:r>
          </a:p>
          <a:p>
            <a:pPr>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if (j != 1)  {       //</a:t>
            </a:r>
            <a:r>
              <a:rPr lang="zh-CN" altLang="en-US" sz="2000" b="1" dirty="0" smtClean="0">
                <a:latin typeface="Times New Roman" pitchFamily="18" charset="0"/>
                <a:cs typeface="Times New Roman" pitchFamily="18" charset="0"/>
              </a:rPr>
              <a:t>如不在顶层  </a:t>
            </a:r>
          </a:p>
          <a:p>
            <a:pPr>
              <a:buNone/>
            </a:pPr>
            <a:r>
              <a:rPr lang="zh-CN" altLang="en-US"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ans</a:t>
            </a:r>
            <a:r>
              <a:rPr lang="en-US" altLang="zh-CN" sz="2000" b="1" dirty="0" smtClean="0">
                <a:latin typeface="Times New Roman" pitchFamily="18" charset="0"/>
                <a:cs typeface="Times New Roman" pitchFamily="18" charset="0"/>
              </a:rPr>
              <a:t>++;  </a:t>
            </a:r>
          </a:p>
          <a:p>
            <a:pPr>
              <a:buNone/>
            </a:pPr>
            <a:r>
              <a:rPr lang="en-US" altLang="zh-CN" sz="2000" b="1" dirty="0" smtClean="0">
                <a:latin typeface="Times New Roman" pitchFamily="18" charset="0"/>
                <a:cs typeface="Times New Roman" pitchFamily="18" charset="0"/>
              </a:rPr>
              <a:t>                    Change(a, 1, j);   //</a:t>
            </a:r>
            <a:r>
              <a:rPr lang="zh-CN" altLang="en-US" sz="2000" b="1" dirty="0" smtClean="0">
                <a:latin typeface="Times New Roman" pitchFamily="18" charset="0"/>
                <a:cs typeface="Times New Roman" pitchFamily="18" charset="0"/>
              </a:rPr>
              <a:t>从当前位置翻转到顶层  </a:t>
            </a:r>
          </a:p>
          <a:p>
            <a:pPr>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a:t>
            </a:r>
            <a:r>
              <a:rPr lang="zh-CN" altLang="en-US" sz="2000" b="1" dirty="0" smtClean="0">
                <a:latin typeface="Times New Roman" pitchFamily="18" charset="0"/>
                <a:cs typeface="Times New Roman" pitchFamily="18" charset="0"/>
              </a:rPr>
              <a:t>                 </a:t>
            </a:r>
          </a:p>
          <a:p>
            <a:pPr>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Change(a, 1, last);  //</a:t>
            </a:r>
            <a:r>
              <a:rPr lang="zh-CN" altLang="en-US" sz="2000" b="1" dirty="0" smtClean="0">
                <a:latin typeface="Times New Roman" pitchFamily="18" charset="0"/>
                <a:cs typeface="Times New Roman" pitchFamily="18" charset="0"/>
              </a:rPr>
              <a:t>然后再翻转一次进行此时数据的归位  </a:t>
            </a:r>
          </a:p>
          <a:p>
            <a:pPr>
              <a:buNone/>
            </a:pPr>
            <a:r>
              <a:rPr lang="zh-CN" altLang="en-US"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ans</a:t>
            </a:r>
            <a:r>
              <a:rPr lang="en-US" altLang="zh-CN" sz="2000" b="1" dirty="0" smtClean="0">
                <a:latin typeface="Times New Roman" pitchFamily="18" charset="0"/>
                <a:cs typeface="Times New Roman" pitchFamily="18" charset="0"/>
              </a:rPr>
              <a:t>++;  </a:t>
            </a:r>
          </a:p>
          <a:p>
            <a:pPr>
              <a:buNone/>
            </a:pPr>
            <a:r>
              <a:rPr lang="en-US" altLang="zh-CN" sz="2000" b="1" dirty="0" smtClean="0">
                <a:latin typeface="Times New Roman" pitchFamily="18" charset="0"/>
                <a:cs typeface="Times New Roman" pitchFamily="18" charset="0"/>
              </a:rPr>
              <a:t>                break;  </a:t>
            </a:r>
          </a:p>
          <a:p>
            <a:pPr>
              <a:buNone/>
            </a:pPr>
            <a:r>
              <a:rPr lang="en-US" altLang="zh-CN" sz="2000" b="1" dirty="0" smtClean="0">
                <a:latin typeface="Times New Roman" pitchFamily="18" charset="0"/>
                <a:cs typeface="Times New Roman" pitchFamily="18" charset="0"/>
              </a:rPr>
              <a:t>            }  </a:t>
            </a:r>
          </a:p>
          <a:p>
            <a:pPr>
              <a:buNone/>
            </a:pPr>
            <a:r>
              <a:rPr lang="en-US" altLang="zh-CN" sz="2000" b="1" dirty="0" smtClean="0">
                <a:latin typeface="Times New Roman" pitchFamily="18" charset="0"/>
                <a:cs typeface="Times New Roman" pitchFamily="18" charset="0"/>
              </a:rPr>
              <a:t>        }  </a:t>
            </a:r>
          </a:p>
          <a:p>
            <a:pPr>
              <a:buNone/>
            </a:pPr>
            <a:r>
              <a:rPr lang="en-US" altLang="zh-CN" sz="2000" b="1" dirty="0" smtClean="0">
                <a:latin typeface="Times New Roman" pitchFamily="18" charset="0"/>
                <a:cs typeface="Times New Roman" pitchFamily="18" charset="0"/>
              </a:rPr>
              <a:t>        last--;  </a:t>
            </a:r>
          </a:p>
          <a:p>
            <a:pPr>
              <a:buNone/>
            </a:pPr>
            <a:r>
              <a:rPr lang="en-US" altLang="zh-CN" sz="2000" b="1" dirty="0" smtClean="0">
                <a:latin typeface="Times New Roman" pitchFamily="18" charset="0"/>
                <a:cs typeface="Times New Roman" pitchFamily="18" charset="0"/>
              </a:rPr>
              <a:t>    }  </a:t>
            </a:r>
          </a:p>
          <a:p>
            <a:pPr>
              <a:buNone/>
            </a:pP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printf</a:t>
            </a:r>
            <a:r>
              <a:rPr lang="en-US" altLang="zh-CN" sz="2000" b="1" dirty="0" smtClean="0">
                <a:latin typeface="Times New Roman" pitchFamily="18" charset="0"/>
                <a:cs typeface="Times New Roman" pitchFamily="18" charset="0"/>
              </a:rPr>
              <a:t>("%d\n", </a:t>
            </a:r>
            <a:r>
              <a:rPr lang="en-US" altLang="zh-CN" sz="2000" b="1" dirty="0" err="1" smtClean="0">
                <a:latin typeface="Times New Roman" pitchFamily="18" charset="0"/>
                <a:cs typeface="Times New Roman" pitchFamily="18" charset="0"/>
              </a:rPr>
              <a:t>ans</a:t>
            </a:r>
            <a:r>
              <a:rPr lang="en-US" altLang="zh-CN" sz="2000" b="1" dirty="0" smtClean="0">
                <a:latin typeface="Times New Roman" pitchFamily="18" charset="0"/>
                <a:cs typeface="Times New Roman" pitchFamily="18" charset="0"/>
              </a:rPr>
              <a:t>);  </a:t>
            </a:r>
          </a:p>
          <a:p>
            <a:pPr>
              <a:buNone/>
            </a:pPr>
            <a:r>
              <a:rPr lang="en-US" altLang="zh-CN" sz="2000" b="1" dirty="0" smtClean="0">
                <a:latin typeface="Times New Roman" pitchFamily="18" charset="0"/>
                <a:cs typeface="Times New Roman" pitchFamily="18" charset="0"/>
              </a:rPr>
              <a:t>    return  0;  </a:t>
            </a:r>
          </a:p>
          <a:p>
            <a:pPr>
              <a:buNone/>
            </a:pPr>
            <a:r>
              <a:rPr lang="en-US" altLang="zh-CN" sz="2000" b="1" dirty="0" smtClean="0">
                <a:latin typeface="Times New Roman" pitchFamily="18" charset="0"/>
                <a:cs typeface="Times New Roman" pitchFamily="18" charset="0"/>
              </a:rPr>
              <a:t>} </a:t>
            </a:r>
          </a:p>
          <a:p>
            <a:pPr>
              <a:buNone/>
            </a:pPr>
            <a:endParaRPr lang="zh-CN" altLang="en-US" sz="2000" b="1" dirty="0" smtClean="0">
              <a:latin typeface="Times New Roman" pitchFamily="18" charset="0"/>
              <a:cs typeface="Times New Roman" pitchFamily="18" charset="0"/>
            </a:endParaRPr>
          </a:p>
          <a:p>
            <a:endParaRPr lang="zh-CN" altLang="en-US" sz="2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7</a:t>
            </a:r>
            <a:r>
              <a:rPr lang="zh-CN" altLang="en-US" sz="3600" dirty="0" smtClean="0"/>
              <a:t>、开关灯游戏</a:t>
            </a:r>
            <a:endParaRPr lang="zh-CN" altLang="en-US" sz="3600" dirty="0"/>
          </a:p>
        </p:txBody>
      </p:sp>
      <p:sp>
        <p:nvSpPr>
          <p:cNvPr id="3" name="内容占位符 2"/>
          <p:cNvSpPr>
            <a:spLocks noGrp="1"/>
          </p:cNvSpPr>
          <p:nvPr>
            <p:ph idx="1"/>
          </p:nvPr>
        </p:nvSpPr>
        <p:spPr>
          <a:xfrm>
            <a:off x="457200" y="1196752"/>
            <a:ext cx="8229600" cy="5112568"/>
          </a:xfrm>
        </p:spPr>
        <p:txBody>
          <a:bodyPr>
            <a:normAutofit fontScale="92500" lnSpcReduction="20000"/>
          </a:bodyPr>
          <a:lstStyle/>
          <a:p>
            <a:pPr>
              <a:buNone/>
            </a:pPr>
            <a:r>
              <a:rPr lang="zh-CN" altLang="en-US" sz="2400" b="1" dirty="0" smtClean="0"/>
              <a:t>问题描述：</a:t>
            </a:r>
            <a:endParaRPr lang="en-US" altLang="zh-CN" sz="2400" b="1" dirty="0" smtClean="0"/>
          </a:p>
          <a:p>
            <a:pPr>
              <a:buNone/>
            </a:pPr>
            <a:r>
              <a:rPr lang="zh-CN" altLang="en-US" sz="2400" b="1" dirty="0" smtClean="0"/>
              <a:t>     有</a:t>
            </a:r>
            <a:r>
              <a:rPr lang="en-US" altLang="zh-CN" sz="2400" b="1" dirty="0" smtClean="0"/>
              <a:t>100</a:t>
            </a:r>
            <a:r>
              <a:rPr lang="zh-CN" altLang="en-US" sz="2400" b="1" dirty="0" smtClean="0"/>
              <a:t>盏灯</a:t>
            </a:r>
            <a:r>
              <a:rPr lang="en-US" altLang="zh-CN" sz="2400" b="1" dirty="0" smtClean="0"/>
              <a:t>,</a:t>
            </a:r>
            <a:r>
              <a:rPr lang="zh-CN" altLang="en-US" sz="2400" b="1" dirty="0" smtClean="0"/>
              <a:t>编号依次为</a:t>
            </a:r>
            <a:r>
              <a:rPr lang="en-US" altLang="zh-CN" sz="2400" b="1" dirty="0" smtClean="0"/>
              <a:t>1,2,3.100,</a:t>
            </a:r>
            <a:r>
              <a:rPr lang="zh-CN" altLang="en-US" sz="2400" b="1" dirty="0" smtClean="0"/>
              <a:t>电灯全部关着</a:t>
            </a:r>
            <a:r>
              <a:rPr lang="en-US" altLang="zh-CN" sz="2400" b="1" dirty="0" smtClean="0"/>
              <a:t>.</a:t>
            </a:r>
            <a:r>
              <a:rPr lang="zh-CN" altLang="en-US" sz="2400" b="1" dirty="0" smtClean="0"/>
              <a:t>现在来了</a:t>
            </a:r>
            <a:r>
              <a:rPr lang="en-US" altLang="zh-CN" sz="2400" b="1" dirty="0" smtClean="0"/>
              <a:t>100</a:t>
            </a:r>
            <a:r>
              <a:rPr lang="zh-CN" altLang="en-US" sz="2400" b="1" dirty="0" smtClean="0"/>
              <a:t>个人</a:t>
            </a:r>
            <a:r>
              <a:rPr lang="en-US" altLang="zh-CN" sz="2400" b="1" dirty="0" smtClean="0"/>
              <a:t>,</a:t>
            </a:r>
            <a:r>
              <a:rPr lang="zh-CN" altLang="en-US" sz="2400" b="1" dirty="0" smtClean="0"/>
              <a:t>第一个人把所有编号为</a:t>
            </a:r>
            <a:r>
              <a:rPr lang="en-US" altLang="zh-CN" sz="2400" b="1" dirty="0" smtClean="0"/>
              <a:t>1</a:t>
            </a:r>
            <a:r>
              <a:rPr lang="zh-CN" altLang="en-US" sz="2400" b="1" dirty="0" smtClean="0"/>
              <a:t>的倍</a:t>
            </a:r>
            <a:br>
              <a:rPr lang="zh-CN" altLang="en-US" sz="2400" b="1" dirty="0" smtClean="0"/>
            </a:br>
            <a:r>
              <a:rPr lang="zh-CN" altLang="en-US" sz="2400" b="1" dirty="0" smtClean="0"/>
              <a:t>数（</a:t>
            </a:r>
            <a:r>
              <a:rPr lang="en-US" altLang="zh-CN" sz="2400" b="1" dirty="0" smtClean="0"/>
              <a:t>1,2,…,100</a:t>
            </a:r>
            <a:r>
              <a:rPr lang="zh-CN" altLang="en-US" sz="2400" b="1" dirty="0" smtClean="0"/>
              <a:t>）的灯等开关都拉了一次</a:t>
            </a:r>
            <a:r>
              <a:rPr lang="en-US" altLang="zh-CN" sz="2400" b="1" dirty="0" smtClean="0"/>
              <a:t>,</a:t>
            </a:r>
            <a:r>
              <a:rPr lang="zh-CN" altLang="en-US" sz="2400" b="1" dirty="0" smtClean="0"/>
              <a:t>灯全部亮了</a:t>
            </a:r>
            <a:r>
              <a:rPr lang="en-US" altLang="zh-CN" sz="2400" b="1" dirty="0" smtClean="0"/>
              <a:t>,</a:t>
            </a:r>
            <a:r>
              <a:rPr lang="zh-CN" altLang="en-US" sz="2400" b="1" dirty="0" smtClean="0"/>
              <a:t>第二个人把所有编号为</a:t>
            </a:r>
            <a:r>
              <a:rPr lang="en-US" altLang="zh-CN" sz="2400" b="1" dirty="0" smtClean="0"/>
              <a:t>2</a:t>
            </a:r>
            <a:r>
              <a:rPr lang="zh-CN" altLang="en-US" sz="2400" b="1" dirty="0" smtClean="0"/>
              <a:t>的倍数（</a:t>
            </a:r>
            <a:r>
              <a:rPr lang="en-US" altLang="zh-CN" sz="2400" b="1" dirty="0" smtClean="0"/>
              <a:t>2,4,6,8…,100</a:t>
            </a:r>
            <a:r>
              <a:rPr lang="zh-CN" altLang="en-US" sz="2400" b="1" dirty="0" smtClean="0"/>
              <a:t>）的灯的开关都拉了一次：第三个人把所有编号为</a:t>
            </a:r>
            <a:r>
              <a:rPr lang="en-US" altLang="zh-CN" sz="2400" b="1" dirty="0" smtClean="0"/>
              <a:t>3</a:t>
            </a:r>
            <a:r>
              <a:rPr lang="zh-CN" altLang="en-US" sz="2400" b="1" dirty="0" smtClean="0"/>
              <a:t>的倍数（</a:t>
            </a:r>
            <a:r>
              <a:rPr lang="en-US" altLang="zh-CN" sz="2400" b="1" dirty="0" smtClean="0"/>
              <a:t>3,6,9,…,99</a:t>
            </a:r>
            <a:r>
              <a:rPr lang="zh-CN" altLang="en-US" sz="2400" b="1" dirty="0" smtClean="0"/>
              <a:t>）的灯的开关都拉了一次</a:t>
            </a:r>
            <a:r>
              <a:rPr lang="en-US" altLang="zh-CN" sz="2400" b="1" dirty="0" smtClean="0"/>
              <a:t>.</a:t>
            </a:r>
            <a:r>
              <a:rPr lang="zh-CN" altLang="en-US" sz="2400" b="1" dirty="0" smtClean="0"/>
              <a:t>第</a:t>
            </a:r>
            <a:r>
              <a:rPr lang="en-US" altLang="zh-CN" sz="2400" b="1" dirty="0" smtClean="0"/>
              <a:t>100</a:t>
            </a:r>
            <a:r>
              <a:rPr lang="zh-CN" altLang="en-US" sz="2400" b="1" dirty="0" smtClean="0"/>
              <a:t>个人把第</a:t>
            </a:r>
            <a:r>
              <a:rPr lang="en-US" altLang="zh-CN" sz="2400" b="1" dirty="0" smtClean="0"/>
              <a:t>100</a:t>
            </a:r>
            <a:r>
              <a:rPr lang="zh-CN" altLang="en-US" sz="2400" b="1" dirty="0" smtClean="0"/>
              <a:t>号灯的开关拉了一次</a:t>
            </a:r>
            <a:r>
              <a:rPr lang="en-US" altLang="zh-CN" sz="2400" b="1" dirty="0" smtClean="0"/>
              <a:t>,</a:t>
            </a:r>
            <a:r>
              <a:rPr lang="zh-CN" altLang="en-US" sz="2400" b="1" dirty="0" smtClean="0"/>
              <a:t>这时还有那些灯亮着</a:t>
            </a:r>
            <a:r>
              <a:rPr lang="en-US" altLang="zh-CN" sz="2400" b="1" dirty="0" smtClean="0"/>
              <a:t>?</a:t>
            </a:r>
          </a:p>
          <a:p>
            <a:pPr>
              <a:buNone/>
            </a:pPr>
            <a:r>
              <a:rPr lang="zh-CN" altLang="zh-CN" sz="2400" b="1" dirty="0" smtClean="0"/>
              <a:t>输入</a:t>
            </a:r>
            <a:r>
              <a:rPr lang="zh-CN" altLang="en-US" sz="2400" b="1" dirty="0" smtClean="0"/>
              <a:t>：</a:t>
            </a:r>
            <a:r>
              <a:rPr lang="zh-CN" altLang="zh-CN" sz="2400" b="1" dirty="0" smtClean="0"/>
              <a:t>包括多个测试数据，输入测试的组数</a:t>
            </a:r>
            <a:r>
              <a:rPr lang="en-US" altLang="zh-CN" sz="2400" b="1" dirty="0" smtClean="0"/>
              <a:t>t,</a:t>
            </a:r>
            <a:r>
              <a:rPr lang="zh-CN" altLang="zh-CN" sz="2400" b="1" dirty="0" smtClean="0"/>
              <a:t>输入灯和开关的数量</a:t>
            </a:r>
            <a:r>
              <a:rPr lang="en-US" altLang="zh-CN" sz="2400" b="1" dirty="0" smtClean="0"/>
              <a:t>n(</a:t>
            </a:r>
            <a:r>
              <a:rPr lang="zh-CN" altLang="zh-CN" sz="2400" b="1" dirty="0" smtClean="0"/>
              <a:t>灯，开关和轮次都相同</a:t>
            </a:r>
            <a:r>
              <a:rPr lang="en-US" altLang="zh-CN" sz="2400" b="1" dirty="0" smtClean="0"/>
              <a:t>).</a:t>
            </a:r>
            <a:endParaRPr lang="zh-CN" altLang="zh-CN" sz="2400" b="1" dirty="0" smtClean="0"/>
          </a:p>
          <a:p>
            <a:pPr>
              <a:buNone/>
            </a:pPr>
            <a:r>
              <a:rPr lang="zh-CN" altLang="zh-CN" sz="2400" b="1" dirty="0" smtClean="0"/>
              <a:t>输出</a:t>
            </a:r>
            <a:r>
              <a:rPr lang="zh-CN" altLang="en-US" sz="2400" b="1" dirty="0" smtClean="0"/>
              <a:t>：</a:t>
            </a:r>
            <a:r>
              <a:rPr lang="zh-CN" altLang="zh-CN" sz="2400" b="1" dirty="0" smtClean="0"/>
              <a:t>第</a:t>
            </a:r>
            <a:r>
              <a:rPr lang="en-US" altLang="zh-CN" sz="2400" b="1" dirty="0" smtClean="0"/>
              <a:t>n</a:t>
            </a:r>
            <a:r>
              <a:rPr lang="zh-CN" altLang="zh-CN" sz="2400" b="1" dirty="0" smtClean="0"/>
              <a:t>轮之后灯是亮的的数量。</a:t>
            </a:r>
          </a:p>
          <a:p>
            <a:pPr>
              <a:buNone/>
            </a:pPr>
            <a:r>
              <a:rPr lang="zh-CN" altLang="zh-CN" sz="2400" b="1" dirty="0" smtClean="0"/>
              <a:t>输入样例</a:t>
            </a:r>
            <a:r>
              <a:rPr lang="zh-CN" altLang="en-US" sz="2400" b="1" dirty="0" smtClean="0"/>
              <a:t>：</a:t>
            </a:r>
            <a:endParaRPr lang="en-US" altLang="zh-CN" sz="2400" b="1" dirty="0" smtClean="0"/>
          </a:p>
          <a:p>
            <a:pPr>
              <a:buNone/>
            </a:pPr>
            <a:r>
              <a:rPr lang="en-US" altLang="zh-CN" sz="2400" b="1" dirty="0" smtClean="0"/>
              <a:t>1</a:t>
            </a:r>
          </a:p>
          <a:p>
            <a:pPr>
              <a:buNone/>
            </a:pPr>
            <a:r>
              <a:rPr lang="en-US" altLang="zh-CN" sz="2400" b="1" dirty="0" smtClean="0"/>
              <a:t> 100</a:t>
            </a:r>
            <a:endParaRPr lang="zh-CN" altLang="zh-CN" sz="2400" b="1" dirty="0" smtClean="0"/>
          </a:p>
          <a:p>
            <a:pPr>
              <a:buNone/>
            </a:pPr>
            <a:r>
              <a:rPr lang="zh-CN" altLang="zh-CN" sz="2400" b="1" dirty="0" smtClean="0"/>
              <a:t>输出样例</a:t>
            </a:r>
            <a:r>
              <a:rPr lang="zh-CN" altLang="en-US" sz="2400" b="1" dirty="0" smtClean="0"/>
              <a:t>：</a:t>
            </a:r>
            <a:endParaRPr lang="en-US" altLang="zh-CN" sz="2400" b="1" dirty="0" smtClean="0"/>
          </a:p>
          <a:p>
            <a:pPr>
              <a:buNone/>
            </a:pPr>
            <a:r>
              <a:rPr lang="en-US" altLang="zh-CN" sz="2400" b="1" dirty="0" smtClean="0"/>
              <a:t>10</a:t>
            </a:r>
            <a:endParaRPr lang="zh-CN" altLang="zh-CN" sz="2400" b="1" dirty="0" smtClean="0"/>
          </a:p>
          <a:p>
            <a:endParaRPr lang="zh-CN" altLang="en-US"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smtClean="0"/>
              <a:t>分析</a:t>
            </a:r>
            <a:endParaRPr lang="zh-CN" altLang="en-US" dirty="0"/>
          </a:p>
        </p:txBody>
      </p:sp>
      <p:sp>
        <p:nvSpPr>
          <p:cNvPr id="3" name="内容占位符 2"/>
          <p:cNvSpPr>
            <a:spLocks noGrp="1"/>
          </p:cNvSpPr>
          <p:nvPr>
            <p:ph idx="1"/>
          </p:nvPr>
        </p:nvSpPr>
        <p:spPr>
          <a:xfrm>
            <a:off x="457200" y="1124744"/>
            <a:ext cx="8229600" cy="5256584"/>
          </a:xfrm>
        </p:spPr>
        <p:txBody>
          <a:bodyPr>
            <a:normAutofit lnSpcReduction="10000"/>
          </a:bodyPr>
          <a:lstStyle/>
          <a:p>
            <a:pPr>
              <a:buNone/>
            </a:pPr>
            <a:r>
              <a:rPr lang="en-US" altLang="zh-CN" sz="2400" b="1" dirty="0" smtClean="0"/>
              <a:t>1</a:t>
            </a:r>
            <a:r>
              <a:rPr lang="zh-CN" altLang="en-US" sz="2400" b="1" dirty="0" smtClean="0"/>
              <a:t>号灯拉了</a:t>
            </a:r>
            <a:r>
              <a:rPr lang="en-US" altLang="zh-CN" sz="2400" b="1" dirty="0" smtClean="0"/>
              <a:t>1</a:t>
            </a:r>
            <a:r>
              <a:rPr lang="zh-CN" altLang="en-US" sz="2400" b="1" dirty="0" smtClean="0"/>
              <a:t>次，亮着</a:t>
            </a:r>
            <a:endParaRPr lang="en-US" altLang="zh-CN" sz="2400" b="1" dirty="0" smtClean="0"/>
          </a:p>
          <a:p>
            <a:pPr>
              <a:buNone/>
            </a:pPr>
            <a:r>
              <a:rPr lang="en-US" altLang="zh-CN" sz="2400" b="1" dirty="0" smtClean="0"/>
              <a:t>2</a:t>
            </a:r>
            <a:r>
              <a:rPr lang="zh-CN" altLang="en-US" sz="2400" b="1" dirty="0" smtClean="0"/>
              <a:t>号灯被拉了</a:t>
            </a:r>
            <a:r>
              <a:rPr lang="en-US" altLang="zh-CN" sz="2400" b="1" dirty="0" smtClean="0"/>
              <a:t>2</a:t>
            </a:r>
            <a:r>
              <a:rPr lang="zh-CN" altLang="en-US" sz="2400" b="1" dirty="0" smtClean="0"/>
              <a:t>次，灭了，第</a:t>
            </a:r>
            <a:r>
              <a:rPr lang="en-US" altLang="zh-CN" sz="2400" b="1" dirty="0" smtClean="0"/>
              <a:t>1</a:t>
            </a:r>
            <a:r>
              <a:rPr lang="zh-CN" altLang="en-US" sz="2400" b="1" dirty="0" smtClean="0"/>
              <a:t>、</a:t>
            </a:r>
            <a:r>
              <a:rPr lang="en-US" altLang="zh-CN" sz="2400" b="1" dirty="0" smtClean="0"/>
              <a:t>2</a:t>
            </a:r>
            <a:r>
              <a:rPr lang="zh-CN" altLang="en-US" sz="2400" b="1" dirty="0" smtClean="0"/>
              <a:t>个人操作</a:t>
            </a:r>
            <a:endParaRPr lang="en-US" altLang="zh-CN" sz="2400" b="1" dirty="0" smtClean="0"/>
          </a:p>
          <a:p>
            <a:pPr>
              <a:buNone/>
            </a:pPr>
            <a:r>
              <a:rPr lang="en-US" altLang="zh-CN" sz="2400" b="1" dirty="0" smtClean="0"/>
              <a:t>3</a:t>
            </a:r>
            <a:r>
              <a:rPr lang="zh-CN" altLang="en-US" sz="2400" b="1" dirty="0" smtClean="0"/>
              <a:t>号灯被拉了</a:t>
            </a:r>
            <a:r>
              <a:rPr lang="en-US" altLang="zh-CN" sz="2400" b="1" dirty="0" smtClean="0"/>
              <a:t>2</a:t>
            </a:r>
            <a:r>
              <a:rPr lang="zh-CN" altLang="en-US" sz="2400" b="1" dirty="0" smtClean="0"/>
              <a:t>次，灭了，第</a:t>
            </a:r>
            <a:r>
              <a:rPr lang="en-US" altLang="zh-CN" sz="2400" b="1" dirty="0" smtClean="0"/>
              <a:t>1</a:t>
            </a:r>
            <a:r>
              <a:rPr lang="zh-CN" altLang="en-US" sz="2400" b="1" dirty="0" smtClean="0"/>
              <a:t>、</a:t>
            </a:r>
            <a:r>
              <a:rPr lang="en-US" altLang="zh-CN" sz="2400" b="1" dirty="0" smtClean="0"/>
              <a:t>3</a:t>
            </a:r>
            <a:r>
              <a:rPr lang="zh-CN" altLang="en-US" sz="2400" b="1" dirty="0" smtClean="0"/>
              <a:t>个人操作</a:t>
            </a:r>
            <a:endParaRPr lang="en-US" altLang="zh-CN" sz="2400" b="1" dirty="0" smtClean="0"/>
          </a:p>
          <a:p>
            <a:pPr>
              <a:buNone/>
            </a:pPr>
            <a:r>
              <a:rPr lang="en-US" altLang="zh-CN" sz="2400" b="1" dirty="0" smtClean="0"/>
              <a:t>4</a:t>
            </a:r>
            <a:r>
              <a:rPr lang="zh-CN" altLang="en-US" sz="2400" b="1" dirty="0" smtClean="0"/>
              <a:t>号灯被拉了</a:t>
            </a:r>
            <a:r>
              <a:rPr lang="en-US" altLang="zh-CN" sz="2400" b="1" dirty="0" smtClean="0"/>
              <a:t>3</a:t>
            </a:r>
            <a:r>
              <a:rPr lang="zh-CN" altLang="en-US" sz="2400" b="1" dirty="0" smtClean="0"/>
              <a:t>次，亮着，第</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4</a:t>
            </a:r>
            <a:r>
              <a:rPr lang="zh-CN" altLang="en-US" sz="2400" b="1" dirty="0" smtClean="0"/>
              <a:t>个人操作</a:t>
            </a:r>
            <a:endParaRPr lang="en-US" altLang="zh-CN" sz="2400" b="1" dirty="0" smtClean="0"/>
          </a:p>
          <a:p>
            <a:pPr>
              <a:buNone/>
            </a:pPr>
            <a:r>
              <a:rPr lang="en-US" altLang="zh-CN" sz="2400" b="1" dirty="0" smtClean="0"/>
              <a:t>5</a:t>
            </a:r>
            <a:r>
              <a:rPr lang="zh-CN" altLang="en-US" sz="2400" b="1" dirty="0" smtClean="0"/>
              <a:t>号灯被拉了</a:t>
            </a:r>
            <a:r>
              <a:rPr lang="en-US" altLang="zh-CN" sz="2400" b="1" dirty="0" smtClean="0"/>
              <a:t>2</a:t>
            </a:r>
            <a:r>
              <a:rPr lang="zh-CN" altLang="en-US" sz="2400" b="1" dirty="0" smtClean="0"/>
              <a:t>次，灭了，第</a:t>
            </a:r>
            <a:r>
              <a:rPr lang="en-US" altLang="zh-CN" sz="2400" b="1" dirty="0" smtClean="0"/>
              <a:t>1</a:t>
            </a:r>
            <a:r>
              <a:rPr lang="zh-CN" altLang="en-US" sz="2400" b="1" dirty="0" smtClean="0"/>
              <a:t>、</a:t>
            </a:r>
            <a:r>
              <a:rPr lang="en-US" altLang="zh-CN" sz="2400" b="1" dirty="0" smtClean="0"/>
              <a:t>5</a:t>
            </a:r>
            <a:r>
              <a:rPr lang="zh-CN" altLang="en-US" sz="2400" b="1" dirty="0" smtClean="0"/>
              <a:t>个人操作</a:t>
            </a:r>
            <a:endParaRPr lang="en-US" altLang="zh-CN" sz="2400" b="1" dirty="0" smtClean="0"/>
          </a:p>
          <a:p>
            <a:pPr>
              <a:buNone/>
            </a:pPr>
            <a:r>
              <a:rPr lang="en-US" altLang="zh-CN" sz="2400" b="1" dirty="0" smtClean="0"/>
              <a:t>6</a:t>
            </a:r>
            <a:r>
              <a:rPr lang="zh-CN" altLang="en-US" sz="2400" b="1" dirty="0" smtClean="0"/>
              <a:t>号灯被拉了</a:t>
            </a:r>
            <a:r>
              <a:rPr lang="en-US" altLang="zh-CN" sz="2400" b="1" dirty="0" smtClean="0"/>
              <a:t>2</a:t>
            </a:r>
            <a:r>
              <a:rPr lang="zh-CN" altLang="en-US" sz="2400" b="1" dirty="0" smtClean="0"/>
              <a:t>次，灭了，第</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a:t>
            </a:r>
            <a:r>
              <a:rPr lang="en-US" altLang="zh-CN" sz="2400" b="1" dirty="0" smtClean="0"/>
              <a:t>6</a:t>
            </a:r>
            <a:r>
              <a:rPr lang="zh-CN" altLang="en-US" sz="2400" b="1" dirty="0" smtClean="0"/>
              <a:t>个人操作</a:t>
            </a:r>
            <a:endParaRPr lang="en-US" altLang="zh-CN" sz="2400" b="1" dirty="0" smtClean="0"/>
          </a:p>
          <a:p>
            <a:pPr>
              <a:buNone/>
            </a:pPr>
            <a:r>
              <a:rPr lang="zh-CN" altLang="en-US" sz="2400" b="1" dirty="0" smtClean="0"/>
              <a:t>以此类推</a:t>
            </a:r>
            <a:r>
              <a:rPr lang="en-US" altLang="zh-CN" sz="2400" b="1" dirty="0" smtClean="0"/>
              <a:t>……</a:t>
            </a:r>
          </a:p>
          <a:p>
            <a:pPr>
              <a:buNone/>
            </a:pPr>
            <a:r>
              <a:rPr lang="zh-CN" altLang="en-US" sz="2400" b="1" dirty="0" smtClean="0">
                <a:solidFill>
                  <a:srgbClr val="FF0000"/>
                </a:solidFill>
              </a:rPr>
              <a:t>结论</a:t>
            </a:r>
            <a:r>
              <a:rPr lang="en-US" altLang="zh-CN" sz="2400" b="1" dirty="0" smtClean="0">
                <a:solidFill>
                  <a:srgbClr val="FF0000"/>
                </a:solidFill>
              </a:rPr>
              <a:t>1</a:t>
            </a:r>
            <a:r>
              <a:rPr lang="zh-CN" altLang="en-US" sz="2400" b="1" dirty="0" smtClean="0">
                <a:solidFill>
                  <a:srgbClr val="FF0000"/>
                </a:solidFill>
              </a:rPr>
              <a:t>：因数是奇数个的灯</a:t>
            </a:r>
            <a:r>
              <a:rPr lang="en-US" altLang="zh-CN" sz="2400" b="1" dirty="0" smtClean="0">
                <a:solidFill>
                  <a:srgbClr val="FF0000"/>
                </a:solidFill>
              </a:rPr>
              <a:t>m</a:t>
            </a:r>
            <a:r>
              <a:rPr lang="zh-CN" altLang="en-US" sz="2400" b="1" dirty="0" smtClean="0">
                <a:solidFill>
                  <a:srgbClr val="FF0000"/>
                </a:solidFill>
              </a:rPr>
              <a:t>还亮着。</a:t>
            </a:r>
            <a:endParaRPr lang="en-US" altLang="zh-CN" sz="2400" b="1" dirty="0" smtClean="0">
              <a:solidFill>
                <a:srgbClr val="FF0000"/>
              </a:solidFill>
            </a:endParaRPr>
          </a:p>
          <a:p>
            <a:pPr>
              <a:buNone/>
            </a:pPr>
            <a:r>
              <a:rPr lang="zh-CN" altLang="en-US" sz="2400" b="1" dirty="0" smtClean="0"/>
              <a:t>一个数</a:t>
            </a:r>
            <a:r>
              <a:rPr lang="en-US" altLang="zh-CN" sz="2400" b="1" dirty="0" smtClean="0"/>
              <a:t>m</a:t>
            </a:r>
            <a:r>
              <a:rPr lang="zh-CN" altLang="en-US" sz="2400" b="1" dirty="0" smtClean="0"/>
              <a:t>的因数可以成对地构成这个数，比如</a:t>
            </a:r>
            <a:r>
              <a:rPr lang="en-US" altLang="zh-CN" sz="2400" b="1" dirty="0" smtClean="0"/>
              <a:t>m=6</a:t>
            </a:r>
            <a:r>
              <a:rPr lang="zh-CN" altLang="en-US" sz="2400" b="1" dirty="0" smtClean="0"/>
              <a:t>，</a:t>
            </a:r>
            <a:r>
              <a:rPr lang="en-US" altLang="zh-CN" sz="2400" b="1" dirty="0" smtClean="0"/>
              <a:t>6=1</a:t>
            </a:r>
            <a:r>
              <a:rPr lang="zh-CN" altLang="en-US" sz="2400" b="1" dirty="0" smtClean="0">
                <a:sym typeface="Symbol"/>
              </a:rPr>
              <a:t></a:t>
            </a:r>
            <a:r>
              <a:rPr lang="en-US" altLang="zh-CN" sz="2400" b="1" dirty="0" smtClean="0">
                <a:sym typeface="Symbol"/>
              </a:rPr>
              <a:t>6=2</a:t>
            </a:r>
            <a:r>
              <a:rPr lang="zh-CN" altLang="en-US" sz="2400" b="1" dirty="0" smtClean="0">
                <a:sym typeface="Symbol"/>
              </a:rPr>
              <a:t> </a:t>
            </a:r>
            <a:r>
              <a:rPr lang="en-US" altLang="zh-CN" sz="2400" b="1" dirty="0" smtClean="0">
                <a:sym typeface="Symbol"/>
              </a:rPr>
              <a:t>3</a:t>
            </a:r>
            <a:endParaRPr lang="en-US" altLang="zh-CN" sz="2400" b="1" dirty="0" smtClean="0"/>
          </a:p>
          <a:p>
            <a:pPr>
              <a:buNone/>
            </a:pPr>
            <a:r>
              <a:rPr lang="zh-CN" altLang="en-US" sz="2400" b="1" dirty="0" smtClean="0"/>
              <a:t>对任意数</a:t>
            </a:r>
            <a:r>
              <a:rPr lang="en-US" altLang="zh-CN" sz="2400" b="1" dirty="0" smtClean="0"/>
              <a:t>m</a:t>
            </a:r>
            <a:r>
              <a:rPr lang="zh-CN" altLang="en-US" sz="2400" b="1" dirty="0" smtClean="0"/>
              <a:t>，如有因数</a:t>
            </a:r>
            <a:r>
              <a:rPr lang="en-US" altLang="zh-CN" sz="2400" b="1" dirty="0" smtClean="0"/>
              <a:t>d</a:t>
            </a:r>
            <a:r>
              <a:rPr lang="zh-CN" altLang="en-US" sz="2400" b="1" dirty="0" smtClean="0"/>
              <a:t>，必有因数</a:t>
            </a:r>
            <a:r>
              <a:rPr lang="en-US" altLang="zh-CN" sz="2400" b="1" dirty="0" smtClean="0"/>
              <a:t>m/d</a:t>
            </a:r>
            <a:r>
              <a:rPr lang="zh-CN" altLang="en-US" sz="2400" b="1" dirty="0" smtClean="0"/>
              <a:t>。</a:t>
            </a:r>
            <a:r>
              <a:rPr lang="en-US" altLang="zh-CN" sz="2400" b="1" dirty="0" smtClean="0"/>
              <a:t>m=d</a:t>
            </a:r>
            <a:r>
              <a:rPr lang="zh-CN" altLang="en-US" sz="2400" b="1" dirty="0" smtClean="0">
                <a:sym typeface="Symbol"/>
              </a:rPr>
              <a:t> </a:t>
            </a:r>
            <a:r>
              <a:rPr lang="en-US" altLang="zh-CN" sz="2400" b="1" dirty="0" smtClean="0">
                <a:sym typeface="Symbol"/>
              </a:rPr>
              <a:t>(m/d)</a:t>
            </a:r>
            <a:endParaRPr lang="en-US" altLang="zh-CN" sz="2400" b="1" dirty="0" smtClean="0"/>
          </a:p>
          <a:p>
            <a:pPr>
              <a:buNone/>
            </a:pPr>
            <a:r>
              <a:rPr lang="zh-CN" altLang="en-US" sz="2400" b="1" dirty="0" smtClean="0"/>
              <a:t>一般：</a:t>
            </a:r>
            <a:r>
              <a:rPr lang="en-US" altLang="zh-CN" sz="2400" b="1" dirty="0" smtClean="0"/>
              <a:t>d</a:t>
            </a:r>
            <a:r>
              <a:rPr lang="en-US" altLang="zh-CN" sz="2400" b="1" dirty="0" smtClean="0">
                <a:sym typeface="Symbol"/>
              </a:rPr>
              <a:t>(m/d)</a:t>
            </a:r>
            <a:r>
              <a:rPr lang="zh-CN" altLang="en-US" sz="2400" b="1" dirty="0" smtClean="0">
                <a:sym typeface="Symbol"/>
              </a:rPr>
              <a:t>；除非</a:t>
            </a:r>
            <a:r>
              <a:rPr lang="en-US" altLang="zh-CN" sz="2400" b="1" dirty="0" smtClean="0">
                <a:sym typeface="Symbol"/>
              </a:rPr>
              <a:t>m=d</a:t>
            </a:r>
            <a:r>
              <a:rPr lang="en-US" altLang="zh-CN" sz="2400" b="1" baseline="30000" dirty="0" smtClean="0">
                <a:sym typeface="Symbol"/>
              </a:rPr>
              <a:t>2</a:t>
            </a:r>
            <a:r>
              <a:rPr lang="en-US" altLang="zh-CN" sz="2400" b="1" dirty="0" smtClean="0">
                <a:sym typeface="Symbol"/>
              </a:rPr>
              <a:t>.</a:t>
            </a:r>
          </a:p>
          <a:p>
            <a:pPr>
              <a:buNone/>
            </a:pPr>
            <a:r>
              <a:rPr lang="zh-CN" altLang="en-US" sz="2400" b="1" dirty="0" smtClean="0">
                <a:solidFill>
                  <a:srgbClr val="FF0000"/>
                </a:solidFill>
                <a:sym typeface="Symbol"/>
              </a:rPr>
              <a:t>结论</a:t>
            </a:r>
            <a:r>
              <a:rPr lang="en-US" altLang="zh-CN" sz="2400" b="1" dirty="0" smtClean="0">
                <a:solidFill>
                  <a:srgbClr val="FF0000"/>
                </a:solidFill>
                <a:sym typeface="Symbol"/>
              </a:rPr>
              <a:t>2</a:t>
            </a:r>
            <a:r>
              <a:rPr lang="zh-CN" altLang="en-US" sz="2400" b="1" dirty="0" smtClean="0">
                <a:solidFill>
                  <a:srgbClr val="FF0000"/>
                </a:solidFill>
                <a:sym typeface="Symbol"/>
              </a:rPr>
              <a:t>：完全平方数</a:t>
            </a:r>
            <a:r>
              <a:rPr lang="en-US" altLang="zh-CN" sz="2400" b="1" dirty="0" smtClean="0">
                <a:solidFill>
                  <a:srgbClr val="FF0000"/>
                </a:solidFill>
                <a:sym typeface="Symbol"/>
              </a:rPr>
              <a:t>m</a:t>
            </a:r>
            <a:r>
              <a:rPr lang="zh-CN" altLang="en-US" sz="2400" b="1" dirty="0" smtClean="0">
                <a:solidFill>
                  <a:srgbClr val="FF0000"/>
                </a:solidFill>
                <a:sym typeface="Symbol"/>
              </a:rPr>
              <a:t>含有奇数个正因数</a:t>
            </a:r>
            <a:endParaRPr lang="en-US" altLang="zh-CN" sz="2400" b="1" dirty="0" smtClean="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3600" b="1" dirty="0" smtClean="0"/>
              <a:t>分析</a:t>
            </a:r>
            <a:endParaRPr lang="zh-CN" altLang="en-US" sz="3600" b="1" dirty="0"/>
          </a:p>
        </p:txBody>
      </p:sp>
      <p:sp>
        <p:nvSpPr>
          <p:cNvPr id="3" name="内容占位符 2"/>
          <p:cNvSpPr>
            <a:spLocks noGrp="1"/>
          </p:cNvSpPr>
          <p:nvPr>
            <p:ph idx="1"/>
          </p:nvPr>
        </p:nvSpPr>
        <p:spPr>
          <a:xfrm>
            <a:off x="457200" y="1124745"/>
            <a:ext cx="8229600" cy="1440160"/>
          </a:xfrm>
        </p:spPr>
        <p:txBody>
          <a:bodyPr>
            <a:normAutofit/>
          </a:bodyPr>
          <a:lstStyle/>
          <a:p>
            <a:r>
              <a:rPr lang="en-US" altLang="zh-CN" sz="2400" b="1" dirty="0" smtClean="0"/>
              <a:t>1</a:t>
            </a:r>
            <a:r>
              <a:rPr lang="zh-CN" altLang="en-US" sz="2400" b="1" dirty="0" smtClean="0"/>
              <a:t>只有一个正因素，</a:t>
            </a:r>
            <a:r>
              <a:rPr lang="en-US" altLang="zh-CN" sz="2400" b="1" dirty="0" smtClean="0"/>
              <a:t>1</a:t>
            </a:r>
            <a:r>
              <a:rPr lang="zh-CN" altLang="en-US" sz="2400" b="1" dirty="0" smtClean="0"/>
              <a:t>号灯亮着</a:t>
            </a:r>
            <a:endParaRPr lang="en-US" altLang="zh-CN" sz="2400" b="1" dirty="0" smtClean="0"/>
          </a:p>
          <a:p>
            <a:r>
              <a:rPr lang="zh-CN" altLang="en-US" sz="2400" b="1" dirty="0" smtClean="0"/>
              <a:t>对于灯的数目</a:t>
            </a:r>
            <a:r>
              <a:rPr lang="en-US" altLang="zh-CN" sz="2400" b="1" dirty="0" smtClean="0"/>
              <a:t>n</a:t>
            </a:r>
            <a:r>
              <a:rPr lang="zh-CN" altLang="en-US" sz="2400" b="1" dirty="0" smtClean="0"/>
              <a:t>，能构成完全平方数的有：</a:t>
            </a:r>
            <a:endParaRPr lang="en-US" altLang="zh-CN" sz="2400" b="1" dirty="0" smtClean="0"/>
          </a:p>
          <a:p>
            <a:r>
              <a:rPr lang="en-US" altLang="zh-CN" sz="2400" b="1" dirty="0" smtClean="0"/>
              <a:t>1</a:t>
            </a:r>
            <a:r>
              <a:rPr lang="en-US" altLang="zh-CN" sz="2400" b="1" baseline="30000" dirty="0" smtClean="0"/>
              <a:t>2</a:t>
            </a:r>
            <a:r>
              <a:rPr lang="zh-CN" altLang="en-US" sz="2400" b="1" dirty="0" smtClean="0"/>
              <a:t>、</a:t>
            </a:r>
            <a:r>
              <a:rPr lang="en-US" altLang="zh-CN" sz="2400" b="1" dirty="0" smtClean="0"/>
              <a:t>2</a:t>
            </a:r>
            <a:r>
              <a:rPr lang="en-US" altLang="zh-CN" sz="2400" b="1" baseline="30000" dirty="0" smtClean="0"/>
              <a:t>2</a:t>
            </a:r>
            <a:r>
              <a:rPr lang="zh-CN" altLang="en-US" sz="2400" b="1" dirty="0" smtClean="0"/>
              <a:t>、</a:t>
            </a:r>
            <a:r>
              <a:rPr lang="en-US" altLang="zh-CN" sz="2400" b="1" dirty="0" smtClean="0"/>
              <a:t>3</a:t>
            </a:r>
            <a:r>
              <a:rPr lang="en-US" altLang="zh-CN" sz="2400" b="1" baseline="30000" dirty="0" smtClean="0"/>
              <a:t>2</a:t>
            </a:r>
            <a:r>
              <a:rPr lang="zh-CN" altLang="en-US" sz="2400" b="1" dirty="0" smtClean="0"/>
              <a:t>、</a:t>
            </a:r>
            <a:r>
              <a:rPr lang="en-US" altLang="zh-CN" sz="2400" b="1" dirty="0" smtClean="0"/>
              <a:t>4</a:t>
            </a:r>
            <a:r>
              <a:rPr lang="en-US" altLang="zh-CN" sz="2400" b="1" baseline="30000" dirty="0" smtClean="0"/>
              <a:t>2</a:t>
            </a:r>
            <a:r>
              <a:rPr lang="zh-CN" altLang="en-US" sz="2400" b="1" dirty="0" smtClean="0"/>
              <a:t>、</a:t>
            </a:r>
            <a:r>
              <a:rPr lang="en-US" altLang="zh-CN" sz="2400" b="1" dirty="0" smtClean="0"/>
              <a:t>…</a:t>
            </a:r>
            <a:r>
              <a:rPr lang="zh-CN" altLang="en-US" sz="2400" b="1" dirty="0" smtClean="0"/>
              <a:t>、</a:t>
            </a:r>
            <a:r>
              <a:rPr lang="en-US" altLang="zh-CN" sz="2400" b="1" dirty="0" smtClean="0"/>
              <a:t>k</a:t>
            </a:r>
            <a:r>
              <a:rPr lang="en-US" altLang="zh-CN" sz="2400" b="1" baseline="30000" dirty="0" smtClean="0"/>
              <a:t>2</a:t>
            </a:r>
            <a:r>
              <a:rPr lang="zh-CN" altLang="en-US" sz="2400" b="1" dirty="0" smtClean="0"/>
              <a:t>、（</a:t>
            </a:r>
            <a:r>
              <a:rPr lang="en-US" altLang="zh-CN" sz="2400" b="1" dirty="0" smtClean="0"/>
              <a:t> k</a:t>
            </a:r>
            <a:r>
              <a:rPr lang="en-US" altLang="zh-CN" sz="2400" b="1" baseline="30000" dirty="0" smtClean="0"/>
              <a:t>2 </a:t>
            </a:r>
            <a:r>
              <a:rPr lang="zh-CN" altLang="en-US" sz="2400" b="1" dirty="0" smtClean="0">
                <a:sym typeface="Symbol"/>
              </a:rPr>
              <a:t></a:t>
            </a:r>
            <a:r>
              <a:rPr lang="en-US" altLang="zh-CN" sz="2400" b="1" dirty="0" smtClean="0">
                <a:sym typeface="Symbol"/>
              </a:rPr>
              <a:t>n</a:t>
            </a:r>
            <a:r>
              <a:rPr lang="zh-CN" altLang="en-US" sz="2400" b="1" dirty="0" smtClean="0"/>
              <a:t>）</a:t>
            </a:r>
          </a:p>
          <a:p>
            <a:endParaRPr lang="zh-CN" altLang="en-US" sz="2400" b="1" dirty="0" smtClean="0"/>
          </a:p>
          <a:p>
            <a:endParaRPr lang="zh-CN" altLang="en-US" sz="2400" b="1" dirty="0" smtClean="0"/>
          </a:p>
          <a:p>
            <a:endParaRPr lang="zh-CN" altLang="en-US" sz="2400" b="1" dirty="0" smtClean="0"/>
          </a:p>
          <a:p>
            <a:endParaRPr lang="zh-CN" altLang="en-US" sz="2400" b="1" dirty="0"/>
          </a:p>
        </p:txBody>
      </p:sp>
      <p:sp>
        <p:nvSpPr>
          <p:cNvPr id="4" name="TextBox 3"/>
          <p:cNvSpPr txBox="1"/>
          <p:nvPr/>
        </p:nvSpPr>
        <p:spPr>
          <a:xfrm>
            <a:off x="827584" y="2492896"/>
            <a:ext cx="7848872" cy="4154984"/>
          </a:xfrm>
          <a:prstGeom prst="rect">
            <a:avLst/>
          </a:prstGeom>
          <a:noFill/>
        </p:spPr>
        <p:txBody>
          <a:bodyPr wrap="square" rtlCol="0">
            <a:spAutoFit/>
          </a:bodyPr>
          <a:lstStyle/>
          <a:p>
            <a:r>
              <a:rPr lang="en-US" altLang="zh-CN" sz="2400" b="1" dirty="0" smtClean="0">
                <a:solidFill>
                  <a:srgbClr val="0000CC"/>
                </a:solidFill>
              </a:rPr>
              <a:t>#include&lt;</a:t>
            </a:r>
            <a:r>
              <a:rPr lang="en-US" altLang="zh-CN" sz="2400" b="1" dirty="0" err="1" smtClean="0">
                <a:solidFill>
                  <a:srgbClr val="0000CC"/>
                </a:solidFill>
              </a:rPr>
              <a:t>stdio.h</a:t>
            </a:r>
            <a:r>
              <a:rPr lang="en-US" altLang="zh-CN" sz="2400" b="1" dirty="0" smtClean="0">
                <a:solidFill>
                  <a:srgbClr val="0000CC"/>
                </a:solidFill>
              </a:rPr>
              <a:t>&gt;</a:t>
            </a:r>
            <a:endParaRPr lang="zh-CN" altLang="zh-CN" sz="2400" b="1" dirty="0" smtClean="0">
              <a:solidFill>
                <a:srgbClr val="0000CC"/>
              </a:solidFill>
            </a:endParaRPr>
          </a:p>
          <a:p>
            <a:r>
              <a:rPr lang="en-US" altLang="zh-CN" sz="2400" b="1" dirty="0" smtClean="0">
                <a:solidFill>
                  <a:srgbClr val="0000CC"/>
                </a:solidFill>
              </a:rPr>
              <a:t>#include&lt;</a:t>
            </a:r>
            <a:r>
              <a:rPr lang="en-US" altLang="zh-CN" sz="2400" b="1" dirty="0" err="1" smtClean="0">
                <a:solidFill>
                  <a:srgbClr val="0000CC"/>
                </a:solidFill>
              </a:rPr>
              <a:t>math.h</a:t>
            </a:r>
            <a:r>
              <a:rPr lang="en-US" altLang="zh-CN" sz="2400" b="1" dirty="0" smtClean="0">
                <a:solidFill>
                  <a:srgbClr val="0000CC"/>
                </a:solidFill>
              </a:rPr>
              <a:t>&gt;</a:t>
            </a:r>
          </a:p>
          <a:p>
            <a:r>
              <a:rPr lang="zh-CN" altLang="zh-CN" sz="2400" b="1" dirty="0" smtClean="0">
                <a:solidFill>
                  <a:srgbClr val="0000CC"/>
                </a:solidFill>
              </a:rPr>
              <a:t> </a:t>
            </a:r>
            <a:r>
              <a:rPr lang="en-US" altLang="zh-CN" sz="2400" b="1" dirty="0" err="1" smtClean="0">
                <a:solidFill>
                  <a:srgbClr val="0000CC"/>
                </a:solidFill>
              </a:rPr>
              <a:t>int</a:t>
            </a:r>
            <a:r>
              <a:rPr lang="en-US" altLang="zh-CN" sz="2400" b="1" dirty="0" smtClean="0">
                <a:solidFill>
                  <a:srgbClr val="0000CC"/>
                </a:solidFill>
              </a:rPr>
              <a:t> main(){ </a:t>
            </a:r>
          </a:p>
          <a:p>
            <a:r>
              <a:rPr lang="en-US" altLang="zh-CN" sz="2400" b="1" dirty="0" smtClean="0">
                <a:solidFill>
                  <a:srgbClr val="0000CC"/>
                </a:solidFill>
              </a:rPr>
              <a:t>     </a:t>
            </a:r>
            <a:r>
              <a:rPr lang="en-US" altLang="zh-CN" sz="2400" b="1" dirty="0" err="1" smtClean="0">
                <a:solidFill>
                  <a:srgbClr val="0000CC"/>
                </a:solidFill>
              </a:rPr>
              <a:t>int</a:t>
            </a:r>
            <a:r>
              <a:rPr lang="en-US" altLang="zh-CN" sz="2400" b="1" dirty="0" smtClean="0">
                <a:solidFill>
                  <a:srgbClr val="0000CC"/>
                </a:solidFill>
              </a:rPr>
              <a:t> </a:t>
            </a:r>
            <a:r>
              <a:rPr lang="en-US" altLang="zh-CN" sz="2400" b="1" dirty="0" err="1" smtClean="0">
                <a:solidFill>
                  <a:srgbClr val="0000CC"/>
                </a:solidFill>
              </a:rPr>
              <a:t>n,t,i</a:t>
            </a:r>
            <a:r>
              <a:rPr lang="en-US" altLang="zh-CN" sz="2400" b="1" dirty="0" smtClean="0">
                <a:solidFill>
                  <a:srgbClr val="0000CC"/>
                </a:solidFill>
              </a:rPr>
              <a:t>;</a:t>
            </a:r>
            <a:endParaRPr lang="zh-CN" altLang="zh-CN" sz="2400" b="1" dirty="0" smtClean="0">
              <a:solidFill>
                <a:srgbClr val="0000CC"/>
              </a:solidFill>
            </a:endParaRPr>
          </a:p>
          <a:p>
            <a:r>
              <a:rPr lang="en-US" altLang="zh-CN" sz="2400" b="1" dirty="0" smtClean="0">
                <a:solidFill>
                  <a:srgbClr val="0000CC"/>
                </a:solidFill>
              </a:rPr>
              <a:t>     </a:t>
            </a:r>
            <a:r>
              <a:rPr lang="en-US" altLang="zh-CN" sz="2400" b="1" dirty="0" err="1" smtClean="0">
                <a:solidFill>
                  <a:srgbClr val="0000CC"/>
                </a:solidFill>
              </a:rPr>
              <a:t>scanf</a:t>
            </a:r>
            <a:r>
              <a:rPr lang="en-US" altLang="zh-CN" sz="2400" b="1" dirty="0" smtClean="0">
                <a:solidFill>
                  <a:srgbClr val="0000CC"/>
                </a:solidFill>
              </a:rPr>
              <a:t>(“%</a:t>
            </a:r>
            <a:r>
              <a:rPr lang="en-US" altLang="zh-CN" sz="2400" b="1" dirty="0" err="1" smtClean="0">
                <a:solidFill>
                  <a:srgbClr val="0000CC"/>
                </a:solidFill>
              </a:rPr>
              <a:t>d”,&amp;t</a:t>
            </a:r>
            <a:r>
              <a:rPr lang="en-US" altLang="zh-CN" sz="2400" b="1" dirty="0" smtClean="0">
                <a:solidFill>
                  <a:srgbClr val="0000CC"/>
                </a:solidFill>
              </a:rPr>
              <a:t>);</a:t>
            </a:r>
            <a:endParaRPr lang="zh-CN" altLang="zh-CN" sz="2400" b="1" dirty="0" smtClean="0">
              <a:solidFill>
                <a:srgbClr val="0000CC"/>
              </a:solidFill>
            </a:endParaRPr>
          </a:p>
          <a:p>
            <a:r>
              <a:rPr lang="en-US" altLang="zh-CN" sz="2400" b="1" dirty="0" smtClean="0">
                <a:solidFill>
                  <a:srgbClr val="0000CC"/>
                </a:solidFill>
              </a:rPr>
              <a:t>      for(</a:t>
            </a:r>
            <a:r>
              <a:rPr lang="en-US" altLang="zh-CN" sz="2400" b="1" dirty="0" err="1" smtClean="0">
                <a:solidFill>
                  <a:srgbClr val="0000CC"/>
                </a:solidFill>
              </a:rPr>
              <a:t>i</a:t>
            </a:r>
            <a:r>
              <a:rPr lang="en-US" altLang="zh-CN" sz="2400" b="1" dirty="0" smtClean="0">
                <a:solidFill>
                  <a:srgbClr val="0000CC"/>
                </a:solidFill>
              </a:rPr>
              <a:t>=1;i&lt;=</a:t>
            </a:r>
            <a:r>
              <a:rPr lang="en-US" altLang="zh-CN" sz="2400" b="1" dirty="0" err="1" smtClean="0">
                <a:solidFill>
                  <a:srgbClr val="0000CC"/>
                </a:solidFill>
              </a:rPr>
              <a:t>t;i</a:t>
            </a:r>
            <a:r>
              <a:rPr lang="en-US" altLang="zh-CN" sz="2400" b="1" dirty="0" smtClean="0">
                <a:solidFill>
                  <a:srgbClr val="0000CC"/>
                </a:solidFill>
              </a:rPr>
              <a:t>++){</a:t>
            </a:r>
            <a:endParaRPr lang="zh-CN" altLang="zh-CN" sz="2400" b="1" dirty="0" smtClean="0">
              <a:solidFill>
                <a:srgbClr val="0000CC"/>
              </a:solidFill>
            </a:endParaRPr>
          </a:p>
          <a:p>
            <a:r>
              <a:rPr lang="en-US" altLang="zh-CN" sz="2400" b="1" dirty="0" smtClean="0">
                <a:solidFill>
                  <a:srgbClr val="0000CC"/>
                </a:solidFill>
              </a:rPr>
              <a:t>	 </a:t>
            </a:r>
            <a:r>
              <a:rPr lang="en-US" altLang="zh-CN" sz="2400" b="1" dirty="0" err="1" smtClean="0">
                <a:solidFill>
                  <a:srgbClr val="0000CC"/>
                </a:solidFill>
              </a:rPr>
              <a:t>scanf</a:t>
            </a:r>
            <a:r>
              <a:rPr lang="en-US" altLang="zh-CN" sz="2400" b="1" dirty="0" smtClean="0">
                <a:solidFill>
                  <a:srgbClr val="0000CC"/>
                </a:solidFill>
              </a:rPr>
              <a:t>(“%</a:t>
            </a:r>
            <a:r>
              <a:rPr lang="en-US" altLang="zh-CN" sz="2400" b="1" dirty="0" err="1" smtClean="0">
                <a:solidFill>
                  <a:srgbClr val="0000CC"/>
                </a:solidFill>
              </a:rPr>
              <a:t>d”,&amp;n</a:t>
            </a:r>
            <a:r>
              <a:rPr lang="en-US" altLang="zh-CN" sz="2400" b="1" dirty="0" smtClean="0">
                <a:solidFill>
                  <a:srgbClr val="0000CC"/>
                </a:solidFill>
              </a:rPr>
              <a:t>);</a:t>
            </a:r>
            <a:endParaRPr lang="zh-CN" altLang="zh-CN" sz="2400" b="1" dirty="0" smtClean="0">
              <a:solidFill>
                <a:srgbClr val="0000CC"/>
              </a:solidFill>
            </a:endParaRPr>
          </a:p>
          <a:p>
            <a:r>
              <a:rPr lang="en-US" altLang="zh-CN" sz="2400" b="1" dirty="0" smtClean="0">
                <a:solidFill>
                  <a:srgbClr val="0000CC"/>
                </a:solidFill>
              </a:rPr>
              <a:t>	</a:t>
            </a:r>
            <a:r>
              <a:rPr lang="en-US" altLang="zh-CN" sz="2400" b="1" dirty="0" err="1" smtClean="0">
                <a:solidFill>
                  <a:srgbClr val="0000CC"/>
                </a:solidFill>
              </a:rPr>
              <a:t>printf</a:t>
            </a:r>
            <a:r>
              <a:rPr lang="en-US" altLang="zh-CN" sz="2400" b="1" dirty="0" smtClean="0">
                <a:solidFill>
                  <a:srgbClr val="0000CC"/>
                </a:solidFill>
              </a:rPr>
              <a:t>( “%d\n”, (</a:t>
            </a:r>
            <a:r>
              <a:rPr lang="en-US" altLang="zh-CN" sz="2400" b="1" dirty="0" err="1" smtClean="0">
                <a:solidFill>
                  <a:srgbClr val="0000CC"/>
                </a:solidFill>
              </a:rPr>
              <a:t>int</a:t>
            </a:r>
            <a:r>
              <a:rPr lang="en-US" altLang="zh-CN" sz="2400" b="1" dirty="0" smtClean="0">
                <a:solidFill>
                  <a:srgbClr val="0000CC"/>
                </a:solidFill>
              </a:rPr>
              <a:t>)</a:t>
            </a:r>
            <a:r>
              <a:rPr lang="en-US" altLang="zh-CN" sz="2400" b="1" dirty="0" err="1" smtClean="0">
                <a:solidFill>
                  <a:srgbClr val="0000CC"/>
                </a:solidFill>
              </a:rPr>
              <a:t>sqrt</a:t>
            </a:r>
            <a:r>
              <a:rPr lang="en-US" altLang="zh-CN" sz="2400" b="1" dirty="0" smtClean="0">
                <a:solidFill>
                  <a:srgbClr val="0000CC"/>
                </a:solidFill>
              </a:rPr>
              <a:t>((double)n));</a:t>
            </a:r>
          </a:p>
          <a:p>
            <a:r>
              <a:rPr lang="en-US" altLang="zh-CN" sz="2400" b="1" dirty="0" smtClean="0">
                <a:solidFill>
                  <a:srgbClr val="0000CC"/>
                </a:solidFill>
              </a:rPr>
              <a:t>      }</a:t>
            </a:r>
            <a:endParaRPr lang="zh-CN" altLang="zh-CN" sz="2400" b="1" dirty="0" smtClean="0">
              <a:solidFill>
                <a:srgbClr val="0000CC"/>
              </a:solidFill>
            </a:endParaRPr>
          </a:p>
          <a:p>
            <a:r>
              <a:rPr lang="en-US" altLang="zh-CN" sz="2400" b="1" dirty="0" smtClean="0">
                <a:solidFill>
                  <a:srgbClr val="0000CC"/>
                </a:solidFill>
              </a:rPr>
              <a:t>      return 0;</a:t>
            </a:r>
          </a:p>
          <a:p>
            <a:r>
              <a:rPr lang="en-US" altLang="zh-CN" sz="2400" b="1" dirty="0" smtClean="0">
                <a:solidFill>
                  <a:srgbClr val="0000CC"/>
                </a:solidFill>
              </a:rPr>
              <a:t>}</a:t>
            </a:r>
            <a:endParaRPr lang="zh-CN" altLang="en-US"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764704"/>
            <a:ext cx="8229600" cy="5361459"/>
          </a:xfrm>
        </p:spPr>
        <p:txBody>
          <a:bodyPr>
            <a:normAutofit/>
          </a:bodyPr>
          <a:lstStyle/>
          <a:p>
            <a:pPr>
              <a:buNone/>
            </a:pPr>
            <a:r>
              <a:rPr lang="zh-CN" altLang="zh-CN" sz="2400" b="1" dirty="0" smtClean="0"/>
              <a:t>输入</a:t>
            </a:r>
          </a:p>
          <a:p>
            <a:pPr>
              <a:buNone/>
            </a:pPr>
            <a:r>
              <a:rPr lang="en-US" altLang="zh-CN" sz="2400" b="1" dirty="0" smtClean="0"/>
              <a:t>    </a:t>
            </a:r>
            <a:r>
              <a:rPr lang="zh-CN" altLang="zh-CN" sz="2400" b="1" dirty="0" smtClean="0"/>
              <a:t>包括多个测试数据。每个测试数据包括一行</a:t>
            </a:r>
            <a:r>
              <a:rPr lang="en-US" altLang="zh-CN" sz="2400" b="1" dirty="0" smtClean="0"/>
              <a:t>5</a:t>
            </a:r>
            <a:r>
              <a:rPr lang="zh-CN" altLang="zh-CN" sz="2400" b="1" dirty="0" smtClean="0"/>
              <a:t>个整数</a:t>
            </a:r>
            <a:r>
              <a:rPr lang="en-US" altLang="zh-CN" sz="2400" b="1" dirty="0" smtClean="0"/>
              <a:t>x</a:t>
            </a:r>
            <a:r>
              <a:rPr lang="zh-CN" altLang="zh-CN" sz="2400" b="1" dirty="0" smtClean="0"/>
              <a:t>，</a:t>
            </a:r>
            <a:r>
              <a:rPr lang="en-US" altLang="zh-CN" sz="2400" b="1" dirty="0" smtClean="0"/>
              <a:t>y</a:t>
            </a:r>
            <a:r>
              <a:rPr lang="zh-CN" altLang="zh-CN" sz="2400" b="1" dirty="0" smtClean="0"/>
              <a:t>，</a:t>
            </a:r>
            <a:r>
              <a:rPr lang="en-US" altLang="zh-CN" sz="2400" b="1" dirty="0" smtClean="0"/>
              <a:t>m</a:t>
            </a:r>
            <a:r>
              <a:rPr lang="zh-CN" altLang="zh-CN" sz="2400" b="1" dirty="0" smtClean="0"/>
              <a:t>，</a:t>
            </a:r>
            <a:r>
              <a:rPr lang="en-US" altLang="zh-CN" sz="2400" b="1" dirty="0" smtClean="0"/>
              <a:t>n</a:t>
            </a:r>
            <a:r>
              <a:rPr lang="zh-CN" altLang="zh-CN" sz="2400" b="1" dirty="0" smtClean="0"/>
              <a:t>，其中</a:t>
            </a:r>
            <a:r>
              <a:rPr lang="en-US" altLang="zh-CN" sz="2400" b="1" dirty="0" smtClean="0"/>
              <a:t>x</a:t>
            </a:r>
            <a:r>
              <a:rPr lang="zh-CN" altLang="zh-CN" sz="2400" b="1" dirty="0" smtClean="0"/>
              <a:t>≠</a:t>
            </a:r>
            <a:r>
              <a:rPr lang="en-US" altLang="zh-CN" sz="2400" b="1" dirty="0" smtClean="0"/>
              <a:t>y &lt; 2000000000</a:t>
            </a:r>
            <a:r>
              <a:rPr lang="zh-CN" altLang="zh-CN" sz="2400" b="1" dirty="0" smtClean="0"/>
              <a:t>，</a:t>
            </a:r>
            <a:r>
              <a:rPr lang="en-US" altLang="zh-CN" sz="2400" b="1" dirty="0" smtClean="0"/>
              <a:t>0 &lt; m</a:t>
            </a:r>
            <a:r>
              <a:rPr lang="zh-CN" altLang="zh-CN" sz="2400" b="1" dirty="0" smtClean="0"/>
              <a:t>、</a:t>
            </a:r>
            <a:r>
              <a:rPr lang="en-US" altLang="zh-CN" sz="2400" b="1" dirty="0" smtClean="0"/>
              <a:t>n &lt; 2000000000</a:t>
            </a:r>
            <a:r>
              <a:rPr lang="zh-CN" altLang="zh-CN" sz="2400" b="1" dirty="0" smtClean="0"/>
              <a:t>，</a:t>
            </a:r>
            <a:r>
              <a:rPr lang="en-US" altLang="zh-CN" sz="2400" b="1" dirty="0" smtClean="0"/>
              <a:t>0 &lt; L &lt; 2100000000</a:t>
            </a:r>
            <a:r>
              <a:rPr lang="zh-CN" altLang="zh-CN" sz="2400" b="1" dirty="0" smtClean="0"/>
              <a:t>。</a:t>
            </a:r>
          </a:p>
          <a:p>
            <a:pPr>
              <a:buNone/>
            </a:pPr>
            <a:r>
              <a:rPr lang="zh-CN" altLang="zh-CN" sz="2400" b="1" dirty="0" smtClean="0"/>
              <a:t>输出</a:t>
            </a:r>
          </a:p>
          <a:p>
            <a:pPr>
              <a:buNone/>
            </a:pPr>
            <a:r>
              <a:rPr lang="en-US" altLang="zh-CN" sz="2400" b="1" dirty="0" smtClean="0"/>
              <a:t>    </a:t>
            </a:r>
            <a:r>
              <a:rPr lang="zh-CN" altLang="zh-CN" sz="2400" b="1" dirty="0" smtClean="0"/>
              <a:t>对于每个测试数据，在单独一行里输出碰面所需要的跳跃次数，如果永远不可能碰面则输出一行“</a:t>
            </a:r>
            <a:r>
              <a:rPr lang="en-US" altLang="zh-CN" sz="2400" b="1" dirty="0" smtClean="0"/>
              <a:t>Impossible</a:t>
            </a:r>
            <a:r>
              <a:rPr lang="zh-CN" altLang="zh-CN" sz="2400" b="1" dirty="0" smtClean="0"/>
              <a:t>”。</a:t>
            </a:r>
          </a:p>
          <a:p>
            <a:pPr>
              <a:buNone/>
            </a:pPr>
            <a:r>
              <a:rPr lang="zh-CN" altLang="zh-CN" sz="2400" b="1" dirty="0" smtClean="0"/>
              <a:t>输入样例</a:t>
            </a:r>
          </a:p>
          <a:p>
            <a:pPr>
              <a:buNone/>
            </a:pPr>
            <a:r>
              <a:rPr lang="en-US" altLang="zh-CN" sz="2400" b="1" dirty="0" smtClean="0"/>
              <a:t>1 2 3 4 5</a:t>
            </a:r>
            <a:r>
              <a:rPr lang="zh-CN" altLang="zh-CN" sz="2400" b="1" dirty="0" smtClean="0"/>
              <a:t> 输出样例</a:t>
            </a:r>
          </a:p>
          <a:p>
            <a:pPr>
              <a:buNone/>
            </a:pPr>
            <a:r>
              <a:rPr lang="en-US" altLang="zh-CN" sz="2400" b="1" dirty="0" smtClean="0"/>
              <a:t>4</a:t>
            </a:r>
            <a:endParaRPr lang="zh-CN" alt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864096"/>
          </a:xfrm>
        </p:spPr>
        <p:txBody>
          <a:bodyPr>
            <a:normAutofit/>
          </a:bodyPr>
          <a:lstStyle/>
          <a:p>
            <a:r>
              <a:rPr lang="zh-CN" altLang="en-US" sz="3600" b="1" dirty="0" smtClean="0"/>
              <a:t>分析</a:t>
            </a:r>
            <a:endParaRPr lang="zh-CN" altLang="en-US" sz="3600" b="1" dirty="0"/>
          </a:p>
        </p:txBody>
      </p:sp>
      <p:sp>
        <p:nvSpPr>
          <p:cNvPr id="3" name="内容占位符 2"/>
          <p:cNvSpPr>
            <a:spLocks noGrp="1"/>
          </p:cNvSpPr>
          <p:nvPr>
            <p:ph idx="1"/>
          </p:nvPr>
        </p:nvSpPr>
        <p:spPr>
          <a:xfrm>
            <a:off x="457200" y="1124744"/>
            <a:ext cx="8229600" cy="5256584"/>
          </a:xfrm>
        </p:spPr>
        <p:txBody>
          <a:bodyPr>
            <a:normAutofit/>
          </a:bodyPr>
          <a:lstStyle/>
          <a:p>
            <a:pPr marL="457200" indent="-457200">
              <a:buFont typeface="+mj-lt"/>
              <a:buAutoNum type="arabicPeriod"/>
            </a:pPr>
            <a:r>
              <a:rPr lang="zh-CN" altLang="zh-CN" sz="2400" b="1" dirty="0" smtClean="0"/>
              <a:t>设青蛙</a:t>
            </a:r>
            <a:r>
              <a:rPr lang="en-US" altLang="zh-CN" sz="2400" b="1" dirty="0" smtClean="0"/>
              <a:t>A</a:t>
            </a:r>
            <a:r>
              <a:rPr lang="zh-CN" altLang="zh-CN" sz="2400" b="1" dirty="0" smtClean="0"/>
              <a:t>和青蛙</a:t>
            </a:r>
            <a:r>
              <a:rPr lang="en-US" altLang="zh-CN" sz="2400" b="1" dirty="0" smtClean="0"/>
              <a:t>B</a:t>
            </a:r>
            <a:r>
              <a:rPr lang="zh-CN" altLang="zh-CN" sz="2400" b="1" dirty="0" smtClean="0"/>
              <a:t>跳</a:t>
            </a:r>
            <a:r>
              <a:rPr lang="en-US" altLang="zh-CN" sz="2400" b="1" dirty="0" smtClean="0"/>
              <a:t>t</a:t>
            </a:r>
            <a:r>
              <a:rPr lang="zh-CN" altLang="zh-CN" sz="2400" b="1" dirty="0" smtClean="0"/>
              <a:t>次后能碰面。</a:t>
            </a:r>
            <a:endParaRPr lang="en-US" altLang="zh-CN" sz="2400" b="1" dirty="0" smtClean="0"/>
          </a:p>
          <a:p>
            <a:pPr marL="457200" indent="-457200">
              <a:buFont typeface="+mj-lt"/>
              <a:buAutoNum type="arabicPeriod"/>
            </a:pPr>
            <a:r>
              <a:rPr lang="zh-CN" altLang="zh-CN" sz="2400" b="1" dirty="0" smtClean="0"/>
              <a:t>青蛙</a:t>
            </a:r>
            <a:r>
              <a:rPr lang="en-US" altLang="zh-CN" sz="2400" b="1" dirty="0" smtClean="0"/>
              <a:t>A</a:t>
            </a:r>
            <a:r>
              <a:rPr lang="zh-CN" altLang="zh-CN" sz="2400" b="1" dirty="0" smtClean="0"/>
              <a:t>一次能跳</a:t>
            </a:r>
            <a:r>
              <a:rPr lang="en-US" altLang="zh-CN" sz="2400" b="1" dirty="0" smtClean="0"/>
              <a:t>m</a:t>
            </a:r>
            <a:r>
              <a:rPr lang="zh-CN" altLang="zh-CN" sz="2400" b="1" dirty="0" smtClean="0"/>
              <a:t>米，青蛙</a:t>
            </a:r>
            <a:r>
              <a:rPr lang="en-US" altLang="zh-CN" sz="2400" b="1" dirty="0" smtClean="0"/>
              <a:t>B</a:t>
            </a:r>
            <a:r>
              <a:rPr lang="zh-CN" altLang="zh-CN" sz="2400" b="1" dirty="0" smtClean="0"/>
              <a:t>一次能跳</a:t>
            </a:r>
            <a:r>
              <a:rPr lang="en-US" altLang="zh-CN" sz="2400" b="1" dirty="0" smtClean="0"/>
              <a:t>n</a:t>
            </a:r>
            <a:r>
              <a:rPr lang="zh-CN" altLang="zh-CN" sz="2400" b="1" dirty="0" smtClean="0"/>
              <a:t>米，那么</a:t>
            </a:r>
            <a:r>
              <a:rPr lang="zh-CN" altLang="en-US" sz="2400" b="1" dirty="0" smtClean="0"/>
              <a:t>跳</a:t>
            </a:r>
            <a:r>
              <a:rPr lang="en-US" altLang="zh-CN" sz="2400" b="1" dirty="0" smtClean="0"/>
              <a:t>t</a:t>
            </a:r>
            <a:r>
              <a:rPr lang="zh-CN" altLang="zh-CN" sz="2400" b="1" dirty="0" smtClean="0"/>
              <a:t>次后，青蛙</a:t>
            </a:r>
            <a:r>
              <a:rPr lang="en-US" altLang="zh-CN" sz="2400" b="1" dirty="0" smtClean="0"/>
              <a:t>A</a:t>
            </a:r>
            <a:r>
              <a:rPr lang="zh-CN" altLang="zh-CN" sz="2400" b="1" dirty="0" smtClean="0"/>
              <a:t>跳到</a:t>
            </a:r>
            <a:r>
              <a:rPr lang="en-US" altLang="zh-CN" sz="2400" b="1" dirty="0" err="1" smtClean="0"/>
              <a:t>x+mt</a:t>
            </a:r>
            <a:r>
              <a:rPr lang="zh-CN" altLang="zh-CN" sz="2400" b="1" dirty="0" smtClean="0"/>
              <a:t>处，青蛙</a:t>
            </a:r>
            <a:r>
              <a:rPr lang="en-US" altLang="zh-CN" sz="2400" b="1" dirty="0" smtClean="0"/>
              <a:t>B</a:t>
            </a:r>
            <a:r>
              <a:rPr lang="zh-CN" altLang="zh-CN" sz="2400" b="1" dirty="0" smtClean="0"/>
              <a:t>跳到</a:t>
            </a:r>
            <a:r>
              <a:rPr lang="en-US" altLang="zh-CN" sz="2400" b="1" dirty="0" err="1" smtClean="0"/>
              <a:t>y+nt</a:t>
            </a:r>
            <a:r>
              <a:rPr lang="zh-CN" altLang="zh-CN" sz="2400" b="1" dirty="0" smtClean="0"/>
              <a:t>处。</a:t>
            </a:r>
            <a:endParaRPr lang="en-US" altLang="zh-CN" sz="2400" b="1" dirty="0" smtClean="0"/>
          </a:p>
          <a:p>
            <a:pPr marL="457200" indent="-457200">
              <a:buFont typeface="+mj-lt"/>
              <a:buAutoNum type="arabicPeriod"/>
            </a:pPr>
            <a:r>
              <a:rPr lang="zh-CN" altLang="zh-CN" sz="2400" b="1" dirty="0" smtClean="0"/>
              <a:t>由于同一纬度线是圆形的，因此跳到同一位置的条件为</a:t>
            </a:r>
          </a:p>
          <a:p>
            <a:pPr>
              <a:buNone/>
            </a:pPr>
            <a:r>
              <a:rPr lang="en-US" altLang="zh-CN" sz="2400" b="1" dirty="0" smtClean="0"/>
              <a:t>               </a:t>
            </a:r>
            <a:r>
              <a:rPr lang="en-US" altLang="zh-CN" sz="2400" b="1" dirty="0" err="1" smtClean="0"/>
              <a:t>x+mt</a:t>
            </a:r>
            <a:r>
              <a:rPr lang="en-US" altLang="zh-CN" sz="2400" b="1" dirty="0" smtClean="0"/>
              <a:t>=(</a:t>
            </a:r>
            <a:r>
              <a:rPr lang="en-US" altLang="zh-CN" sz="2400" b="1" dirty="0" err="1" smtClean="0"/>
              <a:t>y+nt</a:t>
            </a:r>
            <a:r>
              <a:rPr lang="en-US" altLang="zh-CN" sz="2400" b="1" dirty="0" smtClean="0"/>
              <a:t>)+(</a:t>
            </a:r>
            <a:r>
              <a:rPr lang="zh-CN" altLang="en-US" sz="2400" b="1" dirty="0" smtClean="0"/>
              <a:t>或 </a:t>
            </a:r>
            <a:r>
              <a:rPr lang="en-US" altLang="zh-CN" sz="2400" b="1" dirty="0" smtClean="0"/>
              <a:t>- )</a:t>
            </a:r>
            <a:r>
              <a:rPr lang="zh-CN" altLang="zh-CN" sz="2400" b="1" dirty="0" smtClean="0"/>
              <a:t>若干圈。</a:t>
            </a:r>
          </a:p>
          <a:p>
            <a:pPr>
              <a:buNone/>
            </a:pPr>
            <a:r>
              <a:rPr lang="en-US" altLang="zh-CN" sz="2400" b="1" dirty="0" smtClean="0"/>
              <a:t>     </a:t>
            </a:r>
            <a:r>
              <a:rPr lang="zh-CN" altLang="zh-CN" sz="2400" b="1" dirty="0" smtClean="0"/>
              <a:t>即，有</a:t>
            </a:r>
            <a:r>
              <a:rPr lang="en-US" altLang="zh-CN" sz="2400" b="1" dirty="0" err="1" smtClean="0"/>
              <a:t>x+mt</a:t>
            </a:r>
            <a:r>
              <a:rPr lang="en-US" altLang="zh-CN" sz="2400" b="1" dirty="0" smtClean="0"/>
              <a:t>=(</a:t>
            </a:r>
            <a:r>
              <a:rPr lang="en-US" altLang="zh-CN" sz="2400" b="1" dirty="0" err="1" smtClean="0"/>
              <a:t>y+nt</a:t>
            </a:r>
            <a:r>
              <a:rPr lang="en-US" altLang="zh-CN" sz="2400" b="1" dirty="0" smtClean="0"/>
              <a:t>)+Lu</a:t>
            </a:r>
            <a:r>
              <a:rPr lang="zh-CN" altLang="zh-CN" sz="2400" b="1" dirty="0" smtClean="0"/>
              <a:t>，</a:t>
            </a:r>
            <a:r>
              <a:rPr lang="en-US" altLang="zh-CN" sz="2400" b="1" dirty="0" smtClean="0"/>
              <a:t>u</a:t>
            </a:r>
            <a:r>
              <a:rPr lang="zh-CN" altLang="zh-CN" sz="2400" b="1" dirty="0" smtClean="0"/>
              <a:t>为某个整数。变形得</a:t>
            </a:r>
          </a:p>
          <a:p>
            <a:pPr>
              <a:buNone/>
            </a:pPr>
            <a:r>
              <a:rPr lang="en-US" altLang="zh-CN" sz="2400" b="1" dirty="0" smtClean="0"/>
              <a:t>               (n-m)</a:t>
            </a:r>
            <a:r>
              <a:rPr lang="en-US" altLang="zh-CN" sz="2400" b="1" dirty="0" err="1" smtClean="0"/>
              <a:t>t+Lu</a:t>
            </a:r>
            <a:r>
              <a:rPr lang="en-US" altLang="zh-CN" sz="2400" b="1" dirty="0" smtClean="0"/>
              <a:t>=x-y</a:t>
            </a:r>
            <a:endParaRPr lang="zh-CN" altLang="zh-CN" sz="2400" b="1" dirty="0" smtClean="0"/>
          </a:p>
          <a:p>
            <a:pPr marL="457200" indent="-457200">
              <a:buFont typeface="+mj-lt"/>
              <a:buAutoNum type="arabicPeriod" startAt="4"/>
            </a:pPr>
            <a:r>
              <a:rPr lang="zh-CN" altLang="zh-CN" sz="2400" b="1" dirty="0" smtClean="0"/>
              <a:t>记</a:t>
            </a:r>
            <a:r>
              <a:rPr lang="en-US" altLang="zh-CN" sz="2400" b="1" dirty="0" smtClean="0"/>
              <a:t>a=n-m</a:t>
            </a:r>
            <a:r>
              <a:rPr lang="zh-CN" altLang="zh-CN" sz="2400" b="1" dirty="0" smtClean="0"/>
              <a:t>，</a:t>
            </a:r>
            <a:r>
              <a:rPr lang="en-US" altLang="zh-CN" sz="2400" b="1" dirty="0" smtClean="0"/>
              <a:t>b=x-y</a:t>
            </a:r>
            <a:r>
              <a:rPr lang="zh-CN" altLang="zh-CN" sz="2400" b="1" dirty="0" smtClean="0"/>
              <a:t>，那么有</a:t>
            </a:r>
            <a:r>
              <a:rPr lang="zh-CN" altLang="en-US" sz="2400" b="1" dirty="0" smtClean="0"/>
              <a:t>等式</a:t>
            </a:r>
            <a:endParaRPr lang="en-US" altLang="zh-CN" sz="2400" b="1" dirty="0" smtClean="0"/>
          </a:p>
          <a:p>
            <a:pPr>
              <a:buNone/>
            </a:pPr>
            <a:r>
              <a:rPr lang="en-US" altLang="zh-CN" sz="2400" b="1" dirty="0" smtClean="0"/>
              <a:t>                </a:t>
            </a:r>
            <a:r>
              <a:rPr lang="en-US" altLang="zh-CN" sz="2400" b="1" dirty="0" err="1" smtClean="0"/>
              <a:t>at+Lu</a:t>
            </a:r>
            <a:r>
              <a:rPr lang="en-US" altLang="zh-CN" sz="2400" b="1" dirty="0" smtClean="0"/>
              <a:t>=b</a:t>
            </a:r>
          </a:p>
          <a:p>
            <a:pPr marL="457200" indent="-457200">
              <a:buFont typeface="+mj-lt"/>
              <a:buAutoNum type="arabicPeriod" startAt="5"/>
            </a:pPr>
            <a:r>
              <a:rPr lang="zh-CN" altLang="zh-CN" sz="2400" b="1" dirty="0" smtClean="0"/>
              <a:t>问题变为求</a:t>
            </a:r>
            <a:r>
              <a:rPr lang="zh-CN" altLang="en-US" sz="2400" b="1" dirty="0" smtClean="0"/>
              <a:t>整系数</a:t>
            </a:r>
            <a:r>
              <a:rPr lang="zh-CN" altLang="zh-CN" sz="2400" b="1" dirty="0" smtClean="0"/>
              <a:t>方程</a:t>
            </a:r>
            <a:r>
              <a:rPr lang="en-US" altLang="zh-CN" sz="2400" b="1" dirty="0" err="1" smtClean="0"/>
              <a:t>at+Lu</a:t>
            </a:r>
            <a:r>
              <a:rPr lang="en-US" altLang="zh-CN" sz="2400" b="1" dirty="0" smtClean="0"/>
              <a:t>=b </a:t>
            </a:r>
            <a:r>
              <a:rPr lang="zh-CN" altLang="zh-CN" sz="2400" b="1" dirty="0" smtClean="0"/>
              <a:t>合适的整数</a:t>
            </a:r>
            <a:r>
              <a:rPr lang="en-US" altLang="zh-CN" sz="2400" b="1" dirty="0" smtClean="0"/>
              <a:t>x</a:t>
            </a:r>
            <a:r>
              <a:rPr lang="zh-CN" altLang="zh-CN" sz="2400" b="1" dirty="0" smtClean="0"/>
              <a:t>和</a:t>
            </a:r>
            <a:r>
              <a:rPr lang="en-US" altLang="zh-CN" sz="2400" b="1" dirty="0" smtClean="0"/>
              <a:t>u</a:t>
            </a:r>
            <a:r>
              <a:rPr lang="zh-CN" altLang="zh-CN" sz="2400" b="1" dirty="0" smtClean="0"/>
              <a:t>。</a:t>
            </a:r>
            <a:endParaRPr lang="en-US" altLang="zh-CN" sz="2400" b="1" dirty="0" smtClean="0"/>
          </a:p>
          <a:p>
            <a:pPr>
              <a:buNone/>
            </a:pPr>
            <a:r>
              <a:rPr lang="zh-CN" altLang="en-US" sz="2400" b="1" dirty="0" smtClean="0"/>
              <a:t>     如果方程</a:t>
            </a:r>
            <a:r>
              <a:rPr lang="en-US" altLang="zh-CN" sz="2400" b="1" dirty="0" err="1" smtClean="0"/>
              <a:t>at+Lu</a:t>
            </a:r>
            <a:r>
              <a:rPr lang="en-US" altLang="zh-CN" sz="2400" b="1" dirty="0" smtClean="0"/>
              <a:t>=b </a:t>
            </a:r>
            <a:r>
              <a:rPr lang="zh-CN" altLang="en-US" sz="2400" b="1" dirty="0" smtClean="0"/>
              <a:t>有整数解，那么两只青蛙能碰面，否则不能碰面。</a:t>
            </a:r>
            <a:endParaRPr lang="zh-CN" alt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分析</a:t>
            </a:r>
            <a:endParaRPr lang="zh-CN" altLang="en-US" sz="3600" b="1" dirty="0"/>
          </a:p>
        </p:txBody>
      </p:sp>
      <p:sp>
        <p:nvSpPr>
          <p:cNvPr id="3" name="内容占位符 2"/>
          <p:cNvSpPr>
            <a:spLocks noGrp="1"/>
          </p:cNvSpPr>
          <p:nvPr>
            <p:ph idx="1"/>
          </p:nvPr>
        </p:nvSpPr>
        <p:spPr>
          <a:xfrm>
            <a:off x="457200" y="1196752"/>
            <a:ext cx="8229600" cy="4929411"/>
          </a:xfrm>
        </p:spPr>
        <p:txBody>
          <a:bodyPr>
            <a:normAutofit/>
          </a:bodyPr>
          <a:lstStyle/>
          <a:p>
            <a:r>
              <a:rPr lang="zh-CN" altLang="zh-CN" sz="2400" b="1" dirty="0" smtClean="0">
                <a:latin typeface="Times New Roman" pitchFamily="18" charset="0"/>
                <a:cs typeface="Times New Roman" pitchFamily="18" charset="0"/>
              </a:rPr>
              <a:t>分情况讨论：</a:t>
            </a:r>
          </a:p>
          <a:p>
            <a:pPr marL="457200" indent="-457200">
              <a:buFont typeface="+mj-ea"/>
              <a:buAutoNum type="circleNumDbPlain"/>
            </a:pPr>
            <a:r>
              <a:rPr lang="en-US" altLang="zh-CN" sz="2400" b="1" dirty="0" smtClean="0">
                <a:latin typeface="Times New Roman" pitchFamily="18" charset="0"/>
                <a:cs typeface="Times New Roman" pitchFamily="18" charset="0"/>
              </a:rPr>
              <a:t>a=0</a:t>
            </a:r>
            <a:r>
              <a:rPr lang="zh-CN" altLang="zh-CN" sz="2400" b="1" dirty="0" smtClean="0">
                <a:latin typeface="Times New Roman" pitchFamily="18" charset="0"/>
                <a:cs typeface="Times New Roman" pitchFamily="18" charset="0"/>
              </a:rPr>
              <a:t>，即</a:t>
            </a:r>
            <a:r>
              <a:rPr lang="en-US" altLang="zh-CN" sz="2400" b="1" dirty="0" smtClean="0">
                <a:latin typeface="Times New Roman" pitchFamily="18" charset="0"/>
                <a:cs typeface="Times New Roman" pitchFamily="18" charset="0"/>
              </a:rPr>
              <a:t>n=m</a:t>
            </a:r>
            <a:r>
              <a:rPr lang="zh-CN" altLang="zh-CN" sz="2400" b="1" dirty="0" smtClean="0">
                <a:latin typeface="Times New Roman" pitchFamily="18" charset="0"/>
                <a:cs typeface="Times New Roman" pitchFamily="18" charset="0"/>
              </a:rPr>
              <a:t>时，只有当</a:t>
            </a:r>
            <a:r>
              <a:rPr lang="en-US" altLang="zh-CN" sz="2400" b="1" dirty="0" smtClean="0">
                <a:latin typeface="Times New Roman" pitchFamily="18" charset="0"/>
                <a:cs typeface="Times New Roman" pitchFamily="18" charset="0"/>
              </a:rPr>
              <a:t>x-y</a:t>
            </a:r>
            <a:r>
              <a:rPr lang="zh-CN" altLang="zh-CN" sz="2400" b="1" dirty="0" smtClean="0">
                <a:latin typeface="Times New Roman" pitchFamily="18" charset="0"/>
                <a:cs typeface="Times New Roman" pitchFamily="18" charset="0"/>
              </a:rPr>
              <a:t>是</a:t>
            </a:r>
            <a:r>
              <a:rPr lang="en-US" altLang="zh-CN" sz="2400" b="1" dirty="0" smtClean="0">
                <a:latin typeface="Times New Roman" pitchFamily="18" charset="0"/>
                <a:cs typeface="Times New Roman" pitchFamily="18" charset="0"/>
              </a:rPr>
              <a:t>L</a:t>
            </a:r>
            <a:r>
              <a:rPr lang="zh-CN" altLang="zh-CN" sz="2400" b="1" dirty="0" smtClean="0">
                <a:latin typeface="Times New Roman" pitchFamily="18" charset="0"/>
                <a:cs typeface="Times New Roman" pitchFamily="18" charset="0"/>
              </a:rPr>
              <a:t>的倍数时才有可能（否则无法碰面），此时青蛙</a:t>
            </a:r>
            <a:r>
              <a:rPr lang="en-US" altLang="zh-CN" sz="2400" b="1" dirty="0" smtClean="0">
                <a:latin typeface="Times New Roman" pitchFamily="18" charset="0"/>
                <a:cs typeface="Times New Roman" pitchFamily="18" charset="0"/>
              </a:rPr>
              <a:t>A</a:t>
            </a:r>
            <a:r>
              <a:rPr lang="zh-CN" altLang="zh-CN"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B</a:t>
            </a:r>
            <a:r>
              <a:rPr lang="zh-CN" altLang="zh-CN" sz="2400" b="1" dirty="0" smtClean="0">
                <a:latin typeface="Times New Roman" pitchFamily="18" charset="0"/>
                <a:cs typeface="Times New Roman" pitchFamily="18" charset="0"/>
              </a:rPr>
              <a:t>处于同一位置。不用跳，他们已经碰面了，</a:t>
            </a:r>
            <a:r>
              <a:rPr lang="en-US" altLang="zh-CN" sz="2400" b="1" dirty="0" smtClean="0">
                <a:latin typeface="Times New Roman" pitchFamily="18" charset="0"/>
                <a:cs typeface="Times New Roman" pitchFamily="18" charset="0"/>
              </a:rPr>
              <a:t>t=0</a:t>
            </a:r>
            <a:r>
              <a:rPr lang="zh-CN" altLang="zh-CN" sz="2400" b="1" dirty="0" smtClean="0">
                <a:latin typeface="Times New Roman" pitchFamily="18" charset="0"/>
                <a:cs typeface="Times New Roman" pitchFamily="18" charset="0"/>
              </a:rPr>
              <a:t>；</a:t>
            </a:r>
          </a:p>
          <a:p>
            <a:pPr marL="457200" indent="-457200">
              <a:buFont typeface="+mj-ea"/>
              <a:buAutoNum type="circleNumDbPlain"/>
            </a:pPr>
            <a:r>
              <a:rPr lang="en-US" altLang="zh-CN" sz="2400" b="1" dirty="0"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sym typeface="Symbol"/>
              </a:rPr>
              <a:t></a:t>
            </a:r>
            <a:r>
              <a:rPr lang="en-US" altLang="zh-CN" sz="2400" b="1" dirty="0" smtClean="0">
                <a:latin typeface="Times New Roman" pitchFamily="18" charset="0"/>
                <a:cs typeface="Times New Roman" pitchFamily="18" charset="0"/>
              </a:rPr>
              <a:t>0</a:t>
            </a:r>
            <a:r>
              <a:rPr lang="zh-CN" altLang="zh-CN" sz="2400" b="1" dirty="0" smtClean="0">
                <a:latin typeface="Times New Roman" pitchFamily="18" charset="0"/>
                <a:cs typeface="Times New Roman" pitchFamily="18" charset="0"/>
              </a:rPr>
              <a:t>，那么当</a:t>
            </a:r>
            <a:r>
              <a:rPr lang="en-US" altLang="zh-CN" sz="2400" b="1" dirty="0" smtClean="0">
                <a:latin typeface="Times New Roman" pitchFamily="18" charset="0"/>
                <a:cs typeface="Times New Roman" pitchFamily="18" charset="0"/>
              </a:rPr>
              <a:t>GCD(a, L)</a:t>
            </a:r>
            <a:r>
              <a:rPr lang="zh-CN" altLang="en-US" sz="2400" b="1" dirty="0" smtClean="0">
                <a:latin typeface="Times New Roman" pitchFamily="18" charset="0"/>
                <a:cs typeface="Times New Roman" pitchFamily="18" charset="0"/>
              </a:rPr>
              <a:t>除尽</a:t>
            </a:r>
            <a:r>
              <a:rPr lang="en-US" altLang="zh-CN" sz="2400" b="1" dirty="0" smtClean="0">
                <a:latin typeface="Times New Roman" pitchFamily="18" charset="0"/>
                <a:cs typeface="Times New Roman" pitchFamily="18" charset="0"/>
              </a:rPr>
              <a:t>b</a:t>
            </a:r>
            <a:r>
              <a:rPr lang="zh-CN" altLang="zh-CN" sz="2400" b="1" dirty="0" smtClean="0">
                <a:latin typeface="Times New Roman" pitchFamily="18" charset="0"/>
                <a:cs typeface="Times New Roman" pitchFamily="18" charset="0"/>
              </a:rPr>
              <a:t>时，可用欧几里得算法求出</a:t>
            </a:r>
            <a:r>
              <a:rPr lang="en-US" altLang="zh-CN" sz="2400" b="1" dirty="0" smtClean="0">
                <a:latin typeface="Times New Roman" pitchFamily="18" charset="0"/>
                <a:cs typeface="Times New Roman" pitchFamily="18" charset="0"/>
              </a:rPr>
              <a:t>t</a:t>
            </a:r>
            <a:r>
              <a:rPr lang="zh-CN" altLang="zh-CN" sz="2400" b="1" dirty="0" smtClean="0">
                <a:latin typeface="Times New Roman" pitchFamily="18" charset="0"/>
                <a:cs typeface="Times New Roman" pitchFamily="18" charset="0"/>
              </a:rPr>
              <a:t>，取最小的非负的整数</a:t>
            </a:r>
            <a:r>
              <a:rPr lang="en-US" altLang="zh-CN" sz="2400" b="1" dirty="0" smtClean="0">
                <a:latin typeface="Times New Roman" pitchFamily="18" charset="0"/>
                <a:cs typeface="Times New Roman" pitchFamily="18" charset="0"/>
              </a:rPr>
              <a:t>t</a:t>
            </a:r>
            <a:r>
              <a:rPr lang="zh-CN" altLang="zh-CN" sz="2400" b="1" dirty="0" smtClean="0">
                <a:latin typeface="Times New Roman" pitchFamily="18" charset="0"/>
                <a:cs typeface="Times New Roman" pitchFamily="18" charset="0"/>
              </a:rPr>
              <a:t>可满足要求。当</a:t>
            </a:r>
            <a:r>
              <a:rPr lang="en-US" altLang="zh-CN" sz="2400" b="1" dirty="0" smtClean="0">
                <a:latin typeface="Times New Roman" pitchFamily="18" charset="0"/>
                <a:cs typeface="Times New Roman" pitchFamily="18" charset="0"/>
              </a:rPr>
              <a:t>GCD(a, L)</a:t>
            </a:r>
            <a:r>
              <a:rPr lang="zh-CN" altLang="en-US" sz="2400" b="1" dirty="0" smtClean="0">
                <a:latin typeface="Times New Roman" pitchFamily="18" charset="0"/>
                <a:cs typeface="Times New Roman" pitchFamily="18" charset="0"/>
              </a:rPr>
              <a:t>无法除尽</a:t>
            </a:r>
            <a:r>
              <a:rPr lang="en-US" altLang="zh-CN" sz="2400" b="1" dirty="0" smtClean="0">
                <a:latin typeface="Times New Roman" pitchFamily="18" charset="0"/>
                <a:cs typeface="Times New Roman" pitchFamily="18" charset="0"/>
              </a:rPr>
              <a:t>b</a:t>
            </a:r>
            <a:r>
              <a:rPr lang="zh-CN" altLang="zh-CN" sz="2400" b="1" dirty="0" smtClean="0">
                <a:latin typeface="Times New Roman" pitchFamily="18" charset="0"/>
                <a:cs typeface="Times New Roman" pitchFamily="18" charset="0"/>
              </a:rPr>
              <a:t>时无解</a:t>
            </a:r>
            <a:r>
              <a:rPr lang="zh-CN" altLang="en-US" sz="2400" b="1" dirty="0" smtClean="0">
                <a:latin typeface="Times New Roman" pitchFamily="18" charset="0"/>
                <a:cs typeface="Times New Roman" pitchFamily="18" charset="0"/>
              </a:rPr>
              <a:t>，不能碰面</a:t>
            </a:r>
            <a:r>
              <a:rPr lang="zh-CN" altLang="zh-CN" sz="2400" b="1" dirty="0" smtClean="0">
                <a:latin typeface="Times New Roman" pitchFamily="18" charset="0"/>
                <a:cs typeface="Times New Roman" pitchFamily="18" charset="0"/>
              </a:rPr>
              <a:t>。</a:t>
            </a:r>
          </a:p>
          <a:p>
            <a:endParaRPr lang="zh-CN" altLang="en-US" sz="2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zh-CN" altLang="zh-CN" sz="3600" b="1" dirty="0" smtClean="0"/>
              <a:t>程序（关键代码）</a:t>
            </a:r>
            <a:endParaRPr lang="zh-CN" altLang="en-US" sz="3600" b="1" dirty="0"/>
          </a:p>
        </p:txBody>
      </p:sp>
      <p:sp>
        <p:nvSpPr>
          <p:cNvPr id="3" name="内容占位符 2"/>
          <p:cNvSpPr>
            <a:spLocks noGrp="1"/>
          </p:cNvSpPr>
          <p:nvPr>
            <p:ph idx="1"/>
          </p:nvPr>
        </p:nvSpPr>
        <p:spPr>
          <a:xfrm>
            <a:off x="457200" y="1052736"/>
            <a:ext cx="8435280" cy="5328592"/>
          </a:xfrm>
        </p:spPr>
        <p:txBody>
          <a:bodyPr>
            <a:normAutofit fontScale="62500" lnSpcReduction="20000"/>
          </a:bodyPr>
          <a:lstStyle/>
          <a:p>
            <a:pPr>
              <a:buNone/>
            </a:pPr>
            <a:r>
              <a:rPr lang="en-US" altLang="zh-CN" b="1" dirty="0" smtClean="0">
                <a:latin typeface="Times New Roman" pitchFamily="18" charset="0"/>
                <a:cs typeface="Times New Roman" pitchFamily="18" charset="0"/>
              </a:rPr>
              <a:t>void </a:t>
            </a:r>
            <a:r>
              <a:rPr lang="en-US" altLang="zh-CN" b="1" dirty="0" err="1" smtClean="0">
                <a:latin typeface="Times New Roman" pitchFamily="18" charset="0"/>
                <a:cs typeface="Times New Roman" pitchFamily="18" charset="0"/>
              </a:rPr>
              <a:t>comput</a:t>
            </a:r>
            <a:r>
              <a:rPr lang="en-US" altLang="zh-CN" b="1" dirty="0" smtClean="0">
                <a:latin typeface="Times New Roman" pitchFamily="18" charset="0"/>
                <a:cs typeface="Times New Roman" pitchFamily="18" charset="0"/>
              </a:rPr>
              <a:t>(){	</a:t>
            </a:r>
          </a:p>
          <a:p>
            <a:pPr>
              <a:buNone/>
            </a:pPr>
            <a:r>
              <a:rPr lang="en-US" altLang="zh-CN" b="1" dirty="0" smtClean="0">
                <a:latin typeface="Times New Roman" pitchFamily="18" charset="0"/>
                <a:cs typeface="Times New Roman" pitchFamily="18" charset="0"/>
              </a:rPr>
              <a:t>     long </a:t>
            </a:r>
            <a:r>
              <a:rPr lang="en-US" altLang="zh-CN" b="1" dirty="0" err="1" smtClean="0">
                <a:latin typeface="Times New Roman" pitchFamily="18" charset="0"/>
                <a:cs typeface="Times New Roman" pitchFamily="18" charset="0"/>
              </a:rPr>
              <a:t>long</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x,y,m,n,L</a:t>
            </a:r>
            <a:r>
              <a:rPr lang="en-US" altLang="zh-CN" b="1" dirty="0" smtClean="0">
                <a:latin typeface="Times New Roman" pitchFamily="18" charset="0"/>
                <a:cs typeface="Times New Roman" pitchFamily="18" charset="0"/>
              </a:rPr>
              <a:t>;</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while(</a:t>
            </a:r>
            <a:r>
              <a:rPr lang="en-US" altLang="zh-CN" b="1" dirty="0" err="1" smtClean="0">
                <a:latin typeface="Times New Roman" pitchFamily="18" charset="0"/>
                <a:cs typeface="Times New Roman" pitchFamily="18" charset="0"/>
              </a:rPr>
              <a:t>cin</a:t>
            </a:r>
            <a:r>
              <a:rPr lang="en-US" altLang="zh-CN" b="1" dirty="0" smtClean="0">
                <a:latin typeface="Times New Roman" pitchFamily="18" charset="0"/>
                <a:cs typeface="Times New Roman" pitchFamily="18" charset="0"/>
              </a:rPr>
              <a:t>&gt;&gt;x&gt;&gt;y&gt;&gt;m&gt;&gt;n&gt;&gt;L){</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long </a:t>
            </a:r>
            <a:r>
              <a:rPr lang="en-US" altLang="zh-CN" b="1" dirty="0" err="1" smtClean="0">
                <a:latin typeface="Times New Roman" pitchFamily="18" charset="0"/>
                <a:cs typeface="Times New Roman" pitchFamily="18" charset="0"/>
              </a:rPr>
              <a:t>long</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t,u</a:t>
            </a:r>
            <a:r>
              <a:rPr lang="en-US" altLang="zh-CN" b="1" dirty="0" smtClean="0">
                <a:latin typeface="Times New Roman" pitchFamily="18" charset="0"/>
                <a:cs typeface="Times New Roman" pitchFamily="18" charset="0"/>
              </a:rPr>
              <a:t>;</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long </a:t>
            </a:r>
            <a:r>
              <a:rPr lang="en-US" altLang="zh-CN" b="1" dirty="0" err="1" smtClean="0">
                <a:latin typeface="Times New Roman" pitchFamily="18" charset="0"/>
                <a:cs typeface="Times New Roman" pitchFamily="18" charset="0"/>
              </a:rPr>
              <a:t>long</a:t>
            </a:r>
            <a:r>
              <a:rPr lang="en-US" altLang="zh-CN" b="1" dirty="0" smtClean="0">
                <a:latin typeface="Times New Roman" pitchFamily="18" charset="0"/>
                <a:cs typeface="Times New Roman" pitchFamily="18" charset="0"/>
              </a:rPr>
              <a:t> d=</a:t>
            </a:r>
            <a:r>
              <a:rPr lang="en-US" altLang="zh-CN" b="1" dirty="0" err="1" smtClean="0">
                <a:latin typeface="Times New Roman" pitchFamily="18" charset="0"/>
                <a:cs typeface="Times New Roman" pitchFamily="18" charset="0"/>
              </a:rPr>
              <a:t>exgcd</a:t>
            </a:r>
            <a:r>
              <a:rPr lang="en-US" altLang="zh-CN" b="1" dirty="0" smtClean="0">
                <a:latin typeface="Times New Roman" pitchFamily="18" charset="0"/>
                <a:cs typeface="Times New Roman" pitchFamily="18" charset="0"/>
              </a:rPr>
              <a:t>(n-</a:t>
            </a:r>
            <a:r>
              <a:rPr lang="en-US" altLang="zh-CN" b="1" dirty="0" err="1" smtClean="0">
                <a:latin typeface="Times New Roman" pitchFamily="18" charset="0"/>
                <a:cs typeface="Times New Roman" pitchFamily="18" charset="0"/>
              </a:rPr>
              <a:t>m,L</a:t>
            </a:r>
            <a:r>
              <a:rPr lang="en-US" altLang="zh-CN" b="1" dirty="0" smtClean="0">
                <a:latin typeface="Times New Roman" pitchFamily="18" charset="0"/>
                <a:cs typeface="Times New Roman" pitchFamily="18" charset="0"/>
              </a:rPr>
              <a:t>, t, u);  //</a:t>
            </a:r>
            <a:r>
              <a:rPr lang="zh-CN" altLang="zh-CN" b="1" dirty="0" smtClean="0">
                <a:latin typeface="Times New Roman" pitchFamily="18" charset="0"/>
                <a:cs typeface="Times New Roman" pitchFamily="18" charset="0"/>
              </a:rPr>
              <a:t>欧几里得算法，求整数</a:t>
            </a:r>
            <a:r>
              <a:rPr lang="en-US" altLang="zh-CN" b="1" dirty="0" smtClean="0">
                <a:latin typeface="Times New Roman" pitchFamily="18" charset="0"/>
                <a:cs typeface="Times New Roman" pitchFamily="18" charset="0"/>
              </a:rPr>
              <a:t>t</a:t>
            </a:r>
            <a:r>
              <a:rPr lang="zh-CN" altLang="zh-CN"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u</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a:t>
            </a:r>
            <a:r>
              <a:rPr lang="zh-CN" altLang="zh-CN" b="1" dirty="0" smtClean="0">
                <a:latin typeface="Times New Roman" pitchFamily="18" charset="0"/>
                <a:cs typeface="Times New Roman" pitchFamily="18" charset="0"/>
              </a:rPr>
              <a:t>返回</a:t>
            </a:r>
            <a:r>
              <a:rPr lang="en-US" altLang="zh-CN" b="1" dirty="0" smtClean="0">
                <a:latin typeface="Times New Roman" pitchFamily="18" charset="0"/>
                <a:cs typeface="Times New Roman" pitchFamily="18" charset="0"/>
              </a:rPr>
              <a:t>d</a:t>
            </a:r>
            <a:r>
              <a:rPr lang="zh-CN" altLang="zh-CN" b="1" dirty="0" smtClean="0">
                <a:latin typeface="Times New Roman" pitchFamily="18" charset="0"/>
                <a:cs typeface="Times New Roman" pitchFamily="18" charset="0"/>
              </a:rPr>
              <a:t>：为最大公因数</a:t>
            </a:r>
          </a:p>
          <a:p>
            <a:pPr>
              <a:buNone/>
            </a:pPr>
            <a:r>
              <a:rPr lang="en-US" altLang="zh-CN" b="1" dirty="0" smtClean="0">
                <a:latin typeface="Times New Roman" pitchFamily="18" charset="0"/>
                <a:cs typeface="Times New Roman" pitchFamily="18" charset="0"/>
              </a:rPr>
              <a:t>          if((x-y)%d||m==n)</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printf</a:t>
            </a:r>
            <a:r>
              <a:rPr lang="en-US" altLang="zh-CN" b="1" dirty="0" smtClean="0">
                <a:latin typeface="Times New Roman" pitchFamily="18" charset="0"/>
                <a:cs typeface="Times New Roman" pitchFamily="18" charset="0"/>
              </a:rPr>
              <a:t>("Impossible\n");</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else {</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long </a:t>
            </a:r>
            <a:r>
              <a:rPr lang="en-US" altLang="zh-CN" b="1" dirty="0" err="1" smtClean="0">
                <a:latin typeface="Times New Roman" pitchFamily="18" charset="0"/>
                <a:cs typeface="Times New Roman" pitchFamily="18" charset="0"/>
              </a:rPr>
              <a:t>long</a:t>
            </a:r>
            <a:r>
              <a:rPr lang="en-US" altLang="zh-CN" b="1" dirty="0" smtClean="0">
                <a:latin typeface="Times New Roman" pitchFamily="18" charset="0"/>
                <a:cs typeface="Times New Roman" pitchFamily="18" charset="0"/>
              </a:rPr>
              <a:t> s=L/d;</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t=t*((x-y)/d);</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t=(</a:t>
            </a:r>
            <a:r>
              <a:rPr lang="en-US" altLang="zh-CN" b="1" dirty="0" err="1" smtClean="0">
                <a:latin typeface="Times New Roman" pitchFamily="18" charset="0"/>
                <a:cs typeface="Times New Roman" pitchFamily="18" charset="0"/>
              </a:rPr>
              <a:t>t%s+s</a:t>
            </a:r>
            <a:r>
              <a:rPr lang="en-US" altLang="zh-CN" b="1" dirty="0" smtClean="0">
                <a:latin typeface="Times New Roman" pitchFamily="18" charset="0"/>
                <a:cs typeface="Times New Roman" pitchFamily="18" charset="0"/>
              </a:rPr>
              <a:t>)%s;</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printf</a:t>
            </a:r>
            <a:r>
              <a:rPr lang="en-US" altLang="zh-CN" b="1" dirty="0" smtClean="0">
                <a:latin typeface="Times New Roman" pitchFamily="18" charset="0"/>
                <a:cs typeface="Times New Roman" pitchFamily="18" charset="0"/>
              </a:rPr>
              <a:t>(“%d\n”, t);</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a:t>
            </a:r>
            <a:endParaRPr lang="zh-CN" altLang="zh-CN" b="1"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a:t>
            </a:r>
          </a:p>
          <a:p>
            <a:pPr>
              <a:buNone/>
            </a:pPr>
            <a:r>
              <a:rPr lang="en-US" altLang="zh-CN" b="1" dirty="0" smtClean="0">
                <a:latin typeface="Times New Roman" pitchFamily="18" charset="0"/>
                <a:cs typeface="Times New Roman" pitchFamily="18" charset="0"/>
              </a:rPr>
              <a:t>}</a:t>
            </a:r>
            <a:endParaRPr lang="zh-CN" alt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en-US" altLang="zh-CN" sz="3600" b="1" dirty="0" smtClean="0"/>
              <a:t>2</a:t>
            </a:r>
            <a:r>
              <a:rPr lang="zh-CN" altLang="en-US" sz="3600" b="1" dirty="0" smtClean="0"/>
              <a:t>、</a:t>
            </a:r>
            <a:r>
              <a:rPr lang="zh-CN" altLang="zh-CN" sz="3600" b="1" dirty="0" smtClean="0"/>
              <a:t>重合的</a:t>
            </a:r>
            <a:r>
              <a:rPr lang="zh-CN" altLang="en-US" sz="3600" b="1" dirty="0" smtClean="0"/>
              <a:t>爆竹</a:t>
            </a:r>
            <a:r>
              <a:rPr lang="zh-CN" altLang="zh-CN" sz="3600" b="1" dirty="0" smtClean="0"/>
              <a:t>声</a:t>
            </a:r>
            <a:endParaRPr lang="zh-CN" altLang="en-US" sz="3600" dirty="0"/>
          </a:p>
        </p:txBody>
      </p:sp>
      <p:sp>
        <p:nvSpPr>
          <p:cNvPr id="3" name="内容占位符 2"/>
          <p:cNvSpPr>
            <a:spLocks noGrp="1"/>
          </p:cNvSpPr>
          <p:nvPr>
            <p:ph idx="1"/>
          </p:nvPr>
        </p:nvSpPr>
        <p:spPr>
          <a:xfrm>
            <a:off x="457200" y="1124744"/>
            <a:ext cx="8229600" cy="5001419"/>
          </a:xfrm>
        </p:spPr>
        <p:txBody>
          <a:bodyPr>
            <a:normAutofit fontScale="70000" lnSpcReduction="20000"/>
          </a:bodyPr>
          <a:lstStyle/>
          <a:p>
            <a:pPr>
              <a:buNone/>
            </a:pPr>
            <a:r>
              <a:rPr lang="zh-CN" altLang="zh-CN" b="1" dirty="0" smtClean="0">
                <a:latin typeface="Times New Roman" pitchFamily="18" charset="0"/>
                <a:cs typeface="Times New Roman" pitchFamily="18" charset="0"/>
              </a:rPr>
              <a:t>问题描述</a:t>
            </a:r>
            <a:r>
              <a:rPr lang="en-US" altLang="zh-CN" b="1"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过年了，</a:t>
            </a:r>
            <a:r>
              <a:rPr lang="zh-CN" altLang="zh-CN" dirty="0" smtClean="0">
                <a:latin typeface="Times New Roman" pitchFamily="18" charset="0"/>
                <a:cs typeface="Times New Roman" pitchFamily="18" charset="0"/>
              </a:rPr>
              <a:t>小</a:t>
            </a:r>
            <a:r>
              <a:rPr lang="zh-CN" altLang="zh-CN" sz="3100" dirty="0" smtClean="0">
                <a:latin typeface="Times New Roman" pitchFamily="18" charset="0"/>
                <a:cs typeface="Times New Roman" pitchFamily="18" charset="0"/>
              </a:rPr>
              <a:t>明听见外面许多户人家在放</a:t>
            </a:r>
            <a:r>
              <a:rPr lang="zh-CN" altLang="en-US" sz="3100" dirty="0" smtClean="0">
                <a:latin typeface="Times New Roman" pitchFamily="18" charset="0"/>
                <a:cs typeface="Times New Roman" pitchFamily="18" charset="0"/>
              </a:rPr>
              <a:t>爆竹</a:t>
            </a:r>
            <a:r>
              <a:rPr lang="zh-CN" altLang="zh-CN" sz="3100" dirty="0" smtClean="0">
                <a:latin typeface="Times New Roman" pitchFamily="18" charset="0"/>
                <a:cs typeface="Times New Roman" pitchFamily="18" charset="0"/>
              </a:rPr>
              <a:t>，小明就开始数，但是有时候几个</a:t>
            </a:r>
            <a:r>
              <a:rPr lang="zh-CN" altLang="en-US" sz="3100" dirty="0" smtClean="0">
                <a:latin typeface="Times New Roman" pitchFamily="18" charset="0"/>
                <a:cs typeface="Times New Roman" pitchFamily="18" charset="0"/>
              </a:rPr>
              <a:t>爆竹</a:t>
            </a:r>
            <a:r>
              <a:rPr lang="zh-CN" altLang="zh-CN" sz="3100" dirty="0" smtClean="0">
                <a:latin typeface="Times New Roman" pitchFamily="18" charset="0"/>
                <a:cs typeface="Times New Roman" pitchFamily="18" charset="0"/>
              </a:rPr>
              <a:t>会重合就把小明搞糊涂了，只是聪明的小明发现有</a:t>
            </a:r>
            <a:r>
              <a:rPr lang="en-US" altLang="zh-CN" sz="3100" dirty="0" smtClean="0">
                <a:latin typeface="Times New Roman" pitchFamily="18" charset="0"/>
                <a:cs typeface="Times New Roman" pitchFamily="18" charset="0"/>
              </a:rPr>
              <a:t>A</a:t>
            </a:r>
            <a:r>
              <a:rPr lang="zh-CN" altLang="zh-CN" sz="3100" dirty="0" smtClean="0">
                <a:latin typeface="Times New Roman" pitchFamily="18" charset="0"/>
                <a:cs typeface="Times New Roman" pitchFamily="18" charset="0"/>
              </a:rPr>
              <a:t>家每隔</a:t>
            </a:r>
            <a:r>
              <a:rPr lang="en-US" altLang="zh-CN" sz="3100" dirty="0" smtClean="0">
                <a:latin typeface="Times New Roman" pitchFamily="18" charset="0"/>
                <a:cs typeface="Times New Roman" pitchFamily="18" charset="0"/>
              </a:rPr>
              <a:t>a</a:t>
            </a:r>
            <a:r>
              <a:rPr lang="zh-CN" altLang="zh-CN" sz="3100" dirty="0" smtClean="0">
                <a:latin typeface="Times New Roman" pitchFamily="18" charset="0"/>
                <a:cs typeface="Times New Roman" pitchFamily="18" charset="0"/>
              </a:rPr>
              <a:t>分钟放一次，</a:t>
            </a:r>
            <a:r>
              <a:rPr lang="en-US" altLang="zh-CN" sz="3100" dirty="0" smtClean="0">
                <a:latin typeface="Times New Roman" pitchFamily="18" charset="0"/>
                <a:cs typeface="Times New Roman" pitchFamily="18" charset="0"/>
              </a:rPr>
              <a:t>B</a:t>
            </a:r>
            <a:r>
              <a:rPr lang="zh-CN" altLang="zh-CN" sz="3100" dirty="0" smtClean="0">
                <a:latin typeface="Times New Roman" pitchFamily="18" charset="0"/>
                <a:cs typeface="Times New Roman" pitchFamily="18" charset="0"/>
              </a:rPr>
              <a:t>家每隔</a:t>
            </a:r>
            <a:r>
              <a:rPr lang="en-US" altLang="zh-CN" sz="3100" dirty="0" smtClean="0">
                <a:latin typeface="Times New Roman" pitchFamily="18" charset="0"/>
                <a:cs typeface="Times New Roman" pitchFamily="18" charset="0"/>
              </a:rPr>
              <a:t>b</a:t>
            </a:r>
            <a:r>
              <a:rPr lang="zh-CN" altLang="zh-CN" sz="3100" dirty="0" smtClean="0">
                <a:latin typeface="Times New Roman" pitchFamily="18" charset="0"/>
                <a:cs typeface="Times New Roman" pitchFamily="18" charset="0"/>
              </a:rPr>
              <a:t>分钟放一次，</a:t>
            </a:r>
            <a:r>
              <a:rPr lang="en-US" altLang="zh-CN" sz="3100" dirty="0" smtClean="0">
                <a:latin typeface="Times New Roman" pitchFamily="18" charset="0"/>
                <a:cs typeface="Times New Roman" pitchFamily="18" charset="0"/>
              </a:rPr>
              <a:t>C</a:t>
            </a:r>
            <a:r>
              <a:rPr lang="zh-CN" altLang="zh-CN" sz="3100" dirty="0" smtClean="0">
                <a:latin typeface="Times New Roman" pitchFamily="18" charset="0"/>
                <a:cs typeface="Times New Roman" pitchFamily="18" charset="0"/>
              </a:rPr>
              <a:t>每隔</a:t>
            </a:r>
            <a:r>
              <a:rPr lang="en-US" altLang="zh-CN" sz="3100" dirty="0" smtClean="0">
                <a:latin typeface="Times New Roman" pitchFamily="18" charset="0"/>
                <a:cs typeface="Times New Roman" pitchFamily="18" charset="0"/>
              </a:rPr>
              <a:t>c</a:t>
            </a:r>
            <a:r>
              <a:rPr lang="zh-CN" altLang="zh-CN" sz="3100" dirty="0" smtClean="0">
                <a:latin typeface="Times New Roman" pitchFamily="18" charset="0"/>
                <a:cs typeface="Times New Roman" pitchFamily="18" charset="0"/>
              </a:rPr>
              <a:t>分钟放一次，以及</a:t>
            </a:r>
            <a:r>
              <a:rPr lang="en-US" altLang="zh-CN" sz="3100" dirty="0" smtClean="0">
                <a:latin typeface="Times New Roman" pitchFamily="18" charset="0"/>
                <a:cs typeface="Times New Roman" pitchFamily="18" charset="0"/>
              </a:rPr>
              <a:t>D</a:t>
            </a:r>
            <a:r>
              <a:rPr lang="zh-CN" altLang="zh-CN" sz="3100" dirty="0" smtClean="0">
                <a:latin typeface="Times New Roman" pitchFamily="18" charset="0"/>
                <a:cs typeface="Times New Roman" pitchFamily="18" charset="0"/>
              </a:rPr>
              <a:t>家每</a:t>
            </a:r>
            <a:r>
              <a:rPr lang="en-US" altLang="zh-CN" sz="3100" dirty="0" smtClean="0">
                <a:latin typeface="Times New Roman" pitchFamily="18" charset="0"/>
                <a:cs typeface="Times New Roman" pitchFamily="18" charset="0"/>
              </a:rPr>
              <a:t>d</a:t>
            </a:r>
            <a:r>
              <a:rPr lang="zh-CN" altLang="zh-CN" sz="3100" dirty="0" smtClean="0">
                <a:latin typeface="Times New Roman" pitchFamily="18" charset="0"/>
                <a:cs typeface="Times New Roman" pitchFamily="18" charset="0"/>
              </a:rPr>
              <a:t>分钟放一次</a:t>
            </a:r>
            <a:r>
              <a:rPr lang="zh-CN" altLang="en-US" sz="3100" dirty="0" smtClean="0">
                <a:latin typeface="Times New Roman" pitchFamily="18" charset="0"/>
                <a:cs typeface="Times New Roman" pitchFamily="18" charset="0"/>
              </a:rPr>
              <a:t>，</a:t>
            </a:r>
            <a:r>
              <a:rPr lang="zh-CN" altLang="zh-CN" sz="3100" dirty="0" smtClean="0">
                <a:latin typeface="Times New Roman" pitchFamily="18" charset="0"/>
                <a:cs typeface="Times New Roman" pitchFamily="18" charset="0"/>
              </a:rPr>
              <a:t>请你计算在</a:t>
            </a:r>
            <a:r>
              <a:rPr lang="zh-CN" altLang="zh-CN" dirty="0" smtClean="0">
                <a:latin typeface="Times New Roman" pitchFamily="18" charset="0"/>
                <a:cs typeface="Times New Roman" pitchFamily="18" charset="0"/>
              </a:rPr>
              <a:t>一段时间</a:t>
            </a:r>
            <a:r>
              <a:rPr lang="en-US" altLang="zh-CN" dirty="0" smtClean="0">
                <a:latin typeface="Times New Roman" pitchFamily="18" charset="0"/>
                <a:cs typeface="Times New Roman" pitchFamily="18" charset="0"/>
              </a:rPr>
              <a:t>t</a:t>
            </a:r>
            <a:r>
              <a:rPr lang="zh-CN" altLang="zh-CN" dirty="0" smtClean="0">
                <a:latin typeface="Times New Roman" pitchFamily="18" charset="0"/>
                <a:cs typeface="Times New Roman" pitchFamily="18" charset="0"/>
              </a:rPr>
              <a:t>内有多少次复声。</a:t>
            </a:r>
          </a:p>
          <a:p>
            <a:pPr>
              <a:buNone/>
            </a:pPr>
            <a:r>
              <a:rPr lang="zh-CN" altLang="zh-CN" b="1" dirty="0" smtClean="0">
                <a:latin typeface="Times New Roman" pitchFamily="18" charset="0"/>
                <a:cs typeface="Times New Roman" pitchFamily="18" charset="0"/>
              </a:rPr>
              <a:t>输入</a:t>
            </a:r>
            <a:endParaRPr lang="zh-CN" altLang="zh-CN"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包括多组测试数据。每组测试数据包括一行</a:t>
            </a:r>
            <a:r>
              <a:rPr lang="en-US" altLang="zh-CN" dirty="0" smtClean="0">
                <a:latin typeface="Times New Roman" pitchFamily="18" charset="0"/>
                <a:cs typeface="Times New Roman" pitchFamily="18" charset="0"/>
              </a:rPr>
              <a:t>5</a:t>
            </a:r>
            <a:r>
              <a:rPr lang="zh-CN" altLang="zh-CN" dirty="0" smtClean="0">
                <a:latin typeface="Times New Roman" pitchFamily="18" charset="0"/>
                <a:cs typeface="Times New Roman" pitchFamily="18" charset="0"/>
              </a:rPr>
              <a:t>个整数</a:t>
            </a:r>
            <a:r>
              <a:rPr lang="en-US" altLang="zh-CN" dirty="0" err="1" smtClean="0">
                <a:latin typeface="Times New Roman" pitchFamily="18" charset="0"/>
                <a:cs typeface="Times New Roman" pitchFamily="18" charset="0"/>
              </a:rPr>
              <a:t>a,b,c,d,t</a:t>
            </a:r>
            <a:r>
              <a:rPr lang="zh-CN" altLang="zh-CN" dirty="0" smtClean="0">
                <a:latin typeface="Times New Roman" pitchFamily="18" charset="0"/>
                <a:cs typeface="Times New Roman" pitchFamily="18" charset="0"/>
              </a:rPr>
              <a:t>其中</a:t>
            </a:r>
            <a:r>
              <a:rPr lang="en-US" altLang="zh-CN" dirty="0" smtClean="0">
                <a:latin typeface="Times New Roman" pitchFamily="18" charset="0"/>
                <a:cs typeface="Times New Roman" pitchFamily="18" charset="0"/>
              </a:rPr>
              <a:t>0&lt;</a:t>
            </a:r>
            <a:r>
              <a:rPr lang="en-US" altLang="zh-CN" dirty="0" err="1" smtClean="0">
                <a:latin typeface="Times New Roman" pitchFamily="18" charset="0"/>
                <a:cs typeface="Times New Roman" pitchFamily="18" charset="0"/>
              </a:rPr>
              <a:t>a≤b≤c≤d≤t</a:t>
            </a:r>
            <a:r>
              <a:rPr lang="zh-CN" altLang="zh-CN" dirty="0" smtClean="0">
                <a:latin typeface="Times New Roman" pitchFamily="18" charset="0"/>
                <a:cs typeface="Times New Roman" pitchFamily="18" charset="0"/>
              </a:rPr>
              <a:t>。</a:t>
            </a:r>
          </a:p>
          <a:p>
            <a:pPr>
              <a:buNone/>
            </a:pPr>
            <a:r>
              <a:rPr lang="zh-CN" altLang="zh-CN" b="1" dirty="0" smtClean="0">
                <a:latin typeface="Times New Roman" pitchFamily="18" charset="0"/>
                <a:cs typeface="Times New Roman" pitchFamily="18" charset="0"/>
              </a:rPr>
              <a:t>输出</a:t>
            </a:r>
            <a:endParaRPr lang="zh-CN"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对于每组测试数据，输出一个整数</a:t>
            </a:r>
            <a:r>
              <a:rPr lang="zh-CN" altLang="en-US" dirty="0" smtClean="0">
                <a:latin typeface="Times New Roman" pitchFamily="18" charset="0"/>
                <a:cs typeface="Times New Roman" pitchFamily="18" charset="0"/>
              </a:rPr>
              <a:t>。</a:t>
            </a:r>
            <a:endParaRPr lang="zh-CN" altLang="zh-CN" dirty="0" smtClean="0">
              <a:latin typeface="Times New Roman" pitchFamily="18" charset="0"/>
              <a:cs typeface="Times New Roman" pitchFamily="18" charset="0"/>
            </a:endParaRPr>
          </a:p>
          <a:p>
            <a:pPr>
              <a:buNone/>
            </a:pPr>
            <a:r>
              <a:rPr lang="zh-CN" altLang="zh-CN" b="1" dirty="0" smtClean="0">
                <a:latin typeface="Times New Roman" pitchFamily="18" charset="0"/>
                <a:cs typeface="Times New Roman" pitchFamily="18" charset="0"/>
              </a:rPr>
              <a:t>输入样例</a:t>
            </a:r>
            <a:endParaRPr lang="zh-CN" altLang="zh-CN"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3 5 7 10 20</a:t>
            </a:r>
            <a:endParaRPr lang="zh-CN" altLang="zh-CN" dirty="0" smtClean="0">
              <a:latin typeface="Times New Roman" pitchFamily="18" charset="0"/>
              <a:cs typeface="Times New Roman" pitchFamily="18" charset="0"/>
            </a:endParaRPr>
          </a:p>
          <a:p>
            <a:pPr>
              <a:buNone/>
            </a:pPr>
            <a:r>
              <a:rPr lang="zh-CN" altLang="zh-CN" b="1" dirty="0" smtClean="0">
                <a:latin typeface="Times New Roman" pitchFamily="18" charset="0"/>
                <a:cs typeface="Times New Roman" pitchFamily="18" charset="0"/>
              </a:rPr>
              <a:t>输出样例</a:t>
            </a:r>
            <a:endParaRPr lang="zh-CN" altLang="zh-CN" dirty="0" smtClean="0">
              <a:latin typeface="Times New Roman" pitchFamily="18" charset="0"/>
              <a:cs typeface="Times New Roman" pitchFamily="18" charset="0"/>
            </a:endParaRPr>
          </a:p>
          <a:p>
            <a:pPr>
              <a:buNone/>
            </a:pPr>
            <a:r>
              <a:rPr lang="en-US" altLang="zh-CN" b="1" dirty="0"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FF0000"/>
                </a:solidFill>
              </a:rPr>
              <a:t>分析</a:t>
            </a:r>
            <a:endParaRPr lang="zh-CN" altLang="en-US" sz="3600" b="1" dirty="0">
              <a:solidFill>
                <a:srgbClr val="FF0000"/>
              </a:solidFill>
            </a:endParaRPr>
          </a:p>
        </p:txBody>
      </p:sp>
      <p:sp>
        <p:nvSpPr>
          <p:cNvPr id="3" name="内容占位符 2"/>
          <p:cNvSpPr>
            <a:spLocks noGrp="1"/>
          </p:cNvSpPr>
          <p:nvPr>
            <p:ph idx="1"/>
          </p:nvPr>
        </p:nvSpPr>
        <p:spPr>
          <a:xfrm>
            <a:off x="395536" y="1412776"/>
            <a:ext cx="8229600" cy="4713387"/>
          </a:xfrm>
        </p:spPr>
        <p:txBody>
          <a:bodyPr>
            <a:normAutofit/>
          </a:bodyPr>
          <a:lstStyle/>
          <a:p>
            <a:r>
              <a:rPr lang="en-US" altLang="zh-CN" sz="2400" b="1" dirty="0" smtClean="0"/>
              <a:t>A</a:t>
            </a:r>
            <a:r>
              <a:rPr lang="zh-CN" altLang="en-US" sz="2400" b="1" dirty="0" smtClean="0"/>
              <a:t>家放</a:t>
            </a:r>
            <a:r>
              <a:rPr lang="zh-CN" altLang="en-US" sz="2400" b="1" dirty="0" smtClean="0">
                <a:latin typeface="Times New Roman" pitchFamily="18" charset="0"/>
                <a:cs typeface="Times New Roman" pitchFamily="18" charset="0"/>
              </a:rPr>
              <a:t>爆竹</a:t>
            </a:r>
            <a:r>
              <a:rPr lang="zh-CN" altLang="en-US" sz="2400" b="1" dirty="0" smtClean="0"/>
              <a:t>的时间：</a:t>
            </a:r>
            <a:r>
              <a:rPr lang="en-US" altLang="zh-CN" sz="2400" b="1" dirty="0" smtClean="0"/>
              <a:t>a, 2a,3a,4a,…,ka</a:t>
            </a:r>
            <a:r>
              <a:rPr lang="zh-CN" altLang="en-US" sz="2400" b="1" dirty="0" smtClean="0"/>
              <a:t>，</a:t>
            </a:r>
            <a:r>
              <a:rPr lang="en-US" altLang="zh-CN" sz="2400" b="1" dirty="0" smtClean="0"/>
              <a:t>ka&lt;=t</a:t>
            </a:r>
          </a:p>
          <a:p>
            <a:r>
              <a:rPr lang="en-US" altLang="zh-CN" sz="2400" b="1" dirty="0" smtClean="0"/>
              <a:t>B</a:t>
            </a:r>
            <a:r>
              <a:rPr lang="zh-CN" altLang="en-US" sz="2400" b="1" dirty="0" smtClean="0"/>
              <a:t>家放</a:t>
            </a:r>
            <a:r>
              <a:rPr lang="zh-CN" altLang="en-US" sz="2400" b="1" dirty="0" smtClean="0">
                <a:latin typeface="Times New Roman" pitchFamily="18" charset="0"/>
                <a:cs typeface="Times New Roman" pitchFamily="18" charset="0"/>
              </a:rPr>
              <a:t>爆竹</a:t>
            </a:r>
            <a:r>
              <a:rPr lang="zh-CN" altLang="en-US" sz="2400" b="1" dirty="0" smtClean="0"/>
              <a:t>的时间：</a:t>
            </a:r>
            <a:r>
              <a:rPr lang="en-US" altLang="zh-CN" sz="2400" b="1" dirty="0" smtClean="0"/>
              <a:t>b, 2b,3b,4b,…,kb</a:t>
            </a:r>
            <a:r>
              <a:rPr lang="zh-CN" altLang="en-US" sz="2400" b="1" dirty="0" smtClean="0"/>
              <a:t>，</a:t>
            </a:r>
            <a:r>
              <a:rPr lang="en-US" altLang="zh-CN" sz="2400" b="1" dirty="0" smtClean="0"/>
              <a:t>kb&lt;=t</a:t>
            </a:r>
          </a:p>
          <a:p>
            <a:r>
              <a:rPr lang="en-US" altLang="zh-CN" sz="2400" b="1" dirty="0" smtClean="0"/>
              <a:t>C</a:t>
            </a:r>
            <a:r>
              <a:rPr lang="zh-CN" altLang="en-US" sz="2400" b="1" dirty="0" smtClean="0"/>
              <a:t>家放</a:t>
            </a:r>
            <a:r>
              <a:rPr lang="zh-CN" altLang="en-US" sz="2400" b="1" dirty="0" smtClean="0">
                <a:latin typeface="Times New Roman" pitchFamily="18" charset="0"/>
                <a:cs typeface="Times New Roman" pitchFamily="18" charset="0"/>
              </a:rPr>
              <a:t>爆竹</a:t>
            </a:r>
            <a:r>
              <a:rPr lang="zh-CN" altLang="en-US" sz="2400" b="1" dirty="0" smtClean="0"/>
              <a:t>的时间：</a:t>
            </a:r>
            <a:r>
              <a:rPr lang="en-US" altLang="zh-CN" sz="2400" b="1" dirty="0" smtClean="0"/>
              <a:t>c, 2c,3c,4c,…,</a:t>
            </a:r>
            <a:r>
              <a:rPr lang="en-US" altLang="zh-CN" sz="2400" b="1" dirty="0" err="1" smtClean="0"/>
              <a:t>kc</a:t>
            </a:r>
            <a:r>
              <a:rPr lang="zh-CN" altLang="en-US" sz="2400" b="1" dirty="0" smtClean="0"/>
              <a:t>，</a:t>
            </a:r>
            <a:r>
              <a:rPr lang="en-US" altLang="zh-CN" sz="2400" b="1" dirty="0" err="1" smtClean="0"/>
              <a:t>kc</a:t>
            </a:r>
            <a:r>
              <a:rPr lang="en-US" altLang="zh-CN" sz="2400" b="1" dirty="0" smtClean="0"/>
              <a:t>&lt;=t</a:t>
            </a:r>
          </a:p>
          <a:p>
            <a:r>
              <a:rPr lang="en-US" altLang="zh-CN" sz="2400" b="1" dirty="0" smtClean="0"/>
              <a:t>D</a:t>
            </a:r>
            <a:r>
              <a:rPr lang="zh-CN" altLang="en-US" sz="2400" b="1" dirty="0" smtClean="0"/>
              <a:t>家放</a:t>
            </a:r>
            <a:r>
              <a:rPr lang="zh-CN" altLang="en-US" sz="2400" b="1" dirty="0" smtClean="0">
                <a:latin typeface="Times New Roman" pitchFamily="18" charset="0"/>
                <a:cs typeface="Times New Roman" pitchFamily="18" charset="0"/>
              </a:rPr>
              <a:t>爆竹</a:t>
            </a:r>
            <a:r>
              <a:rPr lang="zh-CN" altLang="en-US" sz="2400" b="1" dirty="0" smtClean="0"/>
              <a:t>的时间：</a:t>
            </a:r>
            <a:r>
              <a:rPr lang="en-US" altLang="zh-CN" sz="2400" b="1" dirty="0" smtClean="0"/>
              <a:t>d, 2d,3d,4d,…,</a:t>
            </a:r>
            <a:r>
              <a:rPr lang="en-US" altLang="zh-CN" sz="2400" b="1" dirty="0" err="1" smtClean="0"/>
              <a:t>kd</a:t>
            </a:r>
            <a:r>
              <a:rPr lang="zh-CN" altLang="en-US" sz="2400" b="1" dirty="0" smtClean="0"/>
              <a:t>，</a:t>
            </a:r>
            <a:r>
              <a:rPr lang="en-US" altLang="zh-CN" sz="2400" b="1" dirty="0" err="1" smtClean="0"/>
              <a:t>kd</a:t>
            </a:r>
            <a:r>
              <a:rPr lang="en-US" altLang="zh-CN" sz="2400" b="1" dirty="0" smtClean="0"/>
              <a:t>&lt;=t</a:t>
            </a:r>
          </a:p>
          <a:p>
            <a:r>
              <a:rPr lang="zh-CN" altLang="en-US" sz="2400" b="1" dirty="0" smtClean="0"/>
              <a:t>因此，</a:t>
            </a:r>
            <a:r>
              <a:rPr lang="zh-CN" altLang="zh-CN" sz="2400" b="1" dirty="0" smtClean="0"/>
              <a:t>可以用数组来做抽屉存放这些</a:t>
            </a:r>
            <a:r>
              <a:rPr lang="zh-CN" altLang="en-US" sz="2400" b="1" dirty="0" smtClean="0"/>
              <a:t>放</a:t>
            </a:r>
            <a:r>
              <a:rPr lang="zh-CN" altLang="en-US" sz="2400" b="1" dirty="0" smtClean="0">
                <a:latin typeface="Times New Roman" pitchFamily="18" charset="0"/>
                <a:cs typeface="Times New Roman" pitchFamily="18" charset="0"/>
              </a:rPr>
              <a:t>爆竹</a:t>
            </a:r>
            <a:r>
              <a:rPr lang="zh-CN" altLang="en-US" sz="2400" b="1" dirty="0" smtClean="0"/>
              <a:t>的时间</a:t>
            </a:r>
            <a:r>
              <a:rPr lang="zh-CN" altLang="zh-CN" sz="2400" b="1" dirty="0" smtClean="0"/>
              <a:t>，每个抽屉如果收到超过一次的</a:t>
            </a:r>
            <a:r>
              <a:rPr lang="zh-CN" altLang="en-US" sz="2400" b="1" dirty="0" smtClean="0">
                <a:latin typeface="Times New Roman" pitchFamily="18" charset="0"/>
                <a:cs typeface="Times New Roman" pitchFamily="18" charset="0"/>
              </a:rPr>
              <a:t>爆竹</a:t>
            </a:r>
            <a:r>
              <a:rPr lang="zh-CN" altLang="zh-CN" sz="2400" b="1" dirty="0" smtClean="0"/>
              <a:t>声，即是复声。</a:t>
            </a:r>
            <a:endParaRPr lang="en-US" altLang="zh-CN" sz="2400" b="1" dirty="0" smtClean="0"/>
          </a:p>
          <a:p>
            <a:r>
              <a:rPr lang="zh-CN" altLang="en-US" sz="2400" b="1" dirty="0" smtClean="0"/>
              <a:t>程序实现是简单的。</a:t>
            </a:r>
            <a:endParaRPr lang="zh-CN" altLang="zh-CN" sz="2400" b="1" dirty="0" smtClean="0"/>
          </a:p>
          <a:p>
            <a:endParaRPr lang="zh-CN" altLang="en-US" sz="24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3910</Words>
  <Application>Microsoft Office PowerPoint</Application>
  <PresentationFormat>全屏显示(4:3)</PresentationFormat>
  <Paragraphs>372</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37</vt:i4>
      </vt:variant>
    </vt:vector>
  </HeadingPairs>
  <TitlesOfParts>
    <vt:vector size="38" baseType="lpstr">
      <vt:lpstr>Office 主题</vt:lpstr>
      <vt:lpstr>ACM程序设计-有关有趣问题</vt:lpstr>
      <vt:lpstr>1、青蛙的约会</vt:lpstr>
      <vt:lpstr>幻灯片 3</vt:lpstr>
      <vt:lpstr>幻灯片 4</vt:lpstr>
      <vt:lpstr>分析</vt:lpstr>
      <vt:lpstr>分析</vt:lpstr>
      <vt:lpstr>程序（关键代码）</vt:lpstr>
      <vt:lpstr>2、重合的爆竹声</vt:lpstr>
      <vt:lpstr>分析</vt:lpstr>
      <vt:lpstr>问题的一个实现方式</vt:lpstr>
      <vt:lpstr>3、分礼品</vt:lpstr>
      <vt:lpstr>分配方式示意图</vt:lpstr>
      <vt:lpstr>幻灯片 13</vt:lpstr>
      <vt:lpstr>分析</vt:lpstr>
      <vt:lpstr>实现</vt:lpstr>
      <vt:lpstr>进一步</vt:lpstr>
      <vt:lpstr>4、排序网络</vt:lpstr>
      <vt:lpstr>求最大、最小值 </vt:lpstr>
      <vt:lpstr>4数排序装置</vt:lpstr>
      <vt:lpstr>开关网络</vt:lpstr>
      <vt:lpstr>幻灯片 21</vt:lpstr>
      <vt:lpstr>分析</vt:lpstr>
      <vt:lpstr>0-1原理</vt:lpstr>
      <vt:lpstr>输入的0-1序列构成</vt:lpstr>
      <vt:lpstr>5、移数字游戏</vt:lpstr>
      <vt:lpstr>幻灯片 26</vt:lpstr>
      <vt:lpstr>求解分析</vt:lpstr>
      <vt:lpstr>程序实现关键代码</vt:lpstr>
      <vt:lpstr>6、煎饼翻转</vt:lpstr>
      <vt:lpstr>幻灯片 30</vt:lpstr>
      <vt:lpstr>分析</vt:lpstr>
      <vt:lpstr>实现分析</vt:lpstr>
      <vt:lpstr>主程序</vt:lpstr>
      <vt:lpstr>幻灯片 34</vt:lpstr>
      <vt:lpstr>7、开关灯游戏</vt:lpstr>
      <vt:lpstr>分析</vt:lpstr>
      <vt:lpstr>分析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ACM程序设计-有关有趣问题</dc:title>
  <dc:creator>yfshen</dc:creator>
  <cp:lastModifiedBy>Administrator</cp:lastModifiedBy>
  <cp:revision>24</cp:revision>
  <dcterms:created xsi:type="dcterms:W3CDTF">2017-03-18T01:36:35Z</dcterms:created>
  <dcterms:modified xsi:type="dcterms:W3CDTF">2017-06-21T08:26:32Z</dcterms:modified>
</cp:coreProperties>
</file>