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8" r:id="rId1"/>
  </p:sldMasterIdLst>
  <p:notesMasterIdLst>
    <p:notesMasterId r:id="rId28"/>
  </p:notesMasterIdLst>
  <p:handoutMasterIdLst>
    <p:handoutMasterId r:id="rId29"/>
  </p:handoutMasterIdLst>
  <p:sldIdLst>
    <p:sldId id="256" r:id="rId2"/>
    <p:sldId id="257" r:id="rId3"/>
    <p:sldId id="341" r:id="rId4"/>
    <p:sldId id="291" r:id="rId5"/>
    <p:sldId id="340" r:id="rId6"/>
    <p:sldId id="343" r:id="rId7"/>
    <p:sldId id="326" r:id="rId8"/>
    <p:sldId id="293" r:id="rId9"/>
    <p:sldId id="294" r:id="rId10"/>
    <p:sldId id="338" r:id="rId11"/>
    <p:sldId id="339" r:id="rId12"/>
    <p:sldId id="337" r:id="rId13"/>
    <p:sldId id="311" r:id="rId14"/>
    <p:sldId id="328" r:id="rId15"/>
    <p:sldId id="298" r:id="rId16"/>
    <p:sldId id="300" r:id="rId17"/>
    <p:sldId id="329" r:id="rId18"/>
    <p:sldId id="332" r:id="rId19"/>
    <p:sldId id="336" r:id="rId20"/>
    <p:sldId id="330" r:id="rId21"/>
    <p:sldId id="333" r:id="rId22"/>
    <p:sldId id="335" r:id="rId23"/>
    <p:sldId id="334" r:id="rId24"/>
    <p:sldId id="331" r:id="rId25"/>
    <p:sldId id="310" r:id="rId26"/>
    <p:sldId id="322" r:id="rId27"/>
  </p:sldIdLst>
  <p:sldSz cx="9144000" cy="6858000" type="screen4x3"/>
  <p:notesSz cx="9601200" cy="7315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000A9"/>
    <a:srgbClr val="FF00FF"/>
    <a:srgbClr val="0432FF"/>
    <a:srgbClr val="BF6CCE"/>
    <a:srgbClr val="D7F7FF"/>
    <a:srgbClr val="E3EBF3"/>
    <a:srgbClr val="E3D9D9"/>
    <a:srgbClr val="D8F7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348"/>
    <p:restoredTop sz="81292" autoAdjust="0"/>
  </p:normalViewPr>
  <p:slideViewPr>
    <p:cSldViewPr>
      <p:cViewPr varScale="1">
        <p:scale>
          <a:sx n="105" d="100"/>
          <a:sy n="105" d="100"/>
        </p:scale>
        <p:origin x="1376" y="19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160520" cy="365760"/>
          </a:xfrm>
          <a:prstGeom prst="rect">
            <a:avLst/>
          </a:prstGeom>
        </p:spPr>
        <p:txBody>
          <a:bodyPr vert="horz" lIns="91440" tIns="45720" rIns="91440" bIns="45720" rtlCol="0"/>
          <a:lstStyle>
            <a:lvl1pPr algn="l">
              <a:defRPr sz="1200"/>
            </a:lvl1pPr>
          </a:lstStyle>
          <a:p>
            <a:endParaRPr lang="en-NZ" dirty="0">
              <a:solidFill>
                <a:srgbClr val="000090"/>
              </a:solidFill>
            </a:endParaRPr>
          </a:p>
        </p:txBody>
      </p:sp>
      <p:sp>
        <p:nvSpPr>
          <p:cNvPr id="3" name="Date Placeholder 2"/>
          <p:cNvSpPr>
            <a:spLocks noGrp="1"/>
          </p:cNvSpPr>
          <p:nvPr>
            <p:ph type="dt" sz="quarter" idx="1"/>
          </p:nvPr>
        </p:nvSpPr>
        <p:spPr>
          <a:xfrm>
            <a:off x="5438459" y="0"/>
            <a:ext cx="4160520" cy="365760"/>
          </a:xfrm>
          <a:prstGeom prst="rect">
            <a:avLst/>
          </a:prstGeom>
        </p:spPr>
        <p:txBody>
          <a:bodyPr vert="horz" lIns="91440" tIns="45720" rIns="91440" bIns="45720" rtlCol="0"/>
          <a:lstStyle>
            <a:lvl1pPr algn="r">
              <a:defRPr sz="1200"/>
            </a:lvl1pPr>
          </a:lstStyle>
          <a:p>
            <a:endParaRPr lang="en-NZ" dirty="0">
              <a:solidFill>
                <a:srgbClr val="000090"/>
              </a:solidFill>
            </a:endParaRPr>
          </a:p>
        </p:txBody>
      </p:sp>
      <p:sp>
        <p:nvSpPr>
          <p:cNvPr id="4" name="Footer Placeholder 3"/>
          <p:cNvSpPr>
            <a:spLocks noGrp="1"/>
          </p:cNvSpPr>
          <p:nvPr>
            <p:ph type="ftr" sz="quarter" idx="2"/>
          </p:nvPr>
        </p:nvSpPr>
        <p:spPr>
          <a:xfrm>
            <a:off x="0" y="6948170"/>
            <a:ext cx="4160520" cy="365760"/>
          </a:xfrm>
          <a:prstGeom prst="rect">
            <a:avLst/>
          </a:prstGeom>
        </p:spPr>
        <p:txBody>
          <a:bodyPr vert="horz" lIns="91440" tIns="45720" rIns="91440" bIns="45720" rtlCol="0" anchor="b"/>
          <a:lstStyle>
            <a:lvl1pPr algn="l">
              <a:defRPr sz="1200"/>
            </a:lvl1pPr>
          </a:lstStyle>
          <a:p>
            <a:r>
              <a:rPr lang="en-NZ" dirty="0">
                <a:solidFill>
                  <a:srgbClr val="000090"/>
                </a:solidFill>
                <a:latin typeface="Calibri"/>
                <a:cs typeface="Calibri"/>
              </a:rPr>
              <a:t>CompSci 101</a:t>
            </a:r>
          </a:p>
        </p:txBody>
      </p:sp>
      <p:sp>
        <p:nvSpPr>
          <p:cNvPr id="5" name="Slide Number Placeholder 4"/>
          <p:cNvSpPr>
            <a:spLocks noGrp="1"/>
          </p:cNvSpPr>
          <p:nvPr>
            <p:ph type="sldNum" sz="quarter" idx="3"/>
          </p:nvPr>
        </p:nvSpPr>
        <p:spPr>
          <a:xfrm>
            <a:off x="5438459" y="6948170"/>
            <a:ext cx="4160520" cy="365760"/>
          </a:xfrm>
          <a:prstGeom prst="rect">
            <a:avLst/>
          </a:prstGeom>
        </p:spPr>
        <p:txBody>
          <a:bodyPr vert="horz" lIns="91440" tIns="45720" rIns="91440" bIns="45720" rtlCol="0" anchor="b"/>
          <a:lstStyle>
            <a:lvl1pPr algn="r">
              <a:defRPr sz="1200"/>
            </a:lvl1pPr>
          </a:lstStyle>
          <a:p>
            <a:fld id="{36E744B1-BB5A-4FFF-9FC1-D9657206DF5C}" type="slidenum">
              <a:rPr lang="en-NZ" smtClean="0">
                <a:solidFill>
                  <a:srgbClr val="000090"/>
                </a:solidFill>
              </a:rPr>
              <a:t>‹#›</a:t>
            </a:fld>
            <a:endParaRPr lang="en-NZ">
              <a:solidFill>
                <a:srgbClr val="000090"/>
              </a:solidFill>
            </a:endParaRPr>
          </a:p>
        </p:txBody>
      </p:sp>
    </p:spTree>
    <p:extLst>
      <p:ext uri="{BB962C8B-B14F-4D97-AF65-F5344CB8AC3E}">
        <p14:creationId xmlns:p14="http://schemas.microsoft.com/office/powerpoint/2010/main" val="375616263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160520" cy="365760"/>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5438459" y="0"/>
            <a:ext cx="4160520" cy="365760"/>
          </a:xfrm>
          <a:prstGeom prst="rect">
            <a:avLst/>
          </a:prstGeom>
        </p:spPr>
        <p:txBody>
          <a:bodyPr vert="horz" lIns="91440" tIns="45720" rIns="91440" bIns="45720" rtlCol="0"/>
          <a:lstStyle>
            <a:lvl1pPr algn="r">
              <a:defRPr sz="1200"/>
            </a:lvl1pPr>
          </a:lstStyle>
          <a:p>
            <a:fld id="{B61F4E5E-F2C2-41BC-B8A0-92A3E475D9EC}" type="datetimeFigureOut">
              <a:rPr lang="en-NZ" smtClean="0"/>
              <a:t>22/04/20</a:t>
            </a:fld>
            <a:endParaRPr lang="en-NZ"/>
          </a:p>
        </p:txBody>
      </p:sp>
      <p:sp>
        <p:nvSpPr>
          <p:cNvPr id="4" name="Slide Image Placeholder 3"/>
          <p:cNvSpPr>
            <a:spLocks noGrp="1" noRot="1" noChangeAspect="1"/>
          </p:cNvSpPr>
          <p:nvPr>
            <p:ph type="sldImg" idx="2"/>
          </p:nvPr>
        </p:nvSpPr>
        <p:spPr>
          <a:xfrm>
            <a:off x="2971800" y="549275"/>
            <a:ext cx="3657600" cy="27432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960121" y="3474720"/>
            <a:ext cx="7680960" cy="329184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6948170"/>
            <a:ext cx="4160520" cy="365760"/>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5438459" y="6948170"/>
            <a:ext cx="4160520" cy="365760"/>
          </a:xfrm>
          <a:prstGeom prst="rect">
            <a:avLst/>
          </a:prstGeom>
        </p:spPr>
        <p:txBody>
          <a:bodyPr vert="horz" lIns="91440" tIns="45720" rIns="91440" bIns="45720" rtlCol="0" anchor="b"/>
          <a:lstStyle>
            <a:lvl1pPr algn="r">
              <a:defRPr sz="1200"/>
            </a:lvl1pPr>
          </a:lstStyle>
          <a:p>
            <a:fld id="{56BC43D3-C661-4244-84AB-C965DC249C4D}" type="slidenum">
              <a:rPr lang="en-NZ" smtClean="0"/>
              <a:t>‹#›</a:t>
            </a:fld>
            <a:endParaRPr lang="en-NZ"/>
          </a:p>
        </p:txBody>
      </p:sp>
    </p:spTree>
    <p:extLst>
      <p:ext uri="{BB962C8B-B14F-4D97-AF65-F5344CB8AC3E}">
        <p14:creationId xmlns:p14="http://schemas.microsoft.com/office/powerpoint/2010/main" val="53366387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legacy.python.org/dev/peps/pep-0020"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baseline="0" dirty="0"/>
          </a:p>
        </p:txBody>
      </p:sp>
      <p:sp>
        <p:nvSpPr>
          <p:cNvPr id="4" name="Slide Number Placeholder 3"/>
          <p:cNvSpPr>
            <a:spLocks noGrp="1"/>
          </p:cNvSpPr>
          <p:nvPr>
            <p:ph type="sldNum" sz="quarter" idx="10"/>
          </p:nvPr>
        </p:nvSpPr>
        <p:spPr/>
        <p:txBody>
          <a:bodyPr/>
          <a:lstStyle/>
          <a:p>
            <a:fld id="{56BC43D3-C661-4244-84AB-C965DC249C4D}" type="slidenum">
              <a:rPr lang="en-NZ" smtClean="0"/>
              <a:t>1</a:t>
            </a:fld>
            <a:endParaRPr lang="en-NZ"/>
          </a:p>
        </p:txBody>
      </p:sp>
    </p:spTree>
    <p:extLst>
      <p:ext uri="{BB962C8B-B14F-4D97-AF65-F5344CB8AC3E}">
        <p14:creationId xmlns:p14="http://schemas.microsoft.com/office/powerpoint/2010/main" val="9426413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Letters, digits and underscore</a:t>
            </a:r>
          </a:p>
          <a:p>
            <a:r>
              <a:rPr lang="en-NZ" dirty="0"/>
              <a:t>Must start with a letter or an underscore (not a number)</a:t>
            </a:r>
          </a:p>
          <a:p>
            <a:r>
              <a:rPr lang="en-NZ" dirty="0"/>
              <a:t>No spaces in the variable name</a:t>
            </a:r>
          </a:p>
          <a:p>
            <a:r>
              <a:rPr lang="en-NZ" dirty="0"/>
              <a:t>Cannot be a keyword (reserved words)</a:t>
            </a:r>
          </a:p>
          <a:p>
            <a:r>
              <a:rPr lang="en-NZ" dirty="0"/>
              <a:t>Can be any length</a:t>
            </a:r>
          </a:p>
          <a:p>
            <a:r>
              <a:rPr lang="en-NZ" dirty="0"/>
              <a:t>No punctuation</a:t>
            </a:r>
          </a:p>
          <a:p>
            <a:endParaRPr lang="en-NZ" dirty="0"/>
          </a:p>
          <a:p>
            <a:r>
              <a:rPr lang="en-NZ" dirty="0"/>
              <a:t>There is a style guide</a:t>
            </a:r>
            <a:r>
              <a:rPr lang="en-NZ" baseline="0" dirty="0"/>
              <a:t> for Python </a:t>
            </a:r>
            <a:endParaRPr lang="en-NZ" dirty="0"/>
          </a:p>
        </p:txBody>
      </p:sp>
      <p:sp>
        <p:nvSpPr>
          <p:cNvPr id="4" name="Slide Number Placeholder 3"/>
          <p:cNvSpPr>
            <a:spLocks noGrp="1"/>
          </p:cNvSpPr>
          <p:nvPr>
            <p:ph type="sldNum" sz="quarter" idx="10"/>
          </p:nvPr>
        </p:nvSpPr>
        <p:spPr/>
        <p:txBody>
          <a:bodyPr/>
          <a:lstStyle/>
          <a:p>
            <a:pPr>
              <a:defRPr/>
            </a:pPr>
            <a:fld id="{A3A27C08-1570-4760-8A72-765E60D7C84C}" type="slidenum">
              <a:rPr lang="en-NZ" altLang="en-US" smtClean="0"/>
              <a:pPr>
                <a:defRPr/>
              </a:pPr>
              <a:t>10</a:t>
            </a:fld>
            <a:endParaRPr lang="en-NZ" altLang="en-US"/>
          </a:p>
        </p:txBody>
      </p:sp>
    </p:spTree>
    <p:extLst>
      <p:ext uri="{BB962C8B-B14F-4D97-AF65-F5344CB8AC3E}">
        <p14:creationId xmlns:p14="http://schemas.microsoft.com/office/powerpoint/2010/main" val="11755179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latin typeface="+mn-lt"/>
                <a:ea typeface="+mn-ea"/>
                <a:cs typeface="+mn-cs"/>
              </a:rPr>
              <a:t>Author:	</a:t>
            </a:r>
            <a:r>
              <a:rPr lang="en-US" sz="1200" b="0" kern="1200" dirty="0">
                <a:solidFill>
                  <a:schemeClr val="tx1"/>
                </a:solidFill>
                <a:latin typeface="+mn-lt"/>
                <a:ea typeface="+mn-ea"/>
                <a:cs typeface="+mn-cs"/>
              </a:rPr>
              <a:t>Guido van </a:t>
            </a:r>
            <a:r>
              <a:rPr lang="en-US" sz="1200" b="0" kern="1200" dirty="0" err="1">
                <a:solidFill>
                  <a:schemeClr val="tx1"/>
                </a:solidFill>
                <a:latin typeface="+mn-lt"/>
                <a:ea typeface="+mn-ea"/>
                <a:cs typeface="+mn-cs"/>
              </a:rPr>
              <a:t>Rossum</a:t>
            </a:r>
            <a:r>
              <a:rPr lang="en-US" sz="1200" b="0" kern="1200" dirty="0">
                <a:solidFill>
                  <a:schemeClr val="tx1"/>
                </a:solidFill>
                <a:latin typeface="+mn-lt"/>
                <a:ea typeface="+mn-ea"/>
                <a:cs typeface="+mn-cs"/>
              </a:rPr>
              <a:t> &lt;</a:t>
            </a:r>
            <a:r>
              <a:rPr lang="en-US" sz="1200" b="0" kern="1200" dirty="0" err="1">
                <a:solidFill>
                  <a:schemeClr val="tx1"/>
                </a:solidFill>
                <a:latin typeface="+mn-lt"/>
                <a:ea typeface="+mn-ea"/>
                <a:cs typeface="+mn-cs"/>
              </a:rPr>
              <a:t>guido</a:t>
            </a:r>
            <a:r>
              <a:rPr lang="en-US" sz="1200" b="0" kern="1200" dirty="0">
                <a:solidFill>
                  <a:schemeClr val="tx1"/>
                </a:solidFill>
                <a:latin typeface="+mn-lt"/>
                <a:ea typeface="+mn-ea"/>
                <a:cs typeface="+mn-cs"/>
              </a:rPr>
              <a:t> at </a:t>
            </a:r>
            <a:r>
              <a:rPr lang="en-US" sz="1200" b="0" kern="1200" dirty="0" err="1">
                <a:solidFill>
                  <a:schemeClr val="tx1"/>
                </a:solidFill>
                <a:latin typeface="+mn-lt"/>
                <a:ea typeface="+mn-ea"/>
                <a:cs typeface="+mn-cs"/>
              </a:rPr>
              <a:t>python.org</a:t>
            </a:r>
            <a:r>
              <a:rPr lang="en-US" sz="1200" b="0" kern="1200" dirty="0">
                <a:solidFill>
                  <a:schemeClr val="tx1"/>
                </a:solidFill>
                <a:latin typeface="+mn-lt"/>
                <a:ea typeface="+mn-ea"/>
                <a:cs typeface="+mn-cs"/>
              </a:rPr>
              <a:t>&gt;	</a:t>
            </a:r>
          </a:p>
          <a:p>
            <a:endParaRPr lang="en-US" sz="1200" b="0" kern="1200" dirty="0">
              <a:solidFill>
                <a:schemeClr val="tx1"/>
              </a:solidFill>
              <a:latin typeface="+mn-lt"/>
              <a:ea typeface="+mn-ea"/>
              <a:cs typeface="+mn-cs"/>
            </a:endParaRPr>
          </a:p>
          <a:p>
            <a:r>
              <a:rPr lang="en-US" sz="1200" kern="1200" dirty="0">
                <a:solidFill>
                  <a:schemeClr val="tx1"/>
                </a:solidFill>
                <a:latin typeface="+mn-lt"/>
                <a:ea typeface="+mn-ea"/>
                <a:cs typeface="+mn-cs"/>
              </a:rPr>
              <a:t>One of Guido's key insights is that code is read much more often than it is written. The guidelines provided here are intended to improve the readability of code and make it consistent across the wide spectrum of Python code. As </a:t>
            </a:r>
            <a:r>
              <a:rPr lang="en-US" sz="1200" kern="1200" dirty="0">
                <a:solidFill>
                  <a:schemeClr val="tx1"/>
                </a:solidFill>
                <a:latin typeface="+mn-lt"/>
                <a:ea typeface="+mn-ea"/>
                <a:cs typeface="+mn-cs"/>
                <a:hlinkClick r:id="rId3"/>
              </a:rPr>
              <a:t>PEP 20 says, "Readability counts".</a:t>
            </a:r>
            <a:endParaRPr lang="en-US" sz="1200" b="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A3A27C08-1570-4760-8A72-765E60D7C84C}" type="slidenum">
              <a:rPr lang="en-NZ" altLang="en-US" smtClean="0"/>
              <a:pPr>
                <a:defRPr/>
              </a:pPr>
              <a:t>11</a:t>
            </a:fld>
            <a:endParaRPr lang="en-NZ" altLang="en-US"/>
          </a:p>
        </p:txBody>
      </p:sp>
    </p:spTree>
    <p:extLst>
      <p:ext uri="{BB962C8B-B14F-4D97-AF65-F5344CB8AC3E}">
        <p14:creationId xmlns:p14="http://schemas.microsoft.com/office/powerpoint/2010/main" val="11755179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Letters, digits and underscore</a:t>
            </a:r>
          </a:p>
          <a:p>
            <a:r>
              <a:rPr lang="en-NZ" dirty="0"/>
              <a:t>Must start with a letter or an underscore</a:t>
            </a:r>
          </a:p>
          <a:p>
            <a:r>
              <a:rPr lang="en-NZ" dirty="0"/>
              <a:t>Cannot be a keyword (reserved words)</a:t>
            </a:r>
          </a:p>
          <a:p>
            <a:r>
              <a:rPr lang="en-NZ" dirty="0"/>
              <a:t>Can be any length</a:t>
            </a:r>
          </a:p>
        </p:txBody>
      </p:sp>
      <p:sp>
        <p:nvSpPr>
          <p:cNvPr id="4" name="Slide Number Placeholder 3"/>
          <p:cNvSpPr>
            <a:spLocks noGrp="1"/>
          </p:cNvSpPr>
          <p:nvPr>
            <p:ph type="sldNum" sz="quarter" idx="10"/>
          </p:nvPr>
        </p:nvSpPr>
        <p:spPr/>
        <p:txBody>
          <a:bodyPr/>
          <a:lstStyle/>
          <a:p>
            <a:pPr>
              <a:defRPr/>
            </a:pPr>
            <a:fld id="{A3A27C08-1570-4760-8A72-765E60D7C84C}" type="slidenum">
              <a:rPr lang="en-NZ" altLang="en-US" smtClean="0"/>
              <a:pPr>
                <a:defRPr/>
              </a:pPr>
              <a:t>12</a:t>
            </a:fld>
            <a:endParaRPr lang="en-NZ" altLang="en-US"/>
          </a:p>
        </p:txBody>
      </p:sp>
    </p:spTree>
    <p:extLst>
      <p:ext uri="{BB962C8B-B14F-4D97-AF65-F5344CB8AC3E}">
        <p14:creationId xmlns:p14="http://schemas.microsoft.com/office/powerpoint/2010/main" val="11755179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pPr>
              <a:defRPr/>
            </a:pPr>
            <a:fld id="{A3A27C08-1570-4760-8A72-765E60D7C84C}" type="slidenum">
              <a:rPr lang="en-NZ" altLang="en-US" smtClean="0"/>
              <a:pPr>
                <a:defRPr/>
              </a:pPr>
              <a:t>13</a:t>
            </a:fld>
            <a:endParaRPr lang="en-NZ" altLang="en-US"/>
          </a:p>
        </p:txBody>
      </p:sp>
    </p:spTree>
    <p:extLst>
      <p:ext uri="{BB962C8B-B14F-4D97-AF65-F5344CB8AC3E}">
        <p14:creationId xmlns:p14="http://schemas.microsoft.com/office/powerpoint/2010/main" val="11755179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13"/>
          <p:cNvSpPr>
            <a:spLocks noGrp="1" noChangeArrowheads="1"/>
          </p:cNvSpPr>
          <p:nvPr>
            <p:ph type="sldNum"/>
          </p:nvPr>
        </p:nvSpPr>
        <p:spPr>
          <a:ln/>
        </p:spPr>
        <p:txBody>
          <a:bodyPr/>
          <a:lstStyle/>
          <a:p>
            <a:fld id="{C0D32D8F-AA92-47E9-A6BF-FA2BA634AC3B}" type="slidenum">
              <a:rPr lang="en-GB"/>
              <a:pPr/>
              <a:t>14</a:t>
            </a:fld>
            <a:endParaRPr lang="en-GB"/>
          </a:p>
        </p:txBody>
      </p:sp>
      <p:sp>
        <p:nvSpPr>
          <p:cNvPr id="38913" name="Text Box 1"/>
          <p:cNvSpPr txBox="1">
            <a:spLocks noChangeArrowheads="1"/>
          </p:cNvSpPr>
          <p:nvPr/>
        </p:nvSpPr>
        <p:spPr bwMode="auto">
          <a:xfrm>
            <a:off x="1" y="0"/>
            <a:ext cx="4869303" cy="2573426"/>
          </a:xfrm>
          <a:prstGeom prst="rect">
            <a:avLst/>
          </a:prstGeom>
          <a:solidFill>
            <a:srgbClr val="FFFFFF"/>
          </a:solidFill>
          <a:ln w="936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lIns="88221" tIns="44111" rIns="88221" bIns="44111" anchor="ctr"/>
          <a:lstStyle/>
          <a:p>
            <a:endParaRPr lang="en-NZ"/>
          </a:p>
        </p:txBody>
      </p:sp>
      <p:sp>
        <p:nvSpPr>
          <p:cNvPr id="38914" name="Rectangle 2"/>
          <p:cNvSpPr txBox="1">
            <a:spLocks noGrp="1" noChangeArrowheads="1"/>
          </p:cNvSpPr>
          <p:nvPr>
            <p:ph type="body"/>
          </p:nvPr>
        </p:nvSpPr>
        <p:spPr bwMode="auto">
          <a:xfrm>
            <a:off x="1021954" y="3629802"/>
            <a:ext cx="8164885" cy="3431234"/>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spTree>
    <p:extLst>
      <p:ext uri="{BB962C8B-B14F-4D97-AF65-F5344CB8AC3E}">
        <p14:creationId xmlns:p14="http://schemas.microsoft.com/office/powerpoint/2010/main" val="1445158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13"/>
          <p:cNvSpPr>
            <a:spLocks noGrp="1" noChangeArrowheads="1"/>
          </p:cNvSpPr>
          <p:nvPr>
            <p:ph type="sldNum"/>
          </p:nvPr>
        </p:nvSpPr>
        <p:spPr>
          <a:ln/>
        </p:spPr>
        <p:txBody>
          <a:bodyPr/>
          <a:lstStyle/>
          <a:p>
            <a:fld id="{C0D32D8F-AA92-47E9-A6BF-FA2BA634AC3B}" type="slidenum">
              <a:rPr lang="en-GB"/>
              <a:pPr/>
              <a:t>15</a:t>
            </a:fld>
            <a:endParaRPr lang="en-GB"/>
          </a:p>
        </p:txBody>
      </p:sp>
      <p:sp>
        <p:nvSpPr>
          <p:cNvPr id="38913" name="Text Box 1"/>
          <p:cNvSpPr txBox="1">
            <a:spLocks noChangeArrowheads="1"/>
          </p:cNvSpPr>
          <p:nvPr/>
        </p:nvSpPr>
        <p:spPr bwMode="auto">
          <a:xfrm>
            <a:off x="1" y="0"/>
            <a:ext cx="4869303" cy="2573426"/>
          </a:xfrm>
          <a:prstGeom prst="rect">
            <a:avLst/>
          </a:prstGeom>
          <a:solidFill>
            <a:srgbClr val="FFFFFF"/>
          </a:solidFill>
          <a:ln w="936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lIns="88221" tIns="44111" rIns="88221" bIns="44111" anchor="ctr"/>
          <a:lstStyle/>
          <a:p>
            <a:endParaRPr lang="en-NZ"/>
          </a:p>
        </p:txBody>
      </p:sp>
      <p:sp>
        <p:nvSpPr>
          <p:cNvPr id="38914" name="Rectangle 2"/>
          <p:cNvSpPr txBox="1">
            <a:spLocks noGrp="1" noChangeArrowheads="1"/>
          </p:cNvSpPr>
          <p:nvPr>
            <p:ph type="body"/>
          </p:nvPr>
        </p:nvSpPr>
        <p:spPr bwMode="auto">
          <a:xfrm>
            <a:off x="1021954" y="3629802"/>
            <a:ext cx="8164885" cy="3431234"/>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spTree>
    <p:extLst>
      <p:ext uri="{BB962C8B-B14F-4D97-AF65-F5344CB8AC3E}">
        <p14:creationId xmlns:p14="http://schemas.microsoft.com/office/powerpoint/2010/main" val="1445158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dirty="0">
              <a:latin typeface="Calibri"/>
              <a:ea typeface="ＭＳ Ｐゴシック" panose="020B0600070205080204" pitchFamily="34" charset="-128"/>
            </a:endParaRPr>
          </a:p>
        </p:txBody>
      </p:sp>
    </p:spTree>
    <p:extLst>
      <p:ext uri="{BB962C8B-B14F-4D97-AF65-F5344CB8AC3E}">
        <p14:creationId xmlns:p14="http://schemas.microsoft.com/office/powerpoint/2010/main" val="19944264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dirty="0">
              <a:latin typeface="Calibri"/>
              <a:ea typeface="ＭＳ Ｐゴシック" panose="020B0600070205080204" pitchFamily="34" charset="-128"/>
            </a:endParaRPr>
          </a:p>
        </p:txBody>
      </p:sp>
    </p:spTree>
    <p:extLst>
      <p:ext uri="{BB962C8B-B14F-4D97-AF65-F5344CB8AC3E}">
        <p14:creationId xmlns:p14="http://schemas.microsoft.com/office/powerpoint/2010/main" val="19944264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dirty="0">
              <a:latin typeface="Calibri"/>
              <a:ea typeface="ＭＳ Ｐゴシック" panose="020B0600070205080204" pitchFamily="34" charset="-128"/>
            </a:endParaRPr>
          </a:p>
        </p:txBody>
      </p:sp>
    </p:spTree>
    <p:extLst>
      <p:ext uri="{BB962C8B-B14F-4D97-AF65-F5344CB8AC3E}">
        <p14:creationId xmlns:p14="http://schemas.microsoft.com/office/powerpoint/2010/main" val="19944264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dirty="0">
              <a:latin typeface="Calibri"/>
              <a:ea typeface="ＭＳ Ｐゴシック" panose="020B0600070205080204" pitchFamily="34" charset="-128"/>
            </a:endParaRPr>
          </a:p>
        </p:txBody>
      </p:sp>
    </p:spTree>
    <p:extLst>
      <p:ext uri="{BB962C8B-B14F-4D97-AF65-F5344CB8AC3E}">
        <p14:creationId xmlns:p14="http://schemas.microsoft.com/office/powerpoint/2010/main" val="19944264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BC43D3-C661-4244-84AB-C965DC249C4D}" type="slidenum">
              <a:rPr lang="en-NZ" smtClean="0"/>
              <a:t>2</a:t>
            </a:fld>
            <a:endParaRPr lang="en-NZ"/>
          </a:p>
        </p:txBody>
      </p:sp>
    </p:spTree>
    <p:extLst>
      <p:ext uri="{BB962C8B-B14F-4D97-AF65-F5344CB8AC3E}">
        <p14:creationId xmlns:p14="http://schemas.microsoft.com/office/powerpoint/2010/main" val="25320318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dirty="0">
              <a:latin typeface="Calibri"/>
              <a:ea typeface="ＭＳ Ｐゴシック" panose="020B0600070205080204" pitchFamily="34" charset="-128"/>
            </a:endParaRPr>
          </a:p>
        </p:txBody>
      </p:sp>
    </p:spTree>
    <p:extLst>
      <p:ext uri="{BB962C8B-B14F-4D97-AF65-F5344CB8AC3E}">
        <p14:creationId xmlns:p14="http://schemas.microsoft.com/office/powerpoint/2010/main" val="19944264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dirty="0">
                <a:latin typeface="Calibri"/>
                <a:ea typeface="ＭＳ Ｐゴシック" panose="020B0600070205080204" pitchFamily="34" charset="-128"/>
              </a:rPr>
              <a:t>Point out the difference between the empty string and a string with one space</a:t>
            </a:r>
          </a:p>
        </p:txBody>
      </p:sp>
    </p:spTree>
    <p:extLst>
      <p:ext uri="{BB962C8B-B14F-4D97-AF65-F5344CB8AC3E}">
        <p14:creationId xmlns:p14="http://schemas.microsoft.com/office/powerpoint/2010/main" val="19944264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dirty="0">
              <a:latin typeface="Calibri"/>
              <a:ea typeface="ＭＳ Ｐゴシック" panose="020B0600070205080204" pitchFamily="34" charset="-128"/>
            </a:endParaRPr>
          </a:p>
        </p:txBody>
      </p:sp>
    </p:spTree>
    <p:extLst>
      <p:ext uri="{BB962C8B-B14F-4D97-AF65-F5344CB8AC3E}">
        <p14:creationId xmlns:p14="http://schemas.microsoft.com/office/powerpoint/2010/main" val="19944264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dirty="0">
              <a:latin typeface="Calibri"/>
              <a:ea typeface="ＭＳ Ｐゴシック" panose="020B0600070205080204" pitchFamily="34" charset="-128"/>
            </a:endParaRPr>
          </a:p>
        </p:txBody>
      </p:sp>
    </p:spTree>
    <p:extLst>
      <p:ext uri="{BB962C8B-B14F-4D97-AF65-F5344CB8AC3E}">
        <p14:creationId xmlns:p14="http://schemas.microsoft.com/office/powerpoint/2010/main" val="19944264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dirty="0">
              <a:latin typeface="Calibri"/>
              <a:ea typeface="ＭＳ Ｐゴシック" panose="020B0600070205080204" pitchFamily="34" charset="-128"/>
            </a:endParaRPr>
          </a:p>
        </p:txBody>
      </p:sp>
    </p:spTree>
    <p:extLst>
      <p:ext uri="{BB962C8B-B14F-4D97-AF65-F5344CB8AC3E}">
        <p14:creationId xmlns:p14="http://schemas.microsoft.com/office/powerpoint/2010/main" val="19944264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BC43D3-C661-4244-84AB-C965DC249C4D}" type="slidenum">
              <a:rPr lang="en-NZ" smtClean="0"/>
              <a:t>26</a:t>
            </a:fld>
            <a:endParaRPr lang="en-NZ"/>
          </a:p>
        </p:txBody>
      </p:sp>
    </p:spTree>
    <p:extLst>
      <p:ext uri="{BB962C8B-B14F-4D97-AF65-F5344CB8AC3E}">
        <p14:creationId xmlns:p14="http://schemas.microsoft.com/office/powerpoint/2010/main" val="42347770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a:t>Change</a:t>
            </a:r>
            <a:r>
              <a:rPr lang="en-GB" baseline="0" dirty="0"/>
              <a:t> pic. Get there through Canvas lecture management system</a:t>
            </a:r>
            <a:endParaRPr lang="en-GB" dirty="0"/>
          </a:p>
          <a:p>
            <a:endParaRPr lang="en-US" dirty="0"/>
          </a:p>
        </p:txBody>
      </p:sp>
      <p:sp>
        <p:nvSpPr>
          <p:cNvPr id="4" name="Slide Number Placeholder 3"/>
          <p:cNvSpPr>
            <a:spLocks noGrp="1"/>
          </p:cNvSpPr>
          <p:nvPr>
            <p:ph type="sldNum" sz="quarter" idx="10"/>
          </p:nvPr>
        </p:nvSpPr>
        <p:spPr/>
        <p:txBody>
          <a:bodyPr/>
          <a:lstStyle/>
          <a:p>
            <a:fld id="{56BC43D3-C661-4244-84AB-C965DC249C4D}" type="slidenum">
              <a:rPr lang="en-NZ" smtClean="0"/>
              <a:t>3</a:t>
            </a:fld>
            <a:endParaRPr lang="en-NZ"/>
          </a:p>
        </p:txBody>
      </p:sp>
    </p:spTree>
    <p:extLst>
      <p:ext uri="{BB962C8B-B14F-4D97-AF65-F5344CB8AC3E}">
        <p14:creationId xmlns:p14="http://schemas.microsoft.com/office/powerpoint/2010/main" val="25320318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 Formal languages are languages that are designed by people for specific applications. For example,</a:t>
            </a:r>
          </a:p>
          <a:p>
            <a:r>
              <a:rPr lang="en-US" sz="1200" b="0" i="0" u="none" strike="noStrike" kern="1200" baseline="0" dirty="0">
                <a:solidFill>
                  <a:schemeClr val="tx1"/>
                </a:solidFill>
                <a:latin typeface="+mn-lt"/>
                <a:ea typeface="+mn-ea"/>
                <a:cs typeface="+mn-cs"/>
              </a:rPr>
              <a:t>the notation that mathematicians use is a formal language that is particularly good at denoting relationships</a:t>
            </a:r>
          </a:p>
          <a:p>
            <a:r>
              <a:rPr lang="en-US" sz="1200" b="0" i="0" u="none" strike="noStrike" kern="1200" baseline="0" dirty="0">
                <a:solidFill>
                  <a:schemeClr val="tx1"/>
                </a:solidFill>
                <a:latin typeface="+mn-lt"/>
                <a:ea typeface="+mn-ea"/>
                <a:cs typeface="+mn-cs"/>
              </a:rPr>
              <a:t>among numbers and symbols. Chemists use a formal language to represent the chemical</a:t>
            </a:r>
          </a:p>
          <a:p>
            <a:r>
              <a:rPr lang="en-US" sz="1200" b="0" i="0" u="none" strike="noStrike" kern="1200" baseline="0" dirty="0">
                <a:solidFill>
                  <a:schemeClr val="tx1"/>
                </a:solidFill>
                <a:latin typeface="+mn-lt"/>
                <a:ea typeface="+mn-ea"/>
                <a:cs typeface="+mn-cs"/>
              </a:rPr>
              <a:t>structure of molecules. And most importantly:</a:t>
            </a:r>
          </a:p>
          <a:p>
            <a:r>
              <a:rPr lang="en-US" sz="1200" b="0" i="0" u="none" strike="noStrike" kern="1200" baseline="0" dirty="0">
                <a:solidFill>
                  <a:schemeClr val="tx1"/>
                </a:solidFill>
                <a:latin typeface="+mn-lt"/>
                <a:ea typeface="+mn-ea"/>
                <a:cs typeface="+mn-cs"/>
              </a:rPr>
              <a:t> Programming languages are formal languages that have been designed to express</a:t>
            </a:r>
          </a:p>
          <a:p>
            <a:r>
              <a:rPr lang="en-US" sz="1200" b="0" i="0" u="none" strike="noStrike" kern="1200" baseline="0" dirty="0">
                <a:solidFill>
                  <a:schemeClr val="tx1"/>
                </a:solidFill>
                <a:latin typeface="+mn-lt"/>
                <a:ea typeface="+mn-ea"/>
                <a:cs typeface="+mn-cs"/>
              </a:rPr>
              <a:t>computations.</a:t>
            </a:r>
            <a:endParaRPr lang="en-GB" dirty="0"/>
          </a:p>
        </p:txBody>
      </p:sp>
      <p:sp>
        <p:nvSpPr>
          <p:cNvPr id="4" name="Slide Number Placeholder 3"/>
          <p:cNvSpPr>
            <a:spLocks noGrp="1"/>
          </p:cNvSpPr>
          <p:nvPr>
            <p:ph type="sldNum" sz="quarter" idx="10"/>
          </p:nvPr>
        </p:nvSpPr>
        <p:spPr/>
        <p:txBody>
          <a:bodyPr/>
          <a:lstStyle/>
          <a:p>
            <a:pPr>
              <a:defRPr/>
            </a:pPr>
            <a:fld id="{A3A27C08-1570-4760-8A72-765E60D7C84C}" type="slidenum">
              <a:rPr lang="en-NZ" altLang="en-US" smtClean="0"/>
              <a:pPr>
                <a:defRPr/>
              </a:pPr>
              <a:t>4</a:t>
            </a:fld>
            <a:endParaRPr lang="en-NZ" altLang="en-US"/>
          </a:p>
        </p:txBody>
      </p:sp>
    </p:spTree>
    <p:extLst>
      <p:ext uri="{BB962C8B-B14F-4D97-AF65-F5344CB8AC3E}">
        <p14:creationId xmlns:p14="http://schemas.microsoft.com/office/powerpoint/2010/main" val="34558626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A3A27C08-1570-4760-8A72-765E60D7C84C}" type="slidenum">
              <a:rPr lang="en-NZ" altLang="en-US" smtClean="0"/>
              <a:pPr>
                <a:defRPr/>
              </a:pPr>
              <a:t>5</a:t>
            </a:fld>
            <a:endParaRPr lang="en-NZ" altLang="en-US"/>
          </a:p>
        </p:txBody>
      </p:sp>
    </p:spTree>
    <p:extLst>
      <p:ext uri="{BB962C8B-B14F-4D97-AF65-F5344CB8AC3E}">
        <p14:creationId xmlns:p14="http://schemas.microsoft.com/office/powerpoint/2010/main" val="34558626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BC43D3-C661-4244-84AB-C965DC249C4D}" type="slidenum">
              <a:rPr lang="en-NZ" smtClean="0"/>
              <a:t>6</a:t>
            </a:fld>
            <a:endParaRPr lang="en-NZ"/>
          </a:p>
        </p:txBody>
      </p:sp>
    </p:spTree>
    <p:extLst>
      <p:ext uri="{BB962C8B-B14F-4D97-AF65-F5344CB8AC3E}">
        <p14:creationId xmlns:p14="http://schemas.microsoft.com/office/powerpoint/2010/main" val="42347770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1" defTabSz="882213">
              <a:defRPr/>
            </a:pPr>
            <a:r>
              <a:rPr lang="en-GB" dirty="0"/>
              <a:t>Programs are repeatable</a:t>
            </a:r>
          </a:p>
          <a:p>
            <a:pPr marL="0" lvl="1" defTabSz="882213">
              <a:defRPr/>
            </a:pPr>
            <a:endParaRPr lang="en-GB" dirty="0"/>
          </a:p>
          <a:p>
            <a:pPr marL="0" lvl="1" defTabSz="882213">
              <a:defRPr/>
            </a:pPr>
            <a:r>
              <a:rPr lang="en-GB" dirty="0"/>
              <a:t>In computer science, a deterministic algorithm is an algorithm which, given a particular input, will always produce the same output, with the underlying machine always passing through the same sequence of states. Deterministic algorithms are by far the most studied and familiar kind of algorithm, as well as one of the most practical, since they can be run on real machines efficiently.</a:t>
            </a:r>
          </a:p>
          <a:p>
            <a:pPr marL="0" lvl="1" defTabSz="882213">
              <a:defRPr/>
            </a:pPr>
            <a:endParaRPr lang="en-GB" dirty="0"/>
          </a:p>
          <a:p>
            <a:pPr marL="0" lvl="1" defTabSz="882213">
              <a:defRPr/>
            </a:pPr>
            <a:r>
              <a:rPr lang="en-GB" dirty="0"/>
              <a:t>Formally, a deterministic algorithm computes a mathematical function; a function has a unique value for any input in its domain, and the algorithm is a process that produces this particular value as output.</a:t>
            </a:r>
          </a:p>
          <a:p>
            <a:pPr marL="0" lvl="1" defTabSz="882213">
              <a:defRPr/>
            </a:pPr>
            <a:endParaRPr lang="en-GB" dirty="0"/>
          </a:p>
        </p:txBody>
      </p:sp>
      <p:sp>
        <p:nvSpPr>
          <p:cNvPr id="4" name="Slide Number Placeholder 3"/>
          <p:cNvSpPr>
            <a:spLocks noGrp="1"/>
          </p:cNvSpPr>
          <p:nvPr>
            <p:ph type="sldNum" sz="quarter" idx="10"/>
          </p:nvPr>
        </p:nvSpPr>
        <p:spPr/>
        <p:txBody>
          <a:bodyPr/>
          <a:lstStyle/>
          <a:p>
            <a:pPr>
              <a:defRPr/>
            </a:pPr>
            <a:fld id="{A3A27C08-1570-4760-8A72-765E60D7C84C}" type="slidenum">
              <a:rPr lang="en-NZ" altLang="en-US" smtClean="0"/>
              <a:pPr>
                <a:defRPr/>
              </a:pPr>
              <a:t>7</a:t>
            </a:fld>
            <a:endParaRPr lang="en-NZ" altLang="en-US"/>
          </a:p>
        </p:txBody>
      </p:sp>
    </p:spTree>
    <p:extLst>
      <p:ext uri="{BB962C8B-B14F-4D97-AF65-F5344CB8AC3E}">
        <p14:creationId xmlns:p14="http://schemas.microsoft.com/office/powerpoint/2010/main" val="34558626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pPr>
              <a:defRPr/>
            </a:pPr>
            <a:fld id="{A3A27C08-1570-4760-8A72-765E60D7C84C}" type="slidenum">
              <a:rPr lang="en-NZ" altLang="en-US" smtClean="0"/>
              <a:pPr>
                <a:defRPr/>
              </a:pPr>
              <a:t>8</a:t>
            </a:fld>
            <a:endParaRPr lang="en-NZ" altLang="en-US"/>
          </a:p>
        </p:txBody>
      </p:sp>
    </p:spTree>
    <p:extLst>
      <p:ext uri="{BB962C8B-B14F-4D97-AF65-F5344CB8AC3E}">
        <p14:creationId xmlns:p14="http://schemas.microsoft.com/office/powerpoint/2010/main" val="17656476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Letters, digits and underscore</a:t>
            </a:r>
          </a:p>
          <a:p>
            <a:r>
              <a:rPr lang="en-NZ" dirty="0"/>
              <a:t>Must start with a letter or an underscore</a:t>
            </a:r>
          </a:p>
          <a:p>
            <a:r>
              <a:rPr lang="en-NZ" dirty="0"/>
              <a:t>Cannot be a keyword (reserved words)</a:t>
            </a:r>
          </a:p>
          <a:p>
            <a:r>
              <a:rPr lang="en-NZ" dirty="0"/>
              <a:t>Can be any length</a:t>
            </a:r>
          </a:p>
        </p:txBody>
      </p:sp>
      <p:sp>
        <p:nvSpPr>
          <p:cNvPr id="4" name="Slide Number Placeholder 3"/>
          <p:cNvSpPr>
            <a:spLocks noGrp="1"/>
          </p:cNvSpPr>
          <p:nvPr>
            <p:ph type="sldNum" sz="quarter" idx="10"/>
          </p:nvPr>
        </p:nvSpPr>
        <p:spPr/>
        <p:txBody>
          <a:bodyPr/>
          <a:lstStyle/>
          <a:p>
            <a:pPr>
              <a:defRPr/>
            </a:pPr>
            <a:fld id="{A3A27C08-1570-4760-8A72-765E60D7C84C}" type="slidenum">
              <a:rPr lang="en-NZ" altLang="en-US" smtClean="0"/>
              <a:pPr>
                <a:defRPr/>
              </a:pPr>
              <a:t>9</a:t>
            </a:fld>
            <a:endParaRPr lang="en-NZ" altLang="en-US"/>
          </a:p>
        </p:txBody>
      </p:sp>
    </p:spTree>
    <p:extLst>
      <p:ext uri="{BB962C8B-B14F-4D97-AF65-F5344CB8AC3E}">
        <p14:creationId xmlns:p14="http://schemas.microsoft.com/office/powerpoint/2010/main" val="11755179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685800"/>
            <a:ext cx="8877300" cy="5753100"/>
          </a:xfrm>
          <a:prstGeom prst="rect">
            <a:avLst/>
          </a:prstGeom>
        </p:spPr>
        <p:txBody>
          <a:bodyPr/>
          <a:lstStyle>
            <a:lvl1pPr marL="0" indent="0">
              <a:buFontTx/>
              <a:buNone/>
              <a:defRPr/>
            </a:lvl1pPr>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itle 15"/>
          <p:cNvSpPr>
            <a:spLocks noGrp="1"/>
          </p:cNvSpPr>
          <p:nvPr>
            <p:ph type="title"/>
          </p:nvPr>
        </p:nvSpPr>
        <p:spPr>
          <a:xfrm>
            <a:off x="0" y="-152400"/>
            <a:ext cx="9144000" cy="762000"/>
          </a:xfrm>
          <a:prstGeom prst="rect">
            <a:avLst/>
          </a:prstGeom>
        </p:spPr>
        <p:txBody>
          <a:bodyPr anchor="b" anchorCtr="0">
            <a:normAutofit/>
          </a:bodyPr>
          <a:lstStyle>
            <a:lvl1pPr algn="ctr">
              <a:defRPr sz="3600" b="1"/>
            </a:lvl1pPr>
          </a:lstStyle>
          <a:p>
            <a:r>
              <a:rPr lang="en-US" dirty="0"/>
              <a:t>Click to edit Master title style</a:t>
            </a:r>
          </a:p>
        </p:txBody>
      </p:sp>
      <p:sp>
        <p:nvSpPr>
          <p:cNvPr id="8" name="Slide Number Placeholder 7"/>
          <p:cNvSpPr>
            <a:spLocks noGrp="1"/>
          </p:cNvSpPr>
          <p:nvPr>
            <p:ph type="sldNum" sz="quarter" idx="4"/>
          </p:nvPr>
        </p:nvSpPr>
        <p:spPr>
          <a:xfrm>
            <a:off x="8597900" y="0"/>
            <a:ext cx="533400" cy="152400"/>
          </a:xfrm>
          <a:prstGeom prst="rect">
            <a:avLst/>
          </a:prstGeom>
        </p:spPr>
        <p:txBody>
          <a:bodyPr vert="horz" lIns="91440" tIns="45720" rIns="91440" bIns="45720" rtlCol="0" anchor="ctr"/>
          <a:lstStyle>
            <a:lvl1pPr algn="r">
              <a:defRPr sz="1000">
                <a:solidFill>
                  <a:srgbClr val="000090"/>
                </a:solidFill>
              </a:defRPr>
            </a:lvl1pPr>
          </a:lstStyle>
          <a:p>
            <a:fld id="{B6F15528-21DE-4FAA-801E-634DDDAF4B2B}" type="slidenum">
              <a:rPr lang="en-US" smtClean="0"/>
              <a:pPr/>
              <a:t>‹#›</a:t>
            </a:fld>
            <a:endParaRPr lang="en-US" dirty="0"/>
          </a:p>
        </p:txBody>
      </p:sp>
      <p:sp>
        <p:nvSpPr>
          <p:cNvPr id="9" name="Footer Placeholder 9"/>
          <p:cNvSpPr>
            <a:spLocks noGrp="1"/>
          </p:cNvSpPr>
          <p:nvPr>
            <p:ph type="ftr" sz="quarter" idx="3"/>
          </p:nvPr>
        </p:nvSpPr>
        <p:spPr>
          <a:xfrm>
            <a:off x="5854700" y="0"/>
            <a:ext cx="2743200" cy="152400"/>
          </a:xfrm>
          <a:prstGeom prst="rect">
            <a:avLst/>
          </a:prstGeom>
        </p:spPr>
        <p:txBody>
          <a:bodyPr vert="horz" lIns="91440" tIns="45720" rIns="91440" bIns="45720" rtlCol="0" anchor="ctr"/>
          <a:lstStyle>
            <a:lvl1pPr algn="r">
              <a:defRPr sz="800">
                <a:solidFill>
                  <a:srgbClr val="000090"/>
                </a:solidFill>
              </a:defRPr>
            </a:lvl1pPr>
          </a:lstStyle>
          <a:p>
            <a:r>
              <a:rPr lang="en-US" dirty="0" err="1"/>
              <a:t>CompSci</a:t>
            </a:r>
            <a:r>
              <a:rPr lang="en-US" dirty="0"/>
              <a:t> 101 - Principles of Programming</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09" r:id="rId1"/>
    <p:sldLayoutId id="2147483710" r:id="rId2"/>
  </p:sldLayoutIdLst>
  <p:hf hdr="0" dt="0"/>
  <p:txStyles>
    <p:titleStyle>
      <a:lvl1pPr algn="r" defTabSz="914400" rtl="0" eaLnBrk="1" latinLnBrk="0" hangingPunct="1">
        <a:spcBef>
          <a:spcPct val="0"/>
        </a:spcBef>
        <a:buNone/>
        <a:defRPr sz="2800" kern="1200">
          <a:solidFill>
            <a:srgbClr val="000090"/>
          </a:solidFill>
          <a:effectLst/>
          <a:latin typeface="+mj-lt"/>
          <a:ea typeface="+mj-ea"/>
          <a:cs typeface="+mj-cs"/>
        </a:defRPr>
      </a:lvl1pPr>
    </p:titleStyle>
    <p:bodyStyle>
      <a:lvl1pPr marL="182880" indent="-182880" algn="l" defTabSz="914400" rtl="0" eaLnBrk="1" latinLnBrk="0" hangingPunct="1">
        <a:spcBef>
          <a:spcPct val="20000"/>
        </a:spcBef>
        <a:buClr>
          <a:schemeClr val="tx1">
            <a:lumMod val="50000"/>
            <a:lumOff val="50000"/>
          </a:schemeClr>
        </a:buClr>
        <a:buFont typeface="Wingdings" pitchFamily="2" charset="2"/>
        <a:buChar char="§"/>
        <a:defRPr sz="2400" kern="1200">
          <a:solidFill>
            <a:srgbClr val="000090"/>
          </a:solidFill>
          <a:latin typeface="+mn-lt"/>
          <a:ea typeface="+mn-ea"/>
          <a:cs typeface="+mn-cs"/>
        </a:defRPr>
      </a:lvl1pPr>
      <a:lvl2pPr marL="411480" indent="-182880" algn="l" defTabSz="914400" rtl="0" eaLnBrk="1" latinLnBrk="0" hangingPunct="1">
        <a:spcBef>
          <a:spcPct val="20000"/>
        </a:spcBef>
        <a:buClr>
          <a:schemeClr val="tx1">
            <a:lumMod val="50000"/>
            <a:lumOff val="50000"/>
          </a:schemeClr>
        </a:buClr>
        <a:buFont typeface="Arial"/>
        <a:buChar char="•"/>
        <a:defRPr sz="1800" kern="1200">
          <a:solidFill>
            <a:srgbClr val="000090"/>
          </a:solidFill>
          <a:latin typeface="+mn-lt"/>
          <a:ea typeface="+mn-ea"/>
          <a:cs typeface="+mn-cs"/>
        </a:defRPr>
      </a:lvl2pPr>
      <a:lvl3pPr marL="594360" indent="-182880" algn="l" defTabSz="914400" rtl="0" eaLnBrk="1" latinLnBrk="0" hangingPunct="1">
        <a:spcBef>
          <a:spcPct val="20000"/>
        </a:spcBef>
        <a:buClr>
          <a:schemeClr val="tx1">
            <a:lumMod val="50000"/>
            <a:lumOff val="50000"/>
          </a:schemeClr>
        </a:buClr>
        <a:buFont typeface="Arial"/>
        <a:buChar char="•"/>
        <a:defRPr sz="1800" kern="1200">
          <a:solidFill>
            <a:srgbClr val="000090"/>
          </a:solidFill>
          <a:latin typeface="+mn-lt"/>
          <a:ea typeface="+mn-ea"/>
          <a:cs typeface="+mn-cs"/>
        </a:defRPr>
      </a:lvl3pPr>
      <a:lvl4pPr marL="777240" indent="-182880" algn="l" defTabSz="914400" rtl="0" eaLnBrk="1" latinLnBrk="0" hangingPunct="1">
        <a:spcBef>
          <a:spcPct val="20000"/>
        </a:spcBef>
        <a:buClr>
          <a:schemeClr val="tx1">
            <a:lumMod val="50000"/>
            <a:lumOff val="50000"/>
          </a:schemeClr>
        </a:buClr>
        <a:buFont typeface="Arial"/>
        <a:buChar char="•"/>
        <a:defRPr sz="1800" kern="1200">
          <a:solidFill>
            <a:srgbClr val="000090"/>
          </a:solidFill>
          <a:latin typeface="+mn-lt"/>
          <a:ea typeface="+mn-ea"/>
          <a:cs typeface="+mn-cs"/>
        </a:defRPr>
      </a:lvl4pPr>
      <a:lvl5pPr marL="960120" indent="-182880" algn="l" defTabSz="914400" rtl="0" eaLnBrk="1" latinLnBrk="0" hangingPunct="1">
        <a:spcBef>
          <a:spcPct val="20000"/>
        </a:spcBef>
        <a:buClr>
          <a:schemeClr val="tx1">
            <a:lumMod val="50000"/>
            <a:lumOff val="50000"/>
          </a:schemeClr>
        </a:buClr>
        <a:buFont typeface="Arial"/>
        <a:buChar char="•"/>
        <a:defRPr sz="1800" kern="1200">
          <a:solidFill>
            <a:srgbClr val="000090"/>
          </a:solidFill>
          <a:latin typeface="+mn-lt"/>
          <a:ea typeface="+mn-ea"/>
          <a:cs typeface="+mn-cs"/>
        </a:defRPr>
      </a:lvl5pPr>
      <a:lvl6pPr marL="114300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6pPr>
      <a:lvl7pPr marL="132588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7pPr>
      <a:lvl8pPr marL="150876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8pPr>
      <a:lvl9pPr marL="169164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wmf"/></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2324100" y="3429000"/>
            <a:ext cx="4572000" cy="2286000"/>
          </a:xfrm>
          <a:prstGeom prst="rect">
            <a:avLst/>
          </a:prstGeom>
        </p:spPr>
        <p:txBody>
          <a:bodyPr/>
          <a:lstStyle/>
          <a:p>
            <a:pPr marL="0" indent="0" algn="ctr">
              <a:buNone/>
            </a:pPr>
            <a:r>
              <a:rPr lang="en-NZ" dirty="0">
                <a:solidFill>
                  <a:srgbClr val="000090"/>
                </a:solidFill>
              </a:rPr>
              <a:t>Lecture 2 - </a:t>
            </a:r>
            <a:r>
              <a:rPr lang="en-US" dirty="0">
                <a:solidFill>
                  <a:srgbClr val="000090"/>
                </a:solidFill>
                <a:latin typeface="Calibri"/>
                <a:ea typeface="Calibri"/>
                <a:cs typeface="Calibri"/>
              </a:rPr>
              <a:t>Variables, program execution, doing calculations, print()</a:t>
            </a:r>
          </a:p>
          <a:p>
            <a:endParaRPr lang="en-US" dirty="0">
              <a:solidFill>
                <a:srgbClr val="000090"/>
              </a:solidFill>
              <a:latin typeface="Calibri"/>
              <a:ea typeface="Calibri"/>
              <a:cs typeface="Calibri"/>
            </a:endParaRPr>
          </a:p>
          <a:p>
            <a:endParaRPr lang="en-US" dirty="0">
              <a:solidFill>
                <a:srgbClr val="000090"/>
              </a:solidFill>
              <a:latin typeface="Calibri"/>
              <a:ea typeface="Calibri"/>
              <a:cs typeface="Calibri"/>
            </a:endParaRPr>
          </a:p>
        </p:txBody>
      </p:sp>
      <p:sp>
        <p:nvSpPr>
          <p:cNvPr id="4" name="Title 3"/>
          <p:cNvSpPr>
            <a:spLocks noGrp="1"/>
          </p:cNvSpPr>
          <p:nvPr>
            <p:ph type="title" idx="4294967295"/>
          </p:nvPr>
        </p:nvSpPr>
        <p:spPr>
          <a:xfrm>
            <a:off x="2438400" y="838200"/>
            <a:ext cx="3962400" cy="2133600"/>
          </a:xfrm>
          <a:prstGeom prst="rect">
            <a:avLst/>
          </a:prstGeom>
        </p:spPr>
        <p:txBody>
          <a:bodyPr/>
          <a:lstStyle/>
          <a:p>
            <a:r>
              <a:rPr lang="en-US" dirty="0"/>
              <a:t> </a:t>
            </a:r>
          </a:p>
        </p:txBody>
      </p:sp>
      <p:sp>
        <p:nvSpPr>
          <p:cNvPr id="7" name="Title 3"/>
          <p:cNvSpPr txBox="1">
            <a:spLocks/>
          </p:cNvSpPr>
          <p:nvPr/>
        </p:nvSpPr>
        <p:spPr>
          <a:xfrm>
            <a:off x="2438400" y="838200"/>
            <a:ext cx="3962400" cy="2133600"/>
          </a:xfrm>
          <a:prstGeom prst="rect">
            <a:avLst/>
          </a:prstGeom>
        </p:spPr>
        <p:txBody>
          <a:bodyPr vert="horz" lIns="91440" tIns="45720" rIns="91440" bIns="45720" rtlCol="0" anchor="b">
            <a:normAutofit/>
          </a:bodyPr>
          <a:lstStyle>
            <a:lvl1pPr algn="ctr" defTabSz="914400" rtl="0" eaLnBrk="1" latinLnBrk="0" hangingPunct="1">
              <a:spcBef>
                <a:spcPct val="0"/>
              </a:spcBef>
              <a:buNone/>
              <a:defRPr sz="2800" kern="1200">
                <a:solidFill>
                  <a:srgbClr val="000090"/>
                </a:solidFill>
                <a:effectLst/>
                <a:latin typeface="+mj-lt"/>
                <a:ea typeface="+mj-ea"/>
                <a:cs typeface="+mj-cs"/>
              </a:defRPr>
            </a:lvl1pPr>
          </a:lstStyle>
          <a:p>
            <a:r>
              <a:rPr lang="en-US"/>
              <a:t> </a:t>
            </a:r>
            <a:endParaRPr lang="en-US" dirty="0"/>
          </a:p>
        </p:txBody>
      </p:sp>
      <p:pic>
        <p:nvPicPr>
          <p:cNvPr id="8" name="Picture 3"/>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791200" y="1905000"/>
            <a:ext cx="432048" cy="43204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 name="Title 1"/>
          <p:cNvSpPr txBox="1">
            <a:spLocks/>
          </p:cNvSpPr>
          <p:nvPr/>
        </p:nvSpPr>
        <p:spPr>
          <a:xfrm>
            <a:off x="2514600" y="838200"/>
            <a:ext cx="4191000" cy="2133600"/>
          </a:xfrm>
          <a:prstGeom prst="rect">
            <a:avLst/>
          </a:prstGeom>
        </p:spPr>
        <p:txBody>
          <a:bodyPr vert="horz" lIns="91440" tIns="45720" rIns="91440" bIns="45720" rtlCol="0" anchor="b">
            <a:normAutofit/>
          </a:bodyPr>
          <a:lstStyle>
            <a:lvl1pPr algn="ctr" defTabSz="914400" rtl="0" eaLnBrk="1" latinLnBrk="0" hangingPunct="1">
              <a:spcBef>
                <a:spcPct val="0"/>
              </a:spcBef>
              <a:buNone/>
              <a:defRPr sz="2800" kern="1200">
                <a:solidFill>
                  <a:srgbClr val="000090"/>
                </a:solidFill>
                <a:effectLst/>
                <a:latin typeface="+mj-lt"/>
                <a:ea typeface="+mj-ea"/>
                <a:cs typeface="+mj-cs"/>
              </a:defRPr>
            </a:lvl1pPr>
          </a:lstStyle>
          <a:p>
            <a:br>
              <a:rPr lang="en-NZ" dirty="0"/>
            </a:br>
            <a:r>
              <a:rPr lang="en-NZ" sz="5400" b="1" dirty="0"/>
              <a:t>COMPSCI 1  1</a:t>
            </a:r>
            <a:br>
              <a:rPr lang="en-NZ" dirty="0"/>
            </a:br>
            <a:r>
              <a:rPr lang="en-NZ" dirty="0"/>
              <a:t>Principles of Programming</a:t>
            </a:r>
          </a:p>
        </p:txBody>
      </p:sp>
    </p:spTree>
    <p:custDataLst>
      <p:tags r:id="rId1"/>
    </p:custDataLst>
    <p:extLst>
      <p:ext uri="{BB962C8B-B14F-4D97-AF65-F5344CB8AC3E}">
        <p14:creationId xmlns:p14="http://schemas.microsoft.com/office/powerpoint/2010/main" val="25594913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dirty="0"/>
              <a:t>Variable names conventions</a:t>
            </a:r>
          </a:p>
        </p:txBody>
      </p:sp>
      <p:sp>
        <p:nvSpPr>
          <p:cNvPr id="3" name="Content Placeholder 2"/>
          <p:cNvSpPr>
            <a:spLocks noGrp="1"/>
          </p:cNvSpPr>
          <p:nvPr>
            <p:ph sz="quarter" idx="1"/>
          </p:nvPr>
        </p:nvSpPr>
        <p:spPr/>
        <p:txBody>
          <a:bodyPr>
            <a:normAutofit/>
          </a:bodyPr>
          <a:lstStyle/>
          <a:p>
            <a:r>
              <a:rPr lang="en-GB" dirty="0"/>
              <a:t>Always choose variables with meaningful names:</a:t>
            </a:r>
          </a:p>
          <a:p>
            <a:endParaRPr lang="en-GB" dirty="0"/>
          </a:p>
          <a:p>
            <a:endParaRPr lang="en-GB" dirty="0"/>
          </a:p>
          <a:p>
            <a:pPr marL="0" indent="0">
              <a:buNone/>
            </a:pPr>
            <a:endParaRPr lang="en-GB" dirty="0"/>
          </a:p>
          <a:p>
            <a:r>
              <a:rPr lang="en-GB" dirty="0"/>
              <a:t>The convention when using multiple words,</a:t>
            </a:r>
          </a:p>
          <a:p>
            <a:pPr marL="0" indent="0">
              <a:buNone/>
            </a:pPr>
            <a:r>
              <a:rPr lang="en-GB" dirty="0"/>
              <a:t>   is to join words with an underscore:</a:t>
            </a:r>
          </a:p>
          <a:p>
            <a:endParaRPr lang="en-GB" dirty="0"/>
          </a:p>
          <a:p>
            <a:endParaRPr lang="en-GB" dirty="0"/>
          </a:p>
          <a:p>
            <a:pPr marL="0" indent="0">
              <a:buNone/>
            </a:pPr>
            <a:endParaRPr lang="en-GB" sz="800" dirty="0"/>
          </a:p>
          <a:p>
            <a:r>
              <a:rPr lang="en-GB" dirty="0"/>
              <a:t>The convention is to use lower case letters for variable names.</a:t>
            </a:r>
          </a:p>
          <a:p>
            <a:endParaRPr lang="en-GB" dirty="0"/>
          </a:p>
          <a:p>
            <a:r>
              <a:rPr lang="en-GB" dirty="0"/>
              <a:t>Python is case sensitive.  For example, the variable, </a:t>
            </a:r>
            <a:r>
              <a:rPr lang="en-GB" dirty="0">
                <a:latin typeface="Courier"/>
                <a:cs typeface="Courier"/>
              </a:rPr>
              <a:t>age</a:t>
            </a:r>
            <a:r>
              <a:rPr lang="en-GB" dirty="0"/>
              <a:t>, is not the same as the variable, </a:t>
            </a:r>
            <a:r>
              <a:rPr lang="en-GB" dirty="0">
                <a:latin typeface="Courier"/>
                <a:cs typeface="Courier"/>
              </a:rPr>
              <a:t>Age</a:t>
            </a:r>
            <a:r>
              <a:rPr lang="en-GB" dirty="0"/>
              <a:t>.</a:t>
            </a:r>
          </a:p>
          <a:p>
            <a:endParaRPr lang="en-GB" dirty="0"/>
          </a:p>
        </p:txBody>
      </p:sp>
      <p:sp>
        <p:nvSpPr>
          <p:cNvPr id="18" name="Text Box 9"/>
          <p:cNvSpPr txBox="1">
            <a:spLocks noChangeArrowheads="1"/>
          </p:cNvSpPr>
          <p:nvPr/>
        </p:nvSpPr>
        <p:spPr bwMode="auto">
          <a:xfrm>
            <a:off x="6477000" y="762000"/>
            <a:ext cx="1752600" cy="1200328"/>
          </a:xfrm>
          <a:prstGeom prst="rect">
            <a:avLst/>
          </a:prstGeom>
          <a:solidFill>
            <a:schemeClr val="bg1">
              <a:lumMod val="85000"/>
            </a:schemeClr>
          </a:solidFill>
          <a:ln>
            <a:solidFill>
              <a:srgbClr val="0000FF"/>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spcBef>
                <a:spcPct val="0"/>
              </a:spcBef>
              <a:buClrTx/>
              <a:buSzTx/>
              <a:buNone/>
              <a:defRPr/>
            </a:pPr>
            <a:r>
              <a:rPr lang="da-DK" altLang="en-US" sz="2400" b="1" dirty="0" err="1">
                <a:solidFill>
                  <a:srgbClr val="000090"/>
                </a:solidFill>
                <a:latin typeface="Courier"/>
              </a:rPr>
              <a:t>name</a:t>
            </a:r>
            <a:endParaRPr lang="da-DK" altLang="en-US" sz="2400" b="1" dirty="0">
              <a:solidFill>
                <a:srgbClr val="000090"/>
              </a:solidFill>
              <a:latin typeface="Courier"/>
            </a:endParaRPr>
          </a:p>
          <a:p>
            <a:pPr>
              <a:spcBef>
                <a:spcPct val="0"/>
              </a:spcBef>
              <a:buClrTx/>
              <a:buSzTx/>
              <a:buNone/>
              <a:defRPr/>
            </a:pPr>
            <a:r>
              <a:rPr lang="da-DK" altLang="en-US" sz="2400" b="1" dirty="0">
                <a:solidFill>
                  <a:srgbClr val="000090"/>
                </a:solidFill>
                <a:latin typeface="Courier"/>
              </a:rPr>
              <a:t>age</a:t>
            </a:r>
          </a:p>
          <a:p>
            <a:pPr>
              <a:spcBef>
                <a:spcPct val="0"/>
              </a:spcBef>
              <a:buClrTx/>
              <a:buSzTx/>
              <a:buNone/>
              <a:defRPr/>
            </a:pPr>
            <a:r>
              <a:rPr lang="da-DK" altLang="en-US" sz="2400" b="1" dirty="0" err="1">
                <a:solidFill>
                  <a:srgbClr val="000090"/>
                </a:solidFill>
                <a:latin typeface="Courier"/>
              </a:rPr>
              <a:t>course</a:t>
            </a:r>
            <a:endParaRPr lang="da-DK" altLang="en-US" sz="2400" b="1" dirty="0">
              <a:solidFill>
                <a:srgbClr val="000090"/>
              </a:solidFill>
              <a:latin typeface="Courier"/>
            </a:endParaRPr>
          </a:p>
        </p:txBody>
      </p:sp>
      <p:sp>
        <p:nvSpPr>
          <p:cNvPr id="24" name="Text Box 9"/>
          <p:cNvSpPr txBox="1">
            <a:spLocks noChangeArrowheads="1"/>
          </p:cNvSpPr>
          <p:nvPr/>
        </p:nvSpPr>
        <p:spPr bwMode="auto">
          <a:xfrm>
            <a:off x="5867400" y="2438400"/>
            <a:ext cx="2667000" cy="1569660"/>
          </a:xfrm>
          <a:prstGeom prst="rect">
            <a:avLst/>
          </a:prstGeom>
          <a:solidFill>
            <a:schemeClr val="bg1">
              <a:lumMod val="85000"/>
            </a:schemeClr>
          </a:solidFill>
          <a:ln>
            <a:solidFill>
              <a:srgbClr val="0000FF"/>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spcBef>
                <a:spcPct val="0"/>
              </a:spcBef>
              <a:buClrTx/>
              <a:buSzTx/>
              <a:buNone/>
              <a:defRPr/>
            </a:pPr>
            <a:r>
              <a:rPr lang="da-DK" altLang="en-US" sz="2400" b="1" dirty="0" err="1">
                <a:solidFill>
                  <a:srgbClr val="000090"/>
                </a:solidFill>
                <a:latin typeface="Courier"/>
              </a:rPr>
              <a:t>user_input</a:t>
            </a:r>
            <a:endParaRPr lang="da-DK" altLang="en-US" sz="2400" b="1" dirty="0">
              <a:solidFill>
                <a:srgbClr val="000090"/>
              </a:solidFill>
              <a:latin typeface="Courier"/>
            </a:endParaRPr>
          </a:p>
          <a:p>
            <a:pPr>
              <a:spcBef>
                <a:spcPct val="0"/>
              </a:spcBef>
              <a:buClrTx/>
              <a:buSzTx/>
              <a:buNone/>
              <a:defRPr/>
            </a:pPr>
            <a:r>
              <a:rPr lang="da-DK" altLang="en-US" sz="2400" b="1" dirty="0" err="1">
                <a:solidFill>
                  <a:srgbClr val="000090"/>
                </a:solidFill>
                <a:latin typeface="Courier"/>
              </a:rPr>
              <a:t>age_allowed</a:t>
            </a:r>
            <a:endParaRPr lang="da-DK" altLang="en-US" sz="2400" b="1" dirty="0">
              <a:solidFill>
                <a:srgbClr val="000090"/>
              </a:solidFill>
              <a:latin typeface="Courier"/>
            </a:endParaRPr>
          </a:p>
          <a:p>
            <a:pPr>
              <a:spcBef>
                <a:spcPct val="0"/>
              </a:spcBef>
              <a:buClrTx/>
              <a:buSzTx/>
              <a:buNone/>
              <a:defRPr/>
            </a:pPr>
            <a:r>
              <a:rPr lang="da-DK" altLang="en-US" sz="2400" b="1" dirty="0" err="1">
                <a:solidFill>
                  <a:srgbClr val="000090"/>
                </a:solidFill>
                <a:latin typeface="Courier"/>
              </a:rPr>
              <a:t>age_of_child</a:t>
            </a:r>
            <a:endParaRPr lang="da-DK" altLang="en-US" sz="2400" b="1" dirty="0">
              <a:solidFill>
                <a:srgbClr val="000090"/>
              </a:solidFill>
              <a:latin typeface="Courier"/>
            </a:endParaRPr>
          </a:p>
          <a:p>
            <a:pPr>
              <a:spcBef>
                <a:spcPct val="0"/>
              </a:spcBef>
              <a:buClrTx/>
              <a:buSzTx/>
              <a:buNone/>
              <a:defRPr/>
            </a:pPr>
            <a:r>
              <a:rPr lang="da-DK" altLang="en-US" sz="2400" b="1" dirty="0" err="1">
                <a:solidFill>
                  <a:srgbClr val="000090"/>
                </a:solidFill>
                <a:latin typeface="Courier"/>
              </a:rPr>
              <a:t>circle_area</a:t>
            </a:r>
            <a:endParaRPr lang="da-DK" altLang="en-US" sz="2400" b="1" dirty="0">
              <a:solidFill>
                <a:srgbClr val="000090"/>
              </a:solidFill>
              <a:latin typeface="Courier"/>
            </a:endParaRPr>
          </a:p>
        </p:txBody>
      </p:sp>
      <p:sp>
        <p:nvSpPr>
          <p:cNvPr id="4" name="Footer Placeholder 3"/>
          <p:cNvSpPr>
            <a:spLocks noGrp="1"/>
          </p:cNvSpPr>
          <p:nvPr>
            <p:ph type="ftr" sz="quarter" idx="3"/>
          </p:nvPr>
        </p:nvSpPr>
        <p:spPr/>
        <p:txBody>
          <a:bodyPr/>
          <a:lstStyle/>
          <a:p>
            <a:r>
              <a:rPr lang="en-US"/>
              <a:t>CompSci 101 - Principles of Programming</a:t>
            </a:r>
            <a:endParaRPr lang="en-US" dirty="0"/>
          </a:p>
        </p:txBody>
      </p:sp>
      <p:sp>
        <p:nvSpPr>
          <p:cNvPr id="5" name="Slide Number Placeholder 4"/>
          <p:cNvSpPr>
            <a:spLocks noGrp="1"/>
          </p:cNvSpPr>
          <p:nvPr>
            <p:ph type="sldNum" sz="quarter" idx="4"/>
          </p:nvPr>
        </p:nvSpPr>
        <p:spPr/>
        <p:txBody>
          <a:bodyPr/>
          <a:lstStyle/>
          <a:p>
            <a:fld id="{B6F15528-21DE-4FAA-801E-634DDDAF4B2B}" type="slidenum">
              <a:rPr lang="en-US" smtClean="0"/>
              <a:pPr/>
              <a:t>10</a:t>
            </a:fld>
            <a:endParaRPr lang="en-US" dirty="0"/>
          </a:p>
        </p:txBody>
      </p:sp>
    </p:spTree>
    <p:extLst>
      <p:ext uri="{BB962C8B-B14F-4D97-AF65-F5344CB8AC3E}">
        <p14:creationId xmlns:p14="http://schemas.microsoft.com/office/powerpoint/2010/main" val="2895349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9144000" cy="762000"/>
          </a:xfrm>
        </p:spPr>
        <p:txBody>
          <a:bodyPr>
            <a:normAutofit/>
          </a:bodyPr>
          <a:lstStyle/>
          <a:p>
            <a:r>
              <a:rPr lang="en-NZ" dirty="0"/>
              <a:t>Style guide</a:t>
            </a:r>
          </a:p>
        </p:txBody>
      </p:sp>
      <p:sp>
        <p:nvSpPr>
          <p:cNvPr id="3" name="Content Placeholder 2"/>
          <p:cNvSpPr>
            <a:spLocks noGrp="1"/>
          </p:cNvSpPr>
          <p:nvPr>
            <p:ph sz="quarter" idx="1"/>
          </p:nvPr>
        </p:nvSpPr>
        <p:spPr/>
        <p:txBody>
          <a:bodyPr/>
          <a:lstStyle/>
          <a:p>
            <a:endParaRPr lang="en-GB" dirty="0"/>
          </a:p>
          <a:p>
            <a:endParaRPr lang="en-GB" dirty="0"/>
          </a:p>
        </p:txBody>
      </p:sp>
      <p:sp>
        <p:nvSpPr>
          <p:cNvPr id="9" name="TextBox 8"/>
          <p:cNvSpPr txBox="1"/>
          <p:nvPr/>
        </p:nvSpPr>
        <p:spPr>
          <a:xfrm>
            <a:off x="609600" y="5953780"/>
            <a:ext cx="7620000" cy="523220"/>
          </a:xfrm>
          <a:prstGeom prst="rect">
            <a:avLst/>
          </a:prstGeom>
          <a:noFill/>
        </p:spPr>
        <p:txBody>
          <a:bodyPr wrap="square" rtlCol="0">
            <a:spAutoFit/>
          </a:bodyPr>
          <a:lstStyle/>
          <a:p>
            <a:r>
              <a:rPr lang="en-US" sz="2800" b="1" dirty="0">
                <a:solidFill>
                  <a:srgbClr val="0000FF"/>
                </a:solidFill>
              </a:rPr>
              <a:t>http://</a:t>
            </a:r>
            <a:r>
              <a:rPr lang="en-US" sz="2800" b="1" dirty="0" err="1">
                <a:solidFill>
                  <a:srgbClr val="0000FF"/>
                </a:solidFill>
              </a:rPr>
              <a:t>legacy.python.org</a:t>
            </a:r>
            <a:r>
              <a:rPr lang="en-US" sz="2800" b="1" dirty="0">
                <a:solidFill>
                  <a:srgbClr val="0000FF"/>
                </a:solidFill>
              </a:rPr>
              <a:t>/</a:t>
            </a:r>
            <a:r>
              <a:rPr lang="en-US" sz="2800" b="1" dirty="0" err="1">
                <a:solidFill>
                  <a:srgbClr val="0000FF"/>
                </a:solidFill>
              </a:rPr>
              <a:t>dev</a:t>
            </a:r>
            <a:r>
              <a:rPr lang="en-US" sz="2800" b="1" dirty="0">
                <a:solidFill>
                  <a:srgbClr val="0000FF"/>
                </a:solidFill>
              </a:rPr>
              <a:t>/peps/pep-0008/</a:t>
            </a:r>
          </a:p>
        </p:txBody>
      </p:sp>
      <p:sp>
        <p:nvSpPr>
          <p:cNvPr id="4" name="Footer Placeholder 3"/>
          <p:cNvSpPr>
            <a:spLocks noGrp="1"/>
          </p:cNvSpPr>
          <p:nvPr>
            <p:ph type="ftr" sz="quarter" idx="3"/>
          </p:nvPr>
        </p:nvSpPr>
        <p:spPr/>
        <p:txBody>
          <a:bodyPr/>
          <a:lstStyle/>
          <a:p>
            <a:r>
              <a:rPr lang="en-US"/>
              <a:t>CompSci 101 - Principles of Programming</a:t>
            </a:r>
            <a:endParaRPr lang="en-US" dirty="0"/>
          </a:p>
        </p:txBody>
      </p:sp>
      <p:sp>
        <p:nvSpPr>
          <p:cNvPr id="7" name="Slide Number Placeholder 6"/>
          <p:cNvSpPr>
            <a:spLocks noGrp="1"/>
          </p:cNvSpPr>
          <p:nvPr>
            <p:ph type="sldNum" sz="quarter" idx="4"/>
          </p:nvPr>
        </p:nvSpPr>
        <p:spPr/>
        <p:txBody>
          <a:bodyPr/>
          <a:lstStyle/>
          <a:p>
            <a:fld id="{B6F15528-21DE-4FAA-801E-634DDDAF4B2B}" type="slidenum">
              <a:rPr lang="en-US" smtClean="0"/>
              <a:pPr/>
              <a:t>11</a:t>
            </a:fld>
            <a:endParaRPr lang="en-US" dirty="0"/>
          </a:p>
        </p:txBody>
      </p:sp>
      <p:pic>
        <p:nvPicPr>
          <p:cNvPr id="5" name="Picture 4"/>
          <p:cNvPicPr>
            <a:picLocks noChangeAspect="1"/>
          </p:cNvPicPr>
          <p:nvPr/>
        </p:nvPicPr>
        <p:blipFill>
          <a:blip r:embed="rId3"/>
          <a:stretch>
            <a:fillRect/>
          </a:stretch>
        </p:blipFill>
        <p:spPr>
          <a:xfrm>
            <a:off x="742950" y="228600"/>
            <a:ext cx="5638800" cy="5684366"/>
          </a:xfrm>
          <a:prstGeom prst="rect">
            <a:avLst/>
          </a:prstGeom>
          <a:ln>
            <a:solidFill>
              <a:srgbClr val="000090"/>
            </a:solidFill>
          </a:ln>
        </p:spPr>
      </p:pic>
    </p:spTree>
    <p:extLst>
      <p:ext uri="{BB962C8B-B14F-4D97-AF65-F5344CB8AC3E}">
        <p14:creationId xmlns:p14="http://schemas.microsoft.com/office/powerpoint/2010/main" val="25327008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dirty="0"/>
              <a:t>Variable names should not be keywords</a:t>
            </a:r>
          </a:p>
        </p:txBody>
      </p:sp>
      <p:sp>
        <p:nvSpPr>
          <p:cNvPr id="3" name="Content Placeholder 2"/>
          <p:cNvSpPr>
            <a:spLocks noGrp="1"/>
          </p:cNvSpPr>
          <p:nvPr>
            <p:ph sz="quarter" idx="1"/>
          </p:nvPr>
        </p:nvSpPr>
        <p:spPr>
          <a:xfrm>
            <a:off x="152400" y="685800"/>
            <a:ext cx="8991600" cy="5410200"/>
          </a:xfrm>
        </p:spPr>
        <p:txBody>
          <a:bodyPr>
            <a:normAutofit/>
          </a:bodyPr>
          <a:lstStyle/>
          <a:p>
            <a:r>
              <a:rPr lang="en-GB" dirty="0"/>
              <a:t>Variable names should not be keywords (also called </a:t>
            </a:r>
            <a:r>
              <a:rPr lang="en-GB" b="1" dirty="0">
                <a:solidFill>
                  <a:srgbClr val="0000FF"/>
                </a:solidFill>
              </a:rPr>
              <a:t>reserved</a:t>
            </a:r>
            <a:r>
              <a:rPr lang="en-GB" dirty="0">
                <a:solidFill>
                  <a:srgbClr val="0000FF"/>
                </a:solidFill>
              </a:rPr>
              <a:t> </a:t>
            </a:r>
            <a:r>
              <a:rPr lang="en-GB" b="1" dirty="0">
                <a:solidFill>
                  <a:srgbClr val="0000FF"/>
                </a:solidFill>
              </a:rPr>
              <a:t>words</a:t>
            </a:r>
            <a:r>
              <a:rPr lang="en-GB" dirty="0"/>
              <a:t>):</a:t>
            </a:r>
          </a:p>
          <a:p>
            <a:endParaRPr lang="en-GB" dirty="0"/>
          </a:p>
          <a:p>
            <a:endParaRPr lang="en-GB" dirty="0"/>
          </a:p>
          <a:p>
            <a:endParaRPr lang="en-GB" dirty="0"/>
          </a:p>
          <a:p>
            <a:endParaRPr lang="en-GB" dirty="0"/>
          </a:p>
          <a:p>
            <a:endParaRPr lang="en-GB" dirty="0"/>
          </a:p>
          <a:p>
            <a:pPr marL="0" indent="0">
              <a:buNone/>
            </a:pPr>
            <a:endParaRPr lang="en-GB" sz="3200" dirty="0"/>
          </a:p>
          <a:p>
            <a:pPr marL="0" indent="0">
              <a:buNone/>
            </a:pPr>
            <a:endParaRPr lang="en-GB" dirty="0"/>
          </a:p>
          <a:p>
            <a:pPr marL="0" indent="0">
              <a:buNone/>
            </a:pPr>
            <a:endParaRPr lang="en-GB" dirty="0"/>
          </a:p>
          <a:p>
            <a:r>
              <a:rPr lang="en-GB" dirty="0"/>
              <a:t>Look on page 11 of the reference book:</a:t>
            </a:r>
          </a:p>
          <a:p>
            <a:pPr marL="0" indent="0">
              <a:buNone/>
            </a:pPr>
            <a:r>
              <a:rPr lang="en-GB" dirty="0">
                <a:ea typeface="ＭＳ Ｐゴシック" charset="0"/>
                <a:cs typeface="ＭＳ Ｐゴシック" charset="0"/>
              </a:rPr>
              <a:t>	'</a:t>
            </a:r>
            <a:r>
              <a:rPr lang="en-AU" b="1" dirty="0">
                <a:ea typeface="ＭＳ Ｐゴシック" charset="0"/>
                <a:cs typeface="ＭＳ Ｐゴシック" charset="0"/>
              </a:rPr>
              <a:t>Think Python – How to think like a computer scientist</a:t>
            </a:r>
            <a:r>
              <a:rPr lang="en-AU" dirty="0">
                <a:ea typeface="ＭＳ Ｐゴシック" charset="0"/>
                <a:cs typeface="ＭＳ Ｐゴシック" charset="0"/>
              </a:rPr>
              <a:t>'.  </a:t>
            </a:r>
            <a:endParaRPr lang="en-GB" dirty="0"/>
          </a:p>
          <a:p>
            <a:endParaRPr lang="en-GB" dirty="0"/>
          </a:p>
          <a:p>
            <a:endParaRPr lang="en-GB" dirty="0"/>
          </a:p>
          <a:p>
            <a:endParaRPr lang="en-GB" dirty="0"/>
          </a:p>
          <a:p>
            <a:endParaRPr lang="en-GB" dirty="0"/>
          </a:p>
        </p:txBody>
      </p:sp>
      <p:sp>
        <p:nvSpPr>
          <p:cNvPr id="18" name="Text Box 9"/>
          <p:cNvSpPr txBox="1">
            <a:spLocks noChangeArrowheads="1"/>
          </p:cNvSpPr>
          <p:nvPr/>
        </p:nvSpPr>
        <p:spPr bwMode="auto">
          <a:xfrm>
            <a:off x="1524000" y="1371600"/>
            <a:ext cx="5791200" cy="2846933"/>
          </a:xfrm>
          <a:prstGeom prst="rect">
            <a:avLst/>
          </a:prstGeom>
          <a:solidFill>
            <a:schemeClr val="bg1">
              <a:lumMod val="85000"/>
            </a:schemeClr>
          </a:solidFill>
          <a:ln>
            <a:solidFill>
              <a:srgbClr val="0000FF"/>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buNone/>
              <a:tabLst>
                <a:tab pos="1193800" algn="l"/>
                <a:tab pos="2514600" algn="l"/>
                <a:tab pos="4191000" algn="l"/>
              </a:tabLst>
            </a:pPr>
            <a:r>
              <a:rPr lang="da-DK" altLang="en-US" sz="1800" b="1" dirty="0">
                <a:solidFill>
                  <a:srgbClr val="000090"/>
                </a:solidFill>
                <a:latin typeface="Courier"/>
              </a:rPr>
              <a:t>and	</a:t>
            </a:r>
            <a:r>
              <a:rPr lang="da-DK" altLang="en-US" sz="1800" b="1" dirty="0" err="1">
                <a:solidFill>
                  <a:srgbClr val="000090"/>
                </a:solidFill>
                <a:latin typeface="Courier"/>
              </a:rPr>
              <a:t>elif</a:t>
            </a:r>
            <a:r>
              <a:rPr lang="da-DK" altLang="en-US" sz="1800" b="1" dirty="0">
                <a:solidFill>
                  <a:srgbClr val="000090"/>
                </a:solidFill>
                <a:latin typeface="Courier"/>
              </a:rPr>
              <a:t>	import	</a:t>
            </a:r>
            <a:r>
              <a:rPr lang="da-DK" altLang="en-US" sz="1800" b="1" dirty="0" err="1">
                <a:solidFill>
                  <a:srgbClr val="000090"/>
                </a:solidFill>
                <a:latin typeface="Courier"/>
              </a:rPr>
              <a:t>raise</a:t>
            </a:r>
            <a:endParaRPr lang="da-DK" altLang="en-US" sz="1800" b="1" dirty="0">
              <a:solidFill>
                <a:srgbClr val="000090"/>
              </a:solidFill>
              <a:latin typeface="Courier"/>
            </a:endParaRPr>
          </a:p>
          <a:p>
            <a:pPr>
              <a:buNone/>
              <a:tabLst>
                <a:tab pos="1193800" algn="l"/>
                <a:tab pos="2514600" algn="l"/>
                <a:tab pos="4191000" algn="l"/>
              </a:tabLst>
            </a:pPr>
            <a:r>
              <a:rPr lang="da-DK" altLang="en-US" sz="1800" b="1" dirty="0">
                <a:solidFill>
                  <a:srgbClr val="000090"/>
                </a:solidFill>
                <a:latin typeface="Courier"/>
              </a:rPr>
              <a:t>as	</a:t>
            </a:r>
            <a:r>
              <a:rPr lang="da-DK" altLang="en-US" sz="1800" b="1" dirty="0" err="1">
                <a:solidFill>
                  <a:srgbClr val="000090"/>
                </a:solidFill>
                <a:latin typeface="Courier"/>
              </a:rPr>
              <a:t>else</a:t>
            </a:r>
            <a:r>
              <a:rPr lang="da-DK" altLang="en-US" sz="1800" b="1" dirty="0">
                <a:solidFill>
                  <a:srgbClr val="000090"/>
                </a:solidFill>
                <a:latin typeface="Courier"/>
              </a:rPr>
              <a:t>	in	</a:t>
            </a:r>
            <a:r>
              <a:rPr lang="da-DK" altLang="en-US" sz="1800" b="1" dirty="0" err="1">
                <a:solidFill>
                  <a:srgbClr val="000090"/>
                </a:solidFill>
                <a:latin typeface="Courier"/>
              </a:rPr>
              <a:t>return</a:t>
            </a:r>
            <a:endParaRPr lang="da-DK" altLang="en-US" sz="1800" b="1" dirty="0">
              <a:solidFill>
                <a:srgbClr val="000090"/>
              </a:solidFill>
              <a:latin typeface="Courier"/>
            </a:endParaRPr>
          </a:p>
          <a:p>
            <a:pPr>
              <a:buNone/>
              <a:tabLst>
                <a:tab pos="1193800" algn="l"/>
                <a:tab pos="2514600" algn="l"/>
                <a:tab pos="4191000" algn="l"/>
              </a:tabLst>
            </a:pPr>
            <a:r>
              <a:rPr lang="da-DK" altLang="en-US" sz="1800" b="1" dirty="0" err="1">
                <a:solidFill>
                  <a:srgbClr val="000090"/>
                </a:solidFill>
                <a:latin typeface="Courier"/>
              </a:rPr>
              <a:t>assert</a:t>
            </a:r>
            <a:r>
              <a:rPr lang="da-DK" altLang="en-US" sz="1800" b="1" dirty="0">
                <a:solidFill>
                  <a:srgbClr val="000090"/>
                </a:solidFill>
                <a:latin typeface="Courier"/>
              </a:rPr>
              <a:t>	</a:t>
            </a:r>
            <a:r>
              <a:rPr lang="da-DK" altLang="en-US" sz="1800" b="1" dirty="0" err="1">
                <a:solidFill>
                  <a:srgbClr val="000090"/>
                </a:solidFill>
                <a:latin typeface="Courier"/>
              </a:rPr>
              <a:t>except</a:t>
            </a:r>
            <a:r>
              <a:rPr lang="da-DK" altLang="en-US" sz="1800" b="1" dirty="0">
                <a:solidFill>
                  <a:srgbClr val="000090"/>
                </a:solidFill>
                <a:latin typeface="Courier"/>
              </a:rPr>
              <a:t>	is	</a:t>
            </a:r>
            <a:r>
              <a:rPr lang="da-DK" altLang="en-US" sz="1800" b="1" dirty="0" err="1">
                <a:solidFill>
                  <a:srgbClr val="000090"/>
                </a:solidFill>
                <a:latin typeface="Courier"/>
              </a:rPr>
              <a:t>try</a:t>
            </a:r>
            <a:endParaRPr lang="da-DK" altLang="en-US" sz="1800" b="1" dirty="0">
              <a:solidFill>
                <a:srgbClr val="000090"/>
              </a:solidFill>
              <a:latin typeface="Courier"/>
            </a:endParaRPr>
          </a:p>
          <a:p>
            <a:pPr>
              <a:buNone/>
              <a:tabLst>
                <a:tab pos="1193800" algn="l"/>
                <a:tab pos="2514600" algn="l"/>
                <a:tab pos="4191000" algn="l"/>
              </a:tabLst>
            </a:pPr>
            <a:r>
              <a:rPr lang="da-DK" altLang="en-US" sz="1800" b="1" dirty="0">
                <a:solidFill>
                  <a:srgbClr val="000090"/>
                </a:solidFill>
                <a:latin typeface="Courier"/>
              </a:rPr>
              <a:t>break	</a:t>
            </a:r>
            <a:r>
              <a:rPr lang="da-DK" altLang="en-US" sz="1800" b="1" dirty="0" err="1">
                <a:solidFill>
                  <a:srgbClr val="000090"/>
                </a:solidFill>
                <a:latin typeface="Courier"/>
              </a:rPr>
              <a:t>finally</a:t>
            </a:r>
            <a:r>
              <a:rPr lang="da-DK" altLang="en-US" sz="1800" b="1" dirty="0">
                <a:solidFill>
                  <a:srgbClr val="000090"/>
                </a:solidFill>
                <a:latin typeface="Courier"/>
              </a:rPr>
              <a:t>	</a:t>
            </a:r>
            <a:r>
              <a:rPr lang="da-DK" altLang="en-US" sz="1800" b="1" dirty="0" err="1">
                <a:solidFill>
                  <a:srgbClr val="000090"/>
                </a:solidFill>
                <a:latin typeface="Courier"/>
              </a:rPr>
              <a:t>lambda</a:t>
            </a:r>
            <a:r>
              <a:rPr lang="da-DK" altLang="en-US" sz="1800" b="1" dirty="0">
                <a:solidFill>
                  <a:srgbClr val="000090"/>
                </a:solidFill>
                <a:latin typeface="Courier"/>
              </a:rPr>
              <a:t>	</a:t>
            </a:r>
            <a:r>
              <a:rPr lang="da-DK" altLang="en-US" sz="1800" b="1" dirty="0" err="1">
                <a:solidFill>
                  <a:srgbClr val="000090"/>
                </a:solidFill>
                <a:latin typeface="Courier"/>
              </a:rPr>
              <a:t>while</a:t>
            </a:r>
            <a:endParaRPr lang="da-DK" altLang="en-US" sz="1800" b="1" dirty="0">
              <a:solidFill>
                <a:srgbClr val="000090"/>
              </a:solidFill>
              <a:latin typeface="Courier"/>
            </a:endParaRPr>
          </a:p>
          <a:p>
            <a:pPr>
              <a:buNone/>
              <a:tabLst>
                <a:tab pos="1193800" algn="l"/>
                <a:tab pos="2514600" algn="l"/>
                <a:tab pos="4191000" algn="l"/>
              </a:tabLst>
            </a:pPr>
            <a:r>
              <a:rPr lang="da-DK" altLang="en-US" sz="1800" b="1" dirty="0" err="1">
                <a:solidFill>
                  <a:srgbClr val="000090"/>
                </a:solidFill>
                <a:latin typeface="Courier"/>
              </a:rPr>
              <a:t>class</a:t>
            </a:r>
            <a:r>
              <a:rPr lang="da-DK" altLang="en-US" sz="1800" b="1" dirty="0">
                <a:solidFill>
                  <a:srgbClr val="000090"/>
                </a:solidFill>
                <a:latin typeface="Courier"/>
              </a:rPr>
              <a:t>	for	</a:t>
            </a:r>
            <a:r>
              <a:rPr lang="da-DK" altLang="en-US" sz="1800" b="1" dirty="0" err="1">
                <a:solidFill>
                  <a:srgbClr val="000090"/>
                </a:solidFill>
                <a:latin typeface="Courier"/>
              </a:rPr>
              <a:t>nonlocal</a:t>
            </a:r>
            <a:r>
              <a:rPr lang="da-DK" altLang="en-US" sz="1800" b="1" dirty="0">
                <a:solidFill>
                  <a:srgbClr val="000090"/>
                </a:solidFill>
                <a:latin typeface="Courier"/>
              </a:rPr>
              <a:t>	with</a:t>
            </a:r>
          </a:p>
          <a:p>
            <a:pPr>
              <a:buNone/>
              <a:tabLst>
                <a:tab pos="1193800" algn="l"/>
                <a:tab pos="2514600" algn="l"/>
                <a:tab pos="4191000" algn="l"/>
              </a:tabLst>
            </a:pPr>
            <a:r>
              <a:rPr lang="da-DK" altLang="en-US" sz="1800" b="1" dirty="0" err="1">
                <a:solidFill>
                  <a:srgbClr val="000090"/>
                </a:solidFill>
                <a:latin typeface="Courier"/>
              </a:rPr>
              <a:t>continue</a:t>
            </a:r>
            <a:r>
              <a:rPr lang="da-DK" altLang="en-US" sz="1800" b="1" dirty="0">
                <a:solidFill>
                  <a:srgbClr val="000090"/>
                </a:solidFill>
                <a:latin typeface="Courier"/>
              </a:rPr>
              <a:t>	from	not	</a:t>
            </a:r>
            <a:r>
              <a:rPr lang="da-DK" altLang="en-US" sz="1800" b="1" dirty="0" err="1">
                <a:solidFill>
                  <a:srgbClr val="000090"/>
                </a:solidFill>
                <a:latin typeface="Courier"/>
              </a:rPr>
              <a:t>yield</a:t>
            </a:r>
            <a:endParaRPr lang="da-DK" altLang="en-US" sz="1800" b="1" dirty="0">
              <a:solidFill>
                <a:srgbClr val="000090"/>
              </a:solidFill>
              <a:latin typeface="Courier"/>
            </a:endParaRPr>
          </a:p>
          <a:p>
            <a:pPr>
              <a:buNone/>
              <a:tabLst>
                <a:tab pos="1193800" algn="l"/>
                <a:tab pos="2514600" algn="l"/>
                <a:tab pos="4191000" algn="l"/>
              </a:tabLst>
            </a:pPr>
            <a:r>
              <a:rPr lang="da-DK" altLang="en-US" sz="1800" b="1" dirty="0" err="1">
                <a:solidFill>
                  <a:srgbClr val="000090"/>
                </a:solidFill>
                <a:latin typeface="Courier"/>
              </a:rPr>
              <a:t>def</a:t>
            </a:r>
            <a:r>
              <a:rPr lang="da-DK" altLang="en-US" sz="1800" b="1" dirty="0">
                <a:solidFill>
                  <a:srgbClr val="000090"/>
                </a:solidFill>
                <a:latin typeface="Courier"/>
              </a:rPr>
              <a:t>	global	or</a:t>
            </a:r>
          </a:p>
          <a:p>
            <a:pPr>
              <a:buNone/>
              <a:tabLst>
                <a:tab pos="1193800" algn="l"/>
                <a:tab pos="2514600" algn="l"/>
                <a:tab pos="4191000" algn="l"/>
              </a:tabLst>
            </a:pPr>
            <a:r>
              <a:rPr lang="da-DK" altLang="en-US" sz="1800" b="1" dirty="0">
                <a:solidFill>
                  <a:srgbClr val="000090"/>
                </a:solidFill>
                <a:latin typeface="Courier"/>
              </a:rPr>
              <a:t>del	</a:t>
            </a:r>
            <a:r>
              <a:rPr lang="da-DK" altLang="en-US" sz="1800" b="1" dirty="0" err="1">
                <a:solidFill>
                  <a:srgbClr val="000090"/>
                </a:solidFill>
                <a:latin typeface="Courier"/>
              </a:rPr>
              <a:t>if</a:t>
            </a:r>
            <a:r>
              <a:rPr lang="da-DK" altLang="en-US" sz="1800" b="1" dirty="0">
                <a:solidFill>
                  <a:srgbClr val="000090"/>
                </a:solidFill>
                <a:latin typeface="Courier"/>
              </a:rPr>
              <a:t>	</a:t>
            </a:r>
            <a:r>
              <a:rPr lang="da-DK" altLang="en-US" sz="1800" b="1" dirty="0" err="1">
                <a:solidFill>
                  <a:srgbClr val="000090"/>
                </a:solidFill>
                <a:latin typeface="Courier"/>
              </a:rPr>
              <a:t>pass</a:t>
            </a:r>
            <a:endParaRPr lang="da-DK" altLang="en-US" sz="1800" b="1" dirty="0">
              <a:solidFill>
                <a:srgbClr val="000090"/>
              </a:solidFill>
              <a:latin typeface="Courier"/>
            </a:endParaRPr>
          </a:p>
        </p:txBody>
      </p:sp>
      <p:sp>
        <p:nvSpPr>
          <p:cNvPr id="4" name="Footer Placeholder 3"/>
          <p:cNvSpPr>
            <a:spLocks noGrp="1"/>
          </p:cNvSpPr>
          <p:nvPr>
            <p:ph type="ftr" sz="quarter" idx="3"/>
          </p:nvPr>
        </p:nvSpPr>
        <p:spPr/>
        <p:txBody>
          <a:bodyPr/>
          <a:lstStyle/>
          <a:p>
            <a:r>
              <a:rPr lang="en-US"/>
              <a:t>CompSci 101 - Principles of Programming</a:t>
            </a:r>
            <a:endParaRPr lang="en-US" dirty="0"/>
          </a:p>
        </p:txBody>
      </p:sp>
      <p:sp>
        <p:nvSpPr>
          <p:cNvPr id="5" name="Slide Number Placeholder 4"/>
          <p:cNvSpPr>
            <a:spLocks noGrp="1"/>
          </p:cNvSpPr>
          <p:nvPr>
            <p:ph type="sldNum" sz="quarter" idx="4"/>
          </p:nvPr>
        </p:nvSpPr>
        <p:spPr/>
        <p:txBody>
          <a:bodyPr/>
          <a:lstStyle/>
          <a:p>
            <a:fld id="{B6F15528-21DE-4FAA-801E-634DDDAF4B2B}" type="slidenum">
              <a:rPr lang="en-US" smtClean="0"/>
              <a:pPr/>
              <a:t>12</a:t>
            </a:fld>
            <a:endParaRPr lang="en-US" dirty="0"/>
          </a:p>
        </p:txBody>
      </p:sp>
      <p:sp>
        <p:nvSpPr>
          <p:cNvPr id="9" name="TextBox 8"/>
          <p:cNvSpPr txBox="1"/>
          <p:nvPr/>
        </p:nvSpPr>
        <p:spPr>
          <a:xfrm>
            <a:off x="152400" y="5791200"/>
            <a:ext cx="8839200" cy="907941"/>
          </a:xfrm>
          <a:prstGeom prst="rect">
            <a:avLst/>
          </a:prstGeom>
          <a:gradFill flip="none" rotWithShape="1">
            <a:gsLst>
              <a:gs pos="0">
                <a:srgbClr val="BF6CCE"/>
              </a:gs>
              <a:gs pos="100000">
                <a:srgbClr val="FFFFFF"/>
              </a:gs>
            </a:gsLst>
            <a:lin ang="0" scaled="1"/>
            <a:tileRect/>
          </a:gradFill>
          <a:ln>
            <a:noFill/>
          </a:ln>
          <a:effectLst/>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AU" b="1" dirty="0">
                <a:solidFill>
                  <a:srgbClr val="000090"/>
                </a:solidFill>
                <a:ea typeface="ＭＳ Ｐゴシック" charset="0"/>
                <a:cs typeface="ＭＳ Ｐゴシック" charset="0"/>
              </a:rPr>
              <a:t>The electronic copy of the reference book is available from:</a:t>
            </a:r>
          </a:p>
          <a:p>
            <a:endParaRPr lang="en-AU" sz="500" b="1" dirty="0">
              <a:solidFill>
                <a:srgbClr val="000090"/>
              </a:solidFill>
              <a:ea typeface="ＭＳ Ｐゴシック" charset="0"/>
              <a:cs typeface="ＭＳ Ｐゴシック" charset="0"/>
            </a:endParaRPr>
          </a:p>
          <a:p>
            <a:endParaRPr lang="en-AU" sz="600" b="1" dirty="0">
              <a:solidFill>
                <a:srgbClr val="000090"/>
              </a:solidFill>
              <a:ea typeface="ＭＳ Ｐゴシック" charset="0"/>
              <a:cs typeface="ＭＳ Ｐゴシック" charset="0"/>
            </a:endParaRPr>
          </a:p>
          <a:p>
            <a:pPr algn="r"/>
            <a:r>
              <a:rPr lang="en-US" sz="2400" b="1" dirty="0">
                <a:solidFill>
                  <a:srgbClr val="0000FF"/>
                </a:solidFill>
              </a:rPr>
              <a:t>https://</a:t>
            </a:r>
            <a:r>
              <a:rPr lang="en-US" sz="2400" b="1" dirty="0" err="1">
                <a:solidFill>
                  <a:srgbClr val="0000FF"/>
                </a:solidFill>
              </a:rPr>
              <a:t>www.cs.auckland.ac.nz</a:t>
            </a:r>
            <a:r>
              <a:rPr lang="en-US" sz="2400" b="1" dirty="0">
                <a:solidFill>
                  <a:srgbClr val="0000FF"/>
                </a:solidFill>
              </a:rPr>
              <a:t>/courses/compsci101ssc/resources/</a:t>
            </a:r>
            <a:endParaRPr lang="en-US" b="1" dirty="0">
              <a:solidFill>
                <a:srgbClr val="000090"/>
              </a:solidFill>
            </a:endParaRPr>
          </a:p>
        </p:txBody>
      </p:sp>
    </p:spTree>
    <p:extLst>
      <p:ext uri="{BB962C8B-B14F-4D97-AF65-F5344CB8AC3E}">
        <p14:creationId xmlns:p14="http://schemas.microsoft.com/office/powerpoint/2010/main" val="550250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0" end="1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a:t>What kind of information can our programs store?</a:t>
            </a:r>
          </a:p>
        </p:txBody>
      </p:sp>
      <p:sp>
        <p:nvSpPr>
          <p:cNvPr id="3" name="Content Placeholder 2"/>
          <p:cNvSpPr>
            <a:spLocks noGrp="1"/>
          </p:cNvSpPr>
          <p:nvPr>
            <p:ph sz="quarter" idx="1"/>
          </p:nvPr>
        </p:nvSpPr>
        <p:spPr>
          <a:xfrm>
            <a:off x="152400" y="685800"/>
            <a:ext cx="8877300" cy="5753100"/>
          </a:xfrm>
        </p:spPr>
        <p:txBody>
          <a:bodyPr/>
          <a:lstStyle/>
          <a:p>
            <a:r>
              <a:rPr lang="en-NZ" dirty="0"/>
              <a:t>Information in a program is categorised into different types.  There are four basic types in Python:</a:t>
            </a:r>
          </a:p>
          <a:p>
            <a:pPr lvl="1"/>
            <a:r>
              <a:rPr lang="en-NZ" dirty="0"/>
              <a:t>integer</a:t>
            </a:r>
          </a:p>
          <a:p>
            <a:pPr lvl="1"/>
            <a:r>
              <a:rPr lang="en-NZ" dirty="0"/>
              <a:t>floating point</a:t>
            </a:r>
          </a:p>
          <a:p>
            <a:pPr lvl="1"/>
            <a:r>
              <a:rPr lang="en-NZ" dirty="0"/>
              <a:t>string </a:t>
            </a:r>
          </a:p>
          <a:p>
            <a:pPr lvl="1"/>
            <a:r>
              <a:rPr lang="en-NZ" dirty="0"/>
              <a:t>boolean</a:t>
            </a:r>
          </a:p>
          <a:p>
            <a:pPr>
              <a:lnSpc>
                <a:spcPct val="120000"/>
              </a:lnSpc>
            </a:pPr>
            <a:r>
              <a:rPr lang="en-NZ" b="1" dirty="0">
                <a:solidFill>
                  <a:srgbClr val="0000FF"/>
                </a:solidFill>
              </a:rPr>
              <a:t>Integer</a:t>
            </a:r>
            <a:r>
              <a:rPr lang="en-NZ" dirty="0"/>
              <a:t> values are numbers with no decimal point.  They can be positive, 0 or negative:</a:t>
            </a:r>
          </a:p>
          <a:p>
            <a:endParaRPr lang="en-NZ" dirty="0"/>
          </a:p>
          <a:p>
            <a:endParaRPr lang="en-NZ" sz="1400" dirty="0"/>
          </a:p>
          <a:p>
            <a:endParaRPr lang="en-NZ" sz="1600" dirty="0"/>
          </a:p>
          <a:p>
            <a:r>
              <a:rPr lang="en-NZ" b="1" dirty="0">
                <a:solidFill>
                  <a:srgbClr val="0000FF"/>
                </a:solidFill>
              </a:rPr>
              <a:t>Floating</a:t>
            </a:r>
            <a:r>
              <a:rPr lang="en-NZ" dirty="0">
                <a:solidFill>
                  <a:srgbClr val="0000FF"/>
                </a:solidFill>
              </a:rPr>
              <a:t> </a:t>
            </a:r>
            <a:r>
              <a:rPr lang="en-NZ" dirty="0"/>
              <a:t>point numbers  are numbers with decimal points.  They can be positive, 0 or negative:</a:t>
            </a:r>
          </a:p>
          <a:p>
            <a:endParaRPr lang="en-NZ" dirty="0"/>
          </a:p>
          <a:p>
            <a:pPr marL="228600" lvl="1" indent="0">
              <a:buNone/>
            </a:pPr>
            <a:endParaRPr lang="en-NZ" dirty="0"/>
          </a:p>
        </p:txBody>
      </p:sp>
      <p:sp>
        <p:nvSpPr>
          <p:cNvPr id="4" name="Footer Placeholder 3"/>
          <p:cNvSpPr>
            <a:spLocks noGrp="1"/>
          </p:cNvSpPr>
          <p:nvPr>
            <p:ph type="ftr" sz="quarter" idx="3"/>
          </p:nvPr>
        </p:nvSpPr>
        <p:spPr/>
        <p:txBody>
          <a:bodyPr/>
          <a:lstStyle/>
          <a:p>
            <a:r>
              <a:rPr lang="en-US"/>
              <a:t>CompSci 101 - Principles of Programming</a:t>
            </a:r>
            <a:endParaRPr lang="en-US" dirty="0"/>
          </a:p>
        </p:txBody>
      </p:sp>
      <p:sp>
        <p:nvSpPr>
          <p:cNvPr id="5" name="Slide Number Placeholder 4"/>
          <p:cNvSpPr>
            <a:spLocks noGrp="1"/>
          </p:cNvSpPr>
          <p:nvPr>
            <p:ph type="sldNum" sz="quarter" idx="4"/>
          </p:nvPr>
        </p:nvSpPr>
        <p:spPr/>
        <p:txBody>
          <a:bodyPr/>
          <a:lstStyle/>
          <a:p>
            <a:fld id="{B6F15528-21DE-4FAA-801E-634DDDAF4B2B}" type="slidenum">
              <a:rPr lang="en-US" smtClean="0"/>
              <a:pPr/>
              <a:t>13</a:t>
            </a:fld>
            <a:endParaRPr lang="en-US" dirty="0"/>
          </a:p>
        </p:txBody>
      </p:sp>
      <p:sp>
        <p:nvSpPr>
          <p:cNvPr id="9" name="TextBox 8"/>
          <p:cNvSpPr txBox="1"/>
          <p:nvPr/>
        </p:nvSpPr>
        <p:spPr>
          <a:xfrm>
            <a:off x="6096000" y="5782270"/>
            <a:ext cx="2743200" cy="923330"/>
          </a:xfrm>
          <a:prstGeom prst="rect">
            <a:avLst/>
          </a:prstGeom>
          <a:gradFill flip="none" rotWithShape="1">
            <a:gsLst>
              <a:gs pos="0">
                <a:srgbClr val="BF6CCE"/>
              </a:gs>
              <a:gs pos="100000">
                <a:srgbClr val="FFFFFF"/>
              </a:gs>
            </a:gsLst>
            <a:lin ang="0" scaled="1"/>
            <a:tileRect/>
          </a:gradFill>
          <a:ln>
            <a:noFill/>
          </a:ln>
          <a:effectLst/>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US" b="1" dirty="0">
                <a:solidFill>
                  <a:srgbClr val="000090"/>
                </a:solidFill>
              </a:rPr>
              <a:t>Note that the precision of floating point numbers is limited.</a:t>
            </a:r>
          </a:p>
        </p:txBody>
      </p:sp>
      <p:sp>
        <p:nvSpPr>
          <p:cNvPr id="10" name="Text Box 9"/>
          <p:cNvSpPr txBox="1">
            <a:spLocks noChangeArrowheads="1"/>
          </p:cNvSpPr>
          <p:nvPr/>
        </p:nvSpPr>
        <p:spPr bwMode="auto">
          <a:xfrm>
            <a:off x="3352800" y="3352800"/>
            <a:ext cx="1828800" cy="1144929"/>
          </a:xfrm>
          <a:prstGeom prst="rect">
            <a:avLst/>
          </a:prstGeom>
          <a:noFill/>
          <a:ln>
            <a:solidFill>
              <a:srgbClr val="0000FF"/>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lnSpc>
                <a:spcPct val="80000"/>
              </a:lnSpc>
              <a:buNone/>
            </a:pPr>
            <a:r>
              <a:rPr lang="en-US" sz="2400" b="1" dirty="0">
                <a:solidFill>
                  <a:srgbClr val="000090"/>
                </a:solidFill>
                <a:effectLst/>
                <a:latin typeface="+mn-lt"/>
                <a:cs typeface="Calibri"/>
              </a:rPr>
              <a:t>202</a:t>
            </a:r>
          </a:p>
          <a:p>
            <a:pPr>
              <a:lnSpc>
                <a:spcPct val="80000"/>
              </a:lnSpc>
              <a:buNone/>
            </a:pPr>
            <a:r>
              <a:rPr lang="en-US" sz="2400" b="1" dirty="0">
                <a:solidFill>
                  <a:srgbClr val="000090"/>
                </a:solidFill>
                <a:effectLst/>
                <a:latin typeface="+mn-lt"/>
                <a:cs typeface="Calibri"/>
              </a:rPr>
              <a:t>0</a:t>
            </a:r>
          </a:p>
          <a:p>
            <a:pPr>
              <a:lnSpc>
                <a:spcPct val="80000"/>
              </a:lnSpc>
              <a:buNone/>
            </a:pPr>
            <a:r>
              <a:rPr lang="en-US" sz="2400" b="1" dirty="0">
                <a:solidFill>
                  <a:srgbClr val="000090"/>
                </a:solidFill>
                <a:effectLst/>
                <a:latin typeface="+mn-lt"/>
                <a:cs typeface="Calibri"/>
              </a:rPr>
              <a:t>-32</a:t>
            </a:r>
          </a:p>
        </p:txBody>
      </p:sp>
      <p:sp>
        <p:nvSpPr>
          <p:cNvPr id="11" name="Text Box 9"/>
          <p:cNvSpPr txBox="1">
            <a:spLocks noChangeArrowheads="1"/>
          </p:cNvSpPr>
          <p:nvPr/>
        </p:nvSpPr>
        <p:spPr bwMode="auto">
          <a:xfrm>
            <a:off x="3657600" y="5181600"/>
            <a:ext cx="1828800" cy="1517338"/>
          </a:xfrm>
          <a:prstGeom prst="rect">
            <a:avLst/>
          </a:prstGeom>
          <a:noFill/>
          <a:ln>
            <a:solidFill>
              <a:srgbClr val="0000FF"/>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lnSpc>
                <a:spcPct val="80000"/>
              </a:lnSpc>
              <a:buNone/>
            </a:pPr>
            <a:r>
              <a:rPr lang="en-US" sz="2400" b="1" dirty="0">
                <a:solidFill>
                  <a:srgbClr val="000090"/>
                </a:solidFill>
                <a:latin typeface="+mn-lt"/>
              </a:rPr>
              <a:t>1.0</a:t>
            </a:r>
          </a:p>
          <a:p>
            <a:pPr>
              <a:lnSpc>
                <a:spcPct val="80000"/>
              </a:lnSpc>
              <a:buNone/>
            </a:pPr>
            <a:r>
              <a:rPr lang="en-US" sz="2400" b="1" dirty="0">
                <a:solidFill>
                  <a:srgbClr val="000090"/>
                </a:solidFill>
                <a:latin typeface="+mn-lt"/>
              </a:rPr>
              <a:t>-3.405</a:t>
            </a:r>
          </a:p>
          <a:p>
            <a:pPr>
              <a:lnSpc>
                <a:spcPct val="80000"/>
              </a:lnSpc>
              <a:buNone/>
            </a:pPr>
            <a:r>
              <a:rPr lang="en-US" sz="2400" b="1" dirty="0">
                <a:solidFill>
                  <a:srgbClr val="000090"/>
                </a:solidFill>
                <a:latin typeface="+mn-lt"/>
              </a:rPr>
              <a:t>0.0</a:t>
            </a:r>
          </a:p>
          <a:p>
            <a:pPr>
              <a:lnSpc>
                <a:spcPct val="80000"/>
              </a:lnSpc>
              <a:buNone/>
            </a:pPr>
            <a:r>
              <a:rPr lang="en-US" sz="2400" b="1" dirty="0">
                <a:solidFill>
                  <a:srgbClr val="000090"/>
                </a:solidFill>
                <a:latin typeface="+mn-lt"/>
              </a:rPr>
              <a:t>3.3333333</a:t>
            </a:r>
          </a:p>
        </p:txBody>
      </p:sp>
    </p:spTree>
    <p:extLst>
      <p:ext uri="{BB962C8B-B14F-4D97-AF65-F5344CB8AC3E}">
        <p14:creationId xmlns:p14="http://schemas.microsoft.com/office/powerpoint/2010/main" val="3449593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
          <p:cNvSpPr>
            <a:spLocks noGrp="1" noChangeArrowheads="1"/>
          </p:cNvSpPr>
          <p:nvPr>
            <p:ph type="title"/>
          </p:nvPr>
        </p:nvSpPr>
        <p:spPr/>
        <p:txBody>
          <a:bodyPr>
            <a:normAutofit/>
          </a:bodyPr>
          <a:lstStyle/>
          <a:p>
            <a:r>
              <a:rPr lang="en-GB" dirty="0"/>
              <a:t>Assigning to a variable</a:t>
            </a:r>
          </a:p>
        </p:txBody>
      </p:sp>
      <p:sp>
        <p:nvSpPr>
          <p:cNvPr id="10242" name="Rectangle 2"/>
          <p:cNvSpPr>
            <a:spLocks noGrp="1" noChangeArrowheads="1"/>
          </p:cNvSpPr>
          <p:nvPr>
            <p:ph type="body" idx="1"/>
          </p:nvPr>
        </p:nvSpPr>
        <p:spPr>
          <a:xfrm>
            <a:off x="152400" y="838200"/>
            <a:ext cx="8877300" cy="5753100"/>
          </a:xfrm>
        </p:spPr>
        <p:txBody>
          <a:bodyPr/>
          <a:lstStyle/>
          <a:p>
            <a:r>
              <a:rPr lang="en-GB" dirty="0"/>
              <a:t>The assignment operator      is used to assign a value to a variable, i.e., to store some information in the program memory:</a:t>
            </a:r>
          </a:p>
          <a:p>
            <a:endParaRPr lang="en-GB" dirty="0"/>
          </a:p>
          <a:p>
            <a:endParaRPr lang="en-GB" dirty="0"/>
          </a:p>
          <a:p>
            <a:pPr marL="0" indent="0">
              <a:buNone/>
            </a:pPr>
            <a:endParaRPr lang="en-GB" dirty="0"/>
          </a:p>
        </p:txBody>
      </p:sp>
      <p:sp>
        <p:nvSpPr>
          <p:cNvPr id="3" name="Footer Placeholder 2"/>
          <p:cNvSpPr>
            <a:spLocks noGrp="1"/>
          </p:cNvSpPr>
          <p:nvPr>
            <p:ph type="ftr" sz="quarter" idx="3"/>
          </p:nvPr>
        </p:nvSpPr>
        <p:spPr/>
        <p:txBody>
          <a:bodyPr/>
          <a:lstStyle/>
          <a:p>
            <a:r>
              <a:rPr lang="en-US"/>
              <a:t>CompSci 101 - Principles of Programming</a:t>
            </a:r>
            <a:endParaRPr lang="en-US" dirty="0"/>
          </a:p>
        </p:txBody>
      </p:sp>
      <p:sp>
        <p:nvSpPr>
          <p:cNvPr id="4" name="Slide Number Placeholder 3"/>
          <p:cNvSpPr>
            <a:spLocks noGrp="1"/>
          </p:cNvSpPr>
          <p:nvPr>
            <p:ph type="sldNum" sz="quarter" idx="4"/>
          </p:nvPr>
        </p:nvSpPr>
        <p:spPr/>
        <p:txBody>
          <a:bodyPr/>
          <a:lstStyle/>
          <a:p>
            <a:fld id="{B6F15528-21DE-4FAA-801E-634DDDAF4B2B}" type="slidenum">
              <a:rPr lang="en-US" smtClean="0"/>
              <a:pPr/>
              <a:t>14</a:t>
            </a:fld>
            <a:endParaRPr lang="en-US" dirty="0"/>
          </a:p>
        </p:txBody>
      </p:sp>
      <p:sp>
        <p:nvSpPr>
          <p:cNvPr id="8" name="TextBox 7"/>
          <p:cNvSpPr txBox="1"/>
          <p:nvPr/>
        </p:nvSpPr>
        <p:spPr>
          <a:xfrm>
            <a:off x="228600" y="6172200"/>
            <a:ext cx="8572500" cy="461665"/>
          </a:xfrm>
          <a:prstGeom prst="rect">
            <a:avLst/>
          </a:prstGeom>
          <a:gradFill flip="none" rotWithShape="1">
            <a:gsLst>
              <a:gs pos="0">
                <a:srgbClr val="BF6CCE"/>
              </a:gs>
              <a:gs pos="100000">
                <a:srgbClr val="FFFFFF"/>
              </a:gs>
            </a:gsLst>
            <a:lin ang="0" scaled="1"/>
            <a:tileRect/>
          </a:gradFill>
          <a:ln>
            <a:noFill/>
          </a:ln>
          <a:effectLst/>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US" sz="2400" b="1" dirty="0">
                <a:solidFill>
                  <a:srgbClr val="000090"/>
                </a:solidFill>
              </a:rPr>
              <a:t>The left hand side of the assignment operator is always a variable.</a:t>
            </a:r>
          </a:p>
        </p:txBody>
      </p:sp>
      <p:sp>
        <p:nvSpPr>
          <p:cNvPr id="9" name="Text Box 9"/>
          <p:cNvSpPr txBox="1">
            <a:spLocks noChangeArrowheads="1"/>
          </p:cNvSpPr>
          <p:nvPr/>
        </p:nvSpPr>
        <p:spPr bwMode="auto">
          <a:xfrm>
            <a:off x="1295400" y="1905000"/>
            <a:ext cx="5181600" cy="1200328"/>
          </a:xfrm>
          <a:prstGeom prst="rect">
            <a:avLst/>
          </a:prstGeom>
          <a:solidFill>
            <a:srgbClr val="D7F7FF"/>
          </a:solidFill>
          <a:ln>
            <a:solidFill>
              <a:srgbClr val="0000FF"/>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spcBef>
                <a:spcPct val="0"/>
              </a:spcBef>
              <a:buClrTx/>
              <a:buSzTx/>
              <a:buNone/>
              <a:defRPr/>
            </a:pPr>
            <a:r>
              <a:rPr lang="da-DK" altLang="en-US" sz="2400" b="1" dirty="0">
                <a:solidFill>
                  <a:srgbClr val="000090"/>
                </a:solidFill>
                <a:latin typeface="Courier"/>
              </a:rPr>
              <a:t>result1 </a:t>
            </a:r>
            <a:r>
              <a:rPr lang="da-DK" altLang="en-US" sz="2400" b="1" dirty="0">
                <a:solidFill>
                  <a:srgbClr val="FF00FF"/>
                </a:solidFill>
                <a:latin typeface="Courier"/>
              </a:rPr>
              <a:t>=</a:t>
            </a:r>
            <a:r>
              <a:rPr lang="da-DK" altLang="en-US" sz="2400" b="1" dirty="0">
                <a:solidFill>
                  <a:srgbClr val="000090"/>
                </a:solidFill>
                <a:latin typeface="Courier"/>
              </a:rPr>
              <a:t> 54</a:t>
            </a:r>
          </a:p>
          <a:p>
            <a:pPr>
              <a:spcBef>
                <a:spcPct val="0"/>
              </a:spcBef>
              <a:buClrTx/>
              <a:buSzTx/>
              <a:buNone/>
              <a:defRPr/>
            </a:pPr>
            <a:r>
              <a:rPr lang="da-DK" altLang="en-US" sz="2400" b="1" dirty="0" err="1">
                <a:solidFill>
                  <a:srgbClr val="000090"/>
                </a:solidFill>
                <a:latin typeface="Courier"/>
              </a:rPr>
              <a:t>my_age</a:t>
            </a:r>
            <a:r>
              <a:rPr lang="da-DK" altLang="en-US" sz="2400" b="1" dirty="0">
                <a:solidFill>
                  <a:srgbClr val="000090"/>
                </a:solidFill>
                <a:latin typeface="Courier"/>
              </a:rPr>
              <a:t> </a:t>
            </a:r>
            <a:r>
              <a:rPr lang="da-DK" altLang="en-US" sz="2400" b="1" dirty="0">
                <a:solidFill>
                  <a:srgbClr val="FF00FF"/>
                </a:solidFill>
                <a:latin typeface="Courier"/>
              </a:rPr>
              <a:t>= </a:t>
            </a:r>
            <a:r>
              <a:rPr lang="da-DK" altLang="en-US" sz="2400" b="1" dirty="0">
                <a:solidFill>
                  <a:srgbClr val="000090"/>
                </a:solidFill>
                <a:latin typeface="Courier"/>
              </a:rPr>
              <a:t>21</a:t>
            </a:r>
          </a:p>
          <a:p>
            <a:pPr>
              <a:spcBef>
                <a:spcPct val="0"/>
              </a:spcBef>
              <a:buClrTx/>
              <a:buSzTx/>
              <a:buNone/>
              <a:defRPr/>
            </a:pPr>
            <a:r>
              <a:rPr lang="da-DK" altLang="en-US" sz="2400" b="1" dirty="0" err="1">
                <a:solidFill>
                  <a:srgbClr val="000090"/>
                </a:solidFill>
                <a:latin typeface="Courier"/>
              </a:rPr>
              <a:t>bank_balance</a:t>
            </a:r>
            <a:r>
              <a:rPr lang="da-DK" altLang="en-US" sz="2400" b="1" dirty="0">
                <a:solidFill>
                  <a:srgbClr val="000090"/>
                </a:solidFill>
                <a:latin typeface="Courier"/>
              </a:rPr>
              <a:t> </a:t>
            </a:r>
            <a:r>
              <a:rPr lang="da-DK" altLang="en-US" sz="2400" b="1" dirty="0">
                <a:solidFill>
                  <a:srgbClr val="FF00FF"/>
                </a:solidFill>
                <a:latin typeface="Courier"/>
              </a:rPr>
              <a:t>= </a:t>
            </a:r>
            <a:r>
              <a:rPr lang="da-DK" altLang="en-US" sz="2400" b="1" dirty="0">
                <a:solidFill>
                  <a:srgbClr val="000090"/>
                </a:solidFill>
                <a:latin typeface="Courier"/>
              </a:rPr>
              <a:t>2019</a:t>
            </a:r>
          </a:p>
        </p:txBody>
      </p:sp>
      <p:sp>
        <p:nvSpPr>
          <p:cNvPr id="2" name="TextBox 1"/>
          <p:cNvSpPr txBox="1"/>
          <p:nvPr/>
        </p:nvSpPr>
        <p:spPr>
          <a:xfrm>
            <a:off x="3352800" y="754912"/>
            <a:ext cx="838200" cy="646331"/>
          </a:xfrm>
          <a:prstGeom prst="rect">
            <a:avLst/>
          </a:prstGeom>
          <a:noFill/>
        </p:spPr>
        <p:txBody>
          <a:bodyPr wrap="square" rtlCol="0">
            <a:spAutoFit/>
          </a:bodyPr>
          <a:lstStyle/>
          <a:p>
            <a:r>
              <a:rPr lang="en-GB" sz="3600" b="1" dirty="0">
                <a:solidFill>
                  <a:srgbClr val="FF00FF"/>
                </a:solidFill>
              </a:rPr>
              <a:t>=</a:t>
            </a:r>
            <a:endParaRPr lang="en-NZ" sz="3600" dirty="0"/>
          </a:p>
        </p:txBody>
      </p:sp>
    </p:spTree>
    <p:extLst>
      <p:ext uri="{BB962C8B-B14F-4D97-AF65-F5344CB8AC3E}">
        <p14:creationId xmlns:p14="http://schemas.microsoft.com/office/powerpoint/2010/main" val="223977869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
          <p:cNvSpPr>
            <a:spLocks noGrp="1" noChangeArrowheads="1"/>
          </p:cNvSpPr>
          <p:nvPr>
            <p:ph type="title"/>
          </p:nvPr>
        </p:nvSpPr>
        <p:spPr/>
        <p:txBody>
          <a:bodyPr>
            <a:normAutofit/>
          </a:bodyPr>
          <a:lstStyle/>
          <a:p>
            <a:r>
              <a:rPr lang="en-GB" dirty="0"/>
              <a:t>Doing Calculations</a:t>
            </a:r>
          </a:p>
        </p:txBody>
      </p:sp>
      <p:sp>
        <p:nvSpPr>
          <p:cNvPr id="10242" name="Rectangle 2"/>
          <p:cNvSpPr>
            <a:spLocks noGrp="1" noChangeArrowheads="1"/>
          </p:cNvSpPr>
          <p:nvPr>
            <p:ph type="body" idx="1"/>
          </p:nvPr>
        </p:nvSpPr>
        <p:spPr>
          <a:xfrm>
            <a:off x="152400" y="685800"/>
            <a:ext cx="8877300" cy="5753100"/>
          </a:xfrm>
        </p:spPr>
        <p:txBody>
          <a:bodyPr/>
          <a:lstStyle/>
          <a:p>
            <a:r>
              <a:rPr lang="en-GB" dirty="0"/>
              <a:t>The following mathematical operators can be used with integers and with floating point numbers:</a:t>
            </a:r>
          </a:p>
          <a:p>
            <a:pPr lvl="1"/>
            <a:r>
              <a:rPr lang="en-NZ" sz="2400" dirty="0"/>
              <a:t>Addition 		</a:t>
            </a:r>
            <a:r>
              <a:rPr lang="en-NZ" sz="3200" b="1" dirty="0">
                <a:solidFill>
                  <a:srgbClr val="FF00FF"/>
                </a:solidFill>
                <a:cs typeface="Calibri"/>
              </a:rPr>
              <a:t>+</a:t>
            </a:r>
          </a:p>
          <a:p>
            <a:pPr lvl="1"/>
            <a:r>
              <a:rPr lang="en-NZ" sz="2400" dirty="0"/>
              <a:t>Subtraction	</a:t>
            </a:r>
            <a:r>
              <a:rPr lang="en-NZ" sz="3200" b="1" dirty="0">
                <a:solidFill>
                  <a:srgbClr val="FF00FF"/>
                </a:solidFill>
                <a:cs typeface="Calibri"/>
              </a:rPr>
              <a:t>-</a:t>
            </a:r>
          </a:p>
          <a:p>
            <a:pPr lvl="1"/>
            <a:r>
              <a:rPr lang="en-NZ" sz="2400" dirty="0"/>
              <a:t>Multiplication	</a:t>
            </a:r>
            <a:r>
              <a:rPr lang="en-NZ" sz="3200" b="1" dirty="0">
                <a:solidFill>
                  <a:srgbClr val="FF00FF"/>
                </a:solidFill>
                <a:cs typeface="Calibri"/>
              </a:rPr>
              <a:t>*</a:t>
            </a:r>
          </a:p>
          <a:p>
            <a:pPr lvl="1"/>
            <a:r>
              <a:rPr lang="en-NZ" sz="2400" dirty="0"/>
              <a:t>Division		</a:t>
            </a:r>
            <a:r>
              <a:rPr lang="en-NZ" sz="3200" b="1" dirty="0">
                <a:solidFill>
                  <a:srgbClr val="FF00FF"/>
                </a:solidFill>
                <a:cs typeface="Calibri"/>
              </a:rPr>
              <a:t>/</a:t>
            </a:r>
          </a:p>
          <a:p>
            <a:pPr lvl="1"/>
            <a:r>
              <a:rPr lang="en-NZ" sz="2400" dirty="0"/>
              <a:t>Exponentiation	</a:t>
            </a:r>
            <a:r>
              <a:rPr lang="en-NZ" sz="3200" b="1" dirty="0">
                <a:solidFill>
                  <a:srgbClr val="FF00FF"/>
                </a:solidFill>
                <a:cs typeface="Calibri"/>
              </a:rPr>
              <a:t>**</a:t>
            </a:r>
          </a:p>
          <a:p>
            <a:endParaRPr lang="en-GB" dirty="0"/>
          </a:p>
          <a:p>
            <a:endParaRPr lang="en-GB" dirty="0"/>
          </a:p>
          <a:p>
            <a:pPr marL="0" indent="0">
              <a:buNone/>
            </a:pPr>
            <a:endParaRPr lang="en-GB" dirty="0"/>
          </a:p>
        </p:txBody>
      </p:sp>
      <p:sp>
        <p:nvSpPr>
          <p:cNvPr id="3" name="Footer Placeholder 2"/>
          <p:cNvSpPr>
            <a:spLocks noGrp="1"/>
          </p:cNvSpPr>
          <p:nvPr>
            <p:ph type="ftr" sz="quarter" idx="3"/>
          </p:nvPr>
        </p:nvSpPr>
        <p:spPr/>
        <p:txBody>
          <a:bodyPr/>
          <a:lstStyle/>
          <a:p>
            <a:r>
              <a:rPr lang="en-US"/>
              <a:t>CompSci 101 - Principles of Programming</a:t>
            </a:r>
            <a:endParaRPr lang="en-US" dirty="0"/>
          </a:p>
        </p:txBody>
      </p:sp>
      <p:sp>
        <p:nvSpPr>
          <p:cNvPr id="4" name="Slide Number Placeholder 3"/>
          <p:cNvSpPr>
            <a:spLocks noGrp="1"/>
          </p:cNvSpPr>
          <p:nvPr>
            <p:ph type="sldNum" sz="quarter" idx="4"/>
          </p:nvPr>
        </p:nvSpPr>
        <p:spPr/>
        <p:txBody>
          <a:bodyPr/>
          <a:lstStyle/>
          <a:p>
            <a:fld id="{B6F15528-21DE-4FAA-801E-634DDDAF4B2B}" type="slidenum">
              <a:rPr lang="en-US" smtClean="0"/>
              <a:pPr/>
              <a:t>15</a:t>
            </a:fld>
            <a:endParaRPr lang="en-US" dirty="0"/>
          </a:p>
        </p:txBody>
      </p:sp>
      <p:sp>
        <p:nvSpPr>
          <p:cNvPr id="7" name="Text Box 9"/>
          <p:cNvSpPr txBox="1">
            <a:spLocks noChangeArrowheads="1"/>
          </p:cNvSpPr>
          <p:nvPr/>
        </p:nvSpPr>
        <p:spPr bwMode="auto">
          <a:xfrm>
            <a:off x="1600200" y="4724400"/>
            <a:ext cx="5181600" cy="1569660"/>
          </a:xfrm>
          <a:prstGeom prst="rect">
            <a:avLst/>
          </a:prstGeom>
          <a:solidFill>
            <a:srgbClr val="D7F7FF"/>
          </a:solidFill>
          <a:ln>
            <a:solidFill>
              <a:srgbClr val="0000FF"/>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spcBef>
                <a:spcPct val="0"/>
              </a:spcBef>
              <a:buClrTx/>
              <a:buSzTx/>
              <a:buNone/>
              <a:defRPr/>
            </a:pPr>
            <a:r>
              <a:rPr lang="da-DK" altLang="en-US" sz="2400" b="1" dirty="0">
                <a:solidFill>
                  <a:srgbClr val="000090"/>
                </a:solidFill>
                <a:latin typeface="Courier"/>
              </a:rPr>
              <a:t>result1 = 54 </a:t>
            </a:r>
            <a:r>
              <a:rPr lang="da-DK" altLang="en-US" sz="2400" b="1" dirty="0">
                <a:solidFill>
                  <a:srgbClr val="FF00FF"/>
                </a:solidFill>
                <a:latin typeface="Courier"/>
              </a:rPr>
              <a:t>+</a:t>
            </a:r>
            <a:r>
              <a:rPr lang="da-DK" altLang="en-US" sz="2400" b="1" dirty="0">
                <a:solidFill>
                  <a:srgbClr val="000090"/>
                </a:solidFill>
                <a:latin typeface="Courier"/>
              </a:rPr>
              <a:t> 4</a:t>
            </a:r>
          </a:p>
          <a:p>
            <a:pPr>
              <a:spcBef>
                <a:spcPct val="0"/>
              </a:spcBef>
              <a:buClrTx/>
              <a:buSzTx/>
              <a:buNone/>
              <a:defRPr/>
            </a:pPr>
            <a:r>
              <a:rPr lang="da-DK" altLang="en-US" sz="2400" b="1" dirty="0">
                <a:solidFill>
                  <a:srgbClr val="000090"/>
                </a:solidFill>
                <a:latin typeface="Courier"/>
              </a:rPr>
              <a:t>result2 = 15 </a:t>
            </a:r>
            <a:r>
              <a:rPr lang="da-DK" altLang="en-US" sz="2400" b="1" dirty="0">
                <a:solidFill>
                  <a:srgbClr val="FF00FF"/>
                </a:solidFill>
                <a:latin typeface="Courier"/>
              </a:rPr>
              <a:t>/</a:t>
            </a:r>
            <a:r>
              <a:rPr lang="da-DK" altLang="en-US" sz="2400" b="1" dirty="0">
                <a:solidFill>
                  <a:srgbClr val="000090"/>
                </a:solidFill>
                <a:latin typeface="Courier"/>
              </a:rPr>
              <a:t> 5</a:t>
            </a:r>
          </a:p>
          <a:p>
            <a:pPr>
              <a:spcBef>
                <a:spcPct val="0"/>
              </a:spcBef>
              <a:buClrTx/>
              <a:buSzTx/>
              <a:buNone/>
              <a:defRPr/>
            </a:pPr>
            <a:r>
              <a:rPr lang="da-DK" altLang="en-US" sz="2400" b="1" dirty="0" err="1">
                <a:solidFill>
                  <a:srgbClr val="000090"/>
                </a:solidFill>
                <a:latin typeface="Courier"/>
              </a:rPr>
              <a:t>bank_balance</a:t>
            </a:r>
            <a:r>
              <a:rPr lang="da-DK" altLang="en-US" sz="2400" b="1" dirty="0">
                <a:solidFill>
                  <a:srgbClr val="000090"/>
                </a:solidFill>
                <a:latin typeface="Courier"/>
              </a:rPr>
              <a:t> = 2019 </a:t>
            </a:r>
            <a:r>
              <a:rPr lang="da-DK" altLang="en-US" sz="2400" b="1" dirty="0">
                <a:solidFill>
                  <a:srgbClr val="FF00FF"/>
                </a:solidFill>
                <a:latin typeface="Courier"/>
              </a:rPr>
              <a:t>*</a:t>
            </a:r>
            <a:r>
              <a:rPr lang="da-DK" altLang="en-US" sz="2400" b="1" dirty="0">
                <a:solidFill>
                  <a:srgbClr val="000090"/>
                </a:solidFill>
                <a:latin typeface="Courier"/>
              </a:rPr>
              <a:t> 2</a:t>
            </a:r>
          </a:p>
          <a:p>
            <a:pPr>
              <a:spcBef>
                <a:spcPct val="0"/>
              </a:spcBef>
              <a:buClrTx/>
              <a:buSzTx/>
              <a:buNone/>
              <a:defRPr/>
            </a:pPr>
            <a:r>
              <a:rPr lang="da-DK" altLang="en-US" sz="2400" b="1" dirty="0">
                <a:solidFill>
                  <a:srgbClr val="000090"/>
                </a:solidFill>
                <a:latin typeface="Courier"/>
              </a:rPr>
              <a:t>solution = 4 </a:t>
            </a:r>
            <a:r>
              <a:rPr lang="da-DK" altLang="en-US" sz="2400" b="1" dirty="0">
                <a:solidFill>
                  <a:srgbClr val="FF00FF"/>
                </a:solidFill>
                <a:latin typeface="Courier"/>
              </a:rPr>
              <a:t>** </a:t>
            </a:r>
            <a:r>
              <a:rPr lang="da-DK" altLang="en-US" sz="2400" b="1" dirty="0">
                <a:solidFill>
                  <a:srgbClr val="000090"/>
                </a:solidFill>
                <a:latin typeface="Courier"/>
              </a:rPr>
              <a:t>3</a:t>
            </a:r>
          </a:p>
        </p:txBody>
      </p:sp>
    </p:spTree>
    <p:extLst>
      <p:ext uri="{BB962C8B-B14F-4D97-AF65-F5344CB8AC3E}">
        <p14:creationId xmlns:p14="http://schemas.microsoft.com/office/powerpoint/2010/main" val="20038423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normAutofit/>
          </a:bodyPr>
          <a:lstStyle/>
          <a:p>
            <a:r>
              <a:rPr lang="en-US" dirty="0"/>
              <a:t>Expressions</a:t>
            </a:r>
          </a:p>
        </p:txBody>
      </p:sp>
      <p:sp>
        <p:nvSpPr>
          <p:cNvPr id="84995" name="Rectangle 3"/>
          <p:cNvSpPr>
            <a:spLocks noGrp="1" noChangeArrowheads="1"/>
          </p:cNvSpPr>
          <p:nvPr>
            <p:ph type="body" idx="1"/>
          </p:nvPr>
        </p:nvSpPr>
        <p:spPr>
          <a:xfrm>
            <a:off x="152400" y="533400"/>
            <a:ext cx="8991600" cy="5943600"/>
          </a:xfrm>
        </p:spPr>
        <p:txBody>
          <a:bodyPr>
            <a:normAutofit fontScale="70000" lnSpcReduction="20000"/>
          </a:bodyPr>
          <a:lstStyle/>
          <a:p>
            <a:r>
              <a:rPr lang="en-US" sz="3100" dirty="0"/>
              <a:t>An expression always evaluates to a single value, e.g., </a:t>
            </a:r>
          </a:p>
          <a:p>
            <a:endParaRPr lang="en-US" sz="900" dirty="0"/>
          </a:p>
          <a:p>
            <a:pPr lvl="1"/>
            <a:r>
              <a:rPr lang="en-US" sz="3100" b="1" dirty="0"/>
              <a:t>-3 + 5</a:t>
            </a:r>
          </a:p>
          <a:p>
            <a:pPr lvl="1"/>
            <a:r>
              <a:rPr lang="en-US" sz="3100" b="1" dirty="0"/>
              <a:t>6 * 2 + 1</a:t>
            </a:r>
          </a:p>
          <a:p>
            <a:pPr lvl="1"/>
            <a:r>
              <a:rPr lang="en-US" sz="3100" b="1" dirty="0"/>
              <a:t>52 – 3 * 2.3</a:t>
            </a:r>
          </a:p>
          <a:p>
            <a:pPr lvl="1"/>
            <a:r>
              <a:rPr lang="en-US" sz="3100" b="1" dirty="0"/>
              <a:t>4.6</a:t>
            </a:r>
          </a:p>
          <a:p>
            <a:endParaRPr lang="en-US" sz="900" dirty="0"/>
          </a:p>
          <a:p>
            <a:r>
              <a:rPr lang="en-US" sz="3100" dirty="0"/>
              <a:t>The right hand side of an assignment statement is always an </a:t>
            </a:r>
            <a:r>
              <a:rPr lang="en-US" sz="3100" b="1" dirty="0">
                <a:solidFill>
                  <a:srgbClr val="FF00FF"/>
                </a:solidFill>
              </a:rPr>
              <a:t>expression</a:t>
            </a:r>
            <a:r>
              <a:rPr lang="en-US" sz="3100" dirty="0"/>
              <a:t>.  </a:t>
            </a:r>
          </a:p>
          <a:p>
            <a:endParaRPr lang="en-US" dirty="0"/>
          </a:p>
          <a:p>
            <a:endParaRPr lang="en-US" dirty="0"/>
          </a:p>
          <a:p>
            <a:endParaRPr lang="en-US" dirty="0"/>
          </a:p>
          <a:p>
            <a:endParaRPr lang="en-US" dirty="0"/>
          </a:p>
          <a:p>
            <a:endParaRPr lang="en-US" sz="4800" dirty="0"/>
          </a:p>
          <a:p>
            <a:endParaRPr lang="en-US" sz="7800" dirty="0"/>
          </a:p>
          <a:p>
            <a:pPr>
              <a:lnSpc>
                <a:spcPct val="120000"/>
              </a:lnSpc>
            </a:pPr>
            <a:r>
              <a:rPr lang="en-US" sz="2900" dirty="0">
                <a:latin typeface="Calibri"/>
                <a:cs typeface="Calibri"/>
              </a:rPr>
              <a:t>Firstly the expression on the right hand side of the assignment operator is evaluated, and, then, the resulting value is assigned to the variable on the left hand side of the assignment operator.  </a:t>
            </a:r>
          </a:p>
          <a:p>
            <a:endParaRPr lang="en-US" dirty="0"/>
          </a:p>
          <a:p>
            <a:endParaRPr lang="en-US" dirty="0"/>
          </a:p>
          <a:p>
            <a:endParaRPr lang="en-US" dirty="0"/>
          </a:p>
        </p:txBody>
      </p:sp>
      <p:sp>
        <p:nvSpPr>
          <p:cNvPr id="4" name="Footer Placeholder 3"/>
          <p:cNvSpPr>
            <a:spLocks noGrp="1"/>
          </p:cNvSpPr>
          <p:nvPr>
            <p:ph type="ftr" sz="quarter" idx="3"/>
          </p:nvPr>
        </p:nvSpPr>
        <p:spPr/>
        <p:txBody>
          <a:bodyPr/>
          <a:lstStyle/>
          <a:p>
            <a:r>
              <a:rPr lang="en-US"/>
              <a:t>CompSci 101 - Principles of Programming</a:t>
            </a:r>
            <a:endParaRPr lang="en-US" dirty="0"/>
          </a:p>
        </p:txBody>
      </p:sp>
      <p:sp>
        <p:nvSpPr>
          <p:cNvPr id="5" name="Slide Number Placeholder 4"/>
          <p:cNvSpPr>
            <a:spLocks noGrp="1"/>
          </p:cNvSpPr>
          <p:nvPr>
            <p:ph type="sldNum" sz="quarter" idx="4"/>
          </p:nvPr>
        </p:nvSpPr>
        <p:spPr/>
        <p:txBody>
          <a:bodyPr/>
          <a:lstStyle/>
          <a:p>
            <a:fld id="{B6F15528-21DE-4FAA-801E-634DDDAF4B2B}" type="slidenum">
              <a:rPr lang="en-US" smtClean="0"/>
              <a:pPr/>
              <a:t>16</a:t>
            </a:fld>
            <a:endParaRPr lang="en-US" dirty="0"/>
          </a:p>
        </p:txBody>
      </p:sp>
      <p:sp>
        <p:nvSpPr>
          <p:cNvPr id="7" name="Text Box 9"/>
          <p:cNvSpPr txBox="1">
            <a:spLocks noChangeArrowheads="1"/>
          </p:cNvSpPr>
          <p:nvPr/>
        </p:nvSpPr>
        <p:spPr bwMode="auto">
          <a:xfrm>
            <a:off x="1828800" y="2819400"/>
            <a:ext cx="6324600" cy="1938992"/>
          </a:xfrm>
          <a:prstGeom prst="rect">
            <a:avLst/>
          </a:prstGeom>
          <a:solidFill>
            <a:srgbClr val="D7F7FF"/>
          </a:solidFill>
          <a:ln>
            <a:solidFill>
              <a:srgbClr val="0000FF"/>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spcBef>
                <a:spcPct val="0"/>
              </a:spcBef>
              <a:buClrTx/>
              <a:buSzTx/>
              <a:buNone/>
              <a:defRPr/>
            </a:pPr>
            <a:r>
              <a:rPr lang="da-DK" altLang="en-US" sz="2400" b="1" dirty="0">
                <a:solidFill>
                  <a:srgbClr val="000090"/>
                </a:solidFill>
                <a:latin typeface="Courier"/>
              </a:rPr>
              <a:t>result1 = </a:t>
            </a:r>
            <a:r>
              <a:rPr lang="da-DK" altLang="en-US" sz="2400" b="1" dirty="0">
                <a:solidFill>
                  <a:srgbClr val="FF00FF"/>
                </a:solidFill>
                <a:latin typeface="Courier"/>
              </a:rPr>
              <a:t>54 + 4 / 5</a:t>
            </a:r>
          </a:p>
          <a:p>
            <a:pPr>
              <a:spcBef>
                <a:spcPct val="0"/>
              </a:spcBef>
              <a:buClrTx/>
              <a:buSzTx/>
              <a:buNone/>
              <a:defRPr/>
            </a:pPr>
            <a:r>
              <a:rPr lang="da-DK" altLang="en-US" sz="2400" b="1" dirty="0">
                <a:solidFill>
                  <a:srgbClr val="000090"/>
                </a:solidFill>
                <a:latin typeface="Courier"/>
              </a:rPr>
              <a:t>result2 = </a:t>
            </a:r>
            <a:r>
              <a:rPr lang="da-DK" altLang="en-US" sz="2400" b="1" dirty="0">
                <a:solidFill>
                  <a:srgbClr val="FF00FF"/>
                </a:solidFill>
                <a:latin typeface="Courier"/>
              </a:rPr>
              <a:t>15 / 5</a:t>
            </a:r>
          </a:p>
          <a:p>
            <a:pPr>
              <a:spcBef>
                <a:spcPct val="0"/>
              </a:spcBef>
              <a:buClrTx/>
              <a:buSzTx/>
              <a:buNone/>
              <a:defRPr/>
            </a:pPr>
            <a:r>
              <a:rPr lang="da-DK" altLang="en-US" sz="2400" b="1" dirty="0" err="1">
                <a:solidFill>
                  <a:srgbClr val="000090"/>
                </a:solidFill>
                <a:latin typeface="Courier"/>
              </a:rPr>
              <a:t>bank_balance</a:t>
            </a:r>
            <a:r>
              <a:rPr lang="da-DK" altLang="en-US" sz="2400" b="1" dirty="0">
                <a:solidFill>
                  <a:srgbClr val="000090"/>
                </a:solidFill>
                <a:latin typeface="Courier"/>
              </a:rPr>
              <a:t> = </a:t>
            </a:r>
            <a:r>
              <a:rPr lang="da-DK" altLang="en-US" sz="2400" b="1" dirty="0">
                <a:solidFill>
                  <a:srgbClr val="FF00FF"/>
                </a:solidFill>
                <a:latin typeface="Courier"/>
              </a:rPr>
              <a:t>2019 * 3 / 100</a:t>
            </a:r>
          </a:p>
          <a:p>
            <a:pPr>
              <a:spcBef>
                <a:spcPct val="0"/>
              </a:spcBef>
              <a:buClrTx/>
              <a:buSzTx/>
              <a:buNone/>
              <a:defRPr/>
            </a:pPr>
            <a:r>
              <a:rPr lang="da-DK" altLang="en-US" sz="2400" b="1" dirty="0">
                <a:solidFill>
                  <a:srgbClr val="000090"/>
                </a:solidFill>
                <a:latin typeface="Courier"/>
              </a:rPr>
              <a:t>age = </a:t>
            </a:r>
            <a:r>
              <a:rPr lang="da-DK" altLang="en-US" sz="2400" b="1" dirty="0">
                <a:solidFill>
                  <a:srgbClr val="FF00FF"/>
                </a:solidFill>
                <a:latin typeface="Courier"/>
              </a:rPr>
              <a:t>1 + 2 + 1 + 1</a:t>
            </a:r>
          </a:p>
          <a:p>
            <a:pPr>
              <a:spcBef>
                <a:spcPct val="0"/>
              </a:spcBef>
              <a:buClrTx/>
              <a:buSzTx/>
              <a:buNone/>
              <a:defRPr/>
            </a:pPr>
            <a:r>
              <a:rPr lang="da-DK" altLang="en-US" sz="2400" b="1" dirty="0">
                <a:solidFill>
                  <a:srgbClr val="000090"/>
                </a:solidFill>
                <a:latin typeface="Courier"/>
              </a:rPr>
              <a:t>result3 = </a:t>
            </a:r>
            <a:r>
              <a:rPr lang="da-DK" altLang="en-US" sz="2400" b="1" dirty="0">
                <a:solidFill>
                  <a:srgbClr val="FF00FF"/>
                </a:solidFill>
                <a:latin typeface="Courier"/>
              </a:rPr>
              <a:t>7</a:t>
            </a:r>
          </a:p>
        </p:txBody>
      </p:sp>
    </p:spTree>
    <p:extLst>
      <p:ext uri="{BB962C8B-B14F-4D97-AF65-F5344CB8AC3E}">
        <p14:creationId xmlns:p14="http://schemas.microsoft.com/office/powerpoint/2010/main" val="3270268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4995">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4995">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normAutofit/>
          </a:bodyPr>
          <a:lstStyle/>
          <a:p>
            <a:r>
              <a:rPr lang="en-US" dirty="0"/>
              <a:t>Expressions</a:t>
            </a:r>
          </a:p>
        </p:txBody>
      </p:sp>
      <p:sp>
        <p:nvSpPr>
          <p:cNvPr id="84995" name="Rectangle 3"/>
          <p:cNvSpPr>
            <a:spLocks noGrp="1" noChangeArrowheads="1"/>
          </p:cNvSpPr>
          <p:nvPr>
            <p:ph type="body" idx="1"/>
          </p:nvPr>
        </p:nvSpPr>
        <p:spPr/>
        <p:txBody>
          <a:bodyPr>
            <a:normAutofit/>
          </a:bodyPr>
          <a:lstStyle/>
          <a:p>
            <a:r>
              <a:rPr lang="en-US" dirty="0"/>
              <a:t> An expression can be used anywhere a single value can be used.   </a:t>
            </a:r>
          </a:p>
          <a:p>
            <a:r>
              <a:rPr lang="en-US" dirty="0"/>
              <a:t> A variable can be used anywhere a single value can be used.</a:t>
            </a:r>
          </a:p>
          <a:p>
            <a:endParaRPr lang="en-US" dirty="0"/>
          </a:p>
        </p:txBody>
      </p:sp>
      <p:sp>
        <p:nvSpPr>
          <p:cNvPr id="4" name="Footer Placeholder 3"/>
          <p:cNvSpPr>
            <a:spLocks noGrp="1"/>
          </p:cNvSpPr>
          <p:nvPr>
            <p:ph type="ftr" sz="quarter" idx="3"/>
          </p:nvPr>
        </p:nvSpPr>
        <p:spPr/>
        <p:txBody>
          <a:bodyPr/>
          <a:lstStyle/>
          <a:p>
            <a:r>
              <a:rPr lang="en-US"/>
              <a:t>CompSci 101 - Principles of Programming</a:t>
            </a:r>
            <a:endParaRPr lang="en-US" dirty="0"/>
          </a:p>
        </p:txBody>
      </p:sp>
      <p:sp>
        <p:nvSpPr>
          <p:cNvPr id="5" name="Slide Number Placeholder 4"/>
          <p:cNvSpPr>
            <a:spLocks noGrp="1"/>
          </p:cNvSpPr>
          <p:nvPr>
            <p:ph type="sldNum" sz="quarter" idx="4"/>
          </p:nvPr>
        </p:nvSpPr>
        <p:spPr/>
        <p:txBody>
          <a:bodyPr/>
          <a:lstStyle/>
          <a:p>
            <a:fld id="{B6F15528-21DE-4FAA-801E-634DDDAF4B2B}" type="slidenum">
              <a:rPr lang="en-US" smtClean="0"/>
              <a:pPr/>
              <a:t>17</a:t>
            </a:fld>
            <a:endParaRPr lang="en-US" dirty="0"/>
          </a:p>
        </p:txBody>
      </p:sp>
      <p:sp>
        <p:nvSpPr>
          <p:cNvPr id="7" name="Text Box 9"/>
          <p:cNvSpPr txBox="1">
            <a:spLocks noChangeArrowheads="1"/>
          </p:cNvSpPr>
          <p:nvPr/>
        </p:nvSpPr>
        <p:spPr bwMode="auto">
          <a:xfrm>
            <a:off x="1143000" y="1981200"/>
            <a:ext cx="6705600" cy="2677656"/>
          </a:xfrm>
          <a:prstGeom prst="rect">
            <a:avLst/>
          </a:prstGeom>
          <a:solidFill>
            <a:srgbClr val="D7F7FF"/>
          </a:solidFill>
          <a:ln>
            <a:solidFill>
              <a:srgbClr val="0000FF"/>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spcBef>
                <a:spcPct val="0"/>
              </a:spcBef>
              <a:buClrTx/>
              <a:buSzTx/>
              <a:buNone/>
              <a:defRPr/>
            </a:pPr>
            <a:r>
              <a:rPr lang="da-DK" altLang="en-US" sz="2400" b="1" dirty="0">
                <a:solidFill>
                  <a:srgbClr val="000090"/>
                </a:solidFill>
                <a:latin typeface="Courier"/>
              </a:rPr>
              <a:t>result1 = 54 + 4 / 5</a:t>
            </a:r>
          </a:p>
          <a:p>
            <a:pPr>
              <a:spcBef>
                <a:spcPct val="0"/>
              </a:spcBef>
              <a:buClrTx/>
              <a:buSzTx/>
              <a:buNone/>
              <a:defRPr/>
            </a:pPr>
            <a:r>
              <a:rPr lang="da-DK" altLang="en-US" sz="2400" b="1" dirty="0">
                <a:solidFill>
                  <a:srgbClr val="000090"/>
                </a:solidFill>
                <a:latin typeface="Courier"/>
              </a:rPr>
              <a:t>result2 = </a:t>
            </a:r>
            <a:r>
              <a:rPr lang="da-DK" altLang="en-US" sz="2400" b="1" dirty="0">
                <a:solidFill>
                  <a:srgbClr val="FF00FF"/>
                </a:solidFill>
                <a:latin typeface="Courier"/>
              </a:rPr>
              <a:t>result1</a:t>
            </a:r>
            <a:r>
              <a:rPr lang="da-DK" altLang="en-US" sz="2400" b="1" dirty="0">
                <a:solidFill>
                  <a:srgbClr val="000090"/>
                </a:solidFill>
                <a:latin typeface="Courier"/>
              </a:rPr>
              <a:t> / 10</a:t>
            </a:r>
          </a:p>
          <a:p>
            <a:pPr>
              <a:spcBef>
                <a:spcPct val="0"/>
              </a:spcBef>
              <a:buClrTx/>
              <a:buSzTx/>
              <a:buNone/>
              <a:defRPr/>
            </a:pPr>
            <a:r>
              <a:rPr lang="da-DK" altLang="en-US" sz="2400" b="1" dirty="0" err="1">
                <a:solidFill>
                  <a:srgbClr val="000090"/>
                </a:solidFill>
                <a:latin typeface="Courier"/>
              </a:rPr>
              <a:t>bank_balance</a:t>
            </a:r>
            <a:r>
              <a:rPr lang="da-DK" altLang="en-US" sz="2400" b="1" dirty="0">
                <a:solidFill>
                  <a:srgbClr val="000090"/>
                </a:solidFill>
                <a:latin typeface="Courier"/>
              </a:rPr>
              <a:t> = 2019 * 3 / </a:t>
            </a:r>
            <a:r>
              <a:rPr lang="da-DK" altLang="en-US" sz="2400" b="1" dirty="0">
                <a:solidFill>
                  <a:srgbClr val="FF00FF"/>
                </a:solidFill>
                <a:latin typeface="Courier"/>
              </a:rPr>
              <a:t>result2</a:t>
            </a:r>
          </a:p>
          <a:p>
            <a:pPr>
              <a:spcBef>
                <a:spcPct val="0"/>
              </a:spcBef>
              <a:buClrTx/>
              <a:buSzTx/>
              <a:buNone/>
              <a:defRPr/>
            </a:pPr>
            <a:endParaRPr lang="da-DK" altLang="en-US" sz="2400" b="1" dirty="0">
              <a:solidFill>
                <a:srgbClr val="000090"/>
              </a:solidFill>
              <a:latin typeface="Courier"/>
            </a:endParaRPr>
          </a:p>
          <a:p>
            <a:pPr>
              <a:spcBef>
                <a:spcPct val="0"/>
              </a:spcBef>
              <a:buClrTx/>
              <a:buSzTx/>
              <a:buNone/>
              <a:defRPr/>
            </a:pPr>
            <a:r>
              <a:rPr lang="da-DK" altLang="en-US" sz="2400" b="1" dirty="0">
                <a:solidFill>
                  <a:srgbClr val="000090"/>
                </a:solidFill>
                <a:latin typeface="Courier"/>
              </a:rPr>
              <a:t>age = 5</a:t>
            </a:r>
          </a:p>
          <a:p>
            <a:pPr>
              <a:spcBef>
                <a:spcPct val="0"/>
              </a:spcBef>
              <a:buClrTx/>
              <a:buSzTx/>
              <a:buNone/>
              <a:defRPr/>
            </a:pPr>
            <a:r>
              <a:rPr lang="da-DK" altLang="en-US" sz="2400" b="1" dirty="0">
                <a:solidFill>
                  <a:srgbClr val="000090"/>
                </a:solidFill>
                <a:latin typeface="Courier"/>
              </a:rPr>
              <a:t>age = </a:t>
            </a:r>
            <a:r>
              <a:rPr lang="da-DK" altLang="en-US" sz="2400" b="1" dirty="0">
                <a:solidFill>
                  <a:srgbClr val="FF00FF"/>
                </a:solidFill>
                <a:latin typeface="Courier"/>
              </a:rPr>
              <a:t>age</a:t>
            </a:r>
            <a:r>
              <a:rPr lang="da-DK" altLang="en-US" sz="2400" b="1" dirty="0">
                <a:solidFill>
                  <a:srgbClr val="000090"/>
                </a:solidFill>
                <a:latin typeface="Courier"/>
              </a:rPr>
              <a:t> + 4</a:t>
            </a:r>
          </a:p>
          <a:p>
            <a:pPr>
              <a:spcBef>
                <a:spcPct val="0"/>
              </a:spcBef>
              <a:buClrTx/>
              <a:buSzTx/>
              <a:buNone/>
              <a:defRPr/>
            </a:pPr>
            <a:r>
              <a:rPr lang="da-DK" altLang="en-US" sz="2400" b="1" dirty="0">
                <a:solidFill>
                  <a:srgbClr val="000090"/>
                </a:solidFill>
                <a:latin typeface="Courier"/>
              </a:rPr>
              <a:t>age = </a:t>
            </a:r>
            <a:r>
              <a:rPr lang="da-DK" altLang="en-US" sz="2400" b="1" dirty="0">
                <a:solidFill>
                  <a:srgbClr val="FF00FF"/>
                </a:solidFill>
                <a:latin typeface="Courier"/>
              </a:rPr>
              <a:t>age </a:t>
            </a:r>
            <a:r>
              <a:rPr lang="da-DK" altLang="en-US" sz="2400" b="1" dirty="0">
                <a:solidFill>
                  <a:srgbClr val="000090"/>
                </a:solidFill>
                <a:latin typeface="Courier"/>
              </a:rPr>
              <a:t>* 3</a:t>
            </a:r>
          </a:p>
        </p:txBody>
      </p:sp>
    </p:spTree>
    <p:extLst>
      <p:ext uri="{BB962C8B-B14F-4D97-AF65-F5344CB8AC3E}">
        <p14:creationId xmlns:p14="http://schemas.microsoft.com/office/powerpoint/2010/main" val="27408837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normAutofit/>
          </a:bodyPr>
          <a:lstStyle/>
          <a:p>
            <a:r>
              <a:rPr lang="en-US" dirty="0"/>
              <a:t>Printing to the standard output</a:t>
            </a:r>
          </a:p>
        </p:txBody>
      </p:sp>
      <p:sp>
        <p:nvSpPr>
          <p:cNvPr id="84995" name="Rectangle 3"/>
          <p:cNvSpPr>
            <a:spLocks noGrp="1" noChangeArrowheads="1"/>
          </p:cNvSpPr>
          <p:nvPr>
            <p:ph type="body" idx="1"/>
          </p:nvPr>
        </p:nvSpPr>
        <p:spPr/>
        <p:txBody>
          <a:bodyPr>
            <a:normAutofit/>
          </a:bodyPr>
          <a:lstStyle/>
          <a:p>
            <a:r>
              <a:rPr lang="en-US" dirty="0"/>
              <a:t>The </a:t>
            </a:r>
            <a:r>
              <a:rPr lang="en-US" b="1" dirty="0">
                <a:solidFill>
                  <a:srgbClr val="FF00FF"/>
                </a:solidFill>
              </a:rPr>
              <a:t>print() function </a:t>
            </a:r>
            <a:r>
              <a:rPr lang="en-US" dirty="0"/>
              <a:t>is used to print values to the standard output.  </a:t>
            </a:r>
            <a:endParaRPr lang="en-US" baseline="30000" dirty="0"/>
          </a:p>
          <a:p>
            <a:pPr lvl="1"/>
            <a:r>
              <a:rPr lang="en-US" sz="2400" b="1" dirty="0">
                <a:latin typeface="Courier"/>
                <a:cs typeface="Courier"/>
              </a:rPr>
              <a:t>print(45.67)</a:t>
            </a:r>
          </a:p>
          <a:p>
            <a:pPr lvl="1"/>
            <a:r>
              <a:rPr lang="en-US" sz="2400" b="1" dirty="0">
                <a:latin typeface="Courier"/>
                <a:cs typeface="Courier"/>
              </a:rPr>
              <a:t>print(100000)</a:t>
            </a:r>
          </a:p>
          <a:p>
            <a:pPr lvl="1"/>
            <a:r>
              <a:rPr lang="en-US" sz="2400" b="1" dirty="0">
                <a:latin typeface="Courier"/>
                <a:cs typeface="Courier"/>
              </a:rPr>
              <a:t>print(44)</a:t>
            </a:r>
          </a:p>
          <a:p>
            <a:pPr lvl="1"/>
            <a:endParaRPr lang="en-US" sz="1200" dirty="0"/>
          </a:p>
          <a:p>
            <a:r>
              <a:rPr lang="en-US" dirty="0"/>
              <a:t>Notice that round brackets (parentheses) are used with functions.  After printing whatever is to be printed (whatever is inside the round brackets), a new line is printed, i.e., the pen moves to the next line.  </a:t>
            </a:r>
          </a:p>
        </p:txBody>
      </p:sp>
      <p:sp>
        <p:nvSpPr>
          <p:cNvPr id="4" name="Footer Placeholder 3"/>
          <p:cNvSpPr>
            <a:spLocks noGrp="1"/>
          </p:cNvSpPr>
          <p:nvPr>
            <p:ph type="ftr" sz="quarter" idx="3"/>
          </p:nvPr>
        </p:nvSpPr>
        <p:spPr/>
        <p:txBody>
          <a:bodyPr/>
          <a:lstStyle/>
          <a:p>
            <a:r>
              <a:rPr lang="en-US"/>
              <a:t>CompSci 101 - Principles of Programming</a:t>
            </a:r>
            <a:endParaRPr lang="en-US" dirty="0"/>
          </a:p>
        </p:txBody>
      </p:sp>
      <p:sp>
        <p:nvSpPr>
          <p:cNvPr id="5" name="Slide Number Placeholder 4"/>
          <p:cNvSpPr>
            <a:spLocks noGrp="1"/>
          </p:cNvSpPr>
          <p:nvPr>
            <p:ph type="sldNum" sz="quarter" idx="4"/>
          </p:nvPr>
        </p:nvSpPr>
        <p:spPr/>
        <p:txBody>
          <a:bodyPr/>
          <a:lstStyle/>
          <a:p>
            <a:fld id="{B6F15528-21DE-4FAA-801E-634DDDAF4B2B}" type="slidenum">
              <a:rPr lang="en-US" smtClean="0"/>
              <a:pPr/>
              <a:t>18</a:t>
            </a:fld>
            <a:endParaRPr lang="en-US" dirty="0"/>
          </a:p>
        </p:txBody>
      </p:sp>
      <p:sp>
        <p:nvSpPr>
          <p:cNvPr id="8" name="Text Box 9"/>
          <p:cNvSpPr txBox="1">
            <a:spLocks noChangeArrowheads="1"/>
          </p:cNvSpPr>
          <p:nvPr/>
        </p:nvSpPr>
        <p:spPr bwMode="auto">
          <a:xfrm>
            <a:off x="457200" y="4038600"/>
            <a:ext cx="7239000" cy="2308324"/>
          </a:xfrm>
          <a:prstGeom prst="rect">
            <a:avLst/>
          </a:prstGeom>
          <a:solidFill>
            <a:srgbClr val="D7F7FF"/>
          </a:solidFill>
          <a:ln>
            <a:solidFill>
              <a:srgbClr val="0000FF"/>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spcBef>
                <a:spcPct val="0"/>
              </a:spcBef>
              <a:buClrTx/>
              <a:buSzTx/>
              <a:buNone/>
              <a:defRPr/>
            </a:pPr>
            <a:r>
              <a:rPr lang="da-DK" altLang="en-US" sz="2400" b="1" dirty="0">
                <a:solidFill>
                  <a:srgbClr val="000090"/>
                </a:solidFill>
                <a:latin typeface="Courier"/>
              </a:rPr>
              <a:t>principal = 100</a:t>
            </a:r>
          </a:p>
          <a:p>
            <a:pPr>
              <a:spcBef>
                <a:spcPct val="0"/>
              </a:spcBef>
              <a:buClrTx/>
              <a:buSzTx/>
              <a:buNone/>
              <a:defRPr/>
            </a:pPr>
            <a:r>
              <a:rPr lang="da-DK" altLang="en-US" sz="2400" b="1" dirty="0" err="1">
                <a:solidFill>
                  <a:srgbClr val="000090"/>
                </a:solidFill>
                <a:latin typeface="Courier"/>
              </a:rPr>
              <a:t>years</a:t>
            </a:r>
            <a:r>
              <a:rPr lang="da-DK" altLang="en-US" sz="2400" b="1" dirty="0">
                <a:solidFill>
                  <a:srgbClr val="000090"/>
                </a:solidFill>
                <a:latin typeface="Courier"/>
              </a:rPr>
              <a:t> = 15</a:t>
            </a:r>
          </a:p>
          <a:p>
            <a:pPr>
              <a:spcBef>
                <a:spcPct val="0"/>
              </a:spcBef>
              <a:buClrTx/>
              <a:buSzTx/>
              <a:buNone/>
              <a:defRPr/>
            </a:pPr>
            <a:endParaRPr lang="da-DK" altLang="en-US" sz="2400" b="1" dirty="0">
              <a:solidFill>
                <a:srgbClr val="000090"/>
              </a:solidFill>
              <a:latin typeface="Courier"/>
            </a:endParaRPr>
          </a:p>
          <a:p>
            <a:pPr>
              <a:spcBef>
                <a:spcPct val="0"/>
              </a:spcBef>
              <a:buClrTx/>
              <a:buSzTx/>
              <a:buNone/>
              <a:defRPr/>
            </a:pPr>
            <a:r>
              <a:rPr lang="da-DK" altLang="en-US" sz="2400" b="1" dirty="0">
                <a:solidFill>
                  <a:srgbClr val="FF00FF"/>
                </a:solidFill>
                <a:latin typeface="Courier"/>
              </a:rPr>
              <a:t>print(</a:t>
            </a:r>
            <a:r>
              <a:rPr lang="da-DK" altLang="en-US" sz="2400" b="1" dirty="0">
                <a:solidFill>
                  <a:srgbClr val="000090"/>
                </a:solidFill>
                <a:latin typeface="Courier"/>
              </a:rPr>
              <a:t>43</a:t>
            </a:r>
            <a:r>
              <a:rPr lang="da-DK" altLang="en-US" sz="2400" b="1" dirty="0">
                <a:solidFill>
                  <a:srgbClr val="FF00FF"/>
                </a:solidFill>
                <a:latin typeface="Courier"/>
              </a:rPr>
              <a:t>)</a:t>
            </a:r>
          </a:p>
          <a:p>
            <a:pPr>
              <a:spcBef>
                <a:spcPct val="0"/>
              </a:spcBef>
              <a:buClrTx/>
              <a:buSzTx/>
              <a:buNone/>
              <a:defRPr/>
            </a:pPr>
            <a:r>
              <a:rPr lang="da-DK" altLang="en-US" sz="2400" b="1" dirty="0">
                <a:solidFill>
                  <a:srgbClr val="FF00FF"/>
                </a:solidFill>
                <a:latin typeface="Courier"/>
              </a:rPr>
              <a:t>print(</a:t>
            </a:r>
            <a:r>
              <a:rPr lang="da-DK" altLang="en-US" sz="2400" b="1" dirty="0">
                <a:solidFill>
                  <a:srgbClr val="000090"/>
                </a:solidFill>
                <a:latin typeface="Courier"/>
              </a:rPr>
              <a:t>principal</a:t>
            </a:r>
            <a:r>
              <a:rPr lang="da-DK" altLang="en-US" sz="2400" b="1" dirty="0">
                <a:solidFill>
                  <a:srgbClr val="FF00FF"/>
                </a:solidFill>
                <a:latin typeface="Courier"/>
              </a:rPr>
              <a:t>)</a:t>
            </a:r>
          </a:p>
          <a:p>
            <a:pPr>
              <a:spcBef>
                <a:spcPct val="0"/>
              </a:spcBef>
              <a:buClrTx/>
              <a:buSzTx/>
              <a:buNone/>
              <a:defRPr/>
            </a:pPr>
            <a:r>
              <a:rPr lang="da-DK" altLang="en-US" sz="2400" b="1" dirty="0">
                <a:solidFill>
                  <a:srgbClr val="FF00FF"/>
                </a:solidFill>
                <a:latin typeface="Courier"/>
              </a:rPr>
              <a:t>print(</a:t>
            </a:r>
            <a:r>
              <a:rPr lang="da-DK" altLang="en-US" sz="2400" b="1" dirty="0">
                <a:solidFill>
                  <a:srgbClr val="000090"/>
                </a:solidFill>
                <a:latin typeface="Courier"/>
              </a:rPr>
              <a:t>2 * </a:t>
            </a:r>
            <a:r>
              <a:rPr lang="da-DK" altLang="en-US" sz="2400" b="1" dirty="0" err="1">
                <a:solidFill>
                  <a:srgbClr val="000090"/>
                </a:solidFill>
                <a:latin typeface="Courier"/>
              </a:rPr>
              <a:t>years</a:t>
            </a:r>
            <a:r>
              <a:rPr lang="da-DK" altLang="en-US" sz="2400" b="1" dirty="0">
                <a:solidFill>
                  <a:srgbClr val="000090"/>
                </a:solidFill>
                <a:latin typeface="Courier"/>
              </a:rPr>
              <a:t> + 1</a:t>
            </a:r>
            <a:r>
              <a:rPr lang="da-DK" altLang="en-US" sz="2400" b="1" dirty="0">
                <a:solidFill>
                  <a:srgbClr val="FF00FF"/>
                </a:solidFill>
                <a:latin typeface="Courier"/>
              </a:rPr>
              <a:t>)</a:t>
            </a:r>
          </a:p>
        </p:txBody>
      </p:sp>
      <p:sp>
        <p:nvSpPr>
          <p:cNvPr id="10" name="TextBox 9"/>
          <p:cNvSpPr txBox="1"/>
          <p:nvPr/>
        </p:nvSpPr>
        <p:spPr>
          <a:xfrm>
            <a:off x="6553200" y="5562600"/>
            <a:ext cx="1676400" cy="1200328"/>
          </a:xfrm>
          <a:prstGeom prst="rect">
            <a:avLst/>
          </a:prstGeom>
          <a:solidFill>
            <a:srgbClr val="E3EBF3"/>
          </a:solidFill>
          <a:ln>
            <a:solidFill>
              <a:srgbClr val="0000FF"/>
            </a:solidFill>
          </a:ln>
        </p:spPr>
        <p:txBody>
          <a:bodyPr wrap="square" rtlCol="0">
            <a:spAutoFit/>
          </a:bodyPr>
          <a:lstStyle/>
          <a:p>
            <a:r>
              <a:rPr lang="en-US" sz="2400" b="1" dirty="0">
                <a:solidFill>
                  <a:srgbClr val="000090"/>
                </a:solidFill>
                <a:latin typeface="Courier"/>
                <a:cs typeface="Courier"/>
              </a:rPr>
              <a:t>43</a:t>
            </a:r>
          </a:p>
          <a:p>
            <a:r>
              <a:rPr lang="en-US" sz="2400" b="1" dirty="0">
                <a:solidFill>
                  <a:srgbClr val="000090"/>
                </a:solidFill>
                <a:latin typeface="Courier"/>
                <a:cs typeface="Courier"/>
              </a:rPr>
              <a:t>100</a:t>
            </a:r>
          </a:p>
          <a:p>
            <a:r>
              <a:rPr lang="en-US" sz="2400" b="1" dirty="0">
                <a:solidFill>
                  <a:srgbClr val="000090"/>
                </a:solidFill>
                <a:latin typeface="Courier"/>
                <a:cs typeface="Courier"/>
              </a:rPr>
              <a:t>31</a:t>
            </a:r>
          </a:p>
        </p:txBody>
      </p:sp>
    </p:spTree>
    <p:extLst>
      <p:ext uri="{BB962C8B-B14F-4D97-AF65-F5344CB8AC3E}">
        <p14:creationId xmlns:p14="http://schemas.microsoft.com/office/powerpoint/2010/main" val="514069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4995">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normAutofit/>
          </a:bodyPr>
          <a:lstStyle/>
          <a:p>
            <a:r>
              <a:rPr lang="en-US" dirty="0"/>
              <a:t>Printing a blank line</a:t>
            </a:r>
          </a:p>
        </p:txBody>
      </p:sp>
      <p:sp>
        <p:nvSpPr>
          <p:cNvPr id="84995" name="Rectangle 3"/>
          <p:cNvSpPr>
            <a:spLocks noGrp="1" noChangeArrowheads="1"/>
          </p:cNvSpPr>
          <p:nvPr>
            <p:ph type="body" idx="1"/>
          </p:nvPr>
        </p:nvSpPr>
        <p:spPr/>
        <p:txBody>
          <a:bodyPr>
            <a:normAutofit/>
          </a:bodyPr>
          <a:lstStyle/>
          <a:p>
            <a:r>
              <a:rPr lang="en-US" dirty="0"/>
              <a:t>The </a:t>
            </a:r>
            <a:r>
              <a:rPr lang="en-US" b="1" dirty="0">
                <a:solidFill>
                  <a:srgbClr val="FF00FF"/>
                </a:solidFill>
              </a:rPr>
              <a:t>print() </a:t>
            </a:r>
            <a:r>
              <a:rPr lang="en-US" dirty="0"/>
              <a:t>statement with no arguments simply prints a blank line.</a:t>
            </a:r>
            <a:endParaRPr lang="en-US" baseline="30000" dirty="0"/>
          </a:p>
          <a:p>
            <a:pPr lvl="1"/>
            <a:endParaRPr lang="en-US" sz="800" dirty="0"/>
          </a:p>
        </p:txBody>
      </p:sp>
      <p:sp>
        <p:nvSpPr>
          <p:cNvPr id="4" name="Footer Placeholder 3"/>
          <p:cNvSpPr>
            <a:spLocks noGrp="1"/>
          </p:cNvSpPr>
          <p:nvPr>
            <p:ph type="ftr" sz="quarter" idx="3"/>
          </p:nvPr>
        </p:nvSpPr>
        <p:spPr/>
        <p:txBody>
          <a:bodyPr/>
          <a:lstStyle/>
          <a:p>
            <a:r>
              <a:rPr lang="en-US"/>
              <a:t>CompSci 101 - Principles of Programming</a:t>
            </a:r>
            <a:endParaRPr lang="en-US" dirty="0"/>
          </a:p>
        </p:txBody>
      </p:sp>
      <p:sp>
        <p:nvSpPr>
          <p:cNvPr id="5" name="Slide Number Placeholder 4"/>
          <p:cNvSpPr>
            <a:spLocks noGrp="1"/>
          </p:cNvSpPr>
          <p:nvPr>
            <p:ph type="sldNum" sz="quarter" idx="4"/>
          </p:nvPr>
        </p:nvSpPr>
        <p:spPr/>
        <p:txBody>
          <a:bodyPr/>
          <a:lstStyle/>
          <a:p>
            <a:fld id="{B6F15528-21DE-4FAA-801E-634DDDAF4B2B}" type="slidenum">
              <a:rPr lang="en-US" smtClean="0"/>
              <a:pPr/>
              <a:t>19</a:t>
            </a:fld>
            <a:endParaRPr lang="en-US" dirty="0"/>
          </a:p>
        </p:txBody>
      </p:sp>
      <p:sp>
        <p:nvSpPr>
          <p:cNvPr id="8" name="Text Box 9"/>
          <p:cNvSpPr txBox="1">
            <a:spLocks noChangeArrowheads="1"/>
          </p:cNvSpPr>
          <p:nvPr/>
        </p:nvSpPr>
        <p:spPr bwMode="auto">
          <a:xfrm>
            <a:off x="990600" y="1600200"/>
            <a:ext cx="5105400" cy="3467120"/>
          </a:xfrm>
          <a:prstGeom prst="rect">
            <a:avLst/>
          </a:prstGeom>
          <a:solidFill>
            <a:srgbClr val="D7F7FF"/>
          </a:solidFill>
          <a:ln>
            <a:solidFill>
              <a:srgbClr val="0000FF"/>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spcBef>
                <a:spcPct val="0"/>
              </a:spcBef>
              <a:buClrTx/>
              <a:buSzTx/>
              <a:buNone/>
              <a:defRPr/>
            </a:pPr>
            <a:r>
              <a:rPr lang="da-DK" altLang="en-US" sz="2400" b="1" dirty="0">
                <a:solidFill>
                  <a:srgbClr val="000090"/>
                </a:solidFill>
                <a:latin typeface="Courier"/>
              </a:rPr>
              <a:t>principal = 100</a:t>
            </a:r>
          </a:p>
          <a:p>
            <a:pPr>
              <a:spcBef>
                <a:spcPct val="0"/>
              </a:spcBef>
              <a:buClrTx/>
              <a:buSzTx/>
              <a:buNone/>
              <a:defRPr/>
            </a:pPr>
            <a:r>
              <a:rPr lang="da-DK" altLang="en-US" sz="2400" b="1" dirty="0" err="1">
                <a:solidFill>
                  <a:srgbClr val="000090"/>
                </a:solidFill>
                <a:latin typeface="Courier"/>
              </a:rPr>
              <a:t>years</a:t>
            </a:r>
            <a:r>
              <a:rPr lang="da-DK" altLang="en-US" sz="2400" b="1" dirty="0">
                <a:solidFill>
                  <a:srgbClr val="000090"/>
                </a:solidFill>
                <a:latin typeface="Courier"/>
              </a:rPr>
              <a:t> = 15</a:t>
            </a:r>
          </a:p>
          <a:p>
            <a:pPr>
              <a:spcBef>
                <a:spcPct val="0"/>
              </a:spcBef>
              <a:buClrTx/>
              <a:buSzTx/>
              <a:buNone/>
              <a:defRPr/>
            </a:pPr>
            <a:endParaRPr lang="da-DK" altLang="en-US" sz="2400" b="1" dirty="0">
              <a:solidFill>
                <a:srgbClr val="000090"/>
              </a:solidFill>
              <a:latin typeface="Courier"/>
            </a:endParaRPr>
          </a:p>
          <a:p>
            <a:pPr>
              <a:spcBef>
                <a:spcPct val="0"/>
              </a:spcBef>
              <a:buClrTx/>
              <a:buSzTx/>
              <a:buNone/>
              <a:defRPr/>
            </a:pPr>
            <a:r>
              <a:rPr lang="da-DK" altLang="en-US" sz="2400" b="1" dirty="0">
                <a:solidFill>
                  <a:srgbClr val="000090"/>
                </a:solidFill>
                <a:latin typeface="Courier"/>
              </a:rPr>
              <a:t>print(43)</a:t>
            </a:r>
          </a:p>
          <a:p>
            <a:pPr>
              <a:spcBef>
                <a:spcPct val="0"/>
              </a:spcBef>
              <a:buClrTx/>
              <a:buSzTx/>
              <a:buNone/>
              <a:defRPr/>
            </a:pPr>
            <a:r>
              <a:rPr lang="da-DK" altLang="en-US" sz="2400" b="1" dirty="0">
                <a:solidFill>
                  <a:srgbClr val="FF00FF"/>
                </a:solidFill>
                <a:latin typeface="Courier"/>
              </a:rPr>
              <a:t>print()</a:t>
            </a:r>
          </a:p>
          <a:p>
            <a:pPr>
              <a:spcBef>
                <a:spcPct val="0"/>
              </a:spcBef>
              <a:buClrTx/>
              <a:buSzTx/>
              <a:buNone/>
              <a:defRPr/>
            </a:pPr>
            <a:r>
              <a:rPr lang="da-DK" altLang="en-US" sz="2400" b="1" dirty="0">
                <a:solidFill>
                  <a:srgbClr val="000090"/>
                </a:solidFill>
                <a:latin typeface="Courier"/>
              </a:rPr>
              <a:t>print(principal)</a:t>
            </a:r>
          </a:p>
          <a:p>
            <a:pPr>
              <a:spcBef>
                <a:spcPct val="0"/>
              </a:spcBef>
              <a:buClrTx/>
              <a:buSzTx/>
              <a:buNone/>
              <a:defRPr/>
            </a:pPr>
            <a:r>
              <a:rPr lang="da-DK" altLang="en-US" sz="2400" b="1" dirty="0">
                <a:solidFill>
                  <a:srgbClr val="FF00FF"/>
                </a:solidFill>
                <a:latin typeface="Courier"/>
              </a:rPr>
              <a:t>print()</a:t>
            </a:r>
          </a:p>
          <a:p>
            <a:pPr>
              <a:spcBef>
                <a:spcPct val="0"/>
              </a:spcBef>
              <a:buClrTx/>
              <a:buSzTx/>
              <a:buNone/>
              <a:defRPr/>
            </a:pPr>
            <a:r>
              <a:rPr lang="da-DK" altLang="en-US" sz="2400" b="1" dirty="0">
                <a:solidFill>
                  <a:srgbClr val="FF00FF"/>
                </a:solidFill>
                <a:latin typeface="Courier"/>
              </a:rPr>
              <a:t>print()</a:t>
            </a:r>
          </a:p>
          <a:p>
            <a:pPr>
              <a:spcBef>
                <a:spcPct val="0"/>
              </a:spcBef>
              <a:buClrTx/>
              <a:buSzTx/>
              <a:buNone/>
              <a:defRPr/>
            </a:pPr>
            <a:r>
              <a:rPr lang="da-DK" altLang="en-US" sz="2400" b="1" dirty="0">
                <a:solidFill>
                  <a:srgbClr val="000090"/>
                </a:solidFill>
                <a:latin typeface="Courier"/>
              </a:rPr>
              <a:t>print(2 * </a:t>
            </a:r>
            <a:r>
              <a:rPr lang="da-DK" altLang="en-US" sz="2400" b="1" dirty="0" err="1">
                <a:solidFill>
                  <a:srgbClr val="000090"/>
                </a:solidFill>
                <a:latin typeface="Courier"/>
              </a:rPr>
              <a:t>years</a:t>
            </a:r>
            <a:r>
              <a:rPr lang="da-DK" altLang="en-US" sz="2400" b="1" dirty="0">
                <a:solidFill>
                  <a:srgbClr val="000090"/>
                </a:solidFill>
                <a:latin typeface="Courier"/>
              </a:rPr>
              <a:t> + 1)</a:t>
            </a:r>
          </a:p>
        </p:txBody>
      </p:sp>
      <p:sp>
        <p:nvSpPr>
          <p:cNvPr id="10" name="TextBox 9"/>
          <p:cNvSpPr txBox="1"/>
          <p:nvPr/>
        </p:nvSpPr>
        <p:spPr>
          <a:xfrm>
            <a:off x="5410200" y="3810000"/>
            <a:ext cx="1676400" cy="2308324"/>
          </a:xfrm>
          <a:prstGeom prst="rect">
            <a:avLst/>
          </a:prstGeom>
          <a:solidFill>
            <a:srgbClr val="E3EBF3"/>
          </a:solidFill>
          <a:ln>
            <a:solidFill>
              <a:srgbClr val="0000FF"/>
            </a:solidFill>
          </a:ln>
        </p:spPr>
        <p:txBody>
          <a:bodyPr wrap="square" rtlCol="0">
            <a:spAutoFit/>
          </a:bodyPr>
          <a:lstStyle/>
          <a:p>
            <a:r>
              <a:rPr lang="en-US" sz="2400" b="1" dirty="0">
                <a:solidFill>
                  <a:srgbClr val="000090"/>
                </a:solidFill>
                <a:latin typeface="Courier"/>
                <a:cs typeface="Courier"/>
              </a:rPr>
              <a:t>43</a:t>
            </a:r>
          </a:p>
          <a:p>
            <a:endParaRPr lang="en-US" sz="2400" b="1" dirty="0">
              <a:solidFill>
                <a:srgbClr val="000090"/>
              </a:solidFill>
              <a:latin typeface="Courier"/>
              <a:cs typeface="Courier"/>
            </a:endParaRPr>
          </a:p>
          <a:p>
            <a:r>
              <a:rPr lang="en-US" sz="2400" b="1" dirty="0">
                <a:solidFill>
                  <a:srgbClr val="000090"/>
                </a:solidFill>
                <a:latin typeface="Courier"/>
                <a:cs typeface="Courier"/>
              </a:rPr>
              <a:t>100</a:t>
            </a:r>
          </a:p>
          <a:p>
            <a:endParaRPr lang="en-US" sz="2400" b="1" dirty="0">
              <a:solidFill>
                <a:srgbClr val="000090"/>
              </a:solidFill>
              <a:latin typeface="Courier"/>
              <a:cs typeface="Courier"/>
            </a:endParaRPr>
          </a:p>
          <a:p>
            <a:endParaRPr lang="en-US" sz="2400" b="1" dirty="0">
              <a:solidFill>
                <a:srgbClr val="000090"/>
              </a:solidFill>
              <a:latin typeface="Courier"/>
              <a:cs typeface="Courier"/>
            </a:endParaRPr>
          </a:p>
          <a:p>
            <a:r>
              <a:rPr lang="en-US" sz="2400" b="1" dirty="0">
                <a:solidFill>
                  <a:srgbClr val="000090"/>
                </a:solidFill>
                <a:latin typeface="Courier"/>
                <a:cs typeface="Courier"/>
              </a:rPr>
              <a:t>31</a:t>
            </a:r>
          </a:p>
        </p:txBody>
      </p:sp>
    </p:spTree>
    <p:extLst>
      <p:ext uri="{BB962C8B-B14F-4D97-AF65-F5344CB8AC3E}">
        <p14:creationId xmlns:p14="http://schemas.microsoft.com/office/powerpoint/2010/main" val="1325462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NZ" dirty="0"/>
              <a:t>At the end of this lecture, students should be able to:</a:t>
            </a:r>
          </a:p>
          <a:p>
            <a:pPr lvl="1"/>
            <a:r>
              <a:rPr lang="en-NZ" dirty="0"/>
              <a:t>perform calculations using standard arithmetic operators</a:t>
            </a:r>
          </a:p>
          <a:p>
            <a:pPr lvl="1"/>
            <a:r>
              <a:rPr lang="en-NZ" dirty="0"/>
              <a:t>use variables to store values</a:t>
            </a:r>
          </a:p>
          <a:p>
            <a:pPr lvl="1"/>
            <a:r>
              <a:rPr lang="en-NZ" dirty="0"/>
              <a:t>describe differences between int and float types</a:t>
            </a:r>
          </a:p>
          <a:p>
            <a:pPr lvl="1"/>
            <a:r>
              <a:rPr lang="en-NZ" dirty="0"/>
              <a:t>print numbers and strings to standard output</a:t>
            </a:r>
          </a:p>
          <a:p>
            <a:pPr marL="0" indent="0">
              <a:buNone/>
            </a:pPr>
            <a:endParaRPr lang="en-NZ" dirty="0"/>
          </a:p>
        </p:txBody>
      </p:sp>
      <p:sp>
        <p:nvSpPr>
          <p:cNvPr id="3" name="Title 2"/>
          <p:cNvSpPr>
            <a:spLocks noGrp="1"/>
          </p:cNvSpPr>
          <p:nvPr>
            <p:ph type="title"/>
          </p:nvPr>
        </p:nvSpPr>
        <p:spPr/>
        <p:txBody>
          <a:bodyPr/>
          <a:lstStyle/>
          <a:p>
            <a:r>
              <a:rPr lang="en-NZ" dirty="0"/>
              <a:t>Learning outcomes</a:t>
            </a:r>
          </a:p>
        </p:txBody>
      </p:sp>
      <p:sp>
        <p:nvSpPr>
          <p:cNvPr id="6" name="Footer Placeholder 5"/>
          <p:cNvSpPr>
            <a:spLocks noGrp="1"/>
          </p:cNvSpPr>
          <p:nvPr>
            <p:ph type="ftr" sz="quarter" idx="3"/>
          </p:nvPr>
        </p:nvSpPr>
        <p:spPr/>
        <p:txBody>
          <a:bodyPr/>
          <a:lstStyle/>
          <a:p>
            <a:r>
              <a:rPr lang="en-US"/>
              <a:t>CompSci 101 - Principles of Programming</a:t>
            </a:r>
            <a:endParaRPr lang="en-US" dirty="0"/>
          </a:p>
        </p:txBody>
      </p:sp>
      <p:sp>
        <p:nvSpPr>
          <p:cNvPr id="7" name="Slide Number Placeholder 6"/>
          <p:cNvSpPr>
            <a:spLocks noGrp="1"/>
          </p:cNvSpPr>
          <p:nvPr>
            <p:ph type="sldNum" sz="quarter" idx="4"/>
          </p:nvPr>
        </p:nvSpPr>
        <p:spPr/>
        <p:txBody>
          <a:bodyPr/>
          <a:lstStyle/>
          <a:p>
            <a:fld id="{B6F15528-21DE-4FAA-801E-634DDDAF4B2B}" type="slidenum">
              <a:rPr lang="en-US" smtClean="0"/>
              <a:pPr/>
              <a:t>2</a:t>
            </a:fld>
            <a:endParaRPr lang="en-US" dirty="0"/>
          </a:p>
        </p:txBody>
      </p:sp>
    </p:spTree>
    <p:custDataLst>
      <p:tags r:id="rId1"/>
    </p:custDataLst>
    <p:extLst>
      <p:ext uri="{BB962C8B-B14F-4D97-AF65-F5344CB8AC3E}">
        <p14:creationId xmlns:p14="http://schemas.microsoft.com/office/powerpoint/2010/main" val="20032072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normAutofit/>
          </a:bodyPr>
          <a:lstStyle/>
          <a:p>
            <a:r>
              <a:rPr lang="en-US" dirty="0"/>
              <a:t>An Example Python Program</a:t>
            </a:r>
          </a:p>
        </p:txBody>
      </p:sp>
      <p:sp>
        <p:nvSpPr>
          <p:cNvPr id="84995" name="Rectangle 3"/>
          <p:cNvSpPr>
            <a:spLocks noGrp="1" noChangeArrowheads="1"/>
          </p:cNvSpPr>
          <p:nvPr>
            <p:ph type="body" idx="1"/>
          </p:nvPr>
        </p:nvSpPr>
        <p:spPr>
          <a:xfrm>
            <a:off x="0" y="609600"/>
            <a:ext cx="9144000" cy="5410200"/>
          </a:xfrm>
        </p:spPr>
        <p:txBody>
          <a:bodyPr>
            <a:normAutofit/>
          </a:bodyPr>
          <a:lstStyle/>
          <a:p>
            <a:r>
              <a:rPr lang="en-US" dirty="0"/>
              <a:t>The formula for working out the final amount when a sum is invested at compound interest is:  			      </a:t>
            </a:r>
            <a:r>
              <a:rPr lang="en-US" b="1" dirty="0">
                <a:solidFill>
                  <a:schemeClr val="bg1"/>
                </a:solidFill>
              </a:rPr>
              <a:t>+ </a:t>
            </a:r>
            <a:r>
              <a:rPr lang="en-US" b="1" dirty="0" err="1">
                <a:solidFill>
                  <a:schemeClr val="bg1"/>
                </a:solidFill>
              </a:rPr>
              <a:t>i</a:t>
            </a:r>
            <a:r>
              <a:rPr lang="en-US" b="1" dirty="0">
                <a:solidFill>
                  <a:schemeClr val="bg1"/>
                </a:solidFill>
              </a:rPr>
              <a:t> )</a:t>
            </a:r>
            <a:r>
              <a:rPr lang="en-US" b="1" baseline="30000" dirty="0">
                <a:solidFill>
                  <a:schemeClr val="bg1"/>
                </a:solidFill>
              </a:rPr>
              <a:t> </a:t>
            </a:r>
            <a:r>
              <a:rPr lang="en-US" dirty="0"/>
              <a:t>where:</a:t>
            </a:r>
          </a:p>
          <a:p>
            <a:endParaRPr lang="en-US" sz="400" baseline="30000" dirty="0"/>
          </a:p>
          <a:p>
            <a:pPr lvl="1"/>
            <a:r>
              <a:rPr lang="en-US" dirty="0"/>
              <a:t>M is the final amount including the principal.</a:t>
            </a:r>
          </a:p>
          <a:p>
            <a:pPr lvl="1"/>
            <a:r>
              <a:rPr lang="en-US" dirty="0"/>
              <a:t>P is the principal amount.</a:t>
            </a:r>
          </a:p>
          <a:p>
            <a:pPr lvl="1"/>
            <a:r>
              <a:rPr lang="en-US" dirty="0" err="1"/>
              <a:t>i</a:t>
            </a:r>
            <a:r>
              <a:rPr lang="en-US" dirty="0"/>
              <a:t> is the rate of interest (a whole number indicating the % interest) per year.</a:t>
            </a:r>
          </a:p>
          <a:p>
            <a:pPr lvl="1"/>
            <a:r>
              <a:rPr lang="en-US" dirty="0"/>
              <a:t>n is the number of years invested.</a:t>
            </a:r>
          </a:p>
          <a:p>
            <a:pPr lvl="1"/>
            <a:endParaRPr lang="en-US" dirty="0"/>
          </a:p>
          <a:p>
            <a:r>
              <a:rPr lang="en-US" dirty="0"/>
              <a:t>Complete the code which calculates the final amount when $100 is invested for 15 years at 10% compound interest.  The output prints the principal on one line followed by the final amount on the next line:</a:t>
            </a:r>
          </a:p>
        </p:txBody>
      </p:sp>
      <p:sp>
        <p:nvSpPr>
          <p:cNvPr id="4" name="Footer Placeholder 3"/>
          <p:cNvSpPr>
            <a:spLocks noGrp="1"/>
          </p:cNvSpPr>
          <p:nvPr>
            <p:ph type="ftr" sz="quarter" idx="3"/>
          </p:nvPr>
        </p:nvSpPr>
        <p:spPr/>
        <p:txBody>
          <a:bodyPr/>
          <a:lstStyle/>
          <a:p>
            <a:r>
              <a:rPr lang="en-US"/>
              <a:t>CompSci 101 - Principles of Programming</a:t>
            </a:r>
            <a:endParaRPr lang="en-US" dirty="0"/>
          </a:p>
        </p:txBody>
      </p:sp>
      <p:sp>
        <p:nvSpPr>
          <p:cNvPr id="5" name="Slide Number Placeholder 4"/>
          <p:cNvSpPr>
            <a:spLocks noGrp="1"/>
          </p:cNvSpPr>
          <p:nvPr>
            <p:ph type="sldNum" sz="quarter" idx="4"/>
          </p:nvPr>
        </p:nvSpPr>
        <p:spPr/>
        <p:txBody>
          <a:bodyPr/>
          <a:lstStyle/>
          <a:p>
            <a:fld id="{B6F15528-21DE-4FAA-801E-634DDDAF4B2B}" type="slidenum">
              <a:rPr lang="en-US" smtClean="0"/>
              <a:pPr/>
              <a:t>20</a:t>
            </a:fld>
            <a:endParaRPr lang="en-US" dirty="0"/>
          </a:p>
        </p:txBody>
      </p:sp>
      <p:sp>
        <p:nvSpPr>
          <p:cNvPr id="8" name="Text Box 9"/>
          <p:cNvSpPr txBox="1">
            <a:spLocks noChangeArrowheads="1"/>
          </p:cNvSpPr>
          <p:nvPr/>
        </p:nvSpPr>
        <p:spPr bwMode="auto">
          <a:xfrm>
            <a:off x="457200" y="4269896"/>
            <a:ext cx="8001000" cy="2585323"/>
          </a:xfrm>
          <a:prstGeom prst="rect">
            <a:avLst/>
          </a:prstGeom>
          <a:solidFill>
            <a:srgbClr val="D7F7FF"/>
          </a:solidFill>
          <a:ln>
            <a:solidFill>
              <a:srgbClr val="0000FF"/>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spcBef>
                <a:spcPct val="0"/>
              </a:spcBef>
              <a:buClrTx/>
              <a:buSzTx/>
              <a:buNone/>
              <a:defRPr/>
            </a:pPr>
            <a:r>
              <a:rPr lang="da-DK" altLang="en-US" sz="1800" b="1" dirty="0">
                <a:solidFill>
                  <a:srgbClr val="000090"/>
                </a:solidFill>
                <a:latin typeface="Courier"/>
              </a:rPr>
              <a:t>principal = 100</a:t>
            </a:r>
          </a:p>
          <a:p>
            <a:pPr>
              <a:spcBef>
                <a:spcPct val="0"/>
              </a:spcBef>
              <a:buClrTx/>
              <a:buSzTx/>
              <a:buNone/>
              <a:defRPr/>
            </a:pPr>
            <a:r>
              <a:rPr lang="da-DK" altLang="en-US" sz="1800" b="1" dirty="0" err="1">
                <a:solidFill>
                  <a:srgbClr val="000090"/>
                </a:solidFill>
                <a:latin typeface="Courier"/>
              </a:rPr>
              <a:t>years</a:t>
            </a:r>
            <a:r>
              <a:rPr lang="da-DK" altLang="en-US" sz="1800" b="1" dirty="0">
                <a:solidFill>
                  <a:srgbClr val="000090"/>
                </a:solidFill>
                <a:latin typeface="Courier"/>
              </a:rPr>
              <a:t> = 15</a:t>
            </a:r>
          </a:p>
          <a:p>
            <a:pPr>
              <a:spcBef>
                <a:spcPct val="0"/>
              </a:spcBef>
              <a:buClrTx/>
              <a:buSzTx/>
              <a:buNone/>
              <a:defRPr/>
            </a:pPr>
            <a:r>
              <a:rPr lang="da-DK" altLang="en-US" sz="1800" b="1" dirty="0">
                <a:solidFill>
                  <a:srgbClr val="000090"/>
                </a:solidFill>
                <a:latin typeface="Courier"/>
              </a:rPr>
              <a:t>rate = 10</a:t>
            </a:r>
          </a:p>
          <a:p>
            <a:pPr>
              <a:spcBef>
                <a:spcPct val="0"/>
              </a:spcBef>
              <a:buClrTx/>
              <a:buSzTx/>
              <a:buNone/>
              <a:defRPr/>
            </a:pPr>
            <a:r>
              <a:rPr lang="da-DK" altLang="en-US" sz="1800" b="1" dirty="0" err="1">
                <a:solidFill>
                  <a:srgbClr val="000090"/>
                </a:solidFill>
                <a:latin typeface="Courier"/>
              </a:rPr>
              <a:t>final_amount</a:t>
            </a:r>
            <a:r>
              <a:rPr lang="da-DK" altLang="en-US" sz="1800" b="1" dirty="0">
                <a:solidFill>
                  <a:srgbClr val="000090"/>
                </a:solidFill>
                <a:latin typeface="Courier"/>
              </a:rPr>
              <a:t> = </a:t>
            </a:r>
          </a:p>
          <a:p>
            <a:pPr>
              <a:spcBef>
                <a:spcPct val="0"/>
              </a:spcBef>
              <a:buClrTx/>
              <a:buSzTx/>
              <a:buNone/>
              <a:defRPr/>
            </a:pPr>
            <a:endParaRPr lang="da-DK" altLang="en-US" sz="1800" b="1" dirty="0">
              <a:solidFill>
                <a:srgbClr val="000090"/>
              </a:solidFill>
              <a:latin typeface="Courier"/>
            </a:endParaRPr>
          </a:p>
          <a:p>
            <a:pPr>
              <a:spcBef>
                <a:spcPct val="0"/>
              </a:spcBef>
              <a:buClrTx/>
              <a:buSzTx/>
              <a:buNone/>
              <a:defRPr/>
            </a:pPr>
            <a:endParaRPr lang="da-DK" altLang="en-US" sz="1800" b="1" dirty="0">
              <a:solidFill>
                <a:srgbClr val="000090"/>
              </a:solidFill>
              <a:latin typeface="Courier"/>
            </a:endParaRPr>
          </a:p>
          <a:p>
            <a:pPr>
              <a:spcBef>
                <a:spcPct val="0"/>
              </a:spcBef>
              <a:buClrTx/>
              <a:buSzTx/>
              <a:buNone/>
              <a:defRPr/>
            </a:pPr>
            <a:endParaRPr lang="da-DK" altLang="en-US" sz="1800" b="1" dirty="0">
              <a:solidFill>
                <a:srgbClr val="000090"/>
              </a:solidFill>
              <a:latin typeface="Courier"/>
            </a:endParaRPr>
          </a:p>
          <a:p>
            <a:pPr>
              <a:spcBef>
                <a:spcPct val="0"/>
              </a:spcBef>
              <a:buClrTx/>
              <a:buSzTx/>
              <a:buNone/>
              <a:defRPr/>
            </a:pPr>
            <a:endParaRPr lang="da-DK" altLang="en-US" sz="1800" b="1" dirty="0">
              <a:solidFill>
                <a:srgbClr val="000090"/>
              </a:solidFill>
              <a:latin typeface="Courier"/>
            </a:endParaRPr>
          </a:p>
          <a:p>
            <a:pPr>
              <a:spcBef>
                <a:spcPct val="0"/>
              </a:spcBef>
              <a:buClrTx/>
              <a:buSzTx/>
              <a:buNone/>
              <a:defRPr/>
            </a:pPr>
            <a:endParaRPr lang="da-DK" altLang="en-US" sz="1800" b="1" dirty="0">
              <a:solidFill>
                <a:srgbClr val="000090"/>
              </a:solidFill>
              <a:latin typeface="Courier"/>
            </a:endParaRPr>
          </a:p>
        </p:txBody>
      </p:sp>
      <p:sp>
        <p:nvSpPr>
          <p:cNvPr id="10" name="TextBox 9"/>
          <p:cNvSpPr txBox="1"/>
          <p:nvPr/>
        </p:nvSpPr>
        <p:spPr>
          <a:xfrm>
            <a:off x="6096000" y="4419600"/>
            <a:ext cx="3048000" cy="707886"/>
          </a:xfrm>
          <a:prstGeom prst="rect">
            <a:avLst/>
          </a:prstGeom>
          <a:solidFill>
            <a:srgbClr val="E3EBF3"/>
          </a:solidFill>
          <a:ln>
            <a:solidFill>
              <a:srgbClr val="0000FF"/>
            </a:solidFill>
          </a:ln>
        </p:spPr>
        <p:txBody>
          <a:bodyPr wrap="square" rtlCol="0">
            <a:spAutoFit/>
          </a:bodyPr>
          <a:lstStyle/>
          <a:p>
            <a:r>
              <a:rPr lang="en-US" sz="2000" b="1" dirty="0">
                <a:solidFill>
                  <a:srgbClr val="000090"/>
                </a:solidFill>
                <a:latin typeface="Courier"/>
                <a:cs typeface="Courier"/>
              </a:rPr>
              <a:t>100</a:t>
            </a:r>
          </a:p>
          <a:p>
            <a:r>
              <a:rPr lang="en-US" sz="2000" b="1" dirty="0">
                <a:solidFill>
                  <a:srgbClr val="000090"/>
                </a:solidFill>
                <a:latin typeface="Courier"/>
                <a:cs typeface="Courier"/>
              </a:rPr>
              <a:t>417.7248169415656</a:t>
            </a:r>
          </a:p>
        </p:txBody>
      </p:sp>
      <p:sp>
        <p:nvSpPr>
          <p:cNvPr id="12" name="Rectangle 11"/>
          <p:cNvSpPr/>
          <p:nvPr/>
        </p:nvSpPr>
        <p:spPr>
          <a:xfrm>
            <a:off x="4343400" y="1040900"/>
            <a:ext cx="1981200" cy="457200"/>
          </a:xfrm>
          <a:prstGeom prst="rect">
            <a:avLst/>
          </a:prstGeom>
          <a:solidFill>
            <a:srgbClr val="FF00FF"/>
          </a:solidFill>
          <a:ln>
            <a:solidFill>
              <a:srgbClr val="00009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 M = P(1 + </a:t>
            </a:r>
            <a:r>
              <a:rPr lang="en-US" sz="2400" b="1" dirty="0" err="1"/>
              <a:t>i</a:t>
            </a:r>
            <a:r>
              <a:rPr lang="en-US" sz="2400" b="1" dirty="0"/>
              <a:t>)</a:t>
            </a:r>
            <a:r>
              <a:rPr lang="en-US" sz="2400" b="1" baseline="30000" dirty="0"/>
              <a:t>n</a:t>
            </a:r>
          </a:p>
        </p:txBody>
      </p:sp>
    </p:spTree>
    <p:extLst>
      <p:ext uri="{BB962C8B-B14F-4D97-AF65-F5344CB8AC3E}">
        <p14:creationId xmlns:p14="http://schemas.microsoft.com/office/powerpoint/2010/main" val="2628127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4995">
                                            <p:txEl>
                                              <p:pRg st="7" end="7"/>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normAutofit/>
          </a:bodyPr>
          <a:lstStyle/>
          <a:p>
            <a:r>
              <a:rPr lang="en-US" dirty="0"/>
              <a:t>Strings – Another Python Built-in Type</a:t>
            </a:r>
          </a:p>
        </p:txBody>
      </p:sp>
      <p:sp>
        <p:nvSpPr>
          <p:cNvPr id="84995" name="Rectangle 3"/>
          <p:cNvSpPr>
            <a:spLocks noGrp="1" noChangeArrowheads="1"/>
          </p:cNvSpPr>
          <p:nvPr>
            <p:ph type="body" idx="1"/>
          </p:nvPr>
        </p:nvSpPr>
        <p:spPr>
          <a:xfrm>
            <a:off x="152400" y="685800"/>
            <a:ext cx="8877300" cy="5753100"/>
          </a:xfrm>
        </p:spPr>
        <p:txBody>
          <a:bodyPr>
            <a:normAutofit/>
          </a:bodyPr>
          <a:lstStyle/>
          <a:p>
            <a:r>
              <a:rPr lang="en-US" dirty="0"/>
              <a:t>A string consists of a collection of characters delimited by single quotes (' … ') or by double quotes (" … "), e.g.,</a:t>
            </a:r>
            <a:endParaRPr lang="en-US" baseline="30000" dirty="0"/>
          </a:p>
          <a:p>
            <a:pPr lvl="1"/>
            <a:r>
              <a:rPr lang="en-US" sz="2000" b="1" dirty="0"/>
              <a:t>"</a:t>
            </a:r>
            <a:r>
              <a:rPr lang="en-US" sz="2000" b="1" dirty="0" err="1"/>
              <a:t>Meravigioso</a:t>
            </a:r>
            <a:r>
              <a:rPr lang="en-US" sz="2000" b="1" dirty="0"/>
              <a:t>"</a:t>
            </a:r>
          </a:p>
          <a:p>
            <a:pPr lvl="1"/>
            <a:r>
              <a:rPr lang="en-US" sz="2000" b="1" dirty="0"/>
              <a:t>'The final result is:'</a:t>
            </a:r>
          </a:p>
          <a:p>
            <a:pPr lvl="1"/>
            <a:r>
              <a:rPr lang="en-US" sz="2000" b="1" dirty="0"/>
              <a:t>"5 + 2 * 5"  </a:t>
            </a:r>
          </a:p>
          <a:p>
            <a:pPr lvl="1"/>
            <a:r>
              <a:rPr lang="en-US" sz="2000" b="1" dirty="0"/>
              <a:t>""</a:t>
            </a:r>
          </a:p>
          <a:p>
            <a:r>
              <a:rPr lang="en-US" dirty="0"/>
              <a:t>The program from the previous slide could be written with more information in the output:</a:t>
            </a:r>
          </a:p>
        </p:txBody>
      </p:sp>
      <p:sp>
        <p:nvSpPr>
          <p:cNvPr id="4" name="Footer Placeholder 3"/>
          <p:cNvSpPr>
            <a:spLocks noGrp="1"/>
          </p:cNvSpPr>
          <p:nvPr>
            <p:ph type="ftr" sz="quarter" idx="3"/>
          </p:nvPr>
        </p:nvSpPr>
        <p:spPr/>
        <p:txBody>
          <a:bodyPr/>
          <a:lstStyle/>
          <a:p>
            <a:r>
              <a:rPr lang="en-US"/>
              <a:t>CompSci 101 - Principles of Programming</a:t>
            </a:r>
            <a:endParaRPr lang="en-US" dirty="0"/>
          </a:p>
        </p:txBody>
      </p:sp>
      <p:sp>
        <p:nvSpPr>
          <p:cNvPr id="5" name="Slide Number Placeholder 4"/>
          <p:cNvSpPr>
            <a:spLocks noGrp="1"/>
          </p:cNvSpPr>
          <p:nvPr>
            <p:ph type="sldNum" sz="quarter" idx="4"/>
          </p:nvPr>
        </p:nvSpPr>
        <p:spPr/>
        <p:txBody>
          <a:bodyPr/>
          <a:lstStyle/>
          <a:p>
            <a:fld id="{B6F15528-21DE-4FAA-801E-634DDDAF4B2B}" type="slidenum">
              <a:rPr lang="en-US" smtClean="0"/>
              <a:pPr/>
              <a:t>21</a:t>
            </a:fld>
            <a:endParaRPr lang="en-US" dirty="0"/>
          </a:p>
        </p:txBody>
      </p:sp>
      <p:sp>
        <p:nvSpPr>
          <p:cNvPr id="8" name="Text Box 9"/>
          <p:cNvSpPr txBox="1">
            <a:spLocks noChangeArrowheads="1"/>
          </p:cNvSpPr>
          <p:nvPr/>
        </p:nvSpPr>
        <p:spPr bwMode="auto">
          <a:xfrm>
            <a:off x="381000" y="3886200"/>
            <a:ext cx="8229600" cy="2385269"/>
          </a:xfrm>
          <a:prstGeom prst="rect">
            <a:avLst/>
          </a:prstGeom>
          <a:solidFill>
            <a:srgbClr val="D7F7FF"/>
          </a:solidFill>
          <a:ln>
            <a:solidFill>
              <a:srgbClr val="0000FF"/>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spcBef>
                <a:spcPct val="0"/>
              </a:spcBef>
              <a:buClrTx/>
              <a:buSzTx/>
              <a:buNone/>
              <a:defRPr/>
            </a:pPr>
            <a:r>
              <a:rPr lang="da-DK" altLang="en-US" sz="1800" b="1" dirty="0">
                <a:solidFill>
                  <a:srgbClr val="000090"/>
                </a:solidFill>
                <a:latin typeface="Courier"/>
              </a:rPr>
              <a:t>principal = 100</a:t>
            </a:r>
          </a:p>
          <a:p>
            <a:pPr>
              <a:spcBef>
                <a:spcPct val="0"/>
              </a:spcBef>
              <a:buClrTx/>
              <a:buSzTx/>
              <a:buNone/>
              <a:defRPr/>
            </a:pPr>
            <a:r>
              <a:rPr lang="da-DK" altLang="en-US" sz="1800" b="1" dirty="0" err="1">
                <a:solidFill>
                  <a:srgbClr val="000090"/>
                </a:solidFill>
                <a:latin typeface="Courier"/>
              </a:rPr>
              <a:t>years</a:t>
            </a:r>
            <a:r>
              <a:rPr lang="da-DK" altLang="en-US" sz="1800" b="1" dirty="0">
                <a:solidFill>
                  <a:srgbClr val="000090"/>
                </a:solidFill>
                <a:latin typeface="Courier"/>
              </a:rPr>
              <a:t> = 15</a:t>
            </a:r>
          </a:p>
          <a:p>
            <a:pPr>
              <a:spcBef>
                <a:spcPct val="0"/>
              </a:spcBef>
              <a:buClrTx/>
              <a:buSzTx/>
              <a:buNone/>
              <a:defRPr/>
            </a:pPr>
            <a:r>
              <a:rPr lang="da-DK" altLang="en-US" sz="1800" b="1" dirty="0">
                <a:solidFill>
                  <a:srgbClr val="000090"/>
                </a:solidFill>
                <a:latin typeface="Courier"/>
              </a:rPr>
              <a:t>rate = 10</a:t>
            </a:r>
          </a:p>
          <a:p>
            <a:pPr>
              <a:spcBef>
                <a:spcPct val="0"/>
              </a:spcBef>
              <a:buClrTx/>
              <a:buSzTx/>
              <a:buNone/>
              <a:defRPr/>
            </a:pPr>
            <a:r>
              <a:rPr lang="da-DK" altLang="en-US" sz="1800" b="1" dirty="0" err="1">
                <a:solidFill>
                  <a:srgbClr val="000090"/>
                </a:solidFill>
                <a:latin typeface="Courier"/>
              </a:rPr>
              <a:t>final_amount</a:t>
            </a:r>
            <a:r>
              <a:rPr lang="da-DK" altLang="en-US" sz="1800" b="1" dirty="0">
                <a:solidFill>
                  <a:srgbClr val="000090"/>
                </a:solidFill>
                <a:latin typeface="Courier"/>
              </a:rPr>
              <a:t> = principal * (1 + rate /100) ** </a:t>
            </a:r>
            <a:r>
              <a:rPr lang="da-DK" altLang="en-US" sz="1800" b="1" dirty="0" err="1">
                <a:solidFill>
                  <a:srgbClr val="000090"/>
                </a:solidFill>
                <a:latin typeface="Courier"/>
              </a:rPr>
              <a:t>years</a:t>
            </a:r>
            <a:endParaRPr lang="da-DK" altLang="en-US" sz="1800" b="1" dirty="0">
              <a:solidFill>
                <a:srgbClr val="000090"/>
              </a:solidFill>
              <a:latin typeface="Courier"/>
            </a:endParaRPr>
          </a:p>
          <a:p>
            <a:pPr>
              <a:spcBef>
                <a:spcPct val="0"/>
              </a:spcBef>
              <a:buClrTx/>
              <a:buSzTx/>
              <a:buNone/>
              <a:defRPr/>
            </a:pPr>
            <a:endParaRPr lang="da-DK" altLang="en-US" sz="500" b="1" dirty="0">
              <a:solidFill>
                <a:srgbClr val="000090"/>
              </a:solidFill>
              <a:latin typeface="Courier"/>
            </a:endParaRPr>
          </a:p>
          <a:p>
            <a:pPr>
              <a:spcBef>
                <a:spcPct val="0"/>
              </a:spcBef>
              <a:buClrTx/>
              <a:buSzTx/>
              <a:buNone/>
              <a:defRPr/>
            </a:pPr>
            <a:r>
              <a:rPr lang="da-DK" altLang="en-US" sz="1800" b="1" dirty="0">
                <a:solidFill>
                  <a:srgbClr val="000090"/>
                </a:solidFill>
                <a:latin typeface="Courier"/>
              </a:rPr>
              <a:t>print(</a:t>
            </a:r>
            <a:r>
              <a:rPr lang="da-DK" altLang="en-US" sz="1800" b="1" dirty="0">
                <a:solidFill>
                  <a:srgbClr val="FF00FF"/>
                </a:solidFill>
                <a:latin typeface="Courier"/>
              </a:rPr>
              <a:t>"Initial </a:t>
            </a:r>
            <a:r>
              <a:rPr lang="da-DK" altLang="en-US" sz="1800" b="1" dirty="0" err="1">
                <a:solidFill>
                  <a:srgbClr val="FF00FF"/>
                </a:solidFill>
                <a:latin typeface="Courier"/>
              </a:rPr>
              <a:t>amount</a:t>
            </a:r>
            <a:r>
              <a:rPr lang="da-DK" altLang="en-US" sz="1800" b="1" dirty="0">
                <a:solidFill>
                  <a:srgbClr val="FF00FF"/>
                </a:solidFill>
                <a:latin typeface="Courier"/>
              </a:rPr>
              <a:t>"</a:t>
            </a:r>
            <a:r>
              <a:rPr lang="da-DK" altLang="en-US" sz="1800" b="1" dirty="0">
                <a:solidFill>
                  <a:srgbClr val="000090"/>
                </a:solidFill>
                <a:latin typeface="Courier"/>
              </a:rPr>
              <a:t>)</a:t>
            </a:r>
          </a:p>
          <a:p>
            <a:pPr>
              <a:spcBef>
                <a:spcPct val="0"/>
              </a:spcBef>
              <a:buClrTx/>
              <a:buSzTx/>
              <a:buNone/>
              <a:defRPr/>
            </a:pPr>
            <a:r>
              <a:rPr lang="da-DK" altLang="en-US" sz="1800" b="1" dirty="0">
                <a:solidFill>
                  <a:srgbClr val="000090"/>
                </a:solidFill>
                <a:latin typeface="Courier"/>
              </a:rPr>
              <a:t>print(principal)</a:t>
            </a:r>
          </a:p>
          <a:p>
            <a:pPr>
              <a:spcBef>
                <a:spcPct val="0"/>
              </a:spcBef>
              <a:buClrTx/>
              <a:buSzTx/>
              <a:buNone/>
              <a:defRPr/>
            </a:pPr>
            <a:r>
              <a:rPr lang="da-DK" altLang="en-US" sz="1800" b="1" dirty="0">
                <a:solidFill>
                  <a:srgbClr val="000090"/>
                </a:solidFill>
                <a:latin typeface="Courier"/>
              </a:rPr>
              <a:t>print(</a:t>
            </a:r>
            <a:r>
              <a:rPr lang="da-DK" altLang="en-US" sz="1800" b="1" dirty="0">
                <a:solidFill>
                  <a:srgbClr val="FF00FF"/>
                </a:solidFill>
                <a:latin typeface="Courier"/>
              </a:rPr>
              <a:t>"Final </a:t>
            </a:r>
            <a:r>
              <a:rPr lang="da-DK" altLang="en-US" sz="1800" b="1" dirty="0" err="1">
                <a:solidFill>
                  <a:srgbClr val="FF00FF"/>
                </a:solidFill>
                <a:latin typeface="Courier"/>
              </a:rPr>
              <a:t>amount</a:t>
            </a:r>
            <a:r>
              <a:rPr lang="da-DK" altLang="en-US" sz="1800" b="1" dirty="0">
                <a:solidFill>
                  <a:srgbClr val="FF00FF"/>
                </a:solidFill>
                <a:latin typeface="Courier"/>
              </a:rPr>
              <a:t>"</a:t>
            </a:r>
            <a:r>
              <a:rPr lang="da-DK" altLang="en-US" sz="1800" b="1" dirty="0">
                <a:solidFill>
                  <a:srgbClr val="000090"/>
                </a:solidFill>
                <a:latin typeface="Courier"/>
              </a:rPr>
              <a:t>)</a:t>
            </a:r>
          </a:p>
          <a:p>
            <a:pPr>
              <a:spcBef>
                <a:spcPct val="0"/>
              </a:spcBef>
              <a:buClrTx/>
              <a:buSzTx/>
              <a:buNone/>
              <a:defRPr/>
            </a:pPr>
            <a:r>
              <a:rPr lang="da-DK" altLang="en-US" sz="1800" b="1" dirty="0">
                <a:solidFill>
                  <a:srgbClr val="000090"/>
                </a:solidFill>
                <a:latin typeface="Courier"/>
              </a:rPr>
              <a:t>print(</a:t>
            </a:r>
            <a:r>
              <a:rPr lang="da-DK" altLang="en-US" sz="1800" b="1" dirty="0" err="1">
                <a:solidFill>
                  <a:srgbClr val="000090"/>
                </a:solidFill>
                <a:latin typeface="Courier"/>
              </a:rPr>
              <a:t>final_amount</a:t>
            </a:r>
            <a:r>
              <a:rPr lang="da-DK" altLang="en-US" sz="1800" b="1" dirty="0">
                <a:solidFill>
                  <a:srgbClr val="000090"/>
                </a:solidFill>
                <a:latin typeface="Courier"/>
              </a:rPr>
              <a:t>)</a:t>
            </a:r>
          </a:p>
        </p:txBody>
      </p:sp>
      <p:sp>
        <p:nvSpPr>
          <p:cNvPr id="10" name="TextBox 9"/>
          <p:cNvSpPr txBox="1"/>
          <p:nvPr/>
        </p:nvSpPr>
        <p:spPr>
          <a:xfrm>
            <a:off x="5334000" y="5382161"/>
            <a:ext cx="2819400" cy="1323439"/>
          </a:xfrm>
          <a:prstGeom prst="rect">
            <a:avLst/>
          </a:prstGeom>
          <a:solidFill>
            <a:srgbClr val="E3EBF3"/>
          </a:solidFill>
          <a:ln>
            <a:solidFill>
              <a:srgbClr val="0000FF"/>
            </a:solidFill>
          </a:ln>
        </p:spPr>
        <p:txBody>
          <a:bodyPr wrap="square" rtlCol="0">
            <a:spAutoFit/>
          </a:bodyPr>
          <a:lstStyle/>
          <a:p>
            <a:r>
              <a:rPr lang="en-US" sz="2000" b="1" dirty="0">
                <a:solidFill>
                  <a:srgbClr val="000090"/>
                </a:solidFill>
                <a:latin typeface="Courier"/>
                <a:cs typeface="Courier"/>
              </a:rPr>
              <a:t>Initial amount</a:t>
            </a:r>
          </a:p>
          <a:p>
            <a:r>
              <a:rPr lang="en-US" sz="2000" b="1" dirty="0">
                <a:solidFill>
                  <a:srgbClr val="000090"/>
                </a:solidFill>
                <a:latin typeface="Courier"/>
                <a:cs typeface="Courier"/>
              </a:rPr>
              <a:t>100</a:t>
            </a:r>
          </a:p>
          <a:p>
            <a:r>
              <a:rPr lang="en-US" sz="2000" b="1" dirty="0">
                <a:solidFill>
                  <a:srgbClr val="000090"/>
                </a:solidFill>
                <a:latin typeface="Courier"/>
                <a:cs typeface="Courier"/>
              </a:rPr>
              <a:t>Final amount</a:t>
            </a:r>
          </a:p>
          <a:p>
            <a:r>
              <a:rPr lang="en-US" sz="2000" b="1" dirty="0">
                <a:solidFill>
                  <a:srgbClr val="000090"/>
                </a:solidFill>
                <a:latin typeface="Courier"/>
                <a:cs typeface="Courier"/>
              </a:rPr>
              <a:t>417.7248169415656</a:t>
            </a:r>
          </a:p>
        </p:txBody>
      </p:sp>
    </p:spTree>
    <p:extLst>
      <p:ext uri="{BB962C8B-B14F-4D97-AF65-F5344CB8AC3E}">
        <p14:creationId xmlns:p14="http://schemas.microsoft.com/office/powerpoint/2010/main" val="1983439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499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499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4995">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4995">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4995">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normAutofit/>
          </a:bodyPr>
          <a:lstStyle/>
          <a:p>
            <a:r>
              <a:rPr lang="en-US" dirty="0"/>
              <a:t>Printing more than one value on a single line</a:t>
            </a:r>
          </a:p>
        </p:txBody>
      </p:sp>
      <p:sp>
        <p:nvSpPr>
          <p:cNvPr id="84995" name="Rectangle 3"/>
          <p:cNvSpPr>
            <a:spLocks noGrp="1" noChangeArrowheads="1"/>
          </p:cNvSpPr>
          <p:nvPr>
            <p:ph type="body" idx="1"/>
          </p:nvPr>
        </p:nvSpPr>
        <p:spPr>
          <a:xfrm>
            <a:off x="152400" y="685800"/>
            <a:ext cx="8877300" cy="5753100"/>
          </a:xfrm>
        </p:spPr>
        <p:txBody>
          <a:bodyPr>
            <a:normAutofit/>
          </a:bodyPr>
          <a:lstStyle/>
          <a:p>
            <a:r>
              <a:rPr lang="en-US" dirty="0"/>
              <a:t>The print() statement can be used to print more than one variable (or value) on a single line.  Each value to be printed is separated by a comma, e.g.,  </a:t>
            </a:r>
            <a:endParaRPr lang="en-US" baseline="30000" dirty="0"/>
          </a:p>
          <a:p>
            <a:pPr lvl="1"/>
            <a:r>
              <a:rPr lang="en-US" sz="2000" dirty="0"/>
              <a:t>print(1, "</a:t>
            </a:r>
            <a:r>
              <a:rPr lang="en-US" sz="2000" dirty="0" err="1"/>
              <a:t>Meraviglioso</a:t>
            </a:r>
            <a:r>
              <a:rPr lang="en-US" sz="2000" dirty="0"/>
              <a:t>", "Fabulous")</a:t>
            </a:r>
          </a:p>
          <a:p>
            <a:pPr lvl="1"/>
            <a:r>
              <a:rPr lang="en-US" sz="2000" dirty="0"/>
              <a:t>print('The final results are:', 56, "and", 44)</a:t>
            </a:r>
          </a:p>
          <a:p>
            <a:pPr lvl="1"/>
            <a:endParaRPr lang="en-US" sz="2000" dirty="0"/>
          </a:p>
          <a:p>
            <a:r>
              <a:rPr lang="en-US" dirty="0"/>
              <a:t>The default separator between the items to be printed is a single blank space, e.g., </a:t>
            </a:r>
          </a:p>
        </p:txBody>
      </p:sp>
      <p:sp>
        <p:nvSpPr>
          <p:cNvPr id="4" name="Footer Placeholder 3"/>
          <p:cNvSpPr>
            <a:spLocks noGrp="1"/>
          </p:cNvSpPr>
          <p:nvPr>
            <p:ph type="ftr" sz="quarter" idx="3"/>
          </p:nvPr>
        </p:nvSpPr>
        <p:spPr/>
        <p:txBody>
          <a:bodyPr/>
          <a:lstStyle/>
          <a:p>
            <a:r>
              <a:rPr lang="en-US"/>
              <a:t>CompSci 101 - Principles of Programming</a:t>
            </a:r>
            <a:endParaRPr lang="en-US" dirty="0"/>
          </a:p>
        </p:txBody>
      </p:sp>
      <p:sp>
        <p:nvSpPr>
          <p:cNvPr id="5" name="Slide Number Placeholder 4"/>
          <p:cNvSpPr>
            <a:spLocks noGrp="1"/>
          </p:cNvSpPr>
          <p:nvPr>
            <p:ph type="sldNum" sz="quarter" idx="4"/>
          </p:nvPr>
        </p:nvSpPr>
        <p:spPr/>
        <p:txBody>
          <a:bodyPr/>
          <a:lstStyle/>
          <a:p>
            <a:fld id="{B6F15528-21DE-4FAA-801E-634DDDAF4B2B}" type="slidenum">
              <a:rPr lang="en-US" smtClean="0"/>
              <a:pPr/>
              <a:t>22</a:t>
            </a:fld>
            <a:endParaRPr lang="en-US" dirty="0"/>
          </a:p>
        </p:txBody>
      </p:sp>
      <p:sp>
        <p:nvSpPr>
          <p:cNvPr id="8" name="Text Box 9"/>
          <p:cNvSpPr txBox="1">
            <a:spLocks noChangeArrowheads="1"/>
          </p:cNvSpPr>
          <p:nvPr/>
        </p:nvSpPr>
        <p:spPr bwMode="auto">
          <a:xfrm>
            <a:off x="258147" y="3849231"/>
            <a:ext cx="8276253" cy="2246769"/>
          </a:xfrm>
          <a:prstGeom prst="rect">
            <a:avLst/>
          </a:prstGeom>
          <a:solidFill>
            <a:srgbClr val="D7F7FF"/>
          </a:solidFill>
          <a:ln>
            <a:solidFill>
              <a:srgbClr val="0000FF"/>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spcBef>
                <a:spcPct val="0"/>
              </a:spcBef>
              <a:buClrTx/>
              <a:buSzTx/>
              <a:buNone/>
              <a:defRPr/>
            </a:pPr>
            <a:r>
              <a:rPr lang="da-DK" altLang="en-US" sz="2000" b="1" dirty="0">
                <a:solidFill>
                  <a:srgbClr val="000090"/>
                </a:solidFill>
                <a:latin typeface="Courier"/>
              </a:rPr>
              <a:t>principal = 100</a:t>
            </a:r>
          </a:p>
          <a:p>
            <a:pPr>
              <a:spcBef>
                <a:spcPct val="0"/>
              </a:spcBef>
              <a:buClrTx/>
              <a:buSzTx/>
              <a:buNone/>
              <a:defRPr/>
            </a:pPr>
            <a:r>
              <a:rPr lang="da-DK" altLang="en-US" sz="2000" b="1" dirty="0" err="1">
                <a:solidFill>
                  <a:srgbClr val="000090"/>
                </a:solidFill>
                <a:latin typeface="Courier"/>
              </a:rPr>
              <a:t>years</a:t>
            </a:r>
            <a:r>
              <a:rPr lang="da-DK" altLang="en-US" sz="2000" b="1" dirty="0">
                <a:solidFill>
                  <a:srgbClr val="000090"/>
                </a:solidFill>
                <a:latin typeface="Courier"/>
              </a:rPr>
              <a:t> = 15</a:t>
            </a:r>
          </a:p>
          <a:p>
            <a:pPr>
              <a:spcBef>
                <a:spcPct val="0"/>
              </a:spcBef>
              <a:buClrTx/>
              <a:buSzTx/>
              <a:buNone/>
              <a:defRPr/>
            </a:pPr>
            <a:r>
              <a:rPr lang="da-DK" altLang="en-US" sz="2000" b="1" dirty="0">
                <a:solidFill>
                  <a:srgbClr val="000090"/>
                </a:solidFill>
                <a:latin typeface="Courier"/>
              </a:rPr>
              <a:t>rate = 10</a:t>
            </a:r>
          </a:p>
          <a:p>
            <a:pPr>
              <a:spcBef>
                <a:spcPct val="0"/>
              </a:spcBef>
              <a:buClrTx/>
              <a:buSzTx/>
              <a:buNone/>
              <a:defRPr/>
            </a:pPr>
            <a:endParaRPr lang="da-DK" altLang="en-US" sz="2000" b="1" dirty="0">
              <a:solidFill>
                <a:srgbClr val="000090"/>
              </a:solidFill>
              <a:latin typeface="Courier"/>
            </a:endParaRPr>
          </a:p>
          <a:p>
            <a:pPr>
              <a:spcBef>
                <a:spcPct val="0"/>
              </a:spcBef>
              <a:buClrTx/>
              <a:buSzTx/>
              <a:buNone/>
              <a:defRPr/>
            </a:pPr>
            <a:r>
              <a:rPr lang="da-DK" altLang="en-US" sz="2000" b="1" dirty="0" err="1">
                <a:solidFill>
                  <a:srgbClr val="000090"/>
                </a:solidFill>
                <a:latin typeface="Courier"/>
              </a:rPr>
              <a:t>final_amount</a:t>
            </a:r>
            <a:r>
              <a:rPr lang="da-DK" altLang="en-US" sz="2000" b="1" dirty="0">
                <a:solidFill>
                  <a:srgbClr val="000090"/>
                </a:solidFill>
                <a:latin typeface="Courier"/>
              </a:rPr>
              <a:t> = principal * (1 + rate /100) ** </a:t>
            </a:r>
            <a:r>
              <a:rPr lang="da-DK" altLang="en-US" sz="2000" b="1" dirty="0" err="1">
                <a:solidFill>
                  <a:srgbClr val="000090"/>
                </a:solidFill>
                <a:latin typeface="Courier"/>
              </a:rPr>
              <a:t>years</a:t>
            </a:r>
            <a:endParaRPr lang="da-DK" altLang="en-US" sz="2000" b="1" dirty="0">
              <a:solidFill>
                <a:srgbClr val="000090"/>
              </a:solidFill>
              <a:latin typeface="Courier"/>
            </a:endParaRPr>
          </a:p>
          <a:p>
            <a:pPr>
              <a:spcBef>
                <a:spcPct val="0"/>
              </a:spcBef>
              <a:buClrTx/>
              <a:buSzTx/>
              <a:buNone/>
              <a:defRPr/>
            </a:pPr>
            <a:r>
              <a:rPr lang="da-DK" altLang="en-US" sz="2000" b="1" dirty="0">
                <a:solidFill>
                  <a:srgbClr val="FF00FF"/>
                </a:solidFill>
                <a:latin typeface="Courier"/>
              </a:rPr>
              <a:t>print(</a:t>
            </a:r>
            <a:r>
              <a:rPr lang="da-DK" altLang="en-US" sz="2000" b="1" dirty="0">
                <a:solidFill>
                  <a:srgbClr val="000090"/>
                </a:solidFill>
                <a:latin typeface="Courier"/>
              </a:rPr>
              <a:t>"Initial </a:t>
            </a:r>
            <a:r>
              <a:rPr lang="da-DK" altLang="en-US" sz="2000" b="1" dirty="0" err="1">
                <a:solidFill>
                  <a:srgbClr val="000090"/>
                </a:solidFill>
                <a:latin typeface="Courier"/>
              </a:rPr>
              <a:t>amount</a:t>
            </a:r>
            <a:r>
              <a:rPr lang="da-DK" altLang="en-US" sz="2000" b="1" dirty="0">
                <a:solidFill>
                  <a:srgbClr val="000090"/>
                </a:solidFill>
                <a:latin typeface="Courier"/>
              </a:rPr>
              <a:t>"</a:t>
            </a:r>
            <a:r>
              <a:rPr lang="da-DK" altLang="en-US" sz="2000" b="1" dirty="0">
                <a:solidFill>
                  <a:srgbClr val="FF00FF"/>
                </a:solidFill>
                <a:latin typeface="Courier"/>
              </a:rPr>
              <a:t>,</a:t>
            </a:r>
            <a:r>
              <a:rPr lang="da-DK" altLang="en-US" sz="2000" b="1" dirty="0">
                <a:solidFill>
                  <a:srgbClr val="000090"/>
                </a:solidFill>
                <a:latin typeface="Courier"/>
              </a:rPr>
              <a:t> principal</a:t>
            </a:r>
            <a:r>
              <a:rPr lang="da-DK" altLang="en-US" sz="2000" b="1" dirty="0">
                <a:solidFill>
                  <a:srgbClr val="FF00FF"/>
                </a:solidFill>
                <a:latin typeface="Courier"/>
              </a:rPr>
              <a:t>)</a:t>
            </a:r>
          </a:p>
          <a:p>
            <a:pPr>
              <a:spcBef>
                <a:spcPct val="0"/>
              </a:spcBef>
              <a:buClrTx/>
              <a:buSzTx/>
              <a:buNone/>
              <a:defRPr/>
            </a:pPr>
            <a:r>
              <a:rPr lang="da-DK" altLang="en-US" sz="2000" b="1" dirty="0">
                <a:solidFill>
                  <a:srgbClr val="FF00FF"/>
                </a:solidFill>
                <a:latin typeface="Courier"/>
              </a:rPr>
              <a:t>print(</a:t>
            </a:r>
            <a:r>
              <a:rPr lang="da-DK" altLang="en-US" sz="2000" b="1" dirty="0">
                <a:solidFill>
                  <a:srgbClr val="000090"/>
                </a:solidFill>
                <a:latin typeface="Courier"/>
              </a:rPr>
              <a:t>"Final </a:t>
            </a:r>
            <a:r>
              <a:rPr lang="da-DK" altLang="en-US" sz="2000" b="1" dirty="0" err="1">
                <a:solidFill>
                  <a:srgbClr val="000090"/>
                </a:solidFill>
                <a:latin typeface="Courier"/>
              </a:rPr>
              <a:t>amount</a:t>
            </a:r>
            <a:r>
              <a:rPr lang="da-DK" altLang="en-US" sz="2000" b="1" dirty="0">
                <a:solidFill>
                  <a:srgbClr val="000090"/>
                </a:solidFill>
                <a:latin typeface="Courier"/>
              </a:rPr>
              <a:t>"</a:t>
            </a:r>
            <a:r>
              <a:rPr lang="da-DK" altLang="en-US" sz="2000" b="1" dirty="0">
                <a:solidFill>
                  <a:srgbClr val="FF00FF"/>
                </a:solidFill>
                <a:latin typeface="Courier"/>
              </a:rPr>
              <a:t>,</a:t>
            </a:r>
            <a:r>
              <a:rPr lang="da-DK" altLang="en-US" sz="2000" b="1" dirty="0">
                <a:solidFill>
                  <a:srgbClr val="000090"/>
                </a:solidFill>
                <a:latin typeface="Courier"/>
              </a:rPr>
              <a:t> </a:t>
            </a:r>
            <a:r>
              <a:rPr lang="da-DK" altLang="en-US" sz="2000" b="1" dirty="0" err="1">
                <a:solidFill>
                  <a:srgbClr val="000090"/>
                </a:solidFill>
                <a:latin typeface="Courier"/>
              </a:rPr>
              <a:t>final_amount</a:t>
            </a:r>
            <a:r>
              <a:rPr lang="da-DK" altLang="en-US" sz="2000" b="1" dirty="0">
                <a:solidFill>
                  <a:srgbClr val="FF00FF"/>
                </a:solidFill>
                <a:latin typeface="Courier"/>
              </a:rPr>
              <a:t>)</a:t>
            </a:r>
          </a:p>
        </p:txBody>
      </p:sp>
      <p:sp>
        <p:nvSpPr>
          <p:cNvPr id="10" name="TextBox 9"/>
          <p:cNvSpPr txBox="1"/>
          <p:nvPr/>
        </p:nvSpPr>
        <p:spPr>
          <a:xfrm>
            <a:off x="3886200" y="6150114"/>
            <a:ext cx="5105400" cy="707886"/>
          </a:xfrm>
          <a:prstGeom prst="rect">
            <a:avLst/>
          </a:prstGeom>
          <a:solidFill>
            <a:srgbClr val="E3EBF3"/>
          </a:solidFill>
          <a:ln>
            <a:solidFill>
              <a:srgbClr val="0000FF"/>
            </a:solidFill>
          </a:ln>
        </p:spPr>
        <p:txBody>
          <a:bodyPr wrap="square" rtlCol="0">
            <a:spAutoFit/>
          </a:bodyPr>
          <a:lstStyle/>
          <a:p>
            <a:r>
              <a:rPr lang="en-US" sz="2000" b="1" dirty="0">
                <a:solidFill>
                  <a:srgbClr val="000090"/>
                </a:solidFill>
                <a:latin typeface="Courier"/>
                <a:cs typeface="Courier"/>
              </a:rPr>
              <a:t>Initial amount 100</a:t>
            </a:r>
          </a:p>
          <a:p>
            <a:r>
              <a:rPr lang="en-US" sz="2000" b="1" dirty="0">
                <a:solidFill>
                  <a:srgbClr val="000090"/>
                </a:solidFill>
                <a:latin typeface="Courier"/>
                <a:cs typeface="Courier"/>
              </a:rPr>
              <a:t>Final amount 417.7248169415656</a:t>
            </a:r>
          </a:p>
        </p:txBody>
      </p:sp>
      <p:sp>
        <p:nvSpPr>
          <p:cNvPr id="9" name="TextBox 8"/>
          <p:cNvSpPr txBox="1"/>
          <p:nvPr/>
        </p:nvSpPr>
        <p:spPr>
          <a:xfrm>
            <a:off x="5487290" y="1905000"/>
            <a:ext cx="3580510" cy="711087"/>
          </a:xfrm>
          <a:prstGeom prst="rect">
            <a:avLst/>
          </a:prstGeom>
          <a:solidFill>
            <a:srgbClr val="E3EBF3"/>
          </a:solidFill>
          <a:ln>
            <a:solidFill>
              <a:srgbClr val="0000FF"/>
            </a:solidFill>
          </a:ln>
        </p:spPr>
        <p:txBody>
          <a:bodyPr wrap="square" rtlCol="0">
            <a:spAutoFit/>
          </a:bodyPr>
          <a:lstStyle/>
          <a:p>
            <a:r>
              <a:rPr lang="en-US" sz="2000" b="1" dirty="0">
                <a:solidFill>
                  <a:srgbClr val="000090"/>
                </a:solidFill>
              </a:rPr>
              <a:t>1 </a:t>
            </a:r>
            <a:r>
              <a:rPr lang="en-US" sz="2000" b="1" dirty="0" err="1">
                <a:solidFill>
                  <a:srgbClr val="000090"/>
                </a:solidFill>
              </a:rPr>
              <a:t>Meraviglioso</a:t>
            </a:r>
            <a:r>
              <a:rPr lang="en-US" sz="2000" b="1" dirty="0">
                <a:solidFill>
                  <a:srgbClr val="000090"/>
                </a:solidFill>
              </a:rPr>
              <a:t> Fabulous</a:t>
            </a:r>
          </a:p>
          <a:p>
            <a:r>
              <a:rPr lang="en-US" sz="2000" b="1" dirty="0">
                <a:solidFill>
                  <a:srgbClr val="000090"/>
                </a:solidFill>
              </a:rPr>
              <a:t>The final results are: 56 and 44</a:t>
            </a:r>
          </a:p>
        </p:txBody>
      </p:sp>
    </p:spTree>
    <p:extLst>
      <p:ext uri="{BB962C8B-B14F-4D97-AF65-F5344CB8AC3E}">
        <p14:creationId xmlns:p14="http://schemas.microsoft.com/office/powerpoint/2010/main" val="3939056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499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4995">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499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normAutofit/>
          </a:bodyPr>
          <a:lstStyle/>
          <a:p>
            <a:r>
              <a:rPr lang="en-US" dirty="0"/>
              <a:t>Printing more than one value on a single line</a:t>
            </a:r>
          </a:p>
        </p:txBody>
      </p:sp>
      <p:sp>
        <p:nvSpPr>
          <p:cNvPr id="84995" name="Rectangle 3"/>
          <p:cNvSpPr>
            <a:spLocks noGrp="1" noChangeArrowheads="1"/>
          </p:cNvSpPr>
          <p:nvPr>
            <p:ph type="body" idx="1"/>
          </p:nvPr>
        </p:nvSpPr>
        <p:spPr>
          <a:xfrm>
            <a:off x="152400" y="609600"/>
            <a:ext cx="8877300" cy="5753100"/>
          </a:xfrm>
        </p:spPr>
        <p:txBody>
          <a:bodyPr>
            <a:normAutofit/>
          </a:bodyPr>
          <a:lstStyle/>
          <a:p>
            <a:r>
              <a:rPr lang="en-US" dirty="0"/>
              <a:t>The default separator between the items printed is a single blank space.  We can change this by including an optional last argument in the print() statement, </a:t>
            </a:r>
            <a:r>
              <a:rPr lang="en-US" b="1" dirty="0" err="1">
                <a:solidFill>
                  <a:srgbClr val="FF00FF"/>
                </a:solidFill>
              </a:rPr>
              <a:t>sep</a:t>
            </a:r>
            <a:r>
              <a:rPr lang="en-US" b="1" dirty="0">
                <a:solidFill>
                  <a:srgbClr val="FF00FF"/>
                </a:solidFill>
              </a:rPr>
              <a:t> = "…"</a:t>
            </a:r>
            <a:r>
              <a:rPr lang="en-US" dirty="0"/>
              <a:t>, e.g., </a:t>
            </a:r>
          </a:p>
          <a:p>
            <a:pPr lvl="1"/>
            <a:r>
              <a:rPr lang="en-US" sz="2400" dirty="0"/>
              <a:t>print(1, "</a:t>
            </a:r>
            <a:r>
              <a:rPr lang="en-US" sz="2400" dirty="0" err="1"/>
              <a:t>Meravigioso</a:t>
            </a:r>
            <a:r>
              <a:rPr lang="en-US" sz="2400" dirty="0"/>
              <a:t>", "Fabulous", </a:t>
            </a:r>
            <a:r>
              <a:rPr lang="en-US" sz="2400" b="1" dirty="0" err="1">
                <a:solidFill>
                  <a:srgbClr val="FF00FF"/>
                </a:solidFill>
              </a:rPr>
              <a:t>sep</a:t>
            </a:r>
            <a:r>
              <a:rPr lang="en-US" sz="2400" b="1" dirty="0">
                <a:solidFill>
                  <a:srgbClr val="FF00FF"/>
                </a:solidFill>
              </a:rPr>
              <a:t> = "*"</a:t>
            </a:r>
            <a:r>
              <a:rPr lang="en-US" sz="2400" dirty="0"/>
              <a:t>)</a:t>
            </a:r>
          </a:p>
          <a:p>
            <a:pPr lvl="1"/>
            <a:r>
              <a:rPr lang="en-US" sz="2400" dirty="0"/>
              <a:t>print('The final results are:', 56, "and", 44, </a:t>
            </a:r>
            <a:r>
              <a:rPr lang="en-US" sz="2400" b="1" dirty="0" err="1">
                <a:solidFill>
                  <a:srgbClr val="FF00FF"/>
                </a:solidFill>
              </a:rPr>
              <a:t>sep</a:t>
            </a:r>
            <a:r>
              <a:rPr lang="en-US" sz="2400" b="1" dirty="0">
                <a:solidFill>
                  <a:srgbClr val="FF00FF"/>
                </a:solidFill>
              </a:rPr>
              <a:t> = ""</a:t>
            </a:r>
            <a:r>
              <a:rPr lang="en-US" sz="2400" dirty="0"/>
              <a:t>)</a:t>
            </a:r>
          </a:p>
          <a:p>
            <a:pPr lvl="1"/>
            <a:endParaRPr lang="en-US" sz="3200" dirty="0"/>
          </a:p>
          <a:p>
            <a:pPr lvl="1"/>
            <a:endParaRPr lang="en-US" dirty="0"/>
          </a:p>
          <a:p>
            <a:r>
              <a:rPr lang="en-US" dirty="0"/>
              <a:t>The program from the previous slides can now be improved:</a:t>
            </a:r>
          </a:p>
        </p:txBody>
      </p:sp>
      <p:sp>
        <p:nvSpPr>
          <p:cNvPr id="4" name="Footer Placeholder 3"/>
          <p:cNvSpPr>
            <a:spLocks noGrp="1"/>
          </p:cNvSpPr>
          <p:nvPr>
            <p:ph type="ftr" sz="quarter" idx="3"/>
          </p:nvPr>
        </p:nvSpPr>
        <p:spPr/>
        <p:txBody>
          <a:bodyPr/>
          <a:lstStyle/>
          <a:p>
            <a:r>
              <a:rPr lang="en-US"/>
              <a:t>CompSci 101 - Principles of Programming</a:t>
            </a:r>
            <a:endParaRPr lang="en-US" dirty="0"/>
          </a:p>
        </p:txBody>
      </p:sp>
      <p:sp>
        <p:nvSpPr>
          <p:cNvPr id="5" name="Slide Number Placeholder 4"/>
          <p:cNvSpPr>
            <a:spLocks noGrp="1"/>
          </p:cNvSpPr>
          <p:nvPr>
            <p:ph type="sldNum" sz="quarter" idx="4"/>
          </p:nvPr>
        </p:nvSpPr>
        <p:spPr/>
        <p:txBody>
          <a:bodyPr/>
          <a:lstStyle/>
          <a:p>
            <a:fld id="{B6F15528-21DE-4FAA-801E-634DDDAF4B2B}" type="slidenum">
              <a:rPr lang="en-US" smtClean="0"/>
              <a:pPr/>
              <a:t>23</a:t>
            </a:fld>
            <a:endParaRPr lang="en-US" dirty="0"/>
          </a:p>
        </p:txBody>
      </p:sp>
      <p:sp>
        <p:nvSpPr>
          <p:cNvPr id="10" name="Text Box 9"/>
          <p:cNvSpPr txBox="1">
            <a:spLocks noChangeArrowheads="1"/>
          </p:cNvSpPr>
          <p:nvPr/>
        </p:nvSpPr>
        <p:spPr bwMode="auto">
          <a:xfrm>
            <a:off x="381000" y="4114800"/>
            <a:ext cx="8001000" cy="2000548"/>
          </a:xfrm>
          <a:prstGeom prst="rect">
            <a:avLst/>
          </a:prstGeom>
          <a:solidFill>
            <a:srgbClr val="D7F7FF"/>
          </a:solidFill>
          <a:ln>
            <a:solidFill>
              <a:srgbClr val="0000FF"/>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spcBef>
                <a:spcPct val="0"/>
              </a:spcBef>
              <a:buClrTx/>
              <a:buSzTx/>
              <a:buNone/>
              <a:defRPr/>
            </a:pPr>
            <a:r>
              <a:rPr lang="da-DK" altLang="en-US" sz="1800" b="1" dirty="0">
                <a:solidFill>
                  <a:srgbClr val="000090"/>
                </a:solidFill>
                <a:latin typeface="Courier"/>
                <a:cs typeface="Courier"/>
              </a:rPr>
              <a:t>principal = 100</a:t>
            </a:r>
          </a:p>
          <a:p>
            <a:pPr>
              <a:spcBef>
                <a:spcPct val="0"/>
              </a:spcBef>
              <a:buClrTx/>
              <a:buSzTx/>
              <a:buNone/>
              <a:defRPr/>
            </a:pPr>
            <a:r>
              <a:rPr lang="da-DK" altLang="en-US" sz="1800" b="1" dirty="0" err="1">
                <a:solidFill>
                  <a:srgbClr val="000090"/>
                </a:solidFill>
                <a:latin typeface="Courier"/>
                <a:cs typeface="Courier"/>
              </a:rPr>
              <a:t>years</a:t>
            </a:r>
            <a:r>
              <a:rPr lang="da-DK" altLang="en-US" sz="1800" b="1" dirty="0">
                <a:solidFill>
                  <a:srgbClr val="000090"/>
                </a:solidFill>
                <a:latin typeface="Courier"/>
                <a:cs typeface="Courier"/>
              </a:rPr>
              <a:t> = 15</a:t>
            </a:r>
          </a:p>
          <a:p>
            <a:pPr>
              <a:spcBef>
                <a:spcPct val="0"/>
              </a:spcBef>
              <a:buClrTx/>
              <a:buSzTx/>
              <a:buNone/>
              <a:defRPr/>
            </a:pPr>
            <a:r>
              <a:rPr lang="da-DK" altLang="en-US" sz="1800" b="1" dirty="0">
                <a:solidFill>
                  <a:srgbClr val="000090"/>
                </a:solidFill>
                <a:latin typeface="Courier"/>
                <a:cs typeface="Courier"/>
              </a:rPr>
              <a:t>rate = 10</a:t>
            </a:r>
          </a:p>
          <a:p>
            <a:pPr>
              <a:spcBef>
                <a:spcPct val="0"/>
              </a:spcBef>
              <a:buClrTx/>
              <a:buSzTx/>
              <a:buNone/>
              <a:defRPr/>
            </a:pPr>
            <a:endParaRPr lang="da-DK" altLang="en-US" sz="800" b="1" dirty="0">
              <a:solidFill>
                <a:srgbClr val="000090"/>
              </a:solidFill>
              <a:latin typeface="Courier"/>
              <a:cs typeface="Courier"/>
            </a:endParaRPr>
          </a:p>
          <a:p>
            <a:pPr>
              <a:spcBef>
                <a:spcPct val="0"/>
              </a:spcBef>
              <a:buClrTx/>
              <a:buSzTx/>
              <a:buNone/>
              <a:defRPr/>
            </a:pPr>
            <a:r>
              <a:rPr lang="da-DK" altLang="en-US" sz="1800" b="1" dirty="0" err="1">
                <a:solidFill>
                  <a:srgbClr val="000090"/>
                </a:solidFill>
                <a:latin typeface="Courier"/>
                <a:cs typeface="Courier"/>
              </a:rPr>
              <a:t>final_amount</a:t>
            </a:r>
            <a:r>
              <a:rPr lang="da-DK" altLang="en-US" sz="1800" b="1" dirty="0">
                <a:solidFill>
                  <a:srgbClr val="000090"/>
                </a:solidFill>
                <a:latin typeface="Courier"/>
                <a:cs typeface="Courier"/>
              </a:rPr>
              <a:t> = principal * (1 + rate / 100) ** </a:t>
            </a:r>
            <a:r>
              <a:rPr lang="da-DK" altLang="en-US" sz="1800" b="1" dirty="0" err="1">
                <a:solidFill>
                  <a:srgbClr val="000090"/>
                </a:solidFill>
                <a:latin typeface="Courier"/>
                <a:cs typeface="Courier"/>
              </a:rPr>
              <a:t>years</a:t>
            </a:r>
            <a:endParaRPr lang="da-DK" altLang="en-US" sz="1800" b="1" dirty="0">
              <a:solidFill>
                <a:srgbClr val="000090"/>
              </a:solidFill>
              <a:latin typeface="Courier"/>
              <a:cs typeface="Courier"/>
            </a:endParaRPr>
          </a:p>
          <a:p>
            <a:pPr>
              <a:spcBef>
                <a:spcPct val="0"/>
              </a:spcBef>
              <a:buClrTx/>
              <a:buSzTx/>
              <a:buNone/>
              <a:defRPr/>
            </a:pPr>
            <a:endParaRPr lang="da-DK" altLang="en-US" sz="800" b="1" dirty="0">
              <a:solidFill>
                <a:srgbClr val="000090"/>
              </a:solidFill>
              <a:latin typeface="Courier"/>
              <a:cs typeface="Courier"/>
            </a:endParaRPr>
          </a:p>
          <a:p>
            <a:pPr>
              <a:spcBef>
                <a:spcPct val="0"/>
              </a:spcBef>
              <a:buClrTx/>
              <a:buSzTx/>
              <a:buNone/>
              <a:defRPr/>
            </a:pPr>
            <a:r>
              <a:rPr lang="da-DK" altLang="en-US" sz="1800" b="1" dirty="0">
                <a:solidFill>
                  <a:srgbClr val="000090"/>
                </a:solidFill>
                <a:latin typeface="Courier"/>
                <a:cs typeface="Courier"/>
              </a:rPr>
              <a:t>print("Initial </a:t>
            </a:r>
            <a:r>
              <a:rPr lang="da-DK" altLang="en-US" sz="1800" b="1" dirty="0" err="1">
                <a:solidFill>
                  <a:srgbClr val="000090"/>
                </a:solidFill>
                <a:latin typeface="Courier"/>
                <a:cs typeface="Courier"/>
              </a:rPr>
              <a:t>amount</a:t>
            </a:r>
            <a:r>
              <a:rPr lang="da-DK" altLang="en-US" sz="1800" b="1" dirty="0">
                <a:solidFill>
                  <a:srgbClr val="000090"/>
                </a:solidFill>
                <a:latin typeface="Courier"/>
                <a:cs typeface="Courier"/>
              </a:rPr>
              <a:t> $", principal</a:t>
            </a:r>
            <a:r>
              <a:rPr lang="en-US" sz="1800" b="1" dirty="0">
                <a:solidFill>
                  <a:srgbClr val="000090"/>
                </a:solidFill>
                <a:latin typeface="Courier"/>
                <a:cs typeface="Courier"/>
              </a:rPr>
              <a:t>, </a:t>
            </a:r>
            <a:r>
              <a:rPr lang="en-US" sz="1800" b="1" dirty="0" err="1">
                <a:solidFill>
                  <a:srgbClr val="FF00FF"/>
                </a:solidFill>
                <a:latin typeface="Courier"/>
                <a:cs typeface="Courier"/>
              </a:rPr>
              <a:t>sep</a:t>
            </a:r>
            <a:r>
              <a:rPr lang="en-US" sz="1800" b="1" dirty="0">
                <a:solidFill>
                  <a:srgbClr val="FF00FF"/>
                </a:solidFill>
                <a:latin typeface="Courier"/>
                <a:cs typeface="Courier"/>
              </a:rPr>
              <a:t> = ""</a:t>
            </a:r>
            <a:r>
              <a:rPr lang="da-DK" altLang="en-US" sz="1800" b="1" dirty="0">
                <a:solidFill>
                  <a:srgbClr val="000090"/>
                </a:solidFill>
                <a:latin typeface="Courier"/>
                <a:cs typeface="Courier"/>
              </a:rPr>
              <a:t>)</a:t>
            </a:r>
          </a:p>
          <a:p>
            <a:pPr>
              <a:spcBef>
                <a:spcPct val="0"/>
              </a:spcBef>
              <a:buClrTx/>
              <a:buSzTx/>
              <a:buNone/>
              <a:defRPr/>
            </a:pPr>
            <a:r>
              <a:rPr lang="da-DK" altLang="en-US" sz="1800" b="1" dirty="0">
                <a:solidFill>
                  <a:srgbClr val="000090"/>
                </a:solidFill>
                <a:latin typeface="Courier"/>
                <a:cs typeface="Courier"/>
              </a:rPr>
              <a:t>print("Final </a:t>
            </a:r>
            <a:r>
              <a:rPr lang="da-DK" altLang="en-US" sz="1800" b="1" dirty="0" err="1">
                <a:solidFill>
                  <a:srgbClr val="000090"/>
                </a:solidFill>
                <a:latin typeface="Courier"/>
                <a:cs typeface="Courier"/>
              </a:rPr>
              <a:t>amount</a:t>
            </a:r>
            <a:r>
              <a:rPr lang="da-DK" altLang="en-US" sz="1800" b="1" dirty="0">
                <a:solidFill>
                  <a:srgbClr val="000090"/>
                </a:solidFill>
                <a:latin typeface="Courier"/>
                <a:cs typeface="Courier"/>
              </a:rPr>
              <a:t> $", </a:t>
            </a:r>
            <a:r>
              <a:rPr lang="da-DK" altLang="en-US" sz="1800" b="1" dirty="0" err="1">
                <a:solidFill>
                  <a:srgbClr val="000090"/>
                </a:solidFill>
                <a:latin typeface="Courier"/>
                <a:cs typeface="Courier"/>
              </a:rPr>
              <a:t>final_amount</a:t>
            </a:r>
            <a:r>
              <a:rPr lang="en-US" sz="1800" b="1" dirty="0">
                <a:solidFill>
                  <a:srgbClr val="000090"/>
                </a:solidFill>
                <a:latin typeface="Courier"/>
                <a:cs typeface="Courier"/>
              </a:rPr>
              <a:t>, </a:t>
            </a:r>
            <a:r>
              <a:rPr lang="en-US" sz="1800" b="1" dirty="0" err="1">
                <a:solidFill>
                  <a:srgbClr val="FF00FF"/>
                </a:solidFill>
                <a:latin typeface="Courier"/>
                <a:cs typeface="Courier"/>
              </a:rPr>
              <a:t>sep</a:t>
            </a:r>
            <a:r>
              <a:rPr lang="en-US" sz="1800" b="1" dirty="0">
                <a:solidFill>
                  <a:srgbClr val="FF00FF"/>
                </a:solidFill>
                <a:latin typeface="Courier"/>
                <a:cs typeface="Courier"/>
              </a:rPr>
              <a:t> = ""</a:t>
            </a:r>
            <a:r>
              <a:rPr lang="da-DK" altLang="en-US" sz="1800" b="1" dirty="0">
                <a:solidFill>
                  <a:srgbClr val="000090"/>
                </a:solidFill>
                <a:latin typeface="Courier"/>
                <a:cs typeface="Courier"/>
              </a:rPr>
              <a:t>)</a:t>
            </a:r>
          </a:p>
        </p:txBody>
      </p:sp>
      <p:sp>
        <p:nvSpPr>
          <p:cNvPr id="11" name="TextBox 10"/>
          <p:cNvSpPr txBox="1"/>
          <p:nvPr/>
        </p:nvSpPr>
        <p:spPr>
          <a:xfrm>
            <a:off x="3048000" y="6096000"/>
            <a:ext cx="5410200" cy="707886"/>
          </a:xfrm>
          <a:prstGeom prst="rect">
            <a:avLst/>
          </a:prstGeom>
          <a:solidFill>
            <a:srgbClr val="E3EBF3"/>
          </a:solidFill>
          <a:ln>
            <a:solidFill>
              <a:srgbClr val="0000FF"/>
            </a:solidFill>
          </a:ln>
        </p:spPr>
        <p:txBody>
          <a:bodyPr wrap="square" rtlCol="0">
            <a:spAutoFit/>
          </a:bodyPr>
          <a:lstStyle/>
          <a:p>
            <a:r>
              <a:rPr lang="en-US" sz="2000" b="1" dirty="0">
                <a:solidFill>
                  <a:srgbClr val="000090"/>
                </a:solidFill>
                <a:latin typeface="Courier"/>
                <a:cs typeface="Courier"/>
              </a:rPr>
              <a:t>Initial amount $100</a:t>
            </a:r>
          </a:p>
          <a:p>
            <a:r>
              <a:rPr lang="en-US" sz="2000" b="1" dirty="0">
                <a:solidFill>
                  <a:srgbClr val="000090"/>
                </a:solidFill>
                <a:latin typeface="Courier"/>
                <a:cs typeface="Courier"/>
              </a:rPr>
              <a:t>Final amount $417.7248169415656</a:t>
            </a:r>
          </a:p>
        </p:txBody>
      </p:sp>
      <p:sp>
        <p:nvSpPr>
          <p:cNvPr id="12" name="TextBox 11"/>
          <p:cNvSpPr txBox="1"/>
          <p:nvPr/>
        </p:nvSpPr>
        <p:spPr>
          <a:xfrm>
            <a:off x="3962400" y="2819400"/>
            <a:ext cx="4953000" cy="707886"/>
          </a:xfrm>
          <a:prstGeom prst="rect">
            <a:avLst/>
          </a:prstGeom>
          <a:solidFill>
            <a:srgbClr val="E3EBF3"/>
          </a:solidFill>
          <a:ln>
            <a:solidFill>
              <a:srgbClr val="0000FF"/>
            </a:solidFill>
          </a:ln>
        </p:spPr>
        <p:txBody>
          <a:bodyPr wrap="square" rtlCol="0">
            <a:spAutoFit/>
          </a:bodyPr>
          <a:lstStyle/>
          <a:p>
            <a:r>
              <a:rPr lang="en-US" sz="2000" b="1" dirty="0">
                <a:solidFill>
                  <a:srgbClr val="000090"/>
                </a:solidFill>
                <a:latin typeface="Courier"/>
                <a:cs typeface="Courier"/>
              </a:rPr>
              <a:t>1*</a:t>
            </a:r>
            <a:r>
              <a:rPr lang="en-US" sz="2000" b="1" dirty="0" err="1">
                <a:solidFill>
                  <a:srgbClr val="000090"/>
                </a:solidFill>
                <a:latin typeface="Courier"/>
                <a:cs typeface="Courier"/>
              </a:rPr>
              <a:t>Meravigioso</a:t>
            </a:r>
            <a:r>
              <a:rPr lang="en-US" sz="2000" b="1" dirty="0">
                <a:solidFill>
                  <a:srgbClr val="000090"/>
                </a:solidFill>
                <a:latin typeface="Courier"/>
                <a:cs typeface="Courier"/>
              </a:rPr>
              <a:t>*Fabulous</a:t>
            </a:r>
          </a:p>
          <a:p>
            <a:r>
              <a:rPr lang="en-US" sz="2000" b="1" dirty="0">
                <a:solidFill>
                  <a:srgbClr val="000090"/>
                </a:solidFill>
                <a:latin typeface="Courier"/>
                <a:cs typeface="Courier"/>
              </a:rPr>
              <a:t>The final results are:56and44</a:t>
            </a:r>
          </a:p>
        </p:txBody>
      </p:sp>
    </p:spTree>
    <p:extLst>
      <p:ext uri="{BB962C8B-B14F-4D97-AF65-F5344CB8AC3E}">
        <p14:creationId xmlns:p14="http://schemas.microsoft.com/office/powerpoint/2010/main" val="3376552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499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4995">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4995">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normAutofit/>
          </a:bodyPr>
          <a:lstStyle/>
          <a:p>
            <a:r>
              <a:rPr lang="en-US"/>
              <a:t>Exercise</a:t>
            </a:r>
            <a:endParaRPr lang="en-US" dirty="0"/>
          </a:p>
        </p:txBody>
      </p:sp>
      <p:sp>
        <p:nvSpPr>
          <p:cNvPr id="84995" name="Rectangle 3"/>
          <p:cNvSpPr>
            <a:spLocks noGrp="1" noChangeArrowheads="1"/>
          </p:cNvSpPr>
          <p:nvPr>
            <p:ph type="body" idx="1"/>
          </p:nvPr>
        </p:nvSpPr>
        <p:spPr>
          <a:xfrm>
            <a:off x="0" y="533400"/>
            <a:ext cx="9144000" cy="5486400"/>
          </a:xfrm>
        </p:spPr>
        <p:txBody>
          <a:bodyPr>
            <a:normAutofit/>
          </a:bodyPr>
          <a:lstStyle/>
          <a:p>
            <a:r>
              <a:rPr lang="en-US" dirty="0"/>
              <a:t>$1 NZ = $0.95 AUS.  Write a program which converts $500 NZ to Australian dollars and converts $500 AUS to New Zealand dollars using the above exchange rate.  The output of the program should be:</a:t>
            </a:r>
            <a:endParaRPr lang="en-US" baseline="30000" dirty="0"/>
          </a:p>
        </p:txBody>
      </p:sp>
      <p:sp>
        <p:nvSpPr>
          <p:cNvPr id="4" name="Footer Placeholder 3"/>
          <p:cNvSpPr>
            <a:spLocks noGrp="1"/>
          </p:cNvSpPr>
          <p:nvPr>
            <p:ph type="ftr" sz="quarter" idx="3"/>
          </p:nvPr>
        </p:nvSpPr>
        <p:spPr/>
        <p:txBody>
          <a:bodyPr/>
          <a:lstStyle/>
          <a:p>
            <a:r>
              <a:rPr lang="en-US"/>
              <a:t>CompSci 101 - Principles of Programming</a:t>
            </a:r>
            <a:endParaRPr lang="en-US" dirty="0"/>
          </a:p>
        </p:txBody>
      </p:sp>
      <p:sp>
        <p:nvSpPr>
          <p:cNvPr id="5" name="Slide Number Placeholder 4"/>
          <p:cNvSpPr>
            <a:spLocks noGrp="1"/>
          </p:cNvSpPr>
          <p:nvPr>
            <p:ph type="sldNum" sz="quarter" idx="4"/>
          </p:nvPr>
        </p:nvSpPr>
        <p:spPr/>
        <p:txBody>
          <a:bodyPr/>
          <a:lstStyle/>
          <a:p>
            <a:fld id="{B6F15528-21DE-4FAA-801E-634DDDAF4B2B}" type="slidenum">
              <a:rPr lang="en-US" smtClean="0"/>
              <a:pPr/>
              <a:t>24</a:t>
            </a:fld>
            <a:endParaRPr lang="en-US" dirty="0"/>
          </a:p>
        </p:txBody>
      </p:sp>
      <p:sp>
        <p:nvSpPr>
          <p:cNvPr id="8" name="Text Box 9"/>
          <p:cNvSpPr txBox="1">
            <a:spLocks noChangeArrowheads="1"/>
          </p:cNvSpPr>
          <p:nvPr/>
        </p:nvSpPr>
        <p:spPr bwMode="auto">
          <a:xfrm>
            <a:off x="228600" y="1828800"/>
            <a:ext cx="8686800" cy="4708981"/>
          </a:xfrm>
          <a:prstGeom prst="rect">
            <a:avLst/>
          </a:prstGeom>
          <a:solidFill>
            <a:srgbClr val="D7F7FF"/>
          </a:solidFill>
          <a:ln>
            <a:solidFill>
              <a:srgbClr val="0000FF"/>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spcBef>
                <a:spcPct val="0"/>
              </a:spcBef>
              <a:buClrTx/>
              <a:buSzTx/>
              <a:buNone/>
              <a:defRPr/>
            </a:pPr>
            <a:r>
              <a:rPr lang="da-DK" altLang="en-US" sz="2000" b="1" dirty="0" err="1">
                <a:solidFill>
                  <a:srgbClr val="000090"/>
                </a:solidFill>
                <a:latin typeface="Courier"/>
              </a:rPr>
              <a:t>amount_to_convert</a:t>
            </a:r>
            <a:r>
              <a:rPr lang="da-DK" altLang="en-US" sz="2000" b="1" dirty="0">
                <a:solidFill>
                  <a:srgbClr val="000090"/>
                </a:solidFill>
                <a:latin typeface="Courier"/>
              </a:rPr>
              <a:t> = 500</a:t>
            </a:r>
          </a:p>
          <a:p>
            <a:pPr>
              <a:spcBef>
                <a:spcPct val="0"/>
              </a:spcBef>
              <a:buClrTx/>
              <a:buSzTx/>
              <a:buNone/>
              <a:defRPr/>
            </a:pPr>
            <a:r>
              <a:rPr lang="da-DK" altLang="en-US" sz="2000" b="1" dirty="0" err="1">
                <a:solidFill>
                  <a:srgbClr val="000090"/>
                </a:solidFill>
                <a:latin typeface="Courier"/>
              </a:rPr>
              <a:t>nz_to_aus_rate</a:t>
            </a:r>
            <a:r>
              <a:rPr lang="da-DK" altLang="en-US" sz="2000" b="1" dirty="0">
                <a:solidFill>
                  <a:srgbClr val="000090"/>
                </a:solidFill>
                <a:latin typeface="Courier"/>
              </a:rPr>
              <a:t> = 0.95</a:t>
            </a:r>
          </a:p>
          <a:p>
            <a:pPr>
              <a:spcBef>
                <a:spcPct val="0"/>
              </a:spcBef>
              <a:buClrTx/>
              <a:buSzTx/>
              <a:buNone/>
              <a:defRPr/>
            </a:pPr>
            <a:r>
              <a:rPr lang="da-DK" altLang="en-US" sz="2000" b="1" dirty="0" err="1">
                <a:solidFill>
                  <a:srgbClr val="000090"/>
                </a:solidFill>
                <a:latin typeface="Courier"/>
              </a:rPr>
              <a:t>nz_dollars</a:t>
            </a:r>
            <a:r>
              <a:rPr lang="da-DK" altLang="en-US" sz="2000" b="1" dirty="0">
                <a:solidFill>
                  <a:srgbClr val="000090"/>
                </a:solidFill>
                <a:latin typeface="Courier"/>
              </a:rPr>
              <a:t> = </a:t>
            </a:r>
            <a:r>
              <a:rPr lang="da-DK" altLang="en-US" sz="2000" b="1" dirty="0" err="1">
                <a:solidFill>
                  <a:srgbClr val="000090"/>
                </a:solidFill>
                <a:latin typeface="Courier"/>
              </a:rPr>
              <a:t>amount_to_convert</a:t>
            </a:r>
            <a:endParaRPr lang="da-DK" altLang="en-US" sz="2000" b="1" dirty="0">
              <a:solidFill>
                <a:srgbClr val="000090"/>
              </a:solidFill>
              <a:latin typeface="Courier"/>
            </a:endParaRPr>
          </a:p>
          <a:p>
            <a:pPr>
              <a:spcBef>
                <a:spcPct val="0"/>
              </a:spcBef>
              <a:buClrTx/>
              <a:buSzTx/>
              <a:buNone/>
              <a:defRPr/>
            </a:pPr>
            <a:endParaRPr lang="da-DK" altLang="en-US" sz="2000" b="1" dirty="0">
              <a:solidFill>
                <a:srgbClr val="000090"/>
              </a:solidFill>
              <a:latin typeface="Courier"/>
            </a:endParaRPr>
          </a:p>
          <a:p>
            <a:pPr>
              <a:spcBef>
                <a:spcPct val="0"/>
              </a:spcBef>
              <a:buClrTx/>
              <a:buSzTx/>
              <a:buNone/>
              <a:defRPr/>
            </a:pPr>
            <a:endParaRPr lang="da-DK" altLang="en-US" sz="2000" b="1" dirty="0">
              <a:solidFill>
                <a:srgbClr val="000090"/>
              </a:solidFill>
              <a:latin typeface="Courier"/>
            </a:endParaRPr>
          </a:p>
          <a:p>
            <a:pPr>
              <a:spcBef>
                <a:spcPct val="0"/>
              </a:spcBef>
              <a:buClrTx/>
              <a:buSzTx/>
              <a:buNone/>
              <a:defRPr/>
            </a:pPr>
            <a:endParaRPr lang="da-DK" altLang="en-US" sz="2000" b="1" dirty="0">
              <a:solidFill>
                <a:srgbClr val="000090"/>
              </a:solidFill>
              <a:latin typeface="Courier"/>
            </a:endParaRPr>
          </a:p>
          <a:p>
            <a:pPr>
              <a:spcBef>
                <a:spcPct val="0"/>
              </a:spcBef>
              <a:buClrTx/>
              <a:buSzTx/>
              <a:buNone/>
              <a:defRPr/>
            </a:pPr>
            <a:endParaRPr lang="da-DK" altLang="en-US" sz="2000" b="1" dirty="0">
              <a:solidFill>
                <a:srgbClr val="000090"/>
              </a:solidFill>
              <a:latin typeface="Courier"/>
            </a:endParaRPr>
          </a:p>
          <a:p>
            <a:pPr>
              <a:spcBef>
                <a:spcPct val="0"/>
              </a:spcBef>
              <a:buClrTx/>
              <a:buSzTx/>
              <a:buNone/>
              <a:defRPr/>
            </a:pPr>
            <a:endParaRPr lang="da-DK" altLang="en-US" sz="2000" b="1" dirty="0">
              <a:solidFill>
                <a:srgbClr val="000090"/>
              </a:solidFill>
              <a:latin typeface="Courier"/>
            </a:endParaRPr>
          </a:p>
          <a:p>
            <a:pPr>
              <a:spcBef>
                <a:spcPct val="0"/>
              </a:spcBef>
              <a:buClrTx/>
              <a:buSzTx/>
              <a:buNone/>
              <a:defRPr/>
            </a:pPr>
            <a:endParaRPr lang="da-DK" altLang="en-US" sz="2000" b="1" dirty="0">
              <a:solidFill>
                <a:srgbClr val="000090"/>
              </a:solidFill>
              <a:latin typeface="Courier"/>
            </a:endParaRPr>
          </a:p>
          <a:p>
            <a:pPr>
              <a:spcBef>
                <a:spcPct val="0"/>
              </a:spcBef>
              <a:buClrTx/>
              <a:buSzTx/>
              <a:buNone/>
              <a:defRPr/>
            </a:pPr>
            <a:endParaRPr lang="da-DK" altLang="en-US" sz="2000" b="1" dirty="0">
              <a:solidFill>
                <a:srgbClr val="000090"/>
              </a:solidFill>
              <a:latin typeface="Courier"/>
            </a:endParaRPr>
          </a:p>
          <a:p>
            <a:pPr>
              <a:spcBef>
                <a:spcPct val="0"/>
              </a:spcBef>
              <a:buClrTx/>
              <a:buSzTx/>
              <a:buNone/>
              <a:defRPr/>
            </a:pPr>
            <a:endParaRPr lang="da-DK" altLang="en-US" sz="2000" b="1" dirty="0">
              <a:solidFill>
                <a:srgbClr val="000090"/>
              </a:solidFill>
              <a:latin typeface="Courier"/>
            </a:endParaRPr>
          </a:p>
          <a:p>
            <a:pPr>
              <a:spcBef>
                <a:spcPct val="0"/>
              </a:spcBef>
              <a:buClrTx/>
              <a:buSzTx/>
              <a:buNone/>
              <a:defRPr/>
            </a:pPr>
            <a:endParaRPr lang="da-DK" altLang="en-US" sz="2000" b="1" dirty="0">
              <a:solidFill>
                <a:srgbClr val="000090"/>
              </a:solidFill>
              <a:latin typeface="Courier"/>
            </a:endParaRPr>
          </a:p>
          <a:p>
            <a:pPr>
              <a:spcBef>
                <a:spcPct val="0"/>
              </a:spcBef>
              <a:buClrTx/>
              <a:buSzTx/>
              <a:buNone/>
              <a:defRPr/>
            </a:pPr>
            <a:endParaRPr lang="da-DK" altLang="en-US" sz="2000" b="1" dirty="0">
              <a:solidFill>
                <a:srgbClr val="000090"/>
              </a:solidFill>
              <a:latin typeface="Courier"/>
            </a:endParaRPr>
          </a:p>
          <a:p>
            <a:pPr>
              <a:spcBef>
                <a:spcPct val="0"/>
              </a:spcBef>
              <a:buClrTx/>
              <a:buSzTx/>
              <a:buNone/>
              <a:defRPr/>
            </a:pPr>
            <a:endParaRPr lang="da-DK" altLang="en-US" sz="2000" b="1" dirty="0">
              <a:solidFill>
                <a:srgbClr val="000090"/>
              </a:solidFill>
              <a:latin typeface="Courier"/>
            </a:endParaRPr>
          </a:p>
          <a:p>
            <a:pPr>
              <a:spcBef>
                <a:spcPct val="0"/>
              </a:spcBef>
              <a:buClrTx/>
              <a:buSzTx/>
              <a:buNone/>
              <a:defRPr/>
            </a:pPr>
            <a:endParaRPr lang="da-DK" altLang="en-US" sz="2000" b="1" dirty="0">
              <a:solidFill>
                <a:srgbClr val="000090"/>
              </a:solidFill>
              <a:latin typeface="Courier"/>
            </a:endParaRPr>
          </a:p>
        </p:txBody>
      </p:sp>
      <p:sp>
        <p:nvSpPr>
          <p:cNvPr id="10" name="TextBox 9"/>
          <p:cNvSpPr txBox="1"/>
          <p:nvPr/>
        </p:nvSpPr>
        <p:spPr>
          <a:xfrm>
            <a:off x="4635500" y="1752600"/>
            <a:ext cx="4495800" cy="707886"/>
          </a:xfrm>
          <a:prstGeom prst="rect">
            <a:avLst/>
          </a:prstGeom>
          <a:solidFill>
            <a:srgbClr val="E3EBF3"/>
          </a:solidFill>
          <a:ln>
            <a:solidFill>
              <a:srgbClr val="0000FF"/>
            </a:solidFill>
          </a:ln>
        </p:spPr>
        <p:txBody>
          <a:bodyPr wrap="square" rtlCol="0">
            <a:spAutoFit/>
          </a:bodyPr>
          <a:lstStyle/>
          <a:p>
            <a:r>
              <a:rPr lang="en-US" sz="2000" b="1" dirty="0">
                <a:solidFill>
                  <a:srgbClr val="000090"/>
                </a:solidFill>
              </a:rPr>
              <a:t>NZ $500 = AUS $475.0</a:t>
            </a:r>
          </a:p>
          <a:p>
            <a:r>
              <a:rPr lang="en-US" sz="2000" b="1" dirty="0">
                <a:solidFill>
                  <a:srgbClr val="000090"/>
                </a:solidFill>
              </a:rPr>
              <a:t>AUS $500 = NZ $526.3157894736842</a:t>
            </a:r>
          </a:p>
        </p:txBody>
      </p:sp>
    </p:spTree>
    <p:extLst>
      <p:ext uri="{BB962C8B-B14F-4D97-AF65-F5344CB8AC3E}">
        <p14:creationId xmlns:p14="http://schemas.microsoft.com/office/powerpoint/2010/main" val="21286640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Summary</a:t>
            </a:r>
          </a:p>
        </p:txBody>
      </p:sp>
      <p:sp>
        <p:nvSpPr>
          <p:cNvPr id="3" name="Content Placeholder 2"/>
          <p:cNvSpPr>
            <a:spLocks noGrp="1"/>
          </p:cNvSpPr>
          <p:nvPr>
            <p:ph sz="quarter" idx="1"/>
          </p:nvPr>
        </p:nvSpPr>
        <p:spPr/>
        <p:txBody>
          <a:bodyPr/>
          <a:lstStyle/>
          <a:p>
            <a:r>
              <a:rPr lang="en-US" dirty="0"/>
              <a:t>In a Python program we can:</a:t>
            </a:r>
          </a:p>
          <a:p>
            <a:pPr lvl="1"/>
            <a:r>
              <a:rPr lang="en-NZ" dirty="0"/>
              <a:t>use variables, which have valid variable names, to store values, </a:t>
            </a:r>
          </a:p>
          <a:p>
            <a:pPr lvl="1"/>
            <a:r>
              <a:rPr lang="en-NZ" dirty="0"/>
              <a:t>perform calculations using standard arithmetic operators</a:t>
            </a:r>
          </a:p>
          <a:p>
            <a:pPr lvl="1"/>
            <a:r>
              <a:rPr lang="en-NZ" dirty="0"/>
              <a:t>describe differences between int and float types</a:t>
            </a:r>
          </a:p>
          <a:p>
            <a:pPr lvl="1"/>
            <a:r>
              <a:rPr lang="en-NZ" dirty="0"/>
              <a:t>print numbers and strings to standard output</a:t>
            </a:r>
          </a:p>
          <a:p>
            <a:pPr lvl="1"/>
            <a:endParaRPr lang="en-US" dirty="0"/>
          </a:p>
          <a:p>
            <a:pPr lvl="1"/>
            <a:endParaRPr lang="en-US" dirty="0"/>
          </a:p>
          <a:p>
            <a:pPr lvl="1"/>
            <a:endParaRPr lang="en-NZ" dirty="0"/>
          </a:p>
        </p:txBody>
      </p:sp>
      <p:sp>
        <p:nvSpPr>
          <p:cNvPr id="4" name="Footer Placeholder 3"/>
          <p:cNvSpPr>
            <a:spLocks noGrp="1"/>
          </p:cNvSpPr>
          <p:nvPr>
            <p:ph type="ftr" sz="quarter" idx="3"/>
          </p:nvPr>
        </p:nvSpPr>
        <p:spPr/>
        <p:txBody>
          <a:bodyPr/>
          <a:lstStyle/>
          <a:p>
            <a:r>
              <a:rPr lang="en-US"/>
              <a:t>CompSci 101 - Principles of Programming</a:t>
            </a:r>
            <a:endParaRPr lang="en-US" dirty="0"/>
          </a:p>
        </p:txBody>
      </p:sp>
      <p:sp>
        <p:nvSpPr>
          <p:cNvPr id="5" name="Slide Number Placeholder 4"/>
          <p:cNvSpPr>
            <a:spLocks noGrp="1"/>
          </p:cNvSpPr>
          <p:nvPr>
            <p:ph type="sldNum" sz="quarter" idx="4"/>
          </p:nvPr>
        </p:nvSpPr>
        <p:spPr/>
        <p:txBody>
          <a:bodyPr/>
          <a:lstStyle/>
          <a:p>
            <a:fld id="{B6F15528-21DE-4FAA-801E-634DDDAF4B2B}" type="slidenum">
              <a:rPr lang="en-US" smtClean="0"/>
              <a:pPr/>
              <a:t>25</a:t>
            </a:fld>
            <a:endParaRPr lang="en-US" dirty="0"/>
          </a:p>
        </p:txBody>
      </p:sp>
    </p:spTree>
    <p:extLst>
      <p:ext uri="{BB962C8B-B14F-4D97-AF65-F5344CB8AC3E}">
        <p14:creationId xmlns:p14="http://schemas.microsoft.com/office/powerpoint/2010/main" val="11936880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Examples of Python features used in this lecture</a:t>
            </a:r>
            <a:endParaRPr lang="en-NZ" dirty="0"/>
          </a:p>
        </p:txBody>
      </p:sp>
      <p:sp>
        <p:nvSpPr>
          <p:cNvPr id="3" name="Content Placeholder 2"/>
          <p:cNvSpPr>
            <a:spLocks noGrp="1"/>
          </p:cNvSpPr>
          <p:nvPr>
            <p:ph sz="quarter" idx="1"/>
          </p:nvPr>
        </p:nvSpPr>
        <p:spPr/>
        <p:txBody>
          <a:bodyPr>
            <a:normAutofit/>
          </a:bodyPr>
          <a:lstStyle/>
          <a:p>
            <a:pPr lvl="1"/>
            <a:r>
              <a:rPr lang="en-NZ" dirty="0"/>
              <a:t>use variables to store values, using valid variable names</a:t>
            </a:r>
          </a:p>
          <a:p>
            <a:pPr marL="228600" lvl="1" indent="0">
              <a:buNone/>
            </a:pPr>
            <a:r>
              <a:rPr lang="da-DK" altLang="en-US" dirty="0">
                <a:latin typeface="Courier"/>
              </a:rPr>
              <a:t>	principal = 100</a:t>
            </a:r>
          </a:p>
          <a:p>
            <a:pPr marL="228600" lvl="1" indent="0">
              <a:buNone/>
            </a:pPr>
            <a:r>
              <a:rPr lang="da-DK" altLang="en-US" dirty="0">
                <a:latin typeface="Courier"/>
              </a:rPr>
              <a:t>	</a:t>
            </a:r>
            <a:r>
              <a:rPr lang="da-DK" altLang="en-US" dirty="0" err="1">
                <a:latin typeface="Courier"/>
              </a:rPr>
              <a:t>years</a:t>
            </a:r>
            <a:r>
              <a:rPr lang="da-DK" altLang="en-US" dirty="0">
                <a:latin typeface="Courier"/>
              </a:rPr>
              <a:t> = 15</a:t>
            </a:r>
          </a:p>
          <a:p>
            <a:pPr marL="228600" lvl="1" indent="0">
              <a:buNone/>
            </a:pPr>
            <a:r>
              <a:rPr lang="da-DK" altLang="en-US" dirty="0">
                <a:latin typeface="Courier"/>
              </a:rPr>
              <a:t>	rate = 10</a:t>
            </a:r>
          </a:p>
          <a:p>
            <a:pPr lvl="1"/>
            <a:endParaRPr lang="en-NZ" dirty="0"/>
          </a:p>
          <a:p>
            <a:pPr lvl="1"/>
            <a:r>
              <a:rPr lang="en-NZ" dirty="0"/>
              <a:t>perform calculations using standard arithmetic operators</a:t>
            </a:r>
          </a:p>
          <a:p>
            <a:pPr marL="228600" lvl="1" indent="0">
              <a:buNone/>
            </a:pPr>
            <a:r>
              <a:rPr lang="da-DK" altLang="en-US" dirty="0">
                <a:latin typeface="Courier"/>
              </a:rPr>
              <a:t>	</a:t>
            </a:r>
            <a:r>
              <a:rPr lang="da-DK" altLang="en-US" dirty="0" err="1">
                <a:latin typeface="Courier"/>
              </a:rPr>
              <a:t>final_amount</a:t>
            </a:r>
            <a:r>
              <a:rPr lang="da-DK" altLang="en-US" dirty="0">
                <a:latin typeface="Courier"/>
              </a:rPr>
              <a:t> = principal * (1 + rate / 100) ** </a:t>
            </a:r>
            <a:r>
              <a:rPr lang="da-DK" altLang="en-US" dirty="0" err="1">
                <a:latin typeface="Courier"/>
              </a:rPr>
              <a:t>years</a:t>
            </a:r>
            <a:endParaRPr lang="da-DK" altLang="en-US" dirty="0">
              <a:latin typeface="Courier"/>
            </a:endParaRPr>
          </a:p>
          <a:p>
            <a:pPr marL="228600" lvl="1" indent="0">
              <a:buNone/>
            </a:pPr>
            <a:endParaRPr lang="da-DK" altLang="en-US" dirty="0">
              <a:latin typeface="Courier"/>
            </a:endParaRPr>
          </a:p>
          <a:p>
            <a:pPr lvl="1"/>
            <a:r>
              <a:rPr lang="en-NZ" dirty="0"/>
              <a:t>describe differences between int and float types</a:t>
            </a:r>
          </a:p>
          <a:p>
            <a:pPr marL="228600" lvl="1" indent="0">
              <a:buNone/>
            </a:pPr>
            <a:r>
              <a:rPr lang="da-DK" altLang="en-US" dirty="0">
                <a:latin typeface="Courier"/>
              </a:rPr>
              <a:t>	</a:t>
            </a:r>
            <a:r>
              <a:rPr lang="da-DK" altLang="en-US" dirty="0" err="1">
                <a:latin typeface="Courier"/>
              </a:rPr>
              <a:t>years</a:t>
            </a:r>
            <a:r>
              <a:rPr lang="da-DK" altLang="en-US" dirty="0">
                <a:latin typeface="Courier"/>
              </a:rPr>
              <a:t> = 15</a:t>
            </a:r>
          </a:p>
          <a:p>
            <a:pPr marL="228600" lvl="1" indent="0">
              <a:buNone/>
            </a:pPr>
            <a:r>
              <a:rPr lang="da-DK" altLang="en-US" dirty="0">
                <a:latin typeface="Courier"/>
              </a:rPr>
              <a:t>	rate = 0.0</a:t>
            </a:r>
            <a:r>
              <a:rPr lang="en-AU" altLang="en-US" dirty="0">
                <a:latin typeface="Courier"/>
              </a:rPr>
              <a:t>1</a:t>
            </a:r>
            <a:endParaRPr lang="en-NZ" dirty="0"/>
          </a:p>
          <a:p>
            <a:pPr lvl="1"/>
            <a:endParaRPr lang="en-NZ" dirty="0"/>
          </a:p>
          <a:p>
            <a:pPr lvl="1"/>
            <a:r>
              <a:rPr lang="en-NZ" dirty="0"/>
              <a:t>print numbers and strings to standard output</a:t>
            </a:r>
            <a:endParaRPr lang="da-DK" altLang="en-US" sz="1800" dirty="0">
              <a:latin typeface="Courier"/>
            </a:endParaRPr>
          </a:p>
          <a:p>
            <a:pPr>
              <a:spcBef>
                <a:spcPct val="0"/>
              </a:spcBef>
              <a:buClrTx/>
              <a:buNone/>
              <a:defRPr/>
            </a:pPr>
            <a:r>
              <a:rPr lang="da-DK" altLang="en-US" sz="1800" dirty="0">
                <a:latin typeface="Courier"/>
                <a:cs typeface="Courier"/>
              </a:rPr>
              <a:t>		print("Final </a:t>
            </a:r>
            <a:r>
              <a:rPr lang="da-DK" altLang="en-US" sz="1800" dirty="0" err="1">
                <a:latin typeface="Courier"/>
                <a:cs typeface="Courier"/>
              </a:rPr>
              <a:t>amount</a:t>
            </a:r>
            <a:r>
              <a:rPr lang="da-DK" altLang="en-US" sz="1800" dirty="0">
                <a:latin typeface="Courier"/>
                <a:cs typeface="Courier"/>
              </a:rPr>
              <a:t> $", </a:t>
            </a:r>
            <a:r>
              <a:rPr lang="da-DK" altLang="en-US" sz="1800" dirty="0" err="1">
                <a:latin typeface="Courier"/>
                <a:cs typeface="Courier"/>
              </a:rPr>
              <a:t>final_amount</a:t>
            </a:r>
            <a:r>
              <a:rPr lang="da-DK" altLang="en-US" sz="1800" dirty="0">
                <a:latin typeface="Courier"/>
                <a:cs typeface="Courier"/>
              </a:rPr>
              <a:t>)</a:t>
            </a:r>
          </a:p>
          <a:p>
            <a:pPr>
              <a:spcBef>
                <a:spcPct val="0"/>
              </a:spcBef>
              <a:buClrTx/>
              <a:buNone/>
              <a:defRPr/>
            </a:pPr>
            <a:r>
              <a:rPr lang="da-DK" altLang="en-US" sz="1800" dirty="0">
                <a:latin typeface="Courier"/>
                <a:cs typeface="Courier"/>
              </a:rPr>
              <a:t>		print()</a:t>
            </a:r>
            <a:endParaRPr lang="da-DK" altLang="en-US" sz="1800" dirty="0">
              <a:latin typeface="Courier"/>
            </a:endParaRPr>
          </a:p>
          <a:p>
            <a:pPr>
              <a:spcBef>
                <a:spcPct val="0"/>
              </a:spcBef>
              <a:buClrTx/>
              <a:buNone/>
              <a:defRPr/>
            </a:pPr>
            <a:r>
              <a:rPr lang="da-DK" altLang="en-US" sz="1800" dirty="0">
                <a:latin typeface="Courier"/>
                <a:cs typeface="Courier"/>
              </a:rPr>
              <a:t>		print("Final </a:t>
            </a:r>
            <a:r>
              <a:rPr lang="da-DK" altLang="en-US" sz="1800" dirty="0" err="1">
                <a:latin typeface="Courier"/>
                <a:cs typeface="Courier"/>
              </a:rPr>
              <a:t>amount</a:t>
            </a:r>
            <a:r>
              <a:rPr lang="da-DK" altLang="en-US" sz="1800" dirty="0">
                <a:latin typeface="Courier"/>
                <a:cs typeface="Courier"/>
              </a:rPr>
              <a:t> $", </a:t>
            </a:r>
            <a:r>
              <a:rPr lang="da-DK" altLang="en-US" sz="1800" dirty="0" err="1">
                <a:latin typeface="Courier"/>
                <a:cs typeface="Courier"/>
              </a:rPr>
              <a:t>final_amount</a:t>
            </a:r>
            <a:r>
              <a:rPr lang="en-US" sz="1800" dirty="0">
                <a:latin typeface="Courier"/>
                <a:cs typeface="Courier"/>
              </a:rPr>
              <a:t>, </a:t>
            </a:r>
            <a:r>
              <a:rPr lang="en-US" sz="1800" dirty="0" err="1">
                <a:latin typeface="Courier"/>
                <a:cs typeface="Courier"/>
              </a:rPr>
              <a:t>sep</a:t>
            </a:r>
            <a:r>
              <a:rPr lang="en-US" sz="1800" dirty="0">
                <a:latin typeface="Courier"/>
                <a:cs typeface="Courier"/>
              </a:rPr>
              <a:t> = ""</a:t>
            </a:r>
            <a:r>
              <a:rPr lang="da-DK" altLang="en-US" sz="1800" dirty="0">
                <a:latin typeface="Courier"/>
                <a:cs typeface="Courier"/>
              </a:rPr>
              <a:t>)</a:t>
            </a:r>
          </a:p>
          <a:p>
            <a:pPr>
              <a:spcBef>
                <a:spcPct val="0"/>
              </a:spcBef>
              <a:buClrTx/>
              <a:buNone/>
              <a:defRPr/>
            </a:pPr>
            <a:r>
              <a:rPr lang="da-DK" altLang="en-US" sz="1800" dirty="0">
                <a:latin typeface="Courier"/>
                <a:cs typeface="Courier"/>
              </a:rPr>
              <a:t>		</a:t>
            </a:r>
          </a:p>
          <a:p>
            <a:pPr>
              <a:spcBef>
                <a:spcPct val="0"/>
              </a:spcBef>
              <a:buClrTx/>
              <a:buSzTx/>
              <a:buNone/>
              <a:defRPr/>
            </a:pPr>
            <a:endParaRPr lang="da-DK" altLang="en-US" sz="1800" dirty="0">
              <a:latin typeface="Courier"/>
            </a:endParaRPr>
          </a:p>
          <a:p>
            <a:pPr lvl="1"/>
            <a:endParaRPr lang="en-US" dirty="0"/>
          </a:p>
          <a:p>
            <a:pPr lvl="1"/>
            <a:endParaRPr lang="en-NZ" dirty="0"/>
          </a:p>
        </p:txBody>
      </p:sp>
      <p:sp>
        <p:nvSpPr>
          <p:cNvPr id="4" name="Footer Placeholder 3"/>
          <p:cNvSpPr>
            <a:spLocks noGrp="1"/>
          </p:cNvSpPr>
          <p:nvPr>
            <p:ph type="ftr" sz="quarter" idx="3"/>
          </p:nvPr>
        </p:nvSpPr>
        <p:spPr/>
        <p:txBody>
          <a:bodyPr/>
          <a:lstStyle/>
          <a:p>
            <a:r>
              <a:rPr lang="en-US"/>
              <a:t>CompSci 101 - Principles of Programming</a:t>
            </a:r>
            <a:endParaRPr lang="en-US" dirty="0"/>
          </a:p>
        </p:txBody>
      </p:sp>
      <p:sp>
        <p:nvSpPr>
          <p:cNvPr id="5" name="Slide Number Placeholder 4"/>
          <p:cNvSpPr>
            <a:spLocks noGrp="1"/>
          </p:cNvSpPr>
          <p:nvPr>
            <p:ph type="sldNum" sz="quarter" idx="4"/>
          </p:nvPr>
        </p:nvSpPr>
        <p:spPr/>
        <p:txBody>
          <a:bodyPr/>
          <a:lstStyle/>
          <a:p>
            <a:fld id="{B6F15528-21DE-4FAA-801E-634DDDAF4B2B}" type="slidenum">
              <a:rPr lang="en-US" smtClean="0"/>
              <a:pPr/>
              <a:t>26</a:t>
            </a:fld>
            <a:endParaRPr lang="en-US" dirty="0"/>
          </a:p>
        </p:txBody>
      </p:sp>
    </p:spTree>
    <p:extLst>
      <p:ext uri="{BB962C8B-B14F-4D97-AF65-F5344CB8AC3E}">
        <p14:creationId xmlns:p14="http://schemas.microsoft.com/office/powerpoint/2010/main" val="24610153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NZ" dirty="0"/>
              <a:t>Go to the resources page of the CompSci 101 website.  You will see the link to python.org where you will be able to download the python installer.  Make sure you install                         .</a:t>
            </a:r>
          </a:p>
        </p:txBody>
      </p:sp>
      <p:sp>
        <p:nvSpPr>
          <p:cNvPr id="3" name="Title 2"/>
          <p:cNvSpPr>
            <a:spLocks noGrp="1"/>
          </p:cNvSpPr>
          <p:nvPr>
            <p:ph type="title"/>
          </p:nvPr>
        </p:nvSpPr>
        <p:spPr/>
        <p:txBody>
          <a:bodyPr/>
          <a:lstStyle/>
          <a:p>
            <a:r>
              <a:rPr lang="en-NZ" dirty="0"/>
              <a:t>Installing Python 3</a:t>
            </a:r>
          </a:p>
        </p:txBody>
      </p:sp>
      <p:sp>
        <p:nvSpPr>
          <p:cNvPr id="6" name="TextBox 5"/>
          <p:cNvSpPr txBox="1"/>
          <p:nvPr/>
        </p:nvSpPr>
        <p:spPr>
          <a:xfrm>
            <a:off x="330200" y="6172200"/>
            <a:ext cx="8839200" cy="457200"/>
          </a:xfrm>
          <a:prstGeom prst="rect">
            <a:avLst/>
          </a:prstGeom>
          <a:noFill/>
        </p:spPr>
        <p:txBody>
          <a:bodyPr wrap="square" rtlCol="0">
            <a:spAutoFit/>
          </a:bodyPr>
          <a:lstStyle/>
          <a:p>
            <a:r>
              <a:rPr lang="en-US" sz="2400" b="1" dirty="0">
                <a:solidFill>
                  <a:srgbClr val="0000FF"/>
                </a:solidFill>
              </a:rPr>
              <a:t>https://</a:t>
            </a:r>
            <a:r>
              <a:rPr lang="en-US" sz="2400" b="1" dirty="0" err="1">
                <a:solidFill>
                  <a:srgbClr val="0000FF"/>
                </a:solidFill>
              </a:rPr>
              <a:t>www.cs.auckland.ac.nz</a:t>
            </a:r>
            <a:r>
              <a:rPr lang="en-US" sz="2400" b="1" dirty="0">
                <a:solidFill>
                  <a:srgbClr val="0000FF"/>
                </a:solidFill>
              </a:rPr>
              <a:t>/courses/compsci101ssc/resources/</a:t>
            </a:r>
          </a:p>
        </p:txBody>
      </p:sp>
      <p:sp>
        <p:nvSpPr>
          <p:cNvPr id="8" name="Footer Placeholder 7"/>
          <p:cNvSpPr>
            <a:spLocks noGrp="1"/>
          </p:cNvSpPr>
          <p:nvPr>
            <p:ph type="ftr" sz="quarter" idx="3"/>
          </p:nvPr>
        </p:nvSpPr>
        <p:spPr/>
        <p:txBody>
          <a:bodyPr/>
          <a:lstStyle/>
          <a:p>
            <a:r>
              <a:rPr lang="en-US"/>
              <a:t>CompSci 101 - Principles of Programming</a:t>
            </a:r>
            <a:endParaRPr lang="en-US" dirty="0"/>
          </a:p>
        </p:txBody>
      </p:sp>
      <p:sp>
        <p:nvSpPr>
          <p:cNvPr id="9" name="Slide Number Placeholder 8"/>
          <p:cNvSpPr>
            <a:spLocks noGrp="1"/>
          </p:cNvSpPr>
          <p:nvPr>
            <p:ph type="sldNum" sz="quarter" idx="4"/>
          </p:nvPr>
        </p:nvSpPr>
        <p:spPr/>
        <p:txBody>
          <a:bodyPr/>
          <a:lstStyle/>
          <a:p>
            <a:fld id="{B6F15528-21DE-4FAA-801E-634DDDAF4B2B}" type="slidenum">
              <a:rPr lang="en-US" smtClean="0"/>
              <a:pPr/>
              <a:t>3</a:t>
            </a:fld>
            <a:endParaRPr lang="en-US" dirty="0"/>
          </a:p>
        </p:txBody>
      </p:sp>
      <p:sp>
        <p:nvSpPr>
          <p:cNvPr id="4" name="TextBox 3"/>
          <p:cNvSpPr txBox="1"/>
          <p:nvPr/>
        </p:nvSpPr>
        <p:spPr>
          <a:xfrm>
            <a:off x="4114800" y="1320224"/>
            <a:ext cx="2133600" cy="584776"/>
          </a:xfrm>
          <a:prstGeom prst="rect">
            <a:avLst/>
          </a:prstGeom>
          <a:noFill/>
        </p:spPr>
        <p:txBody>
          <a:bodyPr wrap="square" rtlCol="0">
            <a:spAutoFit/>
          </a:bodyPr>
          <a:lstStyle/>
          <a:p>
            <a:r>
              <a:rPr lang="en-NZ" sz="3200" b="1" dirty="0">
                <a:solidFill>
                  <a:srgbClr val="FF00FF"/>
                </a:solidFill>
              </a:rPr>
              <a:t>Python 3</a:t>
            </a:r>
            <a:endParaRPr lang="en-US" sz="3200" dirty="0"/>
          </a:p>
        </p:txBody>
      </p:sp>
      <p:grpSp>
        <p:nvGrpSpPr>
          <p:cNvPr id="15" name="Group 14">
            <a:extLst>
              <a:ext uri="{FF2B5EF4-FFF2-40B4-BE49-F238E27FC236}">
                <a16:creationId xmlns:a16="http://schemas.microsoft.com/office/drawing/2014/main" id="{56B12B5A-B9EE-4440-8246-429C2EEE03BE}"/>
              </a:ext>
            </a:extLst>
          </p:cNvPr>
          <p:cNvGrpSpPr/>
          <p:nvPr/>
        </p:nvGrpSpPr>
        <p:grpSpPr>
          <a:xfrm>
            <a:off x="1600200" y="2581706"/>
            <a:ext cx="6477000" cy="2828494"/>
            <a:chOff x="1926931" y="3346737"/>
            <a:chExt cx="5466124" cy="2368263"/>
          </a:xfrm>
        </p:grpSpPr>
        <p:sp>
          <p:nvSpPr>
            <p:cNvPr id="16" name="Text Box 13">
              <a:extLst>
                <a:ext uri="{FF2B5EF4-FFF2-40B4-BE49-F238E27FC236}">
                  <a16:creationId xmlns:a16="http://schemas.microsoft.com/office/drawing/2014/main" id="{67998226-3DD4-EC45-A81A-7C3813B44C66}"/>
                </a:ext>
              </a:extLst>
            </p:cNvPr>
            <p:cNvSpPr txBox="1">
              <a:spLocks noChangeArrowheads="1"/>
            </p:cNvSpPr>
            <p:nvPr/>
          </p:nvSpPr>
          <p:spPr bwMode="auto">
            <a:xfrm>
              <a:off x="1994525" y="4515992"/>
              <a:ext cx="1284283"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charset="0"/>
                  <a:ea typeface="MS Pゴシック" charset="0"/>
                  <a:cs typeface="MS Pゴシック" charset="0"/>
                </a:defRPr>
              </a:lvl1pPr>
              <a:lvl2pPr marL="742950" indent="-285750">
                <a:defRPr sz="2400">
                  <a:solidFill>
                    <a:schemeClr val="tx1"/>
                  </a:solidFill>
                  <a:latin typeface="Arial" charset="0"/>
                  <a:ea typeface="MS Pゴシック" charset="0"/>
                  <a:cs typeface="MS Pゴシック" charset="0"/>
                </a:defRPr>
              </a:lvl2pPr>
              <a:lvl3pPr marL="1143000" indent="-228600">
                <a:defRPr sz="2400">
                  <a:solidFill>
                    <a:schemeClr val="tx1"/>
                  </a:solidFill>
                  <a:latin typeface="Arial" charset="0"/>
                  <a:ea typeface="MS Pゴシック" charset="0"/>
                  <a:cs typeface="MS Pゴシック" charset="0"/>
                </a:defRPr>
              </a:lvl3pPr>
              <a:lvl4pPr marL="1600200" indent="-228600">
                <a:defRPr sz="2400">
                  <a:solidFill>
                    <a:schemeClr val="tx1"/>
                  </a:solidFill>
                  <a:latin typeface="Arial" charset="0"/>
                  <a:ea typeface="MS Pゴシック" charset="0"/>
                  <a:cs typeface="MS Pゴシック" charset="0"/>
                </a:defRPr>
              </a:lvl4pPr>
              <a:lvl5pPr marL="2057400" indent="-228600">
                <a:defRPr sz="2400">
                  <a:solidFill>
                    <a:schemeClr val="tx1"/>
                  </a:solidFill>
                  <a:latin typeface="Arial" charset="0"/>
                  <a:ea typeface="MS Pゴシック" charset="0"/>
                  <a:cs typeface="MS Pゴシック" charset="0"/>
                </a:defRPr>
              </a:lvl5pPr>
              <a:lvl6pPr marL="25146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6pPr>
              <a:lvl7pPr marL="29718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7pPr>
              <a:lvl8pPr marL="34290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8pPr>
              <a:lvl9pPr marL="38862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9pPr>
            </a:lstStyle>
            <a:p>
              <a:pPr algn="r" eaLnBrk="1" hangingPunct="1"/>
              <a:endParaRPr lang="en-US" sz="1800" i="1" dirty="0">
                <a:ln>
                  <a:solidFill>
                    <a:srgbClr val="FF00FF"/>
                  </a:solidFill>
                </a:ln>
                <a:solidFill>
                  <a:srgbClr val="FF0000"/>
                </a:solidFill>
                <a:latin typeface="Calibri"/>
              </a:endParaRPr>
            </a:p>
          </p:txBody>
        </p:sp>
        <p:grpSp>
          <p:nvGrpSpPr>
            <p:cNvPr id="17" name="Group 16">
              <a:extLst>
                <a:ext uri="{FF2B5EF4-FFF2-40B4-BE49-F238E27FC236}">
                  <a16:creationId xmlns:a16="http://schemas.microsoft.com/office/drawing/2014/main" id="{57FD6DBE-7252-8444-9BFE-CEBDDFC86ABC}"/>
                </a:ext>
              </a:extLst>
            </p:cNvPr>
            <p:cNvGrpSpPr/>
            <p:nvPr/>
          </p:nvGrpSpPr>
          <p:grpSpPr>
            <a:xfrm>
              <a:off x="1926931" y="4495800"/>
              <a:ext cx="1806869" cy="369332"/>
              <a:chOff x="1926931" y="4495800"/>
              <a:chExt cx="1806869" cy="369332"/>
            </a:xfrm>
          </p:grpSpPr>
          <p:sp>
            <p:nvSpPr>
              <p:cNvPr id="20" name="Text Box 15">
                <a:extLst>
                  <a:ext uri="{FF2B5EF4-FFF2-40B4-BE49-F238E27FC236}">
                    <a16:creationId xmlns:a16="http://schemas.microsoft.com/office/drawing/2014/main" id="{B8C038CB-2FC1-A543-9D82-7210143B79DB}"/>
                  </a:ext>
                </a:extLst>
              </p:cNvPr>
              <p:cNvSpPr txBox="1">
                <a:spLocks noChangeArrowheads="1"/>
              </p:cNvSpPr>
              <p:nvPr/>
            </p:nvSpPr>
            <p:spPr bwMode="auto">
              <a:xfrm>
                <a:off x="1926931" y="4495800"/>
                <a:ext cx="1351877" cy="369332"/>
              </a:xfrm>
              <a:prstGeom prst="rect">
                <a:avLst/>
              </a:prstGeom>
              <a:noFill/>
              <a:ln w="9525">
                <a:noFill/>
                <a:miter lim="800000"/>
                <a:headEnd/>
                <a:tailEnd/>
              </a:ln>
              <a:extLst>
                <a:ext uri="{909E8E84-426E-40dd-AFC4-6F175D3DCCD1}">
                  <a14:hiddenFill xmlns:a14="http://schemas.microsoft.com/office/drawing/2010/main" xmlns="">
                    <a:solidFill>
                      <a:srgbClr val="FFFFFF"/>
                    </a:solidFill>
                  </a14:hiddenFill>
                </a:ext>
              </a:extLst>
            </p:spPr>
            <p:txBody>
              <a:bodyPr wrap="square">
                <a:spAutoFit/>
              </a:bodyPr>
              <a:lstStyle>
                <a:lvl1pPr>
                  <a:defRPr sz="2400">
                    <a:solidFill>
                      <a:schemeClr val="tx1"/>
                    </a:solidFill>
                    <a:latin typeface="Arial" charset="0"/>
                    <a:ea typeface="MS Pゴシック" charset="0"/>
                    <a:cs typeface="MS Pゴシック" charset="0"/>
                  </a:defRPr>
                </a:lvl1pPr>
                <a:lvl2pPr marL="742950" indent="-285750">
                  <a:defRPr sz="2400">
                    <a:solidFill>
                      <a:schemeClr val="tx1"/>
                    </a:solidFill>
                    <a:latin typeface="Arial" charset="0"/>
                    <a:ea typeface="MS Pゴシック" charset="0"/>
                    <a:cs typeface="MS Pゴシック" charset="0"/>
                  </a:defRPr>
                </a:lvl2pPr>
                <a:lvl3pPr marL="1143000" indent="-228600">
                  <a:defRPr sz="2400">
                    <a:solidFill>
                      <a:schemeClr val="tx1"/>
                    </a:solidFill>
                    <a:latin typeface="Arial" charset="0"/>
                    <a:ea typeface="MS Pゴシック" charset="0"/>
                    <a:cs typeface="MS Pゴシック" charset="0"/>
                  </a:defRPr>
                </a:lvl3pPr>
                <a:lvl4pPr marL="1600200" indent="-228600">
                  <a:defRPr sz="2400">
                    <a:solidFill>
                      <a:schemeClr val="tx1"/>
                    </a:solidFill>
                    <a:latin typeface="Arial" charset="0"/>
                    <a:ea typeface="MS Pゴシック" charset="0"/>
                    <a:cs typeface="MS Pゴシック" charset="0"/>
                  </a:defRPr>
                </a:lvl4pPr>
                <a:lvl5pPr marL="2057400" indent="-228600">
                  <a:defRPr sz="2400">
                    <a:solidFill>
                      <a:schemeClr val="tx1"/>
                    </a:solidFill>
                    <a:latin typeface="Arial" charset="0"/>
                    <a:ea typeface="MS Pゴシック" charset="0"/>
                    <a:cs typeface="MS Pゴシック" charset="0"/>
                  </a:defRPr>
                </a:lvl5pPr>
                <a:lvl6pPr marL="25146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6pPr>
                <a:lvl7pPr marL="29718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7pPr>
                <a:lvl8pPr marL="34290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8pPr>
                <a:lvl9pPr marL="38862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9pPr>
              </a:lstStyle>
              <a:p>
                <a:pPr algn="r" eaLnBrk="1" hangingPunct="1"/>
                <a:r>
                  <a:rPr lang="en-US" sz="1800" i="1" dirty="0">
                    <a:ln>
                      <a:solidFill>
                        <a:srgbClr val="FF00FF"/>
                      </a:solidFill>
                    </a:ln>
                    <a:solidFill>
                      <a:srgbClr val="FF0000"/>
                    </a:solidFill>
                    <a:latin typeface="Calibri"/>
                  </a:rPr>
                  <a:t>Resources</a:t>
                </a:r>
              </a:p>
            </p:txBody>
          </p:sp>
          <p:cxnSp>
            <p:nvCxnSpPr>
              <p:cNvPr id="21" name="Straight Arrow Connector 20">
                <a:extLst>
                  <a:ext uri="{FF2B5EF4-FFF2-40B4-BE49-F238E27FC236}">
                    <a16:creationId xmlns:a16="http://schemas.microsoft.com/office/drawing/2014/main" id="{2607BFB7-76BA-6F46-AC60-7FAE03AF1F04}"/>
                  </a:ext>
                </a:extLst>
              </p:cNvPr>
              <p:cNvCxnSpPr/>
              <p:nvPr/>
            </p:nvCxnSpPr>
            <p:spPr bwMode="auto">
              <a:xfrm flipV="1">
                <a:off x="3301999" y="4648200"/>
                <a:ext cx="431801" cy="51550"/>
              </a:xfrm>
              <a:prstGeom prst="straightConnector1">
                <a:avLst/>
              </a:prstGeom>
              <a:solidFill>
                <a:schemeClr val="accent1"/>
              </a:solidFill>
              <a:ln w="19050" cap="flat" cmpd="sng" algn="ctr">
                <a:solidFill>
                  <a:srgbClr val="0000FF"/>
                </a:solidFill>
                <a:prstDash val="solid"/>
                <a:round/>
                <a:headEnd type="none" w="med" len="med"/>
                <a:tailEnd type="arrow"/>
              </a:ln>
              <a:effectLst/>
            </p:spPr>
          </p:cxnSp>
        </p:grpSp>
        <p:pic>
          <p:nvPicPr>
            <p:cNvPr id="18" name="Picture 17">
              <a:extLst>
                <a:ext uri="{FF2B5EF4-FFF2-40B4-BE49-F238E27FC236}">
                  <a16:creationId xmlns:a16="http://schemas.microsoft.com/office/drawing/2014/main" id="{4859551E-8F95-714B-ADC5-03451A608A43}"/>
                </a:ext>
              </a:extLst>
            </p:cNvPr>
            <p:cNvPicPr>
              <a:picLocks noChangeAspect="1"/>
            </p:cNvPicPr>
            <p:nvPr/>
          </p:nvPicPr>
          <p:blipFill>
            <a:blip r:embed="rId4"/>
            <a:stretch>
              <a:fillRect/>
            </a:stretch>
          </p:blipFill>
          <p:spPr>
            <a:xfrm>
              <a:off x="3756991" y="3346737"/>
              <a:ext cx="3636064" cy="2368263"/>
            </a:xfrm>
            <a:prstGeom prst="rect">
              <a:avLst/>
            </a:prstGeom>
            <a:ln>
              <a:solidFill>
                <a:srgbClr val="000000"/>
              </a:solidFill>
            </a:ln>
          </p:spPr>
        </p:pic>
      </p:grpSp>
    </p:spTree>
    <p:custDataLst>
      <p:tags r:id="rId1"/>
    </p:custDataLst>
    <p:extLst>
      <p:ext uri="{BB962C8B-B14F-4D97-AF65-F5344CB8AC3E}">
        <p14:creationId xmlns:p14="http://schemas.microsoft.com/office/powerpoint/2010/main" val="34717879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9144000" cy="762000"/>
          </a:xfrm>
        </p:spPr>
        <p:txBody>
          <a:bodyPr>
            <a:normAutofit/>
          </a:bodyPr>
          <a:lstStyle/>
          <a:p>
            <a:r>
              <a:rPr lang="en-NZ" dirty="0"/>
              <a:t>A program is a sequence of instructions</a:t>
            </a:r>
          </a:p>
        </p:txBody>
      </p:sp>
      <p:sp>
        <p:nvSpPr>
          <p:cNvPr id="3" name="Content Placeholder 2"/>
          <p:cNvSpPr>
            <a:spLocks noGrp="1"/>
          </p:cNvSpPr>
          <p:nvPr>
            <p:ph sz="quarter" idx="1"/>
          </p:nvPr>
        </p:nvSpPr>
        <p:spPr>
          <a:xfrm>
            <a:off x="152400" y="914400"/>
            <a:ext cx="8991600" cy="5562600"/>
          </a:xfrm>
        </p:spPr>
        <p:txBody>
          <a:bodyPr>
            <a:normAutofit/>
          </a:bodyPr>
          <a:lstStyle/>
          <a:p>
            <a:r>
              <a:rPr lang="en-GB" dirty="0"/>
              <a:t>A program is a sequence of instructions which performs a specific task</a:t>
            </a:r>
          </a:p>
          <a:p>
            <a:pPr lvl="1"/>
            <a:r>
              <a:rPr lang="en-NZ" dirty="0"/>
              <a:t>Instructions are specified in a sequence </a:t>
            </a:r>
          </a:p>
          <a:p>
            <a:pPr lvl="1"/>
            <a:r>
              <a:rPr lang="en-NZ" dirty="0"/>
              <a:t>Computers execute the instructions one after the other</a:t>
            </a:r>
          </a:p>
          <a:p>
            <a:pPr lvl="1"/>
            <a:endParaRPr lang="en-NZ" dirty="0"/>
          </a:p>
          <a:p>
            <a:pPr marL="0" lvl="1" indent="0">
              <a:buNone/>
            </a:pPr>
            <a:r>
              <a:rPr lang="en-NZ" sz="2400" dirty="0"/>
              <a:t>Instructions are specified using a formal language</a:t>
            </a:r>
          </a:p>
          <a:p>
            <a:pPr lvl="1"/>
            <a:r>
              <a:rPr lang="en-NZ" dirty="0"/>
              <a:t>Natural languages are the languages spoken by people</a:t>
            </a:r>
          </a:p>
          <a:p>
            <a:pPr lvl="1"/>
            <a:r>
              <a:rPr lang="en-NZ" dirty="0"/>
              <a:t>Formal languages are designed by people for a specific purpose, e.g., mathematical notation, chemical structure of molecules, programming languages</a:t>
            </a:r>
          </a:p>
          <a:p>
            <a:pPr lvl="1"/>
            <a:endParaRPr lang="en-NZ" dirty="0"/>
          </a:p>
          <a:p>
            <a:pPr lvl="1"/>
            <a:endParaRPr lang="en-NZ" dirty="0"/>
          </a:p>
          <a:p>
            <a:pPr lvl="1"/>
            <a:endParaRPr lang="en-NZ" dirty="0"/>
          </a:p>
          <a:p>
            <a:r>
              <a:rPr lang="en-NZ" dirty="0"/>
              <a:t>We shall be writing our programs in the </a:t>
            </a:r>
            <a:r>
              <a:rPr lang="en-NZ" b="1" dirty="0">
                <a:solidFill>
                  <a:srgbClr val="FF00FF"/>
                </a:solidFill>
              </a:rPr>
              <a:t>Python 3 </a:t>
            </a:r>
            <a:r>
              <a:rPr lang="en-NZ" dirty="0"/>
              <a:t>programming language</a:t>
            </a:r>
          </a:p>
          <a:p>
            <a:pPr lvl="1"/>
            <a:endParaRPr lang="en-GB" dirty="0"/>
          </a:p>
        </p:txBody>
      </p:sp>
      <p:sp>
        <p:nvSpPr>
          <p:cNvPr id="4" name="Footer Placeholder 3"/>
          <p:cNvSpPr>
            <a:spLocks noGrp="1"/>
          </p:cNvSpPr>
          <p:nvPr>
            <p:ph type="ftr" sz="quarter" idx="3"/>
          </p:nvPr>
        </p:nvSpPr>
        <p:spPr/>
        <p:txBody>
          <a:bodyPr/>
          <a:lstStyle/>
          <a:p>
            <a:r>
              <a:rPr lang="en-US"/>
              <a:t>CompSci 101 - Principles of Programming</a:t>
            </a:r>
            <a:endParaRPr lang="en-US" dirty="0"/>
          </a:p>
        </p:txBody>
      </p:sp>
      <p:sp>
        <p:nvSpPr>
          <p:cNvPr id="6" name="Slide Number Placeholder 5"/>
          <p:cNvSpPr>
            <a:spLocks noGrp="1"/>
          </p:cNvSpPr>
          <p:nvPr>
            <p:ph type="sldNum" sz="quarter" idx="4"/>
          </p:nvPr>
        </p:nvSpPr>
        <p:spPr/>
        <p:txBody>
          <a:bodyPr/>
          <a:lstStyle/>
          <a:p>
            <a:fld id="{B6F15528-21DE-4FAA-801E-634DDDAF4B2B}" type="slidenum">
              <a:rPr lang="en-US" smtClean="0"/>
              <a:pPr/>
              <a:t>4</a:t>
            </a:fld>
            <a:endParaRPr lang="en-US" dirty="0"/>
          </a:p>
        </p:txBody>
      </p:sp>
    </p:spTree>
    <p:extLst>
      <p:ext uri="{BB962C8B-B14F-4D97-AF65-F5344CB8AC3E}">
        <p14:creationId xmlns:p14="http://schemas.microsoft.com/office/powerpoint/2010/main" val="2405475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dirty="0"/>
              <a:t>The Python interpreter</a:t>
            </a:r>
          </a:p>
        </p:txBody>
      </p:sp>
      <p:sp>
        <p:nvSpPr>
          <p:cNvPr id="3" name="Content Placeholder 2"/>
          <p:cNvSpPr>
            <a:spLocks noGrp="1"/>
          </p:cNvSpPr>
          <p:nvPr>
            <p:ph sz="quarter" idx="1"/>
          </p:nvPr>
        </p:nvSpPr>
        <p:spPr>
          <a:xfrm>
            <a:off x="152400" y="762000"/>
            <a:ext cx="8763000" cy="4691211"/>
          </a:xfrm>
        </p:spPr>
        <p:txBody>
          <a:bodyPr>
            <a:normAutofit/>
          </a:bodyPr>
          <a:lstStyle/>
          <a:p>
            <a:r>
              <a:rPr lang="en-GB" dirty="0">
                <a:cs typeface="Calibri"/>
              </a:rPr>
              <a:t>Source code (programs) </a:t>
            </a:r>
            <a:r>
              <a:rPr lang="en-GB" dirty="0">
                <a:latin typeface="Calibri"/>
                <a:cs typeface="Calibri"/>
              </a:rPr>
              <a:t>is written in a programming language such as Python.</a:t>
            </a:r>
          </a:p>
          <a:p>
            <a:pPr lvl="1"/>
            <a:endParaRPr lang="en-NZ" dirty="0"/>
          </a:p>
          <a:p>
            <a:pPr marL="228600" lvl="1" indent="0">
              <a:buNone/>
            </a:pPr>
            <a:endParaRPr lang="en-NZ" dirty="0"/>
          </a:p>
          <a:p>
            <a:pPr>
              <a:spcBef>
                <a:spcPct val="0"/>
              </a:spcBef>
              <a:buClrTx/>
            </a:pPr>
            <a:r>
              <a:rPr lang="en-US" dirty="0">
                <a:latin typeface="Calibri"/>
                <a:ea typeface="ＭＳ Ｐゴシック" charset="0"/>
                <a:cs typeface="Calibri"/>
              </a:rPr>
              <a:t>The Python </a:t>
            </a:r>
            <a:r>
              <a:rPr lang="en-US" b="1" dirty="0">
                <a:solidFill>
                  <a:srgbClr val="0000FF"/>
                </a:solidFill>
                <a:latin typeface="Calibri"/>
                <a:ea typeface="ＭＳ Ｐゴシック" charset="0"/>
                <a:cs typeface="Calibri"/>
              </a:rPr>
              <a:t>interpreter</a:t>
            </a:r>
            <a:r>
              <a:rPr lang="en-US" dirty="0">
                <a:latin typeface="Calibri"/>
                <a:ea typeface="ＭＳ Ｐゴシック" charset="0"/>
                <a:cs typeface="Calibri"/>
              </a:rPr>
              <a:t> translates and </a:t>
            </a:r>
            <a:r>
              <a:rPr lang="en-US" b="1" dirty="0">
                <a:solidFill>
                  <a:srgbClr val="0000FF"/>
                </a:solidFill>
                <a:latin typeface="Calibri"/>
                <a:ea typeface="ＭＳ Ｐゴシック" charset="0"/>
                <a:cs typeface="Calibri"/>
              </a:rPr>
              <a:t>executes</a:t>
            </a:r>
            <a:r>
              <a:rPr lang="en-US" dirty="0">
                <a:latin typeface="Calibri"/>
                <a:ea typeface="ＭＳ Ｐゴシック" charset="0"/>
                <a:cs typeface="Calibri"/>
              </a:rPr>
              <a:t> source code</a:t>
            </a:r>
          </a:p>
          <a:p>
            <a:pPr lvl="1"/>
            <a:r>
              <a:rPr lang="en-US" dirty="0"/>
              <a:t>One instruction at a time is converted into machine code and executed by the interpreter.</a:t>
            </a:r>
          </a:p>
          <a:p>
            <a:pPr lvl="1"/>
            <a:endParaRPr lang="en-GB" dirty="0"/>
          </a:p>
        </p:txBody>
      </p:sp>
      <p:sp>
        <p:nvSpPr>
          <p:cNvPr id="9" name="Footer Placeholder 8"/>
          <p:cNvSpPr>
            <a:spLocks noGrp="1"/>
          </p:cNvSpPr>
          <p:nvPr>
            <p:ph type="ftr" sz="quarter" idx="3"/>
          </p:nvPr>
        </p:nvSpPr>
        <p:spPr/>
        <p:txBody>
          <a:bodyPr/>
          <a:lstStyle/>
          <a:p>
            <a:r>
              <a:rPr lang="en-US" dirty="0" err="1"/>
              <a:t>CompSci</a:t>
            </a:r>
            <a:r>
              <a:rPr lang="en-US" dirty="0"/>
              <a:t> 101 - Principles of Programming</a:t>
            </a:r>
          </a:p>
        </p:txBody>
      </p:sp>
      <p:sp>
        <p:nvSpPr>
          <p:cNvPr id="11" name="Slide Number Placeholder 10"/>
          <p:cNvSpPr>
            <a:spLocks noGrp="1"/>
          </p:cNvSpPr>
          <p:nvPr>
            <p:ph type="sldNum" sz="quarter" idx="4"/>
          </p:nvPr>
        </p:nvSpPr>
        <p:spPr/>
        <p:txBody>
          <a:bodyPr/>
          <a:lstStyle/>
          <a:p>
            <a:fld id="{B6F15528-21DE-4FAA-801E-634DDDAF4B2B}" type="slidenum">
              <a:rPr lang="en-US" smtClean="0"/>
              <a:pPr/>
              <a:t>5</a:t>
            </a:fld>
            <a:endParaRPr lang="en-US" dirty="0"/>
          </a:p>
        </p:txBody>
      </p:sp>
      <p:grpSp>
        <p:nvGrpSpPr>
          <p:cNvPr id="10" name="Group 9"/>
          <p:cNvGrpSpPr/>
          <p:nvPr/>
        </p:nvGrpSpPr>
        <p:grpSpPr>
          <a:xfrm>
            <a:off x="257589" y="3810000"/>
            <a:ext cx="8886411" cy="1754327"/>
            <a:chOff x="257589" y="3810000"/>
            <a:chExt cx="8886411" cy="1754327"/>
          </a:xfrm>
        </p:grpSpPr>
        <p:grpSp>
          <p:nvGrpSpPr>
            <p:cNvPr id="17" name="Group 16"/>
            <p:cNvGrpSpPr/>
            <p:nvPr/>
          </p:nvGrpSpPr>
          <p:grpSpPr>
            <a:xfrm>
              <a:off x="257589" y="3810000"/>
              <a:ext cx="8886411" cy="1754327"/>
              <a:chOff x="228600" y="4267201"/>
              <a:chExt cx="8886411" cy="1754327"/>
            </a:xfrm>
          </p:grpSpPr>
          <p:sp>
            <p:nvSpPr>
              <p:cNvPr id="6" name="Text Box 8"/>
              <p:cNvSpPr txBox="1">
                <a:spLocks noChangeArrowheads="1"/>
              </p:cNvSpPr>
              <p:nvPr/>
            </p:nvSpPr>
            <p:spPr bwMode="auto">
              <a:xfrm>
                <a:off x="4495800" y="4267201"/>
                <a:ext cx="2286000" cy="1754327"/>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square">
                <a:spAutoFit/>
              </a:bodyPr>
              <a:lstStyle>
                <a:lvl1pPr>
                  <a:defRPr sz="2400">
                    <a:solidFill>
                      <a:schemeClr val="tx1"/>
                    </a:solidFill>
                    <a:latin typeface="Helvetica" charset="0"/>
                    <a:ea typeface="MS Pゴシック" charset="0"/>
                    <a:cs typeface="MS Pゴシック" charset="0"/>
                  </a:defRPr>
                </a:lvl1pPr>
                <a:lvl2pPr marL="742950" indent="-285750">
                  <a:defRPr sz="2400">
                    <a:solidFill>
                      <a:schemeClr val="tx1"/>
                    </a:solidFill>
                    <a:latin typeface="Helvetica" charset="0"/>
                    <a:ea typeface="MS Pゴシック" charset="0"/>
                    <a:cs typeface="MS Pゴシック" charset="0"/>
                  </a:defRPr>
                </a:lvl2pPr>
                <a:lvl3pPr marL="1143000" indent="-228600">
                  <a:defRPr sz="2400">
                    <a:solidFill>
                      <a:schemeClr val="tx1"/>
                    </a:solidFill>
                    <a:latin typeface="Helvetica" charset="0"/>
                    <a:ea typeface="MS Pゴシック" charset="0"/>
                    <a:cs typeface="MS Pゴシック" charset="0"/>
                  </a:defRPr>
                </a:lvl3pPr>
                <a:lvl4pPr marL="1600200" indent="-228600">
                  <a:defRPr sz="2400">
                    <a:solidFill>
                      <a:schemeClr val="tx1"/>
                    </a:solidFill>
                    <a:latin typeface="Helvetica" charset="0"/>
                    <a:ea typeface="MS Pゴシック" charset="0"/>
                    <a:cs typeface="MS Pゴシック" charset="0"/>
                  </a:defRPr>
                </a:lvl4pPr>
                <a:lvl5pPr marL="2057400" indent="-228600">
                  <a:defRPr sz="2400">
                    <a:solidFill>
                      <a:schemeClr val="tx1"/>
                    </a:solidFill>
                    <a:latin typeface="Helvetica" charset="0"/>
                    <a:ea typeface="MS Pゴシック" charset="0"/>
                    <a:cs typeface="MS Pゴシック" charset="0"/>
                  </a:defRPr>
                </a:lvl5pPr>
                <a:lvl6pPr marL="2514600" indent="-228600" eaLnBrk="0" fontAlgn="base" hangingPunct="0">
                  <a:spcBef>
                    <a:spcPct val="0"/>
                  </a:spcBef>
                  <a:spcAft>
                    <a:spcPct val="0"/>
                  </a:spcAft>
                  <a:defRPr sz="2400">
                    <a:solidFill>
                      <a:schemeClr val="tx1"/>
                    </a:solidFill>
                    <a:latin typeface="Helvetica" charset="0"/>
                    <a:ea typeface="MS Pゴシック" charset="0"/>
                    <a:cs typeface="MS Pゴシック" charset="0"/>
                  </a:defRPr>
                </a:lvl6pPr>
                <a:lvl7pPr marL="2971800" indent="-228600" eaLnBrk="0" fontAlgn="base" hangingPunct="0">
                  <a:spcBef>
                    <a:spcPct val="0"/>
                  </a:spcBef>
                  <a:spcAft>
                    <a:spcPct val="0"/>
                  </a:spcAft>
                  <a:defRPr sz="2400">
                    <a:solidFill>
                      <a:schemeClr val="tx1"/>
                    </a:solidFill>
                    <a:latin typeface="Helvetica" charset="0"/>
                    <a:ea typeface="MS Pゴシック" charset="0"/>
                    <a:cs typeface="MS Pゴシック" charset="0"/>
                  </a:defRPr>
                </a:lvl7pPr>
                <a:lvl8pPr marL="3429000" indent="-228600" eaLnBrk="0" fontAlgn="base" hangingPunct="0">
                  <a:spcBef>
                    <a:spcPct val="0"/>
                  </a:spcBef>
                  <a:spcAft>
                    <a:spcPct val="0"/>
                  </a:spcAft>
                  <a:defRPr sz="2400">
                    <a:solidFill>
                      <a:schemeClr val="tx1"/>
                    </a:solidFill>
                    <a:latin typeface="Helvetica" charset="0"/>
                    <a:ea typeface="MS Pゴシック" charset="0"/>
                    <a:cs typeface="MS Pゴシック" charset="0"/>
                  </a:defRPr>
                </a:lvl8pPr>
                <a:lvl9pPr marL="3886200" indent="-228600" eaLnBrk="0" fontAlgn="base" hangingPunct="0">
                  <a:spcBef>
                    <a:spcPct val="0"/>
                  </a:spcBef>
                  <a:spcAft>
                    <a:spcPct val="0"/>
                  </a:spcAft>
                  <a:defRPr sz="2400">
                    <a:solidFill>
                      <a:schemeClr val="tx1"/>
                    </a:solidFill>
                    <a:latin typeface="Helvetica" charset="0"/>
                    <a:ea typeface="MS Pゴシック" charset="0"/>
                    <a:cs typeface="MS Pゴシック" charset="0"/>
                  </a:defRPr>
                </a:lvl9pPr>
              </a:lstStyle>
              <a:p>
                <a:pPr eaLnBrk="1" hangingPunct="1"/>
                <a:r>
                  <a:rPr lang="en-US" sz="1200" b="1" dirty="0">
                    <a:latin typeface="Calibri"/>
                  </a:rPr>
                  <a:t>1001 0011 1001 0100 0100 1110 1010 1011 1111 0000 0101 0000 1010 0000 1011 0101 0101 0101 0100 0010 0000 1010 1000 1000 1111 1100 1001 0010 1010 1010 0100 0001 0100 1100 1010 0000 1001 0100 1001 0001 0010 0010 0000 1010 1010 1010 0100 0100 1001 0110 0100 1110 0001 0101</a:t>
                </a:r>
              </a:p>
            </p:txBody>
          </p:sp>
          <p:pic>
            <p:nvPicPr>
              <p:cNvPr id="7" name="Picture 6"/>
              <p:cNvPicPr>
                <a:picLocks noChangeAspect="1"/>
              </p:cNvPicPr>
              <p:nvPr/>
            </p:nvPicPr>
            <p:blipFill>
              <a:blip r:embed="rId3"/>
              <a:stretch>
                <a:fillRect/>
              </a:stretch>
            </p:blipFill>
            <p:spPr>
              <a:xfrm>
                <a:off x="228600" y="4572000"/>
                <a:ext cx="2514600" cy="969369"/>
              </a:xfrm>
              <a:prstGeom prst="rect">
                <a:avLst/>
              </a:prstGeom>
              <a:ln>
                <a:solidFill>
                  <a:srgbClr val="000090"/>
                </a:solidFill>
              </a:ln>
            </p:spPr>
          </p:pic>
          <p:pic>
            <p:nvPicPr>
              <p:cNvPr id="8"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39000" y="4572000"/>
                <a:ext cx="1876011"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 name="TextBox 3"/>
              <p:cNvSpPr txBox="1"/>
              <p:nvPr/>
            </p:nvSpPr>
            <p:spPr>
              <a:xfrm>
                <a:off x="3200400" y="4724400"/>
                <a:ext cx="914400" cy="646331"/>
              </a:xfrm>
              <a:prstGeom prst="rect">
                <a:avLst/>
              </a:prstGeom>
              <a:solidFill>
                <a:srgbClr val="3366FF"/>
              </a:solidFill>
              <a:ln>
                <a:solidFill>
                  <a:srgbClr val="000090"/>
                </a:solidFill>
              </a:ln>
            </p:spPr>
            <p:txBody>
              <a:bodyPr wrap="square" rtlCol="0">
                <a:spAutoFit/>
              </a:bodyPr>
              <a:lstStyle/>
              <a:p>
                <a:pPr algn="ctr"/>
                <a:r>
                  <a:rPr lang="en-US" dirty="0">
                    <a:solidFill>
                      <a:schemeClr val="bg1"/>
                    </a:solidFill>
                  </a:rPr>
                  <a:t>INTERPRETER</a:t>
                </a:r>
              </a:p>
            </p:txBody>
          </p:sp>
          <p:cxnSp>
            <p:nvCxnSpPr>
              <p:cNvPr id="12" name="Straight Arrow Connector 11"/>
              <p:cNvCxnSpPr/>
              <p:nvPr/>
            </p:nvCxnSpPr>
            <p:spPr>
              <a:xfrm flipV="1">
                <a:off x="4114800" y="5029200"/>
                <a:ext cx="304800" cy="9119"/>
              </a:xfrm>
              <a:prstGeom prst="straightConnector1">
                <a:avLst/>
              </a:prstGeom>
              <a:ln w="6350" cmpd="sng">
                <a:solidFill>
                  <a:srgbClr val="000090"/>
                </a:solidFill>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flipV="1">
                <a:off x="7010400" y="5105400"/>
                <a:ext cx="304800" cy="9119"/>
              </a:xfrm>
              <a:prstGeom prst="straightConnector1">
                <a:avLst/>
              </a:prstGeom>
              <a:ln w="6350" cmpd="sng">
                <a:solidFill>
                  <a:srgbClr val="000090"/>
                </a:solidFill>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flipV="1">
                <a:off x="2819400" y="5029200"/>
                <a:ext cx="304800" cy="9119"/>
              </a:xfrm>
              <a:prstGeom prst="straightConnector1">
                <a:avLst/>
              </a:prstGeom>
              <a:ln w="6350" cmpd="sng">
                <a:solidFill>
                  <a:srgbClr val="000090"/>
                </a:solidFill>
                <a:tailEnd type="arrow"/>
              </a:ln>
            </p:spPr>
            <p:style>
              <a:lnRef idx="2">
                <a:schemeClr val="accent1"/>
              </a:lnRef>
              <a:fillRef idx="0">
                <a:schemeClr val="accent1"/>
              </a:fillRef>
              <a:effectRef idx="1">
                <a:schemeClr val="accent1"/>
              </a:effectRef>
              <a:fontRef idx="minor">
                <a:schemeClr val="tx1"/>
              </a:fontRef>
            </p:style>
          </p:cxnSp>
        </p:grpSp>
        <p:sp>
          <p:nvSpPr>
            <p:cNvPr id="5" name="TextBox 4"/>
            <p:cNvSpPr txBox="1"/>
            <p:nvPr/>
          </p:nvSpPr>
          <p:spPr>
            <a:xfrm rot="21300000">
              <a:off x="7650000" y="4267201"/>
              <a:ext cx="732000" cy="338554"/>
            </a:xfrm>
            <a:prstGeom prst="rect">
              <a:avLst/>
            </a:prstGeom>
            <a:noFill/>
          </p:spPr>
          <p:txBody>
            <a:bodyPr wrap="square" rtlCol="0">
              <a:spAutoFit/>
            </a:bodyPr>
            <a:lstStyle/>
            <a:p>
              <a:r>
                <a:rPr lang="en-US" sz="800" dirty="0">
                  <a:solidFill>
                    <a:schemeClr val="bg1"/>
                  </a:solidFill>
                  <a:latin typeface="Calibri"/>
                  <a:cs typeface="Calibri"/>
                </a:rPr>
                <a:t>Hello there</a:t>
              </a:r>
            </a:p>
            <a:p>
              <a:r>
                <a:rPr lang="en-US" sz="800" dirty="0" err="1">
                  <a:solidFill>
                    <a:schemeClr val="bg1"/>
                  </a:solidFill>
                  <a:latin typeface="Calibri"/>
                  <a:cs typeface="Calibri"/>
                </a:rPr>
                <a:t>Buongiorno</a:t>
              </a:r>
              <a:endParaRPr lang="en-US" sz="800" dirty="0">
                <a:solidFill>
                  <a:schemeClr val="bg1"/>
                </a:solidFill>
                <a:latin typeface="Calibri"/>
                <a:cs typeface="Calibri"/>
              </a:endParaRPr>
            </a:p>
          </p:txBody>
        </p:sp>
      </p:grpSp>
    </p:spTree>
    <p:extLst>
      <p:ext uri="{BB962C8B-B14F-4D97-AF65-F5344CB8AC3E}">
        <p14:creationId xmlns:p14="http://schemas.microsoft.com/office/powerpoint/2010/main" val="2644484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9144000" cy="762000"/>
          </a:xfrm>
        </p:spPr>
        <p:txBody>
          <a:bodyPr/>
          <a:lstStyle/>
          <a:p>
            <a:r>
              <a:rPr lang="en-US" dirty="0"/>
              <a:t>IDLE – The program editor used in </a:t>
            </a:r>
            <a:r>
              <a:rPr lang="en-US" dirty="0" err="1"/>
              <a:t>CompSci</a:t>
            </a:r>
            <a:r>
              <a:rPr lang="en-US" dirty="0"/>
              <a:t> 101 </a:t>
            </a:r>
            <a:endParaRPr lang="en-NZ" dirty="0"/>
          </a:p>
        </p:txBody>
      </p:sp>
      <p:sp>
        <p:nvSpPr>
          <p:cNvPr id="3" name="Content Placeholder 2"/>
          <p:cNvSpPr>
            <a:spLocks noGrp="1"/>
          </p:cNvSpPr>
          <p:nvPr>
            <p:ph sz="quarter" idx="1"/>
          </p:nvPr>
        </p:nvSpPr>
        <p:spPr>
          <a:xfrm>
            <a:off x="152400" y="723900"/>
            <a:ext cx="8877300" cy="5753100"/>
          </a:xfrm>
        </p:spPr>
        <p:txBody>
          <a:bodyPr>
            <a:normAutofit/>
          </a:bodyPr>
          <a:lstStyle/>
          <a:p>
            <a:r>
              <a:rPr lang="en-US" dirty="0"/>
              <a:t>IDLE (</a:t>
            </a:r>
            <a:r>
              <a:rPr lang="en-US" b="1" dirty="0">
                <a:solidFill>
                  <a:srgbClr val="FF00FF"/>
                </a:solidFill>
              </a:rPr>
              <a:t>I</a:t>
            </a:r>
            <a:r>
              <a:rPr lang="en-US" b="1" dirty="0"/>
              <a:t>ntegrated</a:t>
            </a:r>
            <a:r>
              <a:rPr lang="en-US" dirty="0"/>
              <a:t> </a:t>
            </a:r>
            <a:r>
              <a:rPr lang="en-US" b="1" dirty="0" err="1">
                <a:solidFill>
                  <a:srgbClr val="FF00FF"/>
                </a:solidFill>
              </a:rPr>
              <a:t>D</a:t>
            </a:r>
            <a:r>
              <a:rPr lang="en-US" b="1" dirty="0" err="1"/>
              <a:t>eve</a:t>
            </a:r>
            <a:r>
              <a:rPr lang="en-US" b="1" dirty="0" err="1">
                <a:solidFill>
                  <a:srgbClr val="FF00FF"/>
                </a:solidFill>
              </a:rPr>
              <a:t>L</a:t>
            </a:r>
            <a:r>
              <a:rPr lang="en-US" b="1" dirty="0" err="1"/>
              <a:t>opment</a:t>
            </a:r>
            <a:r>
              <a:rPr lang="en-US" b="1" dirty="0">
                <a:solidFill>
                  <a:srgbClr val="FF00FF"/>
                </a:solidFill>
              </a:rPr>
              <a:t> E</a:t>
            </a:r>
            <a:r>
              <a:rPr lang="en-US" b="1" dirty="0"/>
              <a:t>nvironment</a:t>
            </a:r>
            <a:r>
              <a:rPr lang="en-US" dirty="0"/>
              <a:t>) is an integrated development environment</a:t>
            </a:r>
            <a:r>
              <a:rPr lang="en-US" dirty="0">
                <a:solidFill>
                  <a:srgbClr val="002060"/>
                </a:solidFill>
              </a:rPr>
              <a:t> </a:t>
            </a:r>
            <a:r>
              <a:rPr lang="en-US" dirty="0"/>
              <a:t>for Python.  This is the development environment provided when you download Python.</a:t>
            </a:r>
          </a:p>
          <a:p>
            <a:endParaRPr lang="en-US" dirty="0"/>
          </a:p>
          <a:p>
            <a:r>
              <a:rPr lang="en-US" dirty="0"/>
              <a:t>This is the environment we will be using to write and execute our Python programs.</a:t>
            </a:r>
          </a:p>
          <a:p>
            <a:pPr lvl="1"/>
            <a:endParaRPr lang="en-NZ" dirty="0"/>
          </a:p>
        </p:txBody>
      </p:sp>
      <p:sp>
        <p:nvSpPr>
          <p:cNvPr id="4" name="Footer Placeholder 3"/>
          <p:cNvSpPr>
            <a:spLocks noGrp="1"/>
          </p:cNvSpPr>
          <p:nvPr>
            <p:ph type="ftr" sz="quarter" idx="3"/>
          </p:nvPr>
        </p:nvSpPr>
        <p:spPr/>
        <p:txBody>
          <a:bodyPr/>
          <a:lstStyle/>
          <a:p>
            <a:r>
              <a:rPr lang="en-US" dirty="0" err="1"/>
              <a:t>CompSci</a:t>
            </a:r>
            <a:r>
              <a:rPr lang="en-US" dirty="0"/>
              <a:t> 101 - Principles of Programming</a:t>
            </a:r>
          </a:p>
        </p:txBody>
      </p:sp>
      <p:sp>
        <p:nvSpPr>
          <p:cNvPr id="5" name="Slide Number Placeholder 4"/>
          <p:cNvSpPr>
            <a:spLocks noGrp="1"/>
          </p:cNvSpPr>
          <p:nvPr>
            <p:ph type="sldNum" sz="quarter" idx="4"/>
          </p:nvPr>
        </p:nvSpPr>
        <p:spPr/>
        <p:txBody>
          <a:bodyPr/>
          <a:lstStyle/>
          <a:p>
            <a:fld id="{B6F15528-21DE-4FAA-801E-634DDDAF4B2B}" type="slidenum">
              <a:rPr lang="en-US" smtClean="0"/>
              <a:pPr/>
              <a:t>6</a:t>
            </a:fld>
            <a:endParaRPr lang="en-US" dirty="0"/>
          </a:p>
        </p:txBody>
      </p:sp>
      <p:pic>
        <p:nvPicPr>
          <p:cNvPr id="8" name="Picture 7">
            <a:extLst>
              <a:ext uri="{FF2B5EF4-FFF2-40B4-BE49-F238E27FC236}">
                <a16:creationId xmlns:a16="http://schemas.microsoft.com/office/drawing/2014/main" id="{F6F7136F-1D0D-0B4B-8216-00BDD85BBA72}"/>
              </a:ext>
            </a:extLst>
          </p:cNvPr>
          <p:cNvPicPr>
            <a:picLocks noChangeAspect="1"/>
          </p:cNvPicPr>
          <p:nvPr/>
        </p:nvPicPr>
        <p:blipFill>
          <a:blip r:embed="rId3"/>
          <a:stretch>
            <a:fillRect/>
          </a:stretch>
        </p:blipFill>
        <p:spPr>
          <a:xfrm>
            <a:off x="606425" y="3390900"/>
            <a:ext cx="4330700" cy="3048000"/>
          </a:xfrm>
          <a:prstGeom prst="rect">
            <a:avLst/>
          </a:prstGeom>
          <a:ln>
            <a:solidFill>
              <a:srgbClr val="002060"/>
            </a:solidFill>
          </a:ln>
        </p:spPr>
      </p:pic>
      <p:pic>
        <p:nvPicPr>
          <p:cNvPr id="9" name="Picture 8">
            <a:extLst>
              <a:ext uri="{FF2B5EF4-FFF2-40B4-BE49-F238E27FC236}">
                <a16:creationId xmlns:a16="http://schemas.microsoft.com/office/drawing/2014/main" id="{53D8CB27-0CBB-104A-9C0B-747B21F56087}"/>
              </a:ext>
            </a:extLst>
          </p:cNvPr>
          <p:cNvPicPr>
            <a:picLocks noChangeAspect="1"/>
          </p:cNvPicPr>
          <p:nvPr/>
        </p:nvPicPr>
        <p:blipFill>
          <a:blip r:embed="rId4"/>
          <a:stretch>
            <a:fillRect/>
          </a:stretch>
        </p:blipFill>
        <p:spPr>
          <a:xfrm>
            <a:off x="4054475" y="4044950"/>
            <a:ext cx="3600450" cy="2800350"/>
          </a:xfrm>
          <a:prstGeom prst="rect">
            <a:avLst/>
          </a:prstGeom>
          <a:solidFill>
            <a:schemeClr val="bg1"/>
          </a:solidFill>
          <a:ln>
            <a:solidFill>
              <a:srgbClr val="002060"/>
            </a:solidFill>
          </a:ln>
        </p:spPr>
      </p:pic>
    </p:spTree>
    <p:extLst>
      <p:ext uri="{BB962C8B-B14F-4D97-AF65-F5344CB8AC3E}">
        <p14:creationId xmlns:p14="http://schemas.microsoft.com/office/powerpoint/2010/main" val="16619967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dirty="0"/>
              <a:t>Programs are deterministic</a:t>
            </a:r>
          </a:p>
        </p:txBody>
      </p:sp>
      <p:sp>
        <p:nvSpPr>
          <p:cNvPr id="3" name="Content Placeholder 2"/>
          <p:cNvSpPr>
            <a:spLocks noGrp="1"/>
          </p:cNvSpPr>
          <p:nvPr>
            <p:ph sz="quarter" idx="1"/>
          </p:nvPr>
        </p:nvSpPr>
        <p:spPr>
          <a:xfrm>
            <a:off x="152400" y="990600"/>
            <a:ext cx="8763000" cy="4691211"/>
          </a:xfrm>
        </p:spPr>
        <p:txBody>
          <a:bodyPr>
            <a:normAutofit/>
          </a:bodyPr>
          <a:lstStyle/>
          <a:p>
            <a:pPr marL="276225" lvl="1" indent="-265113">
              <a:buNone/>
            </a:pPr>
            <a:r>
              <a:rPr lang="en-NZ" sz="2400" dirty="0"/>
              <a:t>• the result of the program instructions is well defined,</a:t>
            </a:r>
          </a:p>
          <a:p>
            <a:pPr marL="276225" lvl="1" indent="-265113">
              <a:buNone/>
            </a:pPr>
            <a:endParaRPr lang="en-NZ" sz="2400" dirty="0"/>
          </a:p>
          <a:p>
            <a:pPr marL="276225" lvl="1" indent="-265113">
              <a:buNone/>
            </a:pPr>
            <a:r>
              <a:rPr lang="en-NZ" sz="2400" dirty="0"/>
              <a:t>• rules govern the results of instructions.  Once we learn the rules, we can govern what the computer does,</a:t>
            </a:r>
          </a:p>
          <a:p>
            <a:pPr marL="276225" lvl="1" indent="-265113">
              <a:buNone/>
            </a:pPr>
            <a:endParaRPr lang="en-NZ" sz="2400" dirty="0"/>
          </a:p>
          <a:p>
            <a:pPr marL="276225" lvl="1" indent="-265113">
              <a:buNone/>
            </a:pPr>
            <a:r>
              <a:rPr lang="en-NZ" sz="2400" dirty="0"/>
              <a:t>• the output is completely predictable</a:t>
            </a:r>
          </a:p>
          <a:p>
            <a:endParaRPr lang="en-NZ" dirty="0"/>
          </a:p>
          <a:p>
            <a:pPr lvl="1"/>
            <a:endParaRPr lang="en-GB" dirty="0"/>
          </a:p>
        </p:txBody>
      </p:sp>
      <p:sp>
        <p:nvSpPr>
          <p:cNvPr id="4" name="Footer Placeholder 3"/>
          <p:cNvSpPr>
            <a:spLocks noGrp="1"/>
          </p:cNvSpPr>
          <p:nvPr>
            <p:ph type="ftr" sz="quarter" idx="3"/>
          </p:nvPr>
        </p:nvSpPr>
        <p:spPr/>
        <p:txBody>
          <a:bodyPr/>
          <a:lstStyle/>
          <a:p>
            <a:r>
              <a:rPr lang="en-US"/>
              <a:t>CompSci 101 - Principles of Programming</a:t>
            </a:r>
            <a:endParaRPr lang="en-US" dirty="0"/>
          </a:p>
        </p:txBody>
      </p:sp>
      <p:sp>
        <p:nvSpPr>
          <p:cNvPr id="6" name="Slide Number Placeholder 5"/>
          <p:cNvSpPr>
            <a:spLocks noGrp="1"/>
          </p:cNvSpPr>
          <p:nvPr>
            <p:ph type="sldNum" sz="quarter" idx="4"/>
          </p:nvPr>
        </p:nvSpPr>
        <p:spPr/>
        <p:txBody>
          <a:bodyPr/>
          <a:lstStyle/>
          <a:p>
            <a:fld id="{B6F15528-21DE-4FAA-801E-634DDDAF4B2B}" type="slidenum">
              <a:rPr lang="en-US" smtClean="0"/>
              <a:pPr/>
              <a:t>7</a:t>
            </a:fld>
            <a:endParaRPr lang="en-US" dirty="0"/>
          </a:p>
        </p:txBody>
      </p:sp>
    </p:spTree>
    <p:extLst>
      <p:ext uri="{BB962C8B-B14F-4D97-AF65-F5344CB8AC3E}">
        <p14:creationId xmlns:p14="http://schemas.microsoft.com/office/powerpoint/2010/main" val="4728922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dirty="0"/>
              <a:t>Storing information - variables</a:t>
            </a:r>
          </a:p>
        </p:txBody>
      </p:sp>
      <p:sp>
        <p:nvSpPr>
          <p:cNvPr id="3" name="Content Placeholder 2"/>
          <p:cNvSpPr>
            <a:spLocks noGrp="1"/>
          </p:cNvSpPr>
          <p:nvPr>
            <p:ph sz="quarter" idx="1"/>
          </p:nvPr>
        </p:nvSpPr>
        <p:spPr/>
        <p:txBody>
          <a:bodyPr/>
          <a:lstStyle/>
          <a:p>
            <a:r>
              <a:rPr lang="en-NZ" dirty="0"/>
              <a:t>Variables are names for storage locations</a:t>
            </a:r>
          </a:p>
          <a:p>
            <a:pPr lvl="1"/>
            <a:r>
              <a:rPr lang="en-NZ" dirty="0"/>
              <a:t>Almost any name will work – </a:t>
            </a:r>
            <a:r>
              <a:rPr lang="en-NZ" b="1" dirty="0"/>
              <a:t>but there are some constraints</a:t>
            </a:r>
          </a:p>
          <a:p>
            <a:pPr lvl="1"/>
            <a:r>
              <a:rPr lang="en-NZ" dirty="0"/>
              <a:t>A variable stores only one value at a time</a:t>
            </a:r>
          </a:p>
          <a:p>
            <a:pPr lvl="1"/>
            <a:r>
              <a:rPr lang="en-NZ" dirty="0"/>
              <a:t>Assign a value to a variable location using          (the </a:t>
            </a:r>
            <a:r>
              <a:rPr lang="en-NZ" sz="2400" b="1" dirty="0">
                <a:solidFill>
                  <a:srgbClr val="0000FF"/>
                </a:solidFill>
              </a:rPr>
              <a:t>assignment operator</a:t>
            </a:r>
            <a:r>
              <a:rPr lang="en-NZ" dirty="0"/>
              <a:t>)</a:t>
            </a:r>
          </a:p>
          <a:p>
            <a:pPr lvl="1"/>
            <a:r>
              <a:rPr lang="en-NZ" dirty="0"/>
              <a:t>Refer to the value in a location using the variable name</a:t>
            </a:r>
            <a:r>
              <a:rPr lang="en-US" dirty="0">
                <a:latin typeface="Calibri"/>
                <a:cs typeface="Calibri"/>
              </a:rPr>
              <a:t>. </a:t>
            </a:r>
          </a:p>
          <a:p>
            <a:endParaRPr lang="en-US" dirty="0"/>
          </a:p>
          <a:p>
            <a:endParaRPr lang="en-US" dirty="0"/>
          </a:p>
          <a:p>
            <a:endParaRPr lang="en-NZ" dirty="0"/>
          </a:p>
          <a:p>
            <a:endParaRPr lang="en-NZ" dirty="0"/>
          </a:p>
          <a:p>
            <a:endParaRPr lang="en-NZ" dirty="0"/>
          </a:p>
          <a:p>
            <a:endParaRPr lang="en-NZ" dirty="0"/>
          </a:p>
        </p:txBody>
      </p:sp>
      <p:sp>
        <p:nvSpPr>
          <p:cNvPr id="4" name="Footer Placeholder 3"/>
          <p:cNvSpPr>
            <a:spLocks noGrp="1"/>
          </p:cNvSpPr>
          <p:nvPr>
            <p:ph type="ftr" sz="quarter" idx="3"/>
          </p:nvPr>
        </p:nvSpPr>
        <p:spPr/>
        <p:txBody>
          <a:bodyPr/>
          <a:lstStyle/>
          <a:p>
            <a:r>
              <a:rPr lang="en-US"/>
              <a:t>CompSci 101 - Principles of Programming</a:t>
            </a:r>
            <a:endParaRPr lang="en-US" dirty="0"/>
          </a:p>
        </p:txBody>
      </p:sp>
      <p:sp>
        <p:nvSpPr>
          <p:cNvPr id="5" name="Slide Number Placeholder 4"/>
          <p:cNvSpPr>
            <a:spLocks noGrp="1"/>
          </p:cNvSpPr>
          <p:nvPr>
            <p:ph type="sldNum" sz="quarter" idx="4"/>
          </p:nvPr>
        </p:nvSpPr>
        <p:spPr/>
        <p:txBody>
          <a:bodyPr/>
          <a:lstStyle/>
          <a:p>
            <a:fld id="{B6F15528-21DE-4FAA-801E-634DDDAF4B2B}" type="slidenum">
              <a:rPr lang="en-US" smtClean="0"/>
              <a:pPr/>
              <a:t>8</a:t>
            </a:fld>
            <a:endParaRPr lang="en-US" dirty="0"/>
          </a:p>
        </p:txBody>
      </p:sp>
      <p:sp>
        <p:nvSpPr>
          <p:cNvPr id="8" name="Text Box 9"/>
          <p:cNvSpPr txBox="1">
            <a:spLocks noChangeArrowheads="1"/>
          </p:cNvSpPr>
          <p:nvPr/>
        </p:nvSpPr>
        <p:spPr bwMode="auto">
          <a:xfrm>
            <a:off x="2514600" y="3733800"/>
            <a:ext cx="4953000" cy="1354217"/>
          </a:xfrm>
          <a:prstGeom prst="rect">
            <a:avLst/>
          </a:prstGeom>
          <a:solidFill>
            <a:srgbClr val="D7F7FF"/>
          </a:solidFill>
          <a:ln>
            <a:solidFill>
              <a:srgbClr val="0000FF"/>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buNone/>
            </a:pPr>
            <a:r>
              <a:rPr lang="en-US" sz="2400" b="1" dirty="0">
                <a:solidFill>
                  <a:srgbClr val="FF00FF"/>
                </a:solidFill>
                <a:latin typeface="Calibri"/>
                <a:cs typeface="Calibri"/>
              </a:rPr>
              <a:t>name</a:t>
            </a:r>
            <a:r>
              <a:rPr lang="en-US" sz="2400" b="1" dirty="0">
                <a:solidFill>
                  <a:srgbClr val="000090"/>
                </a:solidFill>
                <a:latin typeface="Calibri"/>
                <a:cs typeface="Calibri"/>
              </a:rPr>
              <a:t> = "Adriana"</a:t>
            </a:r>
          </a:p>
          <a:p>
            <a:pPr>
              <a:buNone/>
            </a:pPr>
            <a:r>
              <a:rPr lang="en-US" sz="2400" b="1" dirty="0">
                <a:solidFill>
                  <a:srgbClr val="FF00FF"/>
                </a:solidFill>
                <a:latin typeface="Calibri"/>
                <a:cs typeface="Calibri"/>
              </a:rPr>
              <a:t>height</a:t>
            </a:r>
            <a:r>
              <a:rPr lang="en-US" sz="2400" b="1" dirty="0">
                <a:solidFill>
                  <a:srgbClr val="000090"/>
                </a:solidFill>
                <a:latin typeface="Calibri"/>
                <a:cs typeface="Calibri"/>
              </a:rPr>
              <a:t> = 170.0</a:t>
            </a:r>
          </a:p>
          <a:p>
            <a:pPr>
              <a:buNone/>
            </a:pPr>
            <a:r>
              <a:rPr lang="en-US" sz="2400" b="1" dirty="0">
                <a:solidFill>
                  <a:srgbClr val="FF00FF"/>
                </a:solidFill>
                <a:latin typeface="Calibri"/>
                <a:cs typeface="Calibri"/>
              </a:rPr>
              <a:t>age</a:t>
            </a:r>
            <a:r>
              <a:rPr lang="en-US" sz="2400" b="1" dirty="0">
                <a:solidFill>
                  <a:srgbClr val="000090"/>
                </a:solidFill>
                <a:latin typeface="Calibri"/>
                <a:cs typeface="Calibri"/>
              </a:rPr>
              <a:t> = 21</a:t>
            </a:r>
          </a:p>
        </p:txBody>
      </p:sp>
      <p:sp>
        <p:nvSpPr>
          <p:cNvPr id="11" name="TextBox 10"/>
          <p:cNvSpPr txBox="1"/>
          <p:nvPr/>
        </p:nvSpPr>
        <p:spPr>
          <a:xfrm>
            <a:off x="609600" y="3962400"/>
            <a:ext cx="1752600" cy="738664"/>
          </a:xfrm>
          <a:prstGeom prst="rect">
            <a:avLst/>
          </a:prstGeom>
          <a:noFill/>
          <a:ln>
            <a:noFill/>
          </a:ln>
        </p:spPr>
        <p:txBody>
          <a:bodyPr wrap="square" rtlCol="0">
            <a:spAutoFit/>
          </a:bodyPr>
          <a:lstStyle/>
          <a:p>
            <a:pPr algn="ctr"/>
            <a:r>
              <a:rPr lang="en-US" sz="1400" dirty="0">
                <a:solidFill>
                  <a:srgbClr val="000090"/>
                </a:solidFill>
                <a:latin typeface="Calibri"/>
                <a:cs typeface="Calibri"/>
              </a:rPr>
              <a:t>Three variables used to store three pieces of information.</a:t>
            </a:r>
          </a:p>
        </p:txBody>
      </p:sp>
      <p:sp>
        <p:nvSpPr>
          <p:cNvPr id="6" name="TextBox 5"/>
          <p:cNvSpPr txBox="1"/>
          <p:nvPr/>
        </p:nvSpPr>
        <p:spPr>
          <a:xfrm>
            <a:off x="4572000" y="1777750"/>
            <a:ext cx="381000" cy="523220"/>
          </a:xfrm>
          <a:prstGeom prst="rect">
            <a:avLst/>
          </a:prstGeom>
          <a:noFill/>
        </p:spPr>
        <p:txBody>
          <a:bodyPr wrap="square" rtlCol="0">
            <a:spAutoFit/>
          </a:bodyPr>
          <a:lstStyle/>
          <a:p>
            <a:r>
              <a:rPr lang="en-NZ" sz="2800" b="1" dirty="0">
                <a:solidFill>
                  <a:srgbClr val="0000FF"/>
                </a:solidFill>
              </a:rPr>
              <a:t>=</a:t>
            </a:r>
            <a:endParaRPr lang="en-US" sz="2800" dirty="0"/>
          </a:p>
        </p:txBody>
      </p:sp>
    </p:spTree>
    <p:extLst>
      <p:ext uri="{BB962C8B-B14F-4D97-AF65-F5344CB8AC3E}">
        <p14:creationId xmlns:p14="http://schemas.microsoft.com/office/powerpoint/2010/main" val="3828448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dirty="0"/>
              <a:t>Variable names</a:t>
            </a:r>
          </a:p>
        </p:txBody>
      </p:sp>
      <p:sp>
        <p:nvSpPr>
          <p:cNvPr id="3" name="Content Placeholder 2"/>
          <p:cNvSpPr>
            <a:spLocks noGrp="1"/>
          </p:cNvSpPr>
          <p:nvPr>
            <p:ph sz="quarter" idx="1"/>
          </p:nvPr>
        </p:nvSpPr>
        <p:spPr>
          <a:xfrm>
            <a:off x="152400" y="685800"/>
            <a:ext cx="8915400" cy="6019800"/>
          </a:xfrm>
        </p:spPr>
        <p:txBody>
          <a:bodyPr/>
          <a:lstStyle/>
          <a:p>
            <a:r>
              <a:rPr lang="en-GB" dirty="0"/>
              <a:t>The following are </a:t>
            </a:r>
            <a:r>
              <a:rPr lang="en-GB" b="1" dirty="0">
                <a:solidFill>
                  <a:srgbClr val="0000FF"/>
                </a:solidFill>
              </a:rPr>
              <a:t>valid</a:t>
            </a:r>
            <a:r>
              <a:rPr lang="en-GB" dirty="0"/>
              <a:t> variable names:</a:t>
            </a:r>
          </a:p>
          <a:p>
            <a:endParaRPr lang="en-GB" dirty="0"/>
          </a:p>
          <a:p>
            <a:endParaRPr lang="en-GB" dirty="0"/>
          </a:p>
          <a:p>
            <a:endParaRPr lang="en-GB" dirty="0"/>
          </a:p>
          <a:p>
            <a:endParaRPr lang="en-GB" sz="3200" dirty="0"/>
          </a:p>
          <a:p>
            <a:pPr marL="0" indent="0">
              <a:buNone/>
            </a:pPr>
            <a:endParaRPr lang="en-GB" dirty="0"/>
          </a:p>
          <a:p>
            <a:r>
              <a:rPr lang="en-GB" dirty="0"/>
              <a:t>The following are </a:t>
            </a:r>
            <a:r>
              <a:rPr lang="en-GB" b="1" dirty="0">
                <a:solidFill>
                  <a:srgbClr val="0000FF"/>
                </a:solidFill>
              </a:rPr>
              <a:t>invalid</a:t>
            </a:r>
            <a:r>
              <a:rPr lang="en-GB" dirty="0"/>
              <a:t> variable names:</a:t>
            </a:r>
          </a:p>
          <a:p>
            <a:endParaRPr lang="en-GB" dirty="0"/>
          </a:p>
          <a:p>
            <a:endParaRPr lang="en-GB" dirty="0"/>
          </a:p>
          <a:p>
            <a:endParaRPr lang="en-GB" dirty="0"/>
          </a:p>
          <a:p>
            <a:endParaRPr lang="en-GB" dirty="0"/>
          </a:p>
          <a:p>
            <a:endParaRPr lang="en-GB" dirty="0"/>
          </a:p>
          <a:p>
            <a:r>
              <a:rPr lang="en-GB" dirty="0"/>
              <a:t>What are the rules for naming variables?</a:t>
            </a:r>
          </a:p>
          <a:p>
            <a:endParaRPr lang="en-GB" dirty="0"/>
          </a:p>
        </p:txBody>
      </p:sp>
      <p:sp>
        <p:nvSpPr>
          <p:cNvPr id="18" name="Text Box 9"/>
          <p:cNvSpPr txBox="1">
            <a:spLocks noChangeArrowheads="1"/>
          </p:cNvSpPr>
          <p:nvPr/>
        </p:nvSpPr>
        <p:spPr bwMode="auto">
          <a:xfrm>
            <a:off x="5257800" y="762000"/>
            <a:ext cx="2895600" cy="2677656"/>
          </a:xfrm>
          <a:prstGeom prst="rect">
            <a:avLst/>
          </a:prstGeom>
          <a:solidFill>
            <a:schemeClr val="bg1">
              <a:lumMod val="85000"/>
            </a:schemeClr>
          </a:solidFill>
          <a:ln>
            <a:solidFill>
              <a:srgbClr val="0000FF"/>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spcBef>
                <a:spcPct val="0"/>
              </a:spcBef>
              <a:buClrTx/>
              <a:buSzTx/>
              <a:buNone/>
              <a:defRPr/>
            </a:pPr>
            <a:r>
              <a:rPr lang="da-DK" altLang="en-US" sz="2400" b="1" dirty="0">
                <a:solidFill>
                  <a:srgbClr val="000090"/>
                </a:solidFill>
                <a:latin typeface="Courier"/>
              </a:rPr>
              <a:t>x</a:t>
            </a:r>
          </a:p>
          <a:p>
            <a:pPr>
              <a:spcBef>
                <a:spcPct val="0"/>
              </a:spcBef>
              <a:buClrTx/>
              <a:buSzTx/>
              <a:buNone/>
              <a:defRPr/>
            </a:pPr>
            <a:r>
              <a:rPr lang="da-DK" altLang="en-US" sz="2400" b="1" dirty="0">
                <a:solidFill>
                  <a:srgbClr val="000090"/>
                </a:solidFill>
                <a:latin typeface="Courier"/>
              </a:rPr>
              <a:t>age</a:t>
            </a:r>
          </a:p>
          <a:p>
            <a:pPr>
              <a:spcBef>
                <a:spcPct val="0"/>
              </a:spcBef>
              <a:buClrTx/>
              <a:buSzTx/>
              <a:buNone/>
              <a:defRPr/>
            </a:pPr>
            <a:r>
              <a:rPr lang="da-DK" altLang="en-US" sz="2400" b="1" dirty="0" err="1">
                <a:solidFill>
                  <a:srgbClr val="000090"/>
                </a:solidFill>
                <a:latin typeface="Courier"/>
              </a:rPr>
              <a:t>age_of_child</a:t>
            </a:r>
            <a:endParaRPr lang="da-DK" altLang="en-US" sz="2400" b="1" dirty="0">
              <a:solidFill>
                <a:srgbClr val="000090"/>
              </a:solidFill>
              <a:latin typeface="Courier"/>
            </a:endParaRPr>
          </a:p>
          <a:p>
            <a:pPr>
              <a:spcBef>
                <a:spcPct val="0"/>
              </a:spcBef>
              <a:buClrTx/>
              <a:buSzTx/>
              <a:buNone/>
              <a:defRPr/>
            </a:pPr>
            <a:r>
              <a:rPr lang="da-DK" altLang="en-US" sz="2400" b="1" dirty="0">
                <a:solidFill>
                  <a:srgbClr val="000090"/>
                </a:solidFill>
                <a:latin typeface="Courier"/>
              </a:rPr>
              <a:t>box1</a:t>
            </a:r>
          </a:p>
          <a:p>
            <a:pPr>
              <a:spcBef>
                <a:spcPct val="0"/>
              </a:spcBef>
              <a:buClrTx/>
              <a:buSzTx/>
              <a:buNone/>
              <a:defRPr/>
            </a:pPr>
            <a:r>
              <a:rPr lang="da-DK" altLang="en-US" sz="2400" b="1" dirty="0">
                <a:solidFill>
                  <a:srgbClr val="000090"/>
                </a:solidFill>
                <a:latin typeface="Courier"/>
              </a:rPr>
              <a:t>box_2</a:t>
            </a:r>
          </a:p>
          <a:p>
            <a:pPr>
              <a:spcBef>
                <a:spcPct val="0"/>
              </a:spcBef>
              <a:buClrTx/>
              <a:buSzTx/>
              <a:buNone/>
              <a:defRPr/>
            </a:pPr>
            <a:r>
              <a:rPr lang="da-DK" altLang="en-US" sz="2400" b="1" dirty="0">
                <a:solidFill>
                  <a:srgbClr val="000090"/>
                </a:solidFill>
                <a:latin typeface="Courier"/>
              </a:rPr>
              <a:t>_age</a:t>
            </a:r>
          </a:p>
          <a:p>
            <a:pPr>
              <a:spcBef>
                <a:spcPct val="0"/>
              </a:spcBef>
              <a:buClrTx/>
              <a:buSzTx/>
              <a:buNone/>
              <a:defRPr/>
            </a:pPr>
            <a:r>
              <a:rPr lang="da-DK" altLang="en-US" sz="2400" b="1" dirty="0">
                <a:solidFill>
                  <a:srgbClr val="000090"/>
                </a:solidFill>
                <a:latin typeface="Courier"/>
              </a:rPr>
              <a:t>age_</a:t>
            </a:r>
          </a:p>
        </p:txBody>
      </p:sp>
      <p:sp>
        <p:nvSpPr>
          <p:cNvPr id="24" name="Text Box 9"/>
          <p:cNvSpPr txBox="1">
            <a:spLocks noChangeArrowheads="1"/>
          </p:cNvSpPr>
          <p:nvPr/>
        </p:nvSpPr>
        <p:spPr bwMode="auto">
          <a:xfrm>
            <a:off x="5486400" y="3581400"/>
            <a:ext cx="2743200" cy="2246769"/>
          </a:xfrm>
          <a:prstGeom prst="rect">
            <a:avLst/>
          </a:prstGeom>
          <a:solidFill>
            <a:schemeClr val="bg1">
              <a:lumMod val="85000"/>
            </a:schemeClr>
          </a:solidFill>
          <a:ln>
            <a:solidFill>
              <a:srgbClr val="0000FF"/>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buNone/>
            </a:pPr>
            <a:r>
              <a:rPr lang="en-US" sz="2400" b="1" dirty="0">
                <a:solidFill>
                  <a:srgbClr val="000090"/>
                </a:solidFill>
                <a:latin typeface="Courier"/>
                <a:cs typeface="Courier"/>
              </a:rPr>
              <a:t>3</a:t>
            </a:r>
          </a:p>
          <a:p>
            <a:pPr>
              <a:buNone/>
            </a:pPr>
            <a:r>
              <a:rPr lang="en-US" sz="2400" b="1" dirty="0">
                <a:solidFill>
                  <a:srgbClr val="000090"/>
                </a:solidFill>
                <a:latin typeface="Courier"/>
                <a:cs typeface="Courier"/>
              </a:rPr>
              <a:t>age of child</a:t>
            </a:r>
          </a:p>
          <a:p>
            <a:pPr>
              <a:buNone/>
            </a:pPr>
            <a:r>
              <a:rPr lang="en-US" sz="2400" b="1" dirty="0">
                <a:solidFill>
                  <a:srgbClr val="000090"/>
                </a:solidFill>
                <a:latin typeface="Courier"/>
                <a:cs typeface="Courier"/>
              </a:rPr>
              <a:t>age-child</a:t>
            </a:r>
          </a:p>
          <a:p>
            <a:pPr>
              <a:buNone/>
            </a:pPr>
            <a:r>
              <a:rPr lang="en-US" sz="2400" b="1" dirty="0">
                <a:solidFill>
                  <a:srgbClr val="000090"/>
                </a:solidFill>
                <a:latin typeface="Courier"/>
                <a:cs typeface="Courier"/>
              </a:rPr>
              <a:t>1st</a:t>
            </a:r>
          </a:p>
          <a:p>
            <a:pPr>
              <a:buNone/>
            </a:pPr>
            <a:r>
              <a:rPr lang="en-US" sz="2400" b="1" dirty="0">
                <a:solidFill>
                  <a:srgbClr val="000090"/>
                </a:solidFill>
                <a:latin typeface="Courier"/>
                <a:cs typeface="Courier"/>
              </a:rPr>
              <a:t>2_box</a:t>
            </a:r>
          </a:p>
        </p:txBody>
      </p:sp>
      <p:sp>
        <p:nvSpPr>
          <p:cNvPr id="4" name="Footer Placeholder 3"/>
          <p:cNvSpPr>
            <a:spLocks noGrp="1"/>
          </p:cNvSpPr>
          <p:nvPr>
            <p:ph type="ftr" sz="quarter" idx="3"/>
          </p:nvPr>
        </p:nvSpPr>
        <p:spPr/>
        <p:txBody>
          <a:bodyPr/>
          <a:lstStyle/>
          <a:p>
            <a:r>
              <a:rPr lang="en-US"/>
              <a:t>CompSci 101 - Principles of Programming</a:t>
            </a:r>
            <a:endParaRPr lang="en-US" dirty="0"/>
          </a:p>
        </p:txBody>
      </p:sp>
      <p:sp>
        <p:nvSpPr>
          <p:cNvPr id="5" name="Slide Number Placeholder 4"/>
          <p:cNvSpPr>
            <a:spLocks noGrp="1"/>
          </p:cNvSpPr>
          <p:nvPr>
            <p:ph type="sldNum" sz="quarter" idx="4"/>
          </p:nvPr>
        </p:nvSpPr>
        <p:spPr/>
        <p:txBody>
          <a:bodyPr/>
          <a:lstStyle/>
          <a:p>
            <a:fld id="{B6F15528-21DE-4FAA-801E-634DDDAF4B2B}" type="slidenum">
              <a:rPr lang="en-US" smtClean="0"/>
              <a:pPr/>
              <a:t>9</a:t>
            </a:fld>
            <a:endParaRPr lang="en-US" dirty="0"/>
          </a:p>
        </p:txBody>
      </p:sp>
    </p:spTree>
    <p:extLst>
      <p:ext uri="{BB962C8B-B14F-4D97-AF65-F5344CB8AC3E}">
        <p14:creationId xmlns:p14="http://schemas.microsoft.com/office/powerpoint/2010/main" val="354591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2.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3.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heme/theme1.xml><?xml version="1.0" encoding="utf-8"?>
<a:theme xmlns:a="http://schemas.openxmlformats.org/drawingml/2006/main" name="Composite">
  <a:themeElements>
    <a:clrScheme name="Composite">
      <a:dk1>
        <a:sysClr val="windowText" lastClr="000000"/>
      </a:dk1>
      <a:lt1>
        <a:sysClr val="window" lastClr="FFFFFF"/>
      </a:lt1>
      <a:dk2>
        <a:srgbClr val="5B6973"/>
      </a:dk2>
      <a:lt2>
        <a:srgbClr val="E7ECED"/>
      </a:lt2>
      <a:accent1>
        <a:srgbClr val="98C723"/>
      </a:accent1>
      <a:accent2>
        <a:srgbClr val="59B0B9"/>
      </a:accent2>
      <a:accent3>
        <a:srgbClr val="DEAE00"/>
      </a:accent3>
      <a:accent4>
        <a:srgbClr val="B77BB4"/>
      </a:accent4>
      <a:accent5>
        <a:srgbClr val="E0773C"/>
      </a:accent5>
      <a:accent6>
        <a:srgbClr val="A98D63"/>
      </a:accent6>
      <a:hlink>
        <a:srgbClr val="26CBEC"/>
      </a:hlink>
      <a:folHlink>
        <a:srgbClr val="598C8C"/>
      </a:folHlink>
    </a:clrScheme>
    <a:fontScheme name="Composite">
      <a:majorFont>
        <a:latin typeface="Calibri"/>
        <a:ea typeface=""/>
        <a:cs typeface=""/>
        <a:font script="Jpan" typeface="ＭＳ Ｐゴシック"/>
        <a:font script="Hang" typeface="맑은 고딕"/>
        <a:font script="Hans" typeface="宋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omposite">
      <a:fillStyleLst>
        <a:solidFill>
          <a:schemeClr val="phClr"/>
        </a:solidFill>
        <a:gradFill rotWithShape="1">
          <a:gsLst>
            <a:gs pos="0">
              <a:schemeClr val="phClr">
                <a:tint val="50000"/>
                <a:shade val="95000"/>
                <a:satMod val="300000"/>
              </a:schemeClr>
            </a:gs>
            <a:gs pos="12000">
              <a:schemeClr val="phClr">
                <a:tint val="50000"/>
                <a:shade val="90000"/>
                <a:satMod val="250000"/>
              </a:schemeClr>
            </a:gs>
            <a:gs pos="100000">
              <a:schemeClr val="phClr">
                <a:tint val="85000"/>
                <a:shade val="75000"/>
                <a:satMod val="150000"/>
              </a:schemeClr>
            </a:gs>
          </a:gsLst>
          <a:lin ang="16200000" scaled="1"/>
        </a:gradFill>
        <a:gradFill rotWithShape="1">
          <a:gsLst>
            <a:gs pos="0">
              <a:schemeClr val="phClr">
                <a:tint val="75000"/>
                <a:shade val="95000"/>
                <a:satMod val="175000"/>
              </a:schemeClr>
            </a:gs>
            <a:gs pos="12000">
              <a:schemeClr val="phClr">
                <a:tint val="90000"/>
                <a:shade val="90000"/>
                <a:satMod val="150000"/>
              </a:schemeClr>
            </a:gs>
            <a:gs pos="100000">
              <a:schemeClr val="phClr">
                <a:tint val="100000"/>
                <a:shade val="75000"/>
                <a:satMod val="150000"/>
              </a:schemeClr>
            </a:gs>
          </a:gsLst>
          <a:lin ang="16200000" scaled="1"/>
        </a:gradFill>
      </a:fillStyleLst>
      <a:lnStyleLst>
        <a:ln w="9525" cap="flat" cmpd="sng" algn="ctr">
          <a:solidFill>
            <a:schemeClr val="phClr">
              <a:shade val="95000"/>
              <a:satMod val="105000"/>
            </a:scheme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scene3d>
            <a:camera prst="orthographicFront">
              <a:rot lat="0" lon="0" rev="0"/>
            </a:camera>
            <a:lightRig rig="freezing" dir="t">
              <a:rot lat="0" lon="0" rev="6000000"/>
            </a:lightRig>
          </a:scene3d>
          <a:sp3d contourW="12700" prstMaterial="dkEdge">
            <a:bevelT w="44450" h="25400"/>
            <a:contourClr>
              <a:schemeClr val="phClr">
                <a:shade val="30000"/>
              </a:schemeClr>
            </a:contourClr>
          </a:sp3d>
        </a:effectStyle>
      </a:effectStyleLst>
      <a:bgFillStyleLst>
        <a:solidFill>
          <a:schemeClr val="phClr"/>
        </a:solidFill>
        <a:gradFill rotWithShape="1">
          <a:gsLst>
            <a:gs pos="0">
              <a:schemeClr val="phClr">
                <a:tint val="100000"/>
                <a:shade val="80000"/>
                <a:satMod val="110000"/>
                <a:lumMod val="80000"/>
              </a:schemeClr>
            </a:gs>
            <a:gs pos="79000">
              <a:schemeClr val="phClr">
                <a:tint val="100000"/>
                <a:shade val="90000"/>
                <a:satMod val="105000"/>
                <a:lumMod val="100000"/>
              </a:schemeClr>
            </a:gs>
            <a:gs pos="100000">
              <a:schemeClr val="phClr">
                <a:tint val="95000"/>
                <a:shade val="100000"/>
                <a:satMod val="110000"/>
                <a:lumMod val="115000"/>
              </a:schemeClr>
            </a:gs>
          </a:gsLst>
          <a:lin ang="5400000" scaled="0"/>
        </a:gradFill>
        <a:gradFill rotWithShape="1">
          <a:gsLst>
            <a:gs pos="0">
              <a:schemeClr val="phClr">
                <a:tint val="90000"/>
                <a:shade val="100000"/>
                <a:satMod val="100000"/>
                <a:lumMod val="110000"/>
              </a:schemeClr>
            </a:gs>
            <a:gs pos="83000">
              <a:schemeClr val="phClr">
                <a:shade val="75000"/>
                <a:satMod val="200000"/>
              </a:schemeClr>
            </a:gs>
            <a:gs pos="100000">
              <a:schemeClr val="phClr">
                <a:shade val="90000"/>
                <a:satMod val="200000"/>
              </a:schemeClr>
            </a:gs>
          </a:gsLst>
          <a:path path="circle">
            <a:fillToRect l="75000" t="100000" b="3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Composite</Template>
  <TotalTime>11012</TotalTime>
  <Words>2269</Words>
  <Application>Microsoft Macintosh PowerPoint</Application>
  <PresentationFormat>On-screen Show (4:3)</PresentationFormat>
  <Paragraphs>456</Paragraphs>
  <Slides>26</Slides>
  <Notes>25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ＭＳ Ｐゴシック</vt:lpstr>
      <vt:lpstr>Arial</vt:lpstr>
      <vt:lpstr>Calibri</vt:lpstr>
      <vt:lpstr>Courier</vt:lpstr>
      <vt:lpstr>MS Pゴシック</vt:lpstr>
      <vt:lpstr>Wingdings</vt:lpstr>
      <vt:lpstr>Wingdings 3</vt:lpstr>
      <vt:lpstr>Composite</vt:lpstr>
      <vt:lpstr> </vt:lpstr>
      <vt:lpstr>Learning outcomes</vt:lpstr>
      <vt:lpstr>Installing Python 3</vt:lpstr>
      <vt:lpstr>A program is a sequence of instructions</vt:lpstr>
      <vt:lpstr>The Python interpreter</vt:lpstr>
      <vt:lpstr>IDLE – The program editor used in CompSci 101 </vt:lpstr>
      <vt:lpstr>Programs are deterministic</vt:lpstr>
      <vt:lpstr>Storing information - variables</vt:lpstr>
      <vt:lpstr>Variable names</vt:lpstr>
      <vt:lpstr>Variable names conventions</vt:lpstr>
      <vt:lpstr>Style guide</vt:lpstr>
      <vt:lpstr>Variable names should not be keywords</vt:lpstr>
      <vt:lpstr>What kind of information can our programs store?</vt:lpstr>
      <vt:lpstr>Assigning to a variable</vt:lpstr>
      <vt:lpstr>Doing Calculations</vt:lpstr>
      <vt:lpstr>Expressions</vt:lpstr>
      <vt:lpstr>Expressions</vt:lpstr>
      <vt:lpstr>Printing to the standard output</vt:lpstr>
      <vt:lpstr>Printing a blank line</vt:lpstr>
      <vt:lpstr>An Example Python Program</vt:lpstr>
      <vt:lpstr>Strings – Another Python Built-in Type</vt:lpstr>
      <vt:lpstr>Printing more than one value on a single line</vt:lpstr>
      <vt:lpstr>Printing more than one value on a single line</vt:lpstr>
      <vt:lpstr>Exercise</vt:lpstr>
      <vt:lpstr>Summary</vt:lpstr>
      <vt:lpstr>Examples of Python features used in this lecture</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 250</dc:title>
  <dc:creator>Andrew Luxton-Reilly</dc:creator>
  <cp:lastModifiedBy>Microsoft Office User</cp:lastModifiedBy>
  <cp:revision>330</cp:revision>
  <cp:lastPrinted>2020-01-05T22:18:31Z</cp:lastPrinted>
  <dcterms:created xsi:type="dcterms:W3CDTF">2006-08-16T00:00:00Z</dcterms:created>
  <dcterms:modified xsi:type="dcterms:W3CDTF">2020-04-21T22:09:55Z</dcterms:modified>
</cp:coreProperties>
</file>