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notesMasterIdLst>
    <p:notesMasterId r:id="rId29"/>
  </p:notesMasterIdLst>
  <p:handoutMasterIdLst>
    <p:handoutMasterId r:id="rId30"/>
  </p:handoutMasterIdLst>
  <p:sldIdLst>
    <p:sldId id="256" r:id="rId2"/>
    <p:sldId id="257" r:id="rId3"/>
    <p:sldId id="291" r:id="rId4"/>
    <p:sldId id="293" r:id="rId5"/>
    <p:sldId id="337" r:id="rId6"/>
    <p:sldId id="336" r:id="rId7"/>
    <p:sldId id="351" r:id="rId8"/>
    <p:sldId id="338" r:id="rId9"/>
    <p:sldId id="352" r:id="rId10"/>
    <p:sldId id="340" r:id="rId11"/>
    <p:sldId id="342" r:id="rId12"/>
    <p:sldId id="364" r:id="rId13"/>
    <p:sldId id="354" r:id="rId14"/>
    <p:sldId id="363" r:id="rId15"/>
    <p:sldId id="339" r:id="rId16"/>
    <p:sldId id="356" r:id="rId17"/>
    <p:sldId id="353" r:id="rId18"/>
    <p:sldId id="355" r:id="rId19"/>
    <p:sldId id="358" r:id="rId20"/>
    <p:sldId id="344" r:id="rId21"/>
    <p:sldId id="346" r:id="rId22"/>
    <p:sldId id="350" r:id="rId23"/>
    <p:sldId id="357" r:id="rId24"/>
    <p:sldId id="361" r:id="rId25"/>
    <p:sldId id="359" r:id="rId26"/>
    <p:sldId id="310" r:id="rId27"/>
    <p:sldId id="322" r:id="rId28"/>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00FF"/>
    <a:srgbClr val="0432FF"/>
    <a:srgbClr val="BF6CCE"/>
    <a:srgbClr val="D7F7FF"/>
    <a:srgbClr val="E3EBF3"/>
    <a:srgbClr val="E3D9D9"/>
    <a:srgbClr val="D8F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52"/>
    <p:restoredTop sz="89747" autoAdjust="0"/>
  </p:normalViewPr>
  <p:slideViewPr>
    <p:cSldViewPr>
      <p:cViewPr varScale="1">
        <p:scale>
          <a:sx n="117" d="100"/>
          <a:sy n="117" d="100"/>
        </p:scale>
        <p:origin x="182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sz="quarter" idx="1"/>
          </p:nvPr>
        </p:nvSpPr>
        <p:spPr>
          <a:xfrm>
            <a:off x="5438459" y="0"/>
            <a:ext cx="4160520" cy="365760"/>
          </a:xfrm>
          <a:prstGeom prst="rect">
            <a:avLst/>
          </a:prstGeom>
        </p:spPr>
        <p:txBody>
          <a:bodyPr vert="horz" lIns="91440" tIns="45720" rIns="91440" bIns="45720" rtlCol="0"/>
          <a:lstStyle>
            <a:lvl1pPr algn="r">
              <a:defRPr sz="1200"/>
            </a:lvl1pPr>
          </a:lstStyle>
          <a:p>
            <a:fld id="{929FBC93-25B9-444D-AB33-FB5BE5326080}" type="datetimeFigureOut">
              <a:rPr lang="en-NZ" smtClean="0"/>
              <a:t>22/04/20</a:t>
            </a:fld>
            <a:endParaRPr lang="en-NZ"/>
          </a:p>
        </p:txBody>
      </p:sp>
      <p:sp>
        <p:nvSpPr>
          <p:cNvPr id="4" name="Footer Placeholder 3"/>
          <p:cNvSpPr>
            <a:spLocks noGrp="1"/>
          </p:cNvSpPr>
          <p:nvPr>
            <p:ph type="ftr" sz="quarter" idx="2"/>
          </p:nvPr>
        </p:nvSpPr>
        <p:spPr>
          <a:xfrm>
            <a:off x="0" y="6948170"/>
            <a:ext cx="4160520" cy="365760"/>
          </a:xfrm>
          <a:prstGeom prst="rect">
            <a:avLst/>
          </a:prstGeom>
        </p:spPr>
        <p:txBody>
          <a:bodyPr vert="horz" lIns="91440" tIns="45720" rIns="91440" bIns="45720" rtlCol="0" anchor="b"/>
          <a:lstStyle>
            <a:lvl1pPr algn="l">
              <a:defRPr sz="1200"/>
            </a:lvl1pPr>
          </a:lstStyle>
          <a:p>
            <a:endParaRPr lang="en-NZ"/>
          </a:p>
        </p:txBody>
      </p:sp>
      <p:sp>
        <p:nvSpPr>
          <p:cNvPr id="5" name="Slide Number Placeholder 4"/>
          <p:cNvSpPr>
            <a:spLocks noGrp="1"/>
          </p:cNvSpPr>
          <p:nvPr>
            <p:ph type="sldNum" sz="quarter" idx="3"/>
          </p:nvPr>
        </p:nvSpPr>
        <p:spPr>
          <a:xfrm>
            <a:off x="5438459" y="6948170"/>
            <a:ext cx="4160520" cy="365760"/>
          </a:xfrm>
          <a:prstGeom prst="rect">
            <a:avLst/>
          </a:prstGeom>
        </p:spPr>
        <p:txBody>
          <a:bodyPr vert="horz" lIns="91440" tIns="45720" rIns="91440" bIns="45720" rtlCol="0" anchor="b"/>
          <a:lstStyle>
            <a:lvl1pPr algn="r">
              <a:defRPr sz="1200"/>
            </a:lvl1pPr>
          </a:lstStyle>
          <a:p>
            <a:fld id="{36E744B1-BB5A-4FFF-9FC1-D9657206DF5C}" type="slidenum">
              <a:rPr lang="en-NZ" smtClean="0"/>
              <a:t>‹#›</a:t>
            </a:fld>
            <a:endParaRPr lang="en-NZ"/>
          </a:p>
        </p:txBody>
      </p:sp>
    </p:spTree>
    <p:extLst>
      <p:ext uri="{BB962C8B-B14F-4D97-AF65-F5344CB8AC3E}">
        <p14:creationId xmlns:p14="http://schemas.microsoft.com/office/powerpoint/2010/main" val="3756162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5438459" y="0"/>
            <a:ext cx="4160520" cy="365760"/>
          </a:xfrm>
          <a:prstGeom prst="rect">
            <a:avLst/>
          </a:prstGeom>
        </p:spPr>
        <p:txBody>
          <a:bodyPr vert="horz" lIns="91440" tIns="45720" rIns="91440" bIns="45720" rtlCol="0"/>
          <a:lstStyle>
            <a:lvl1pPr algn="r">
              <a:defRPr sz="1200"/>
            </a:lvl1pPr>
          </a:lstStyle>
          <a:p>
            <a:fld id="{B61F4E5E-F2C2-41BC-B8A0-92A3E475D9EC}" type="datetimeFigureOut">
              <a:rPr lang="en-NZ" smtClean="0"/>
              <a:t>22/04/20</a:t>
            </a:fld>
            <a:endParaRPr lang="en-NZ"/>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960121" y="3474720"/>
            <a:ext cx="7680960" cy="329184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6948170"/>
            <a:ext cx="4160520" cy="36576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5438459" y="6948170"/>
            <a:ext cx="4160520" cy="365760"/>
          </a:xfrm>
          <a:prstGeom prst="rect">
            <a:avLst/>
          </a:prstGeom>
        </p:spPr>
        <p:txBody>
          <a:bodyPr vert="horz" lIns="91440" tIns="45720" rIns="91440" bIns="45720" rtlCol="0" anchor="b"/>
          <a:lstStyle>
            <a:lvl1pPr algn="r">
              <a:defRPr sz="1200"/>
            </a:lvl1pPr>
          </a:lstStyle>
          <a:p>
            <a:fld id="{56BC43D3-C661-4244-84AB-C965DC249C4D}" type="slidenum">
              <a:rPr lang="en-NZ" smtClean="0"/>
              <a:t>‹#›</a:t>
            </a:fld>
            <a:endParaRPr lang="en-NZ"/>
          </a:p>
        </p:txBody>
      </p:sp>
    </p:spTree>
    <p:extLst>
      <p:ext uri="{BB962C8B-B14F-4D97-AF65-F5344CB8AC3E}">
        <p14:creationId xmlns:p14="http://schemas.microsoft.com/office/powerpoint/2010/main" val="53366387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baseline="0" dirty="0"/>
          </a:p>
        </p:txBody>
      </p:sp>
      <p:sp>
        <p:nvSpPr>
          <p:cNvPr id="4" name="Slide Number Placeholder 3"/>
          <p:cNvSpPr>
            <a:spLocks noGrp="1"/>
          </p:cNvSpPr>
          <p:nvPr>
            <p:ph type="sldNum" sz="quarter" idx="10"/>
          </p:nvPr>
        </p:nvSpPr>
        <p:spPr/>
        <p:txBody>
          <a:bodyPr/>
          <a:lstStyle/>
          <a:p>
            <a:fld id="{56BC43D3-C661-4244-84AB-C965DC249C4D}" type="slidenum">
              <a:rPr lang="en-NZ" smtClean="0"/>
              <a:t>1</a:t>
            </a:fld>
            <a:endParaRPr lang="en-NZ"/>
          </a:p>
        </p:txBody>
      </p:sp>
    </p:spTree>
    <p:extLst>
      <p:ext uri="{BB962C8B-B14F-4D97-AF65-F5344CB8AC3E}">
        <p14:creationId xmlns:p14="http://schemas.microsoft.com/office/powerpoint/2010/main" val="9426413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10</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11</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12</a:t>
            </a:fld>
            <a:endParaRPr lang="en-NZ" altLang="en-US"/>
          </a:p>
        </p:txBody>
      </p:sp>
    </p:spTree>
    <p:extLst>
      <p:ext uri="{BB962C8B-B14F-4D97-AF65-F5344CB8AC3E}">
        <p14:creationId xmlns:p14="http://schemas.microsoft.com/office/powerpoint/2010/main" val="2974927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13</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14</a:t>
            </a:fld>
            <a:endParaRPr lang="en-NZ" altLang="en-US"/>
          </a:p>
        </p:txBody>
      </p:sp>
    </p:spTree>
    <p:extLst>
      <p:ext uri="{BB962C8B-B14F-4D97-AF65-F5344CB8AC3E}">
        <p14:creationId xmlns:p14="http://schemas.microsoft.com/office/powerpoint/2010/main" val="4210314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15</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16</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17</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18</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19</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6BC43D3-C661-4244-84AB-C965DC249C4D}" type="slidenum">
              <a:rPr lang="en-NZ" smtClean="0"/>
              <a:t>2</a:t>
            </a:fld>
            <a:endParaRPr lang="en-NZ"/>
          </a:p>
        </p:txBody>
      </p:sp>
    </p:spTree>
    <p:extLst>
      <p:ext uri="{BB962C8B-B14F-4D97-AF65-F5344CB8AC3E}">
        <p14:creationId xmlns:p14="http://schemas.microsoft.com/office/powerpoint/2010/main" val="2532031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20</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21</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9 45</a:t>
            </a:r>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22</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9 45</a:t>
            </a:r>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23</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a:p>
            <a:r>
              <a:rPr lang="da-DK" sz="1200" kern="1200" dirty="0">
                <a:solidFill>
                  <a:schemeClr val="tx1"/>
                </a:solidFill>
                <a:latin typeface="+mn-lt"/>
                <a:ea typeface="+mn-ea"/>
                <a:cs typeface="+mn-cs"/>
              </a:rPr>
              <a:t>1. </a:t>
            </a:r>
            <a:r>
              <a:rPr lang="da-DK" sz="1200" kern="1200" dirty="0" err="1">
                <a:solidFill>
                  <a:schemeClr val="tx1"/>
                </a:solidFill>
                <a:latin typeface="+mn-lt"/>
                <a:ea typeface="+mn-ea"/>
                <a:cs typeface="+mn-cs"/>
              </a:rPr>
              <a:t>ogs</a:t>
            </a:r>
            <a:r>
              <a:rPr lang="da-DK" sz="1200" kern="1200" dirty="0">
                <a:solidFill>
                  <a:schemeClr val="tx1"/>
                </a:solidFill>
                <a:latin typeface="+mn-lt"/>
                <a:ea typeface="+mn-ea"/>
                <a:cs typeface="+mn-cs"/>
              </a:rPr>
              <a:t> h</a:t>
            </a:r>
          </a:p>
          <a:p>
            <a:r>
              <a:rPr lang="da-DK" sz="1200" kern="1200" dirty="0">
                <a:solidFill>
                  <a:schemeClr val="tx1"/>
                </a:solidFill>
                <a:latin typeface="+mn-lt"/>
                <a:ea typeface="+mn-ea"/>
                <a:cs typeface="+mn-cs"/>
              </a:rPr>
              <a:t>2. </a:t>
            </a:r>
            <a:r>
              <a:rPr lang="da-DK" sz="1200" kern="1200" dirty="0" err="1">
                <a:solidFill>
                  <a:schemeClr val="tx1"/>
                </a:solidFill>
                <a:latin typeface="+mn-lt"/>
                <a:ea typeface="+mn-ea"/>
                <a:cs typeface="+mn-cs"/>
              </a:rPr>
              <a:t>DoDoDo</a:t>
            </a:r>
            <a:endParaRPr lang="da-DK" sz="1200" kern="1200" dirty="0">
              <a:solidFill>
                <a:schemeClr val="tx1"/>
              </a:solidFill>
              <a:latin typeface="+mn-lt"/>
              <a:ea typeface="+mn-ea"/>
              <a:cs typeface="+mn-cs"/>
            </a:endParaRPr>
          </a:p>
          <a:p>
            <a:r>
              <a:rPr lang="da-DK" sz="1200" kern="1200" dirty="0">
                <a:solidFill>
                  <a:schemeClr val="tx1"/>
                </a:solidFill>
                <a:latin typeface="+mn-lt"/>
                <a:ea typeface="+mn-ea"/>
                <a:cs typeface="+mn-cs"/>
              </a:rPr>
              <a:t>3. f</a:t>
            </a:r>
          </a:p>
          <a:p>
            <a:r>
              <a:rPr lang="da-DK" sz="1200" kern="1200" dirty="0">
                <a:solidFill>
                  <a:schemeClr val="tx1"/>
                </a:solidFill>
                <a:latin typeface="+mn-lt"/>
                <a:ea typeface="+mn-ea"/>
                <a:cs typeface="+mn-cs"/>
              </a:rPr>
              <a:t>4.  o</a:t>
            </a:r>
          </a:p>
          <a:p>
            <a:r>
              <a:rPr lang="da-DK" sz="1200" kern="1200" dirty="0">
                <a:solidFill>
                  <a:schemeClr val="tx1"/>
                </a:solidFill>
                <a:latin typeface="+mn-lt"/>
                <a:ea typeface="+mn-ea"/>
                <a:cs typeface="+mn-cs"/>
              </a:rPr>
              <a:t>5. </a:t>
            </a:r>
            <a:r>
              <a:rPr lang="da-DK" sz="1200" kern="1200" dirty="0" err="1">
                <a:solidFill>
                  <a:schemeClr val="tx1"/>
                </a:solidFill>
                <a:latin typeface="+mn-lt"/>
                <a:ea typeface="+mn-ea"/>
                <a:cs typeface="+mn-cs"/>
              </a:rPr>
              <a:t>aff</a:t>
            </a:r>
            <a:r>
              <a:rPr lang="da-DK" sz="1200" kern="1200" dirty="0">
                <a:solidFill>
                  <a:schemeClr val="tx1"/>
                </a:solidFill>
                <a:latin typeface="+mn-lt"/>
                <a:ea typeface="+mn-ea"/>
                <a:cs typeface="+mn-cs"/>
              </a:rPr>
              <a:t>.</a:t>
            </a:r>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24</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9 45</a:t>
            </a:r>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25</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a:solidFill>
                  <a:schemeClr val="tx1"/>
                </a:solidFill>
                <a:latin typeface="+mn-lt"/>
                <a:ea typeface="+mn-ea"/>
                <a:cs typeface="+mn-cs"/>
              </a:rPr>
              <a:t>inc</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Princ</a:t>
            </a:r>
            <a:r>
              <a:rPr lang="en-US" sz="1200" kern="1200" dirty="0">
                <a:solidFill>
                  <a:schemeClr val="tx1"/>
                </a:solidFill>
                <a:latin typeface="+mn-lt"/>
                <a:ea typeface="+mn-ea"/>
                <a:cs typeface="+mn-cs"/>
              </a:rPr>
              <a:t> e Charming  </a:t>
            </a:r>
            <a:r>
              <a:rPr lang="en-US" sz="1200" kern="1200" dirty="0" err="1">
                <a:solidFill>
                  <a:schemeClr val="tx1"/>
                </a:solidFill>
                <a:latin typeface="+mn-lt"/>
                <a:ea typeface="+mn-ea"/>
                <a:cs typeface="+mn-cs"/>
              </a:rPr>
              <a:t>ng</a:t>
            </a:r>
            <a:r>
              <a:rPr lang="en-US" sz="1200" kern="1200" dirty="0">
                <a:solidFill>
                  <a:schemeClr val="tx1"/>
                </a:solidFill>
                <a:latin typeface="+mn-lt"/>
                <a:ea typeface="+mn-ea"/>
                <a:cs typeface="+mn-cs"/>
              </a:rPr>
              <a:t>  </a:t>
            </a:r>
            <a:r>
              <a:rPr lang="en-US" sz="1200" kern="1200" dirty="0" err="1">
                <a:solidFill>
                  <a:schemeClr val="tx1"/>
                </a:solidFill>
                <a:latin typeface="+mn-lt"/>
                <a:ea typeface="+mn-ea"/>
                <a:cs typeface="+mn-cs"/>
              </a:rPr>
              <a:t>im</a:t>
            </a:r>
            <a:r>
              <a:rPr lang="en-US" sz="1200" kern="1200">
                <a:solidFill>
                  <a:schemeClr val="tx1"/>
                </a:solidFill>
                <a:latin typeface="+mn-lt"/>
                <a:ea typeface="+mn-ea"/>
                <a:cs typeface="+mn-cs"/>
              </a:rPr>
              <a:t> g</a:t>
            </a:r>
            <a:endParaRPr lang="en-US"/>
          </a:p>
        </p:txBody>
      </p:sp>
      <p:sp>
        <p:nvSpPr>
          <p:cNvPr id="4" name="Slide Number Placeholder 3"/>
          <p:cNvSpPr>
            <a:spLocks noGrp="1"/>
          </p:cNvSpPr>
          <p:nvPr>
            <p:ph type="sldNum" sz="quarter" idx="10"/>
          </p:nvPr>
        </p:nvSpPr>
        <p:spPr/>
        <p:txBody>
          <a:bodyPr/>
          <a:lstStyle/>
          <a:p>
            <a:fld id="{56BC43D3-C661-4244-84AB-C965DC249C4D}" type="slidenum">
              <a:rPr lang="en-NZ" smtClean="0"/>
              <a:t>27</a:t>
            </a:fld>
            <a:endParaRPr lang="en-NZ"/>
          </a:p>
        </p:txBody>
      </p:sp>
    </p:spTree>
    <p:extLst>
      <p:ext uri="{BB962C8B-B14F-4D97-AF65-F5344CB8AC3E}">
        <p14:creationId xmlns:p14="http://schemas.microsoft.com/office/powerpoint/2010/main" val="2849396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3</a:t>
            </a:fld>
            <a:endParaRPr lang="en-NZ" altLang="en-US"/>
          </a:p>
        </p:txBody>
      </p:sp>
    </p:spTree>
    <p:extLst>
      <p:ext uri="{BB962C8B-B14F-4D97-AF65-F5344CB8AC3E}">
        <p14:creationId xmlns:p14="http://schemas.microsoft.com/office/powerpoint/2010/main" val="3455862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4</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Z" dirty="0"/>
              <a:t>25 10 3 2 2</a:t>
            </a:r>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5</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6</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7</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8</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10"/>
          </p:nvPr>
        </p:nvSpPr>
        <p:spPr/>
        <p:txBody>
          <a:bodyPr/>
          <a:lstStyle/>
          <a:p>
            <a:pPr>
              <a:defRPr/>
            </a:pPr>
            <a:fld id="{A3A27C08-1570-4760-8A72-765E60D7C84C}" type="slidenum">
              <a:rPr lang="en-NZ" altLang="en-US" smtClean="0"/>
              <a:pPr>
                <a:defRPr/>
              </a:pPr>
              <a:t>9</a:t>
            </a:fld>
            <a:endParaRPr lang="en-NZ" altLang="en-US"/>
          </a:p>
        </p:txBody>
      </p:sp>
    </p:spTree>
    <p:extLst>
      <p:ext uri="{BB962C8B-B14F-4D97-AF65-F5344CB8AC3E}">
        <p14:creationId xmlns:p14="http://schemas.microsoft.com/office/powerpoint/2010/main" val="1765647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0"/>
            <a:ext cx="8915400" cy="5867400"/>
          </a:xfrm>
          <a:prstGeom prst="rect">
            <a:avLst/>
          </a:prstGeom>
        </p:spPr>
        <p:txBody>
          <a:bodyPr/>
          <a:lstStyle>
            <a:lvl1pPr marL="0" indent="0">
              <a:buFontTx/>
              <a:buNone/>
              <a:defRPr/>
            </a:lvl1pPr>
            <a:lvl2pPr marL="411480" indent="-182880">
              <a:buFont typeface="Arial"/>
              <a:buChar char="•"/>
              <a:defRPr/>
            </a:lvl2pPr>
            <a:lvl3pPr marL="594360" indent="-182880">
              <a:buFont typeface="Arial"/>
              <a:buChar char="•"/>
              <a:defRPr/>
            </a:lvl3pPr>
            <a:lvl4pPr marL="777240" indent="-182880">
              <a:buFont typeface="Arial"/>
              <a:buChar char="•"/>
              <a:defRPr/>
            </a:lvl4pPr>
            <a:lvl5pPr marL="960120" indent="-182880">
              <a:buFont typeface="Arial"/>
              <a:buChar cha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Title 15"/>
          <p:cNvSpPr>
            <a:spLocks noGrp="1"/>
          </p:cNvSpPr>
          <p:nvPr>
            <p:ph type="title"/>
          </p:nvPr>
        </p:nvSpPr>
        <p:spPr>
          <a:xfrm>
            <a:off x="0" y="0"/>
            <a:ext cx="8991600" cy="762000"/>
          </a:xfrm>
          <a:prstGeom prst="rect">
            <a:avLst/>
          </a:prstGeom>
        </p:spPr>
        <p:txBody>
          <a:bodyPr anchor="b" anchorCtr="0">
            <a:normAutofit/>
          </a:bodyPr>
          <a:lstStyle>
            <a:lvl1pPr>
              <a:defRPr sz="3600"/>
            </a:lvl1pPr>
          </a:lstStyle>
          <a:p>
            <a:r>
              <a:rPr lang="en-US" dirty="0"/>
              <a:t>Click to edit Master title style</a:t>
            </a:r>
          </a:p>
        </p:txBody>
      </p:sp>
      <p:sp>
        <p:nvSpPr>
          <p:cNvPr id="7" name="Slide Number Placeholder 7"/>
          <p:cNvSpPr>
            <a:spLocks noGrp="1"/>
          </p:cNvSpPr>
          <p:nvPr>
            <p:ph type="sldNum" sz="quarter" idx="4"/>
          </p:nvPr>
        </p:nvSpPr>
        <p:spPr>
          <a:xfrm>
            <a:off x="8458200" y="0"/>
            <a:ext cx="533400" cy="152400"/>
          </a:xfrm>
          <a:prstGeom prst="rect">
            <a:avLst/>
          </a:prstGeom>
        </p:spPr>
        <p:txBody>
          <a:bodyPr vert="horz" lIns="91440" tIns="45720" rIns="91440" bIns="45720" rtlCol="0" anchor="ctr"/>
          <a:lstStyle>
            <a:lvl1pPr algn="r">
              <a:defRPr sz="1000">
                <a:solidFill>
                  <a:srgbClr val="000090"/>
                </a:solidFill>
              </a:defRPr>
            </a:lvl1pPr>
          </a:lstStyle>
          <a:p>
            <a:fld id="{B6F15528-21DE-4FAA-801E-634DDDAF4B2B}" type="slidenum">
              <a:rPr lang="en-US" smtClean="0"/>
              <a:pPr/>
              <a:t>‹#›</a:t>
            </a:fld>
            <a:endParaRPr lang="en-US" dirty="0"/>
          </a:p>
        </p:txBody>
      </p:sp>
      <p:sp>
        <p:nvSpPr>
          <p:cNvPr id="10" name="Footer Placeholder 9"/>
          <p:cNvSpPr>
            <a:spLocks noGrp="1"/>
          </p:cNvSpPr>
          <p:nvPr>
            <p:ph type="ftr" sz="quarter" idx="3"/>
          </p:nvPr>
        </p:nvSpPr>
        <p:spPr>
          <a:xfrm>
            <a:off x="5715000" y="0"/>
            <a:ext cx="2743200" cy="152400"/>
          </a:xfrm>
          <a:prstGeom prst="rect">
            <a:avLst/>
          </a:prstGeom>
        </p:spPr>
        <p:txBody>
          <a:bodyPr vert="horz" lIns="91440" tIns="45720" rIns="91440" bIns="45720" rtlCol="0" anchor="ctr"/>
          <a:lstStyle>
            <a:lvl1pPr algn="r">
              <a:defRPr sz="800">
                <a:solidFill>
                  <a:srgbClr val="000090"/>
                </a:solidFill>
              </a:defRPr>
            </a:lvl1pPr>
          </a:lstStyle>
          <a:p>
            <a:r>
              <a:rPr lang="en-US" dirty="0" err="1"/>
              <a:t>CompSci</a:t>
            </a:r>
            <a:r>
              <a:rPr lang="en-US" dirty="0"/>
              <a:t> 101 - Principles of Programming</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 id="2147483710" r:id="rId2"/>
  </p:sldLayoutIdLst>
  <p:hf hdr="0" dt="0"/>
  <p:txStyles>
    <p:titleStyle>
      <a:lvl1pPr algn="r" defTabSz="914400" rtl="0" eaLnBrk="1" latinLnBrk="0" hangingPunct="1">
        <a:spcBef>
          <a:spcPct val="0"/>
        </a:spcBef>
        <a:buNone/>
        <a:defRPr sz="2800" kern="1200">
          <a:solidFill>
            <a:srgbClr val="000090"/>
          </a:solidFill>
          <a:effectLst/>
          <a:latin typeface="+mj-lt"/>
          <a:ea typeface="+mj-ea"/>
          <a:cs typeface="+mj-cs"/>
        </a:defRPr>
      </a:lvl1pPr>
    </p:titleStyle>
    <p:bodyStyle>
      <a:lvl1pPr marL="182880" indent="-182880" algn="l" defTabSz="914400" rtl="0" eaLnBrk="1" latinLnBrk="0" hangingPunct="1">
        <a:spcBef>
          <a:spcPct val="20000"/>
        </a:spcBef>
        <a:buClr>
          <a:schemeClr val="tx1">
            <a:lumMod val="50000"/>
            <a:lumOff val="50000"/>
          </a:schemeClr>
        </a:buClr>
        <a:buFont typeface="Wingdings" pitchFamily="2" charset="2"/>
        <a:buChar char="§"/>
        <a:defRPr sz="2400" kern="1200">
          <a:solidFill>
            <a:srgbClr val="000090"/>
          </a:solidFill>
          <a:latin typeface="+mn-lt"/>
          <a:ea typeface="+mn-ea"/>
          <a:cs typeface="+mn-cs"/>
        </a:defRPr>
      </a:lvl1pPr>
      <a:lvl2pPr marL="41148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2pPr>
      <a:lvl3pPr marL="59436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3pPr>
      <a:lvl4pPr marL="77724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4pPr>
      <a:lvl5pPr marL="960120" indent="-182880" algn="l" defTabSz="914400" rtl="0" eaLnBrk="1" latinLnBrk="0" hangingPunct="1">
        <a:spcBef>
          <a:spcPct val="20000"/>
        </a:spcBef>
        <a:buClr>
          <a:schemeClr val="tx1">
            <a:lumMod val="50000"/>
            <a:lumOff val="50000"/>
          </a:schemeClr>
        </a:buClr>
        <a:buFont typeface="Wingdings" pitchFamily="2" charset="2"/>
        <a:buChar char="§"/>
        <a:defRPr sz="1800" kern="1200">
          <a:solidFill>
            <a:srgbClr val="000090"/>
          </a:solidFill>
          <a:latin typeface="+mn-lt"/>
          <a:ea typeface="+mn-ea"/>
          <a:cs typeface="+mn-cs"/>
        </a:defRPr>
      </a:lvl5pPr>
      <a:lvl6pPr marL="114300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6pPr>
      <a:lvl7pPr marL="132588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7pPr>
      <a:lvl8pPr marL="150876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8pPr>
      <a:lvl9pPr marL="1691640" indent="-182880" algn="l" defTabSz="914400" rtl="0" eaLnBrk="1" latinLnBrk="0" hangingPunct="1">
        <a:spcBef>
          <a:spcPts val="288"/>
        </a:spcBef>
        <a:buClr>
          <a:schemeClr val="tx1">
            <a:lumMod val="50000"/>
            <a:lumOff val="50000"/>
          </a:schemeClr>
        </a:buClr>
        <a:buFont typeface="Wingdings" pitchFamily="2" charset="2"/>
        <a:buChar char="§"/>
        <a:defRPr sz="14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438400" y="3581400"/>
            <a:ext cx="3962400" cy="2133600"/>
          </a:xfrm>
          <a:prstGeom prst="rect">
            <a:avLst/>
          </a:prstGeom>
        </p:spPr>
        <p:txBody>
          <a:bodyPr/>
          <a:lstStyle/>
          <a:p>
            <a:pPr marL="0" indent="0" algn="ctr">
              <a:buNone/>
            </a:pPr>
            <a:r>
              <a:rPr lang="en-NZ" dirty="0">
                <a:solidFill>
                  <a:srgbClr val="000090"/>
                </a:solidFill>
              </a:rPr>
              <a:t>Lecture 4 –The type() function, strings, objects, the len() function, string slicing</a:t>
            </a:r>
            <a:endParaRPr lang="en-US" dirty="0">
              <a:solidFill>
                <a:srgbClr val="000090"/>
              </a:solidFill>
              <a:latin typeface="Lucida Grande"/>
              <a:ea typeface="Lucida Grande"/>
              <a:cs typeface="Lucida Grande"/>
            </a:endParaRPr>
          </a:p>
          <a:p>
            <a:endParaRPr lang="en-US" dirty="0">
              <a:solidFill>
                <a:srgbClr val="000090"/>
              </a:solidFill>
              <a:latin typeface="Lucida Grande"/>
              <a:ea typeface="Lucida Grande"/>
              <a:cs typeface="Lucida Grande"/>
            </a:endParaRPr>
          </a:p>
          <a:p>
            <a:endParaRPr lang="en-US" dirty="0">
              <a:solidFill>
                <a:srgbClr val="000090"/>
              </a:solidFill>
              <a:latin typeface="Lucida Grande"/>
              <a:ea typeface="Lucida Grande"/>
              <a:cs typeface="Lucida Grande"/>
            </a:endParaRPr>
          </a:p>
          <a:p>
            <a:endParaRPr lang="en-US" dirty="0">
              <a:solidFill>
                <a:srgbClr val="000090"/>
              </a:solidFill>
              <a:latin typeface="Lucida Grande"/>
              <a:ea typeface="Lucida Grande"/>
              <a:cs typeface="Lucida Grande"/>
            </a:endParaRPr>
          </a:p>
        </p:txBody>
      </p:sp>
      <p:sp>
        <p:nvSpPr>
          <p:cNvPr id="12" name="Title 1"/>
          <p:cNvSpPr>
            <a:spLocks noGrp="1"/>
          </p:cNvSpPr>
          <p:nvPr>
            <p:ph type="title" idx="4294967295"/>
          </p:nvPr>
        </p:nvSpPr>
        <p:spPr>
          <a:xfrm>
            <a:off x="2438400" y="876300"/>
            <a:ext cx="3962400" cy="2133600"/>
          </a:xfrm>
          <a:prstGeom prst="rect">
            <a:avLst/>
          </a:prstGeom>
        </p:spPr>
        <p:txBody>
          <a:bodyPr/>
          <a:lstStyle/>
          <a:p>
            <a:r>
              <a:rPr lang="en-US" dirty="0"/>
              <a:t> </a:t>
            </a:r>
          </a:p>
        </p:txBody>
      </p:sp>
      <p:sp>
        <p:nvSpPr>
          <p:cNvPr id="13" name="Title 2"/>
          <p:cNvSpPr txBox="1">
            <a:spLocks/>
          </p:cNvSpPr>
          <p:nvPr/>
        </p:nvSpPr>
        <p:spPr>
          <a:xfrm>
            <a:off x="2438400" y="8763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sp>
        <p:nvSpPr>
          <p:cNvPr id="14" name="Title 3"/>
          <p:cNvSpPr txBox="1">
            <a:spLocks/>
          </p:cNvSpPr>
          <p:nvPr/>
        </p:nvSpPr>
        <p:spPr>
          <a:xfrm>
            <a:off x="2438400" y="876300"/>
            <a:ext cx="39624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r>
              <a:rPr lang="en-US"/>
              <a:t> </a:t>
            </a:r>
            <a:endParaRPr lang="en-US" dirty="0"/>
          </a:p>
        </p:txBody>
      </p:sp>
      <p:pic>
        <p:nvPicPr>
          <p:cNvPr id="15"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6400" y="1853952"/>
            <a:ext cx="432048" cy="4320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6" name="Title 1"/>
          <p:cNvSpPr txBox="1">
            <a:spLocks/>
          </p:cNvSpPr>
          <p:nvPr/>
        </p:nvSpPr>
        <p:spPr>
          <a:xfrm>
            <a:off x="2209800" y="838200"/>
            <a:ext cx="4191000" cy="2133600"/>
          </a:xfrm>
          <a:prstGeom prst="rect">
            <a:avLst/>
          </a:prstGeom>
        </p:spPr>
        <p:txBody>
          <a:bodyPr vert="horz" lIns="91440" tIns="45720" rIns="91440" bIns="45720" rtlCol="0" anchor="b">
            <a:normAutofit/>
          </a:bodyPr>
          <a:lstStyle>
            <a:lvl1pPr algn="ctr" defTabSz="914400" rtl="0" eaLnBrk="1" latinLnBrk="0" hangingPunct="1">
              <a:spcBef>
                <a:spcPct val="0"/>
              </a:spcBef>
              <a:buNone/>
              <a:defRPr sz="2800" kern="1200">
                <a:solidFill>
                  <a:srgbClr val="000090"/>
                </a:solidFill>
                <a:effectLst/>
                <a:latin typeface="+mj-lt"/>
                <a:ea typeface="+mj-ea"/>
                <a:cs typeface="+mj-cs"/>
              </a:defRPr>
            </a:lvl1pPr>
          </a:lstStyle>
          <a:p>
            <a:br>
              <a:rPr lang="en-NZ" dirty="0"/>
            </a:br>
            <a:r>
              <a:rPr lang="en-NZ" sz="5400" b="1" dirty="0"/>
              <a:t>COMPSCI 1  1</a:t>
            </a:r>
            <a:br>
              <a:rPr lang="en-NZ" dirty="0"/>
            </a:br>
            <a:r>
              <a:rPr lang="en-NZ" dirty="0"/>
              <a:t>Principles of Programming</a:t>
            </a:r>
          </a:p>
        </p:txBody>
      </p:sp>
    </p:spTree>
    <p:custDataLst>
      <p:tags r:id="rId1"/>
    </p:custDataLst>
    <p:extLst>
      <p:ext uri="{BB962C8B-B14F-4D97-AF65-F5344CB8AC3E}">
        <p14:creationId xmlns:p14="http://schemas.microsoft.com/office/powerpoint/2010/main" val="25594913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 Python </a:t>
            </a:r>
            <a:r>
              <a:rPr lang="en-AU" dirty="0"/>
              <a:t>everything is an object</a:t>
            </a:r>
            <a:endParaRPr lang="en-NZ" dirty="0"/>
          </a:p>
        </p:txBody>
      </p:sp>
      <p:sp>
        <p:nvSpPr>
          <p:cNvPr id="3" name="Content Placeholder 2"/>
          <p:cNvSpPr>
            <a:spLocks noGrp="1"/>
          </p:cNvSpPr>
          <p:nvPr>
            <p:ph sz="quarter" idx="1"/>
          </p:nvPr>
        </p:nvSpPr>
        <p:spPr/>
        <p:txBody>
          <a:bodyPr>
            <a:normAutofit/>
          </a:bodyPr>
          <a:lstStyle/>
          <a:p>
            <a:r>
              <a:rPr lang="en-AU" dirty="0"/>
              <a:t>The world is made up of real world objects e.g. students, dogs, cars, cats, books, words, numbers.  Objects are the things our programs deal with and in our programs we want to represent these objects.</a:t>
            </a:r>
            <a:endParaRPr lang="en-US" dirty="0"/>
          </a:p>
          <a:p>
            <a:pPr marL="0" indent="0">
              <a:buNone/>
            </a:pPr>
            <a:endParaRPr lang="en-US" dirty="0"/>
          </a:p>
          <a:p>
            <a:r>
              <a:rPr lang="en-US" dirty="0"/>
              <a:t>So far, in our programs, we have used:</a:t>
            </a:r>
          </a:p>
          <a:p>
            <a:pPr lvl="1"/>
            <a:r>
              <a:rPr lang="en-US" sz="2000" b="1" dirty="0">
                <a:solidFill>
                  <a:srgbClr val="FF00FF"/>
                </a:solidFill>
              </a:rPr>
              <a:t>Integer</a:t>
            </a:r>
            <a:r>
              <a:rPr lang="en-US" sz="2000" dirty="0"/>
              <a:t> objects which represent whole numbers,</a:t>
            </a:r>
          </a:p>
          <a:p>
            <a:pPr lvl="1"/>
            <a:r>
              <a:rPr lang="en-US" sz="2000" b="1" dirty="0">
                <a:solidFill>
                  <a:srgbClr val="FF00FF"/>
                </a:solidFill>
              </a:rPr>
              <a:t>Floating point </a:t>
            </a:r>
            <a:r>
              <a:rPr lang="en-US" sz="2000" dirty="0"/>
              <a:t>objects which represent decimal numbers,</a:t>
            </a:r>
          </a:p>
          <a:p>
            <a:pPr marL="228600" lvl="1" indent="0">
              <a:buNone/>
            </a:pPr>
            <a:r>
              <a:rPr lang="en-US" sz="2000" dirty="0"/>
              <a:t>and,</a:t>
            </a:r>
          </a:p>
          <a:p>
            <a:pPr lvl="1"/>
            <a:r>
              <a:rPr lang="en-US" sz="2000" b="1" dirty="0">
                <a:solidFill>
                  <a:srgbClr val="FF00FF"/>
                </a:solidFill>
              </a:rPr>
              <a:t>String</a:t>
            </a:r>
            <a:r>
              <a:rPr lang="en-US" sz="2000" dirty="0"/>
              <a:t> objects which represent sequences of characters.</a:t>
            </a:r>
          </a:p>
          <a:p>
            <a:pPr lvl="1"/>
            <a:endParaRPr lang="en-US" dirty="0"/>
          </a:p>
          <a:p>
            <a:pPr lvl="1"/>
            <a:endParaRPr lang="en-US" dirty="0"/>
          </a:p>
          <a:p>
            <a:r>
              <a:rPr lang="en-US" dirty="0"/>
              <a:t>We have used variables to store these types of objects in the program memory.</a:t>
            </a:r>
          </a:p>
          <a:p>
            <a:pPr marL="0" indent="0">
              <a:buNone/>
            </a:pPr>
            <a:endParaRPr lang="en-US" dirty="0"/>
          </a:p>
          <a:p>
            <a:pPr marL="0" indent="0">
              <a:buNone/>
            </a:pPr>
            <a:endParaRPr lang="en-US" dirty="0"/>
          </a:p>
          <a:p>
            <a:pPr lvl="1"/>
            <a:endParaRPr lang="en-US" dirty="0"/>
          </a:p>
          <a:p>
            <a:pPr lvl="1"/>
            <a:endParaRPr lang="en-NZ" dirty="0"/>
          </a:p>
          <a:p>
            <a:endParaRPr lang="en-US" dirty="0"/>
          </a:p>
          <a:p>
            <a:endParaRPr lang="en-NZ" dirty="0"/>
          </a:p>
          <a:p>
            <a:endParaRPr lang="en-NZ" dirty="0"/>
          </a:p>
          <a:p>
            <a:endParaRPr lang="en-NZ" dirty="0"/>
          </a:p>
          <a:p>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10</a:t>
            </a:fld>
            <a:endParaRPr lang="en-US" dirty="0"/>
          </a:p>
        </p:txBody>
      </p:sp>
    </p:spTree>
    <p:extLst>
      <p:ext uri="{BB962C8B-B14F-4D97-AF65-F5344CB8AC3E}">
        <p14:creationId xmlns:p14="http://schemas.microsoft.com/office/powerpoint/2010/main" val="802524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 Python </a:t>
            </a:r>
            <a:r>
              <a:rPr lang="en-AU" dirty="0"/>
              <a:t>everything is an object</a:t>
            </a:r>
            <a:endParaRPr lang="en-NZ" dirty="0"/>
          </a:p>
        </p:txBody>
      </p:sp>
      <p:sp>
        <p:nvSpPr>
          <p:cNvPr id="3" name="Content Placeholder 2"/>
          <p:cNvSpPr>
            <a:spLocks noGrp="1"/>
          </p:cNvSpPr>
          <p:nvPr>
            <p:ph sz="quarter" idx="1"/>
          </p:nvPr>
        </p:nvSpPr>
        <p:spPr/>
        <p:txBody>
          <a:bodyPr>
            <a:normAutofit/>
          </a:bodyPr>
          <a:lstStyle/>
          <a:p>
            <a:r>
              <a:rPr lang="en-US" dirty="0"/>
              <a:t>We often </a:t>
            </a:r>
            <a:r>
              <a:rPr lang="en-US" dirty="0" err="1"/>
              <a:t>visualise</a:t>
            </a:r>
            <a:r>
              <a:rPr lang="en-US" dirty="0"/>
              <a:t> variables as being a box containing a value (the last value assigned to the variable).  Given the code:</a:t>
            </a:r>
          </a:p>
          <a:p>
            <a:endParaRPr lang="en-US" dirty="0"/>
          </a:p>
          <a:p>
            <a:endParaRPr lang="en-US" dirty="0"/>
          </a:p>
          <a:p>
            <a:endParaRPr lang="en-US" dirty="0"/>
          </a:p>
          <a:p>
            <a:pPr marL="0" indent="0">
              <a:buNone/>
            </a:pPr>
            <a:r>
              <a:rPr lang="en-US" dirty="0"/>
              <a:t>  we </a:t>
            </a:r>
            <a:r>
              <a:rPr lang="en-US" dirty="0" err="1"/>
              <a:t>visualise</a:t>
            </a:r>
            <a:r>
              <a:rPr lang="en-US" dirty="0"/>
              <a:t> the two variables:</a:t>
            </a:r>
          </a:p>
          <a:p>
            <a:endParaRPr lang="en-US" dirty="0"/>
          </a:p>
          <a:p>
            <a:pPr marL="0" indent="0">
              <a:buNone/>
            </a:pPr>
            <a:endParaRPr lang="en-US" dirty="0"/>
          </a:p>
          <a:p>
            <a:pPr marL="0" indent="0">
              <a:buNone/>
            </a:pPr>
            <a:r>
              <a:rPr lang="en-US" dirty="0"/>
              <a:t>  In fact, every variable in Python stores a reference (the memory </a:t>
            </a:r>
          </a:p>
          <a:p>
            <a:pPr marL="0" indent="0">
              <a:buNone/>
            </a:pPr>
            <a:r>
              <a:rPr lang="en-US" dirty="0"/>
              <a:t>  address) of the value assigned to it:</a:t>
            </a:r>
          </a:p>
          <a:p>
            <a:endParaRPr lang="en-NZ" dirty="0"/>
          </a:p>
          <a:p>
            <a:endParaRPr lang="en-NZ" dirty="0"/>
          </a:p>
          <a:p>
            <a:endParaRPr lang="en-NZ" dirty="0"/>
          </a:p>
          <a:p>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11</a:t>
            </a:fld>
            <a:endParaRPr lang="en-US" dirty="0"/>
          </a:p>
        </p:txBody>
      </p:sp>
      <p:sp>
        <p:nvSpPr>
          <p:cNvPr id="24" name="Rectangle 23"/>
          <p:cNvSpPr/>
          <p:nvPr/>
        </p:nvSpPr>
        <p:spPr>
          <a:xfrm>
            <a:off x="4419600" y="2743200"/>
            <a:ext cx="3124200" cy="1371600"/>
          </a:xfrm>
          <a:prstGeom prst="rect">
            <a:avLst/>
          </a:prstGeom>
          <a:solidFill>
            <a:srgbClr val="F8D4FF"/>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rgbClr val="FFC2F5"/>
              </a:solidFill>
              <a:latin typeface="Courier"/>
              <a:cs typeface="Courier"/>
            </a:endParaRPr>
          </a:p>
        </p:txBody>
      </p:sp>
      <p:sp>
        <p:nvSpPr>
          <p:cNvPr id="25" name="Text Box 9"/>
          <p:cNvSpPr txBox="1">
            <a:spLocks noChangeArrowheads="1"/>
          </p:cNvSpPr>
          <p:nvPr/>
        </p:nvSpPr>
        <p:spPr bwMode="auto">
          <a:xfrm>
            <a:off x="1828800" y="1676400"/>
            <a:ext cx="5334000" cy="72327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1800" b="1" dirty="0">
                <a:solidFill>
                  <a:srgbClr val="000090"/>
                </a:solidFill>
                <a:latin typeface="Courier"/>
                <a:cs typeface="Courier"/>
              </a:rPr>
              <a:t>box_</a:t>
            </a:r>
            <a:r>
              <a:rPr lang="en-AU" sz="1800" b="1" dirty="0">
                <a:solidFill>
                  <a:srgbClr val="000090"/>
                </a:solidFill>
                <a:latin typeface="Courier"/>
                <a:cs typeface="Courier"/>
              </a:rPr>
              <a:t>size</a:t>
            </a:r>
            <a:r>
              <a:rPr lang="en-NZ" sz="1800" b="1" dirty="0">
                <a:solidFill>
                  <a:srgbClr val="000090"/>
                </a:solidFill>
                <a:latin typeface="Courier"/>
                <a:cs typeface="Courier"/>
              </a:rPr>
              <a:t> = 5</a:t>
            </a:r>
          </a:p>
          <a:p>
            <a:pPr>
              <a:buNone/>
            </a:pPr>
            <a:r>
              <a:rPr lang="en-NZ" sz="1800" b="1" dirty="0">
                <a:solidFill>
                  <a:srgbClr val="000090"/>
                </a:solidFill>
                <a:latin typeface="Courier"/>
                <a:cs typeface="Courier"/>
              </a:rPr>
              <a:t>box_area = box_size * box_size </a:t>
            </a:r>
          </a:p>
        </p:txBody>
      </p:sp>
      <p:sp>
        <p:nvSpPr>
          <p:cNvPr id="26" name="Text Box 9"/>
          <p:cNvSpPr txBox="1">
            <a:spLocks noChangeArrowheads="1"/>
          </p:cNvSpPr>
          <p:nvPr/>
        </p:nvSpPr>
        <p:spPr bwMode="auto">
          <a:xfrm>
            <a:off x="4572000" y="2895600"/>
            <a:ext cx="1524000" cy="381000"/>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1800" b="1" dirty="0">
                <a:solidFill>
                  <a:srgbClr val="000090"/>
                </a:solidFill>
                <a:latin typeface="Courier"/>
                <a:cs typeface="Courier"/>
              </a:rPr>
              <a:t>box_</a:t>
            </a:r>
            <a:r>
              <a:rPr lang="en-AU" sz="1800" b="1" dirty="0">
                <a:solidFill>
                  <a:srgbClr val="000090"/>
                </a:solidFill>
                <a:latin typeface="Courier"/>
                <a:cs typeface="Courier"/>
              </a:rPr>
              <a:t>size</a:t>
            </a:r>
            <a:endParaRPr lang="en-NZ" sz="1800" b="1" dirty="0">
              <a:solidFill>
                <a:srgbClr val="000090"/>
              </a:solidFill>
              <a:latin typeface="Courier"/>
              <a:cs typeface="Courier"/>
            </a:endParaRPr>
          </a:p>
        </p:txBody>
      </p:sp>
      <p:sp>
        <p:nvSpPr>
          <p:cNvPr id="27" name="Text Box 9"/>
          <p:cNvSpPr txBox="1">
            <a:spLocks noChangeArrowheads="1"/>
          </p:cNvSpPr>
          <p:nvPr/>
        </p:nvSpPr>
        <p:spPr bwMode="auto">
          <a:xfrm>
            <a:off x="5791200" y="3505200"/>
            <a:ext cx="990600" cy="381000"/>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NZ" sz="1800" b="1" dirty="0">
                <a:solidFill>
                  <a:srgbClr val="000090"/>
                </a:solidFill>
                <a:latin typeface="Courier"/>
                <a:cs typeface="Courier"/>
              </a:rPr>
              <a:t>25</a:t>
            </a:r>
          </a:p>
        </p:txBody>
      </p:sp>
      <p:sp>
        <p:nvSpPr>
          <p:cNvPr id="28" name="Text Box 9"/>
          <p:cNvSpPr txBox="1">
            <a:spLocks noChangeArrowheads="1"/>
          </p:cNvSpPr>
          <p:nvPr/>
        </p:nvSpPr>
        <p:spPr bwMode="auto">
          <a:xfrm>
            <a:off x="5791200" y="2895600"/>
            <a:ext cx="990600" cy="381000"/>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NZ" sz="1800" b="1" dirty="0">
                <a:solidFill>
                  <a:srgbClr val="000090"/>
                </a:solidFill>
                <a:latin typeface="Courier"/>
                <a:cs typeface="Courier"/>
              </a:rPr>
              <a:t>5</a:t>
            </a:r>
          </a:p>
        </p:txBody>
      </p:sp>
      <p:sp>
        <p:nvSpPr>
          <p:cNvPr id="29" name="Text Box 9"/>
          <p:cNvSpPr txBox="1">
            <a:spLocks noChangeArrowheads="1"/>
          </p:cNvSpPr>
          <p:nvPr/>
        </p:nvSpPr>
        <p:spPr bwMode="auto">
          <a:xfrm>
            <a:off x="4572000" y="3429000"/>
            <a:ext cx="1752600" cy="369332"/>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1800" b="1" dirty="0">
                <a:solidFill>
                  <a:srgbClr val="000090"/>
                </a:solidFill>
                <a:latin typeface="Courier"/>
                <a:cs typeface="Courier"/>
              </a:rPr>
              <a:t>box_area</a:t>
            </a:r>
          </a:p>
        </p:txBody>
      </p:sp>
      <p:grpSp>
        <p:nvGrpSpPr>
          <p:cNvPr id="6" name="Group 5"/>
          <p:cNvGrpSpPr/>
          <p:nvPr/>
        </p:nvGrpSpPr>
        <p:grpSpPr>
          <a:xfrm>
            <a:off x="4800600" y="5029200"/>
            <a:ext cx="4343400" cy="1828800"/>
            <a:chOff x="4800600" y="5029200"/>
            <a:chExt cx="4343400" cy="1828800"/>
          </a:xfrm>
        </p:grpSpPr>
        <p:sp>
          <p:nvSpPr>
            <p:cNvPr id="23" name="Rectangle 22"/>
            <p:cNvSpPr/>
            <p:nvPr/>
          </p:nvSpPr>
          <p:spPr>
            <a:xfrm>
              <a:off x="4800600" y="5029200"/>
              <a:ext cx="4191000" cy="1828800"/>
            </a:xfrm>
            <a:prstGeom prst="rect">
              <a:avLst/>
            </a:prstGeom>
            <a:solidFill>
              <a:srgbClr val="F8D4FF"/>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rgbClr val="FFC2F5"/>
                </a:solidFill>
                <a:latin typeface="Courier"/>
                <a:cs typeface="Courier"/>
              </a:endParaRPr>
            </a:p>
          </p:txBody>
        </p:sp>
        <p:sp>
          <p:nvSpPr>
            <p:cNvPr id="30" name="Text Box 9"/>
            <p:cNvSpPr txBox="1">
              <a:spLocks noChangeArrowheads="1"/>
            </p:cNvSpPr>
            <p:nvPr/>
          </p:nvSpPr>
          <p:spPr bwMode="auto">
            <a:xfrm>
              <a:off x="4800600" y="5486400"/>
              <a:ext cx="1524000" cy="381000"/>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1800" b="1" dirty="0">
                  <a:solidFill>
                    <a:srgbClr val="000090"/>
                  </a:solidFill>
                  <a:latin typeface="Courier"/>
                  <a:cs typeface="Courier"/>
                </a:rPr>
                <a:t>box_</a:t>
              </a:r>
              <a:r>
                <a:rPr lang="en-AU" sz="1800" b="1" dirty="0">
                  <a:solidFill>
                    <a:srgbClr val="000090"/>
                  </a:solidFill>
                  <a:latin typeface="Courier"/>
                  <a:cs typeface="Courier"/>
                </a:rPr>
                <a:t>size</a:t>
              </a:r>
              <a:endParaRPr lang="en-NZ" sz="1800" b="1" dirty="0">
                <a:solidFill>
                  <a:srgbClr val="000090"/>
                </a:solidFill>
                <a:latin typeface="Courier"/>
                <a:cs typeface="Courier"/>
              </a:endParaRPr>
            </a:p>
          </p:txBody>
        </p:sp>
        <p:sp>
          <p:nvSpPr>
            <p:cNvPr id="31" name="Text Box 9"/>
            <p:cNvSpPr txBox="1">
              <a:spLocks noChangeArrowheads="1"/>
            </p:cNvSpPr>
            <p:nvPr/>
          </p:nvSpPr>
          <p:spPr bwMode="auto">
            <a:xfrm>
              <a:off x="6019800" y="6096000"/>
              <a:ext cx="1447800" cy="369332"/>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800" b="1" dirty="0">
                  <a:solidFill>
                    <a:srgbClr val="0000FF"/>
                  </a:solidFill>
                  <a:latin typeface="Courier"/>
                  <a:cs typeface="Courier"/>
                </a:rPr>
                <a:t>100001011</a:t>
              </a:r>
              <a:endParaRPr lang="en-NZ" sz="1800" b="1" dirty="0">
                <a:solidFill>
                  <a:srgbClr val="0000FF"/>
                </a:solidFill>
                <a:latin typeface="Courier"/>
                <a:cs typeface="Courier"/>
              </a:endParaRPr>
            </a:p>
          </p:txBody>
        </p:sp>
        <p:sp>
          <p:nvSpPr>
            <p:cNvPr id="32" name="Text Box 9"/>
            <p:cNvSpPr txBox="1">
              <a:spLocks noChangeArrowheads="1"/>
            </p:cNvSpPr>
            <p:nvPr/>
          </p:nvSpPr>
          <p:spPr bwMode="auto">
            <a:xfrm>
              <a:off x="6019800" y="5511800"/>
              <a:ext cx="1447800" cy="369332"/>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800" b="1" dirty="0">
                  <a:solidFill>
                    <a:srgbClr val="0000FF"/>
                  </a:solidFill>
                  <a:latin typeface="Courier"/>
                  <a:cs typeface="Courier"/>
                </a:rPr>
                <a:t>010100101</a:t>
              </a:r>
              <a:endParaRPr lang="en-NZ" sz="1800" b="1" dirty="0">
                <a:solidFill>
                  <a:srgbClr val="0000FF"/>
                </a:solidFill>
                <a:latin typeface="Courier"/>
                <a:cs typeface="Courier"/>
              </a:endParaRPr>
            </a:p>
          </p:txBody>
        </p:sp>
        <p:sp>
          <p:nvSpPr>
            <p:cNvPr id="33" name="Text Box 9"/>
            <p:cNvSpPr txBox="1">
              <a:spLocks noChangeArrowheads="1"/>
            </p:cNvSpPr>
            <p:nvPr/>
          </p:nvSpPr>
          <p:spPr bwMode="auto">
            <a:xfrm>
              <a:off x="4800600" y="6019800"/>
              <a:ext cx="1752600" cy="369332"/>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1800" b="1" dirty="0">
                  <a:solidFill>
                    <a:srgbClr val="000090"/>
                  </a:solidFill>
                  <a:latin typeface="Courier"/>
                  <a:cs typeface="Courier"/>
                </a:rPr>
                <a:t>box_area</a:t>
              </a:r>
            </a:p>
          </p:txBody>
        </p:sp>
        <p:sp>
          <p:nvSpPr>
            <p:cNvPr id="34" name="Text Box 9"/>
            <p:cNvSpPr txBox="1">
              <a:spLocks noChangeArrowheads="1"/>
            </p:cNvSpPr>
            <p:nvPr/>
          </p:nvSpPr>
          <p:spPr bwMode="auto">
            <a:xfrm>
              <a:off x="7975600" y="6096000"/>
              <a:ext cx="990600" cy="381000"/>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NZ" sz="1800" b="1" dirty="0">
                  <a:solidFill>
                    <a:srgbClr val="000090"/>
                  </a:solidFill>
                  <a:latin typeface="Courier"/>
                  <a:cs typeface="Courier"/>
                </a:rPr>
                <a:t>25</a:t>
              </a:r>
            </a:p>
          </p:txBody>
        </p:sp>
        <p:sp>
          <p:nvSpPr>
            <p:cNvPr id="35" name="Text Box 9"/>
            <p:cNvSpPr txBox="1">
              <a:spLocks noChangeArrowheads="1"/>
            </p:cNvSpPr>
            <p:nvPr/>
          </p:nvSpPr>
          <p:spPr bwMode="auto">
            <a:xfrm>
              <a:off x="7975600" y="5334000"/>
              <a:ext cx="990600" cy="381000"/>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NZ" sz="1800" b="1" dirty="0">
                  <a:solidFill>
                    <a:srgbClr val="000090"/>
                  </a:solidFill>
                  <a:latin typeface="Courier"/>
                  <a:cs typeface="Courier"/>
                </a:rPr>
                <a:t>5</a:t>
              </a:r>
            </a:p>
          </p:txBody>
        </p:sp>
        <p:sp>
          <p:nvSpPr>
            <p:cNvPr id="36" name="Text Box 9"/>
            <p:cNvSpPr txBox="1">
              <a:spLocks noChangeArrowheads="1"/>
            </p:cNvSpPr>
            <p:nvPr/>
          </p:nvSpPr>
          <p:spPr bwMode="auto">
            <a:xfrm>
              <a:off x="7848600" y="5857101"/>
              <a:ext cx="12954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100001011</a:t>
              </a:r>
              <a:endParaRPr lang="en-NZ" sz="1200" b="1" dirty="0">
                <a:solidFill>
                  <a:srgbClr val="0000FF"/>
                </a:solidFill>
                <a:latin typeface="Courier"/>
                <a:cs typeface="Courier"/>
              </a:endParaRPr>
            </a:p>
          </p:txBody>
        </p:sp>
        <p:sp>
          <p:nvSpPr>
            <p:cNvPr id="37" name="Text Box 9"/>
            <p:cNvSpPr txBox="1">
              <a:spLocks noChangeArrowheads="1"/>
            </p:cNvSpPr>
            <p:nvPr/>
          </p:nvSpPr>
          <p:spPr bwMode="auto">
            <a:xfrm>
              <a:off x="7848600" y="5083433"/>
              <a:ext cx="12192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a:t>
              </a:r>
              <a:endParaRPr lang="en-NZ" sz="1200" b="1" dirty="0">
                <a:solidFill>
                  <a:srgbClr val="0000FF"/>
                </a:solidFill>
                <a:latin typeface="Courier"/>
                <a:cs typeface="Courier"/>
              </a:endParaRPr>
            </a:p>
          </p:txBody>
        </p:sp>
      </p:grpSp>
    </p:spTree>
    <p:extLst>
      <p:ext uri="{BB962C8B-B14F-4D97-AF65-F5344CB8AC3E}">
        <p14:creationId xmlns:p14="http://schemas.microsoft.com/office/powerpoint/2010/main" val="32191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 Python </a:t>
            </a:r>
            <a:r>
              <a:rPr lang="en-AU" dirty="0"/>
              <a:t>everything is an object</a:t>
            </a:r>
            <a:endParaRPr lang="en-NZ" dirty="0"/>
          </a:p>
        </p:txBody>
      </p:sp>
      <p:sp>
        <p:nvSpPr>
          <p:cNvPr id="3" name="Content Placeholder 2"/>
          <p:cNvSpPr>
            <a:spLocks noGrp="1"/>
          </p:cNvSpPr>
          <p:nvPr>
            <p:ph sz="quarter" idx="1"/>
          </p:nvPr>
        </p:nvSpPr>
        <p:spPr>
          <a:xfrm>
            <a:off x="152400" y="762000"/>
            <a:ext cx="8839200" cy="5410200"/>
          </a:xfrm>
        </p:spPr>
        <p:txBody>
          <a:bodyPr>
            <a:normAutofit/>
          </a:bodyPr>
          <a:lstStyle/>
          <a:p>
            <a:r>
              <a:rPr lang="en-US" dirty="0"/>
              <a:t>Storing the reference (the memory address) of the value assigned to to a variable makes sense:</a:t>
            </a:r>
          </a:p>
          <a:p>
            <a:endParaRPr lang="en-US" dirty="0"/>
          </a:p>
          <a:p>
            <a:pPr marL="0" indent="0">
              <a:buNone/>
            </a:pPr>
            <a:endParaRPr lang="en-US" dirty="0"/>
          </a:p>
          <a:p>
            <a:pPr marL="0" indent="0">
              <a:buNone/>
            </a:pPr>
            <a:endParaRPr lang="en-US" dirty="0"/>
          </a:p>
          <a:p>
            <a:endParaRPr lang="en-US" dirty="0"/>
          </a:p>
          <a:p>
            <a:pPr marL="0" indent="0">
              <a:buNone/>
            </a:pPr>
            <a:r>
              <a:rPr lang="en-US" dirty="0"/>
              <a:t>  because the information inside an object can have different sizes.</a:t>
            </a:r>
          </a:p>
          <a:p>
            <a:pPr marL="0" indent="0">
              <a:buNone/>
            </a:pPr>
            <a:endParaRPr lang="en-US" dirty="0"/>
          </a:p>
          <a:p>
            <a:pPr lvl="1"/>
            <a:endParaRPr lang="en-US" dirty="0"/>
          </a:p>
          <a:p>
            <a:pPr lvl="1"/>
            <a:endParaRPr lang="en-NZ" dirty="0"/>
          </a:p>
          <a:p>
            <a:endParaRPr lang="en-US" dirty="0"/>
          </a:p>
          <a:p>
            <a:endParaRPr lang="en-NZ" dirty="0"/>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12</a:t>
            </a:fld>
            <a:endParaRPr lang="en-US" dirty="0"/>
          </a:p>
        </p:txBody>
      </p:sp>
      <p:sp>
        <p:nvSpPr>
          <p:cNvPr id="34" name="Text Box 9"/>
          <p:cNvSpPr txBox="1">
            <a:spLocks noChangeArrowheads="1"/>
          </p:cNvSpPr>
          <p:nvPr/>
        </p:nvSpPr>
        <p:spPr bwMode="auto">
          <a:xfrm>
            <a:off x="381000" y="1600200"/>
            <a:ext cx="8610600" cy="143116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initial </a:t>
            </a:r>
            <a:r>
              <a:rPr lang="en-NZ" sz="1800" b="1" dirty="0">
                <a:solidFill>
                  <a:srgbClr val="000090"/>
                </a:solidFill>
                <a:latin typeface="Courier"/>
                <a:cs typeface="Courier"/>
              </a:rPr>
              <a:t>= "A"</a:t>
            </a:r>
          </a:p>
          <a:p>
            <a:pPr>
              <a:buNone/>
            </a:pPr>
            <a:r>
              <a:rPr lang="en-NZ" sz="1800" b="1" dirty="0">
                <a:solidFill>
                  <a:srgbClr val="000090"/>
                </a:solidFill>
                <a:latin typeface="Courier"/>
                <a:cs typeface="Courier"/>
              </a:rPr>
              <a:t>phrase = "</a:t>
            </a:r>
            <a:r>
              <a:rPr lang="en-US" sz="1800" b="1" dirty="0">
                <a:solidFill>
                  <a:srgbClr val="000090"/>
                </a:solidFill>
                <a:latin typeface="Courier"/>
                <a:cs typeface="Courier"/>
              </a:rPr>
              <a:t>The early bird catches the worm but the second </a:t>
            </a:r>
          </a:p>
          <a:p>
            <a:pPr algn="r">
              <a:buNone/>
            </a:pPr>
            <a:r>
              <a:rPr lang="en-US" sz="1800" b="1" dirty="0">
                <a:solidFill>
                  <a:srgbClr val="000090"/>
                </a:solidFill>
                <a:latin typeface="Courier"/>
                <a:cs typeface="Courier"/>
              </a:rPr>
              <a:t>mouse gets the cheese!"</a:t>
            </a:r>
          </a:p>
          <a:p>
            <a:pPr>
              <a:buNone/>
            </a:pPr>
            <a:r>
              <a:rPr lang="en-NZ" sz="1800" b="1" dirty="0">
                <a:solidFill>
                  <a:srgbClr val="000090"/>
                </a:solidFill>
                <a:latin typeface="Courier"/>
                <a:cs typeface="Courier"/>
              </a:rPr>
              <a:t>phrase = "</a:t>
            </a:r>
            <a:r>
              <a:rPr lang="en-US" sz="1800" b="1" dirty="0">
                <a:solidFill>
                  <a:srgbClr val="000090"/>
                </a:solidFill>
                <a:latin typeface="Courier"/>
                <a:cs typeface="Courier"/>
              </a:rPr>
              <a:t>Illiterate? Write For Help"</a:t>
            </a:r>
            <a:endParaRPr lang="en-NZ" sz="1800" b="1" dirty="0">
              <a:solidFill>
                <a:srgbClr val="000090"/>
              </a:solidFill>
              <a:latin typeface="Courier"/>
              <a:cs typeface="Courier"/>
            </a:endParaRPr>
          </a:p>
        </p:txBody>
      </p:sp>
      <p:sp>
        <p:nvSpPr>
          <p:cNvPr id="22" name="Rectangle 21"/>
          <p:cNvSpPr/>
          <p:nvPr/>
        </p:nvSpPr>
        <p:spPr>
          <a:xfrm>
            <a:off x="873369" y="3886200"/>
            <a:ext cx="8153400" cy="2667000"/>
          </a:xfrm>
          <a:prstGeom prst="rect">
            <a:avLst/>
          </a:prstGeom>
          <a:solidFill>
            <a:srgbClr val="F8D4FF"/>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rgbClr val="FFC2F5"/>
              </a:solidFill>
            </a:endParaRPr>
          </a:p>
        </p:txBody>
      </p:sp>
      <p:sp>
        <p:nvSpPr>
          <p:cNvPr id="23" name="Text Box 9"/>
          <p:cNvSpPr txBox="1">
            <a:spLocks noChangeArrowheads="1"/>
          </p:cNvSpPr>
          <p:nvPr/>
        </p:nvSpPr>
        <p:spPr bwMode="auto">
          <a:xfrm>
            <a:off x="1219200" y="4724400"/>
            <a:ext cx="1524000" cy="381000"/>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initial </a:t>
            </a:r>
            <a:endParaRPr lang="en-NZ" sz="1800" b="1" dirty="0">
              <a:solidFill>
                <a:srgbClr val="000090"/>
              </a:solidFill>
              <a:latin typeface="Courier"/>
              <a:cs typeface="Courier"/>
            </a:endParaRPr>
          </a:p>
        </p:txBody>
      </p:sp>
      <p:sp>
        <p:nvSpPr>
          <p:cNvPr id="24" name="Text Box 9"/>
          <p:cNvSpPr txBox="1">
            <a:spLocks noChangeArrowheads="1"/>
          </p:cNvSpPr>
          <p:nvPr/>
        </p:nvSpPr>
        <p:spPr bwMode="auto">
          <a:xfrm>
            <a:off x="2438400" y="5264223"/>
            <a:ext cx="1371600" cy="369332"/>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800" b="1" dirty="0">
                <a:solidFill>
                  <a:srgbClr val="0000FF"/>
                </a:solidFill>
                <a:latin typeface="Calibri"/>
                <a:cs typeface="Calibri"/>
              </a:rPr>
              <a:t>111001010</a:t>
            </a:r>
            <a:endParaRPr lang="en-NZ" sz="1800" b="1" dirty="0">
              <a:latin typeface="Courier"/>
              <a:cs typeface="Courier"/>
            </a:endParaRPr>
          </a:p>
        </p:txBody>
      </p:sp>
      <p:sp>
        <p:nvSpPr>
          <p:cNvPr id="25" name="Text Box 9"/>
          <p:cNvSpPr txBox="1">
            <a:spLocks noChangeArrowheads="1"/>
          </p:cNvSpPr>
          <p:nvPr/>
        </p:nvSpPr>
        <p:spPr bwMode="auto">
          <a:xfrm>
            <a:off x="2438400" y="4752201"/>
            <a:ext cx="1371600" cy="369332"/>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800" b="1" dirty="0">
                <a:solidFill>
                  <a:srgbClr val="0000FF"/>
                </a:solidFill>
                <a:latin typeface="Calibri"/>
                <a:cs typeface="Calibri"/>
              </a:rPr>
              <a:t>010100101 </a:t>
            </a:r>
            <a:endParaRPr lang="en-NZ" sz="1800" b="1" dirty="0">
              <a:latin typeface="Calibri"/>
              <a:cs typeface="Calibri"/>
            </a:endParaRPr>
          </a:p>
        </p:txBody>
      </p:sp>
      <p:sp>
        <p:nvSpPr>
          <p:cNvPr id="26" name="Text Box 9"/>
          <p:cNvSpPr txBox="1">
            <a:spLocks noChangeArrowheads="1"/>
          </p:cNvSpPr>
          <p:nvPr/>
        </p:nvSpPr>
        <p:spPr bwMode="auto">
          <a:xfrm>
            <a:off x="1219200" y="5257800"/>
            <a:ext cx="1752600" cy="369332"/>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1800" b="1" dirty="0">
                <a:solidFill>
                  <a:srgbClr val="000090"/>
                </a:solidFill>
                <a:latin typeface="Courier"/>
                <a:cs typeface="Courier"/>
              </a:rPr>
              <a:t>phrase </a:t>
            </a:r>
          </a:p>
        </p:txBody>
      </p:sp>
      <p:sp>
        <p:nvSpPr>
          <p:cNvPr id="27" name="Text Box 9"/>
          <p:cNvSpPr txBox="1">
            <a:spLocks noChangeArrowheads="1"/>
          </p:cNvSpPr>
          <p:nvPr/>
        </p:nvSpPr>
        <p:spPr bwMode="auto">
          <a:xfrm>
            <a:off x="4394200" y="4385846"/>
            <a:ext cx="863600" cy="338554"/>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NZ" sz="1600" b="1" dirty="0">
                <a:solidFill>
                  <a:srgbClr val="002060"/>
                </a:solidFill>
                <a:latin typeface="Courier"/>
                <a:cs typeface="Courier"/>
              </a:rPr>
              <a:t>"A"</a:t>
            </a:r>
          </a:p>
        </p:txBody>
      </p:sp>
      <p:sp>
        <p:nvSpPr>
          <p:cNvPr id="28" name="Text Box 9"/>
          <p:cNvSpPr txBox="1">
            <a:spLocks noChangeArrowheads="1"/>
          </p:cNvSpPr>
          <p:nvPr/>
        </p:nvSpPr>
        <p:spPr bwMode="auto">
          <a:xfrm>
            <a:off x="4267200" y="4135279"/>
            <a:ext cx="12192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rPr>
              <a:t>010100101</a:t>
            </a:r>
            <a:endParaRPr lang="en-NZ" sz="1200" b="1" dirty="0">
              <a:latin typeface="Courier"/>
              <a:cs typeface="Courier"/>
            </a:endParaRPr>
          </a:p>
        </p:txBody>
      </p:sp>
      <p:grpSp>
        <p:nvGrpSpPr>
          <p:cNvPr id="29" name="Group 28"/>
          <p:cNvGrpSpPr/>
          <p:nvPr/>
        </p:nvGrpSpPr>
        <p:grpSpPr>
          <a:xfrm>
            <a:off x="4267200" y="4736068"/>
            <a:ext cx="4318000" cy="577453"/>
            <a:chOff x="4267200" y="4736068"/>
            <a:chExt cx="4318000" cy="577453"/>
          </a:xfrm>
        </p:grpSpPr>
        <p:sp>
          <p:nvSpPr>
            <p:cNvPr id="30" name="Text Box 9"/>
            <p:cNvSpPr txBox="1">
              <a:spLocks noChangeArrowheads="1"/>
            </p:cNvSpPr>
            <p:nvPr/>
          </p:nvSpPr>
          <p:spPr bwMode="auto">
            <a:xfrm>
              <a:off x="4267200" y="4736068"/>
              <a:ext cx="12954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alibri"/>
                  <a:cs typeface="Calibri"/>
                </a:rPr>
                <a:t>111001010</a:t>
              </a:r>
              <a:endParaRPr lang="en-NZ" sz="1200" b="1" dirty="0">
                <a:latin typeface="Courier"/>
                <a:cs typeface="Courier"/>
              </a:endParaRPr>
            </a:p>
          </p:txBody>
        </p:sp>
        <p:sp>
          <p:nvSpPr>
            <p:cNvPr id="31" name="Text Box 9"/>
            <p:cNvSpPr txBox="1">
              <a:spLocks noChangeArrowheads="1"/>
            </p:cNvSpPr>
            <p:nvPr/>
          </p:nvSpPr>
          <p:spPr bwMode="auto">
            <a:xfrm>
              <a:off x="4394200" y="4974967"/>
              <a:ext cx="4191000" cy="338554"/>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1600" b="1" dirty="0">
                  <a:solidFill>
                    <a:srgbClr val="000090"/>
                  </a:solidFill>
                  <a:latin typeface="Courier"/>
                  <a:cs typeface="Courier"/>
                </a:rPr>
                <a:t>"</a:t>
              </a:r>
              <a:r>
                <a:rPr lang="en-US" sz="1600" b="1" dirty="0">
                  <a:solidFill>
                    <a:srgbClr val="000090"/>
                  </a:solidFill>
                  <a:latin typeface="Courier"/>
                  <a:cs typeface="Courier"/>
                </a:rPr>
                <a:t>Illiterate? Write For Help"</a:t>
              </a:r>
              <a:endParaRPr lang="en-NZ" sz="1600" b="1" dirty="0">
                <a:solidFill>
                  <a:srgbClr val="000090"/>
                </a:solidFill>
                <a:latin typeface="Courier"/>
                <a:cs typeface="Courier"/>
              </a:endParaRPr>
            </a:p>
          </p:txBody>
        </p:sp>
      </p:grpSp>
      <p:sp>
        <p:nvSpPr>
          <p:cNvPr id="32" name="Text Box 9"/>
          <p:cNvSpPr txBox="1">
            <a:spLocks noChangeArrowheads="1"/>
          </p:cNvSpPr>
          <p:nvPr/>
        </p:nvSpPr>
        <p:spPr bwMode="auto">
          <a:xfrm>
            <a:off x="4394200" y="5638800"/>
            <a:ext cx="4419600" cy="830997"/>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1600" b="1" dirty="0">
                <a:solidFill>
                  <a:srgbClr val="000090"/>
                </a:solidFill>
                <a:latin typeface="Courier"/>
                <a:cs typeface="Courier"/>
              </a:rPr>
              <a:t>"</a:t>
            </a:r>
            <a:r>
              <a:rPr lang="en-US" sz="1600" b="1" dirty="0">
                <a:solidFill>
                  <a:srgbClr val="000090"/>
                </a:solidFill>
                <a:latin typeface="Courier"/>
                <a:cs typeface="Courier"/>
              </a:rPr>
              <a:t>The early bird catches the worm but the second mouse gets the cheese!"</a:t>
            </a:r>
          </a:p>
        </p:txBody>
      </p:sp>
      <p:sp>
        <p:nvSpPr>
          <p:cNvPr id="33" name="Text Box 9"/>
          <p:cNvSpPr txBox="1">
            <a:spLocks noChangeArrowheads="1"/>
          </p:cNvSpPr>
          <p:nvPr/>
        </p:nvSpPr>
        <p:spPr bwMode="auto">
          <a:xfrm>
            <a:off x="4267200" y="5410200"/>
            <a:ext cx="12954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alibri"/>
                <a:cs typeface="Calibri"/>
              </a:rPr>
              <a:t>100001011</a:t>
            </a:r>
            <a:endParaRPr lang="en-NZ" sz="1200" b="1" dirty="0">
              <a:latin typeface="Courier"/>
              <a:cs typeface="Courier"/>
            </a:endParaRPr>
          </a:p>
        </p:txBody>
      </p:sp>
      <p:sp>
        <p:nvSpPr>
          <p:cNvPr id="35" name="TextBox 34"/>
          <p:cNvSpPr txBox="1"/>
          <p:nvPr/>
        </p:nvSpPr>
        <p:spPr>
          <a:xfrm>
            <a:off x="4876800" y="5880100"/>
            <a:ext cx="3759200" cy="338554"/>
          </a:xfrm>
          <a:prstGeom prst="rect">
            <a:avLst/>
          </a:prstGeom>
          <a:solidFill>
            <a:schemeClr val="bg1"/>
          </a:solidFill>
          <a:ln>
            <a:solidFill>
              <a:srgbClr val="000090"/>
            </a:solidFill>
          </a:ln>
          <a:effectLst/>
        </p:spPr>
        <p:txBody>
          <a:bodyPr wrap="square" rtlCol="0">
            <a:spAutoFit/>
          </a:bodyPr>
          <a:lstStyle/>
          <a:p>
            <a:r>
              <a:rPr lang="en-NZ" sz="1600" b="1" dirty="0">
                <a:solidFill>
                  <a:srgbClr val="FF00FF"/>
                </a:solidFill>
                <a:latin typeface="Calibri"/>
                <a:ea typeface="Zapf Dingbats"/>
                <a:cs typeface="Calibri"/>
                <a:sym typeface="Zapf Dingbats"/>
              </a:rPr>
              <a:t>No variable points to this string object</a:t>
            </a:r>
            <a:endParaRPr lang="en-NZ" sz="1600" b="1" dirty="0">
              <a:solidFill>
                <a:srgbClr val="FF00FF"/>
              </a:solidFill>
              <a:latin typeface="Calibri"/>
              <a:cs typeface="Calibri"/>
            </a:endParaRPr>
          </a:p>
        </p:txBody>
      </p:sp>
      <p:sp>
        <p:nvSpPr>
          <p:cNvPr id="36" name="Text Box 9"/>
          <p:cNvSpPr txBox="1">
            <a:spLocks noChangeArrowheads="1"/>
          </p:cNvSpPr>
          <p:nvPr/>
        </p:nvSpPr>
        <p:spPr bwMode="auto">
          <a:xfrm>
            <a:off x="2438400" y="5269523"/>
            <a:ext cx="1371600" cy="369332"/>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800" b="1" dirty="0">
                <a:solidFill>
                  <a:srgbClr val="0000FF"/>
                </a:solidFill>
                <a:latin typeface="Calibri"/>
                <a:cs typeface="Calibri"/>
              </a:rPr>
              <a:t>100001011</a:t>
            </a:r>
            <a:endParaRPr lang="en-NZ" sz="1800" b="1" dirty="0">
              <a:latin typeface="Courier"/>
              <a:cs typeface="Courier"/>
            </a:endParaRPr>
          </a:p>
        </p:txBody>
      </p:sp>
    </p:spTree>
    <p:extLst>
      <p:ext uri="{BB962C8B-B14F-4D97-AF65-F5344CB8AC3E}">
        <p14:creationId xmlns:p14="http://schemas.microsoft.com/office/powerpoint/2010/main" val="192606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
                                            <p:txEl>
                                              <p:pRg st="3" end="3"/>
                                            </p:txEl>
                                          </p:spTgt>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 presetClass="entr" presetSubtype="0" fill="hold" nodeType="withEffect">
                                  <p:stCondLst>
                                    <p:cond delay="0"/>
                                  </p:stCondLst>
                                  <p:childTnLst>
                                    <p:set>
                                      <p:cBhvr>
                                        <p:cTn id="25" dur="1" fill="hold">
                                          <p:stCondLst>
                                            <p:cond delay="0"/>
                                          </p:stCondLst>
                                        </p:cTn>
                                        <p:tgtEl>
                                          <p:spTgt spid="29"/>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5"/>
                                        </p:tgtEl>
                                        <p:attrNameLst>
                                          <p:attrName>style.visibility</p:attrName>
                                        </p:attrNameLst>
                                      </p:cBhvr>
                                      <p:to>
                                        <p:strVal val="visible"/>
                                      </p:to>
                                    </p:set>
                                  </p:childTnLst>
                                </p:cTn>
                              </p:par>
                              <p:par>
                                <p:cTn id="28" presetID="10" presetClass="entr" presetSubtype="0" fill="hold" grpId="1"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fade">
                                      <p:cBhvr>
                                        <p:cTn id="30" dur="500"/>
                                        <p:tgtEl>
                                          <p:spTgt spid="36"/>
                                        </p:tgtEl>
                                      </p:cBhvr>
                                    </p:animEffect>
                                  </p:childTnLst>
                                  <p:subTnLst>
                                    <p:set>
                                      <p:cBhvr override="childStyle">
                                        <p:cTn dur="1" fill="hold" display="0" masterRel="sameClick" afterEffect="1">
                                          <p:stCondLst>
                                            <p:cond evt="end" delay="0">
                                              <p:tn val="28"/>
                                            </p:cond>
                                          </p:stCondLst>
                                        </p:cTn>
                                        <p:tgtEl>
                                          <p:spTgt spid="36"/>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32" grpId="0" animBg="1"/>
      <p:bldP spid="33" grpId="0"/>
      <p:bldP spid="35" grpId="0" animBg="1"/>
      <p:bldP spid="36" grpId="0" animBg="1"/>
      <p:bldP spid="3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76200" y="685800"/>
            <a:ext cx="8915400" cy="5867400"/>
          </a:xfrm>
        </p:spPr>
        <p:txBody>
          <a:bodyPr>
            <a:normAutofit/>
          </a:bodyPr>
          <a:lstStyle/>
          <a:p>
            <a:r>
              <a:rPr lang="en-US" dirty="0"/>
              <a:t>Given the following code:</a:t>
            </a:r>
          </a:p>
          <a:p>
            <a:endParaRPr lang="en-US" dirty="0"/>
          </a:p>
          <a:p>
            <a:pPr marL="0" indent="0">
              <a:buNone/>
            </a:pPr>
            <a:endParaRPr lang="en-US" dirty="0"/>
          </a:p>
          <a:p>
            <a:pPr marL="0" indent="0">
              <a:buNone/>
            </a:pPr>
            <a:endParaRPr lang="en-US" dirty="0"/>
          </a:p>
          <a:p>
            <a:endParaRPr lang="en-US" dirty="0"/>
          </a:p>
          <a:p>
            <a:pPr marL="0" indent="0">
              <a:buNone/>
            </a:pPr>
            <a:r>
              <a:rPr lang="en-US" dirty="0"/>
              <a:t>how many string objects are there in memory?</a:t>
            </a:r>
          </a:p>
          <a:p>
            <a:pPr marL="0" indent="0">
              <a:buNone/>
            </a:pPr>
            <a:endParaRPr lang="en-US" dirty="0"/>
          </a:p>
          <a:p>
            <a:pPr marL="0" indent="0">
              <a:buNone/>
            </a:pPr>
            <a:r>
              <a:rPr lang="en-US" dirty="0"/>
              <a:t>Given the memory diagram below, i.e., fill in the variable addresses:</a:t>
            </a:r>
          </a:p>
          <a:p>
            <a:pPr marL="0" indent="0">
              <a:buNone/>
            </a:pPr>
            <a:endParaRPr lang="en-US" dirty="0"/>
          </a:p>
          <a:p>
            <a:pPr lvl="1"/>
            <a:endParaRPr lang="en-US" dirty="0"/>
          </a:p>
          <a:p>
            <a:pPr lvl="1"/>
            <a:endParaRPr lang="en-NZ" dirty="0"/>
          </a:p>
          <a:p>
            <a:endParaRPr lang="en-US" dirty="0"/>
          </a:p>
          <a:p>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13</a:t>
            </a:fld>
            <a:endParaRPr lang="en-US" dirty="0"/>
          </a:p>
        </p:txBody>
      </p:sp>
      <p:sp>
        <p:nvSpPr>
          <p:cNvPr id="34" name="Text Box 9"/>
          <p:cNvSpPr txBox="1">
            <a:spLocks noChangeArrowheads="1"/>
          </p:cNvSpPr>
          <p:nvPr/>
        </p:nvSpPr>
        <p:spPr bwMode="auto">
          <a:xfrm>
            <a:off x="1676400" y="1219200"/>
            <a:ext cx="5638800" cy="143116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1800" b="1" dirty="0">
                <a:solidFill>
                  <a:srgbClr val="000090"/>
                </a:solidFill>
                <a:latin typeface="Courier"/>
                <a:cs typeface="Courier"/>
              </a:rPr>
              <a:t>item1 = "Blah!"</a:t>
            </a:r>
          </a:p>
          <a:p>
            <a:pPr>
              <a:buNone/>
            </a:pPr>
            <a:r>
              <a:rPr lang="en-NZ" sz="1800" b="1" dirty="0">
                <a:solidFill>
                  <a:srgbClr val="000090"/>
                </a:solidFill>
                <a:latin typeface="Courier"/>
                <a:cs typeface="Courier"/>
              </a:rPr>
              <a:t>item2 = "Blah?"</a:t>
            </a:r>
          </a:p>
          <a:p>
            <a:pPr>
              <a:buNone/>
            </a:pPr>
            <a:r>
              <a:rPr lang="en-NZ" sz="1800" b="1" dirty="0">
                <a:solidFill>
                  <a:srgbClr val="000090"/>
                </a:solidFill>
                <a:latin typeface="Courier"/>
                <a:cs typeface="Courier"/>
              </a:rPr>
              <a:t>item3 = item2</a:t>
            </a:r>
          </a:p>
          <a:p>
            <a:pPr>
              <a:buNone/>
            </a:pPr>
            <a:r>
              <a:rPr lang="en-NZ" sz="1800" b="1" dirty="0">
                <a:solidFill>
                  <a:srgbClr val="000090"/>
                </a:solidFill>
                <a:latin typeface="Courier"/>
                <a:cs typeface="Courier"/>
              </a:rPr>
              <a:t>item2 = item1</a:t>
            </a:r>
          </a:p>
        </p:txBody>
      </p:sp>
      <p:grpSp>
        <p:nvGrpSpPr>
          <p:cNvPr id="6" name="Group 5"/>
          <p:cNvGrpSpPr/>
          <p:nvPr/>
        </p:nvGrpSpPr>
        <p:grpSpPr>
          <a:xfrm>
            <a:off x="2743200" y="4800600"/>
            <a:ext cx="6248400" cy="1905000"/>
            <a:chOff x="2743200" y="4800600"/>
            <a:chExt cx="6248400" cy="1905000"/>
          </a:xfrm>
        </p:grpSpPr>
        <p:sp>
          <p:nvSpPr>
            <p:cNvPr id="24" name="Rectangle 23"/>
            <p:cNvSpPr/>
            <p:nvPr/>
          </p:nvSpPr>
          <p:spPr>
            <a:xfrm>
              <a:off x="2743200" y="4800600"/>
              <a:ext cx="6248400" cy="1905000"/>
            </a:xfrm>
            <a:prstGeom prst="rect">
              <a:avLst/>
            </a:prstGeom>
            <a:no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FFC2F5"/>
                </a:solidFill>
                <a:latin typeface="Courier"/>
                <a:cs typeface="Courier"/>
              </a:endParaRPr>
            </a:p>
          </p:txBody>
        </p:sp>
        <p:sp>
          <p:nvSpPr>
            <p:cNvPr id="25" name="Text Box 9"/>
            <p:cNvSpPr txBox="1">
              <a:spLocks noChangeArrowheads="1"/>
            </p:cNvSpPr>
            <p:nvPr/>
          </p:nvSpPr>
          <p:spPr bwMode="auto">
            <a:xfrm>
              <a:off x="2971800" y="5105400"/>
              <a:ext cx="1524000" cy="381000"/>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item1</a:t>
              </a:r>
              <a:endParaRPr lang="en-NZ" sz="1800" b="1" dirty="0">
                <a:solidFill>
                  <a:srgbClr val="000090"/>
                </a:solidFill>
                <a:latin typeface="Courier"/>
                <a:cs typeface="Courier"/>
              </a:endParaRPr>
            </a:p>
          </p:txBody>
        </p:sp>
        <p:sp>
          <p:nvSpPr>
            <p:cNvPr id="26" name="Text Box 9"/>
            <p:cNvSpPr txBox="1">
              <a:spLocks noChangeArrowheads="1"/>
            </p:cNvSpPr>
            <p:nvPr/>
          </p:nvSpPr>
          <p:spPr bwMode="auto">
            <a:xfrm>
              <a:off x="3886200" y="5715000"/>
              <a:ext cx="1447800" cy="276999"/>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endParaRPr lang="en-NZ" sz="1200" b="1" dirty="0">
                <a:latin typeface="Courier"/>
                <a:cs typeface="Courier"/>
              </a:endParaRPr>
            </a:p>
          </p:txBody>
        </p:sp>
        <p:sp>
          <p:nvSpPr>
            <p:cNvPr id="29" name="Text Box 9"/>
            <p:cNvSpPr txBox="1">
              <a:spLocks noChangeArrowheads="1"/>
            </p:cNvSpPr>
            <p:nvPr/>
          </p:nvSpPr>
          <p:spPr bwMode="auto">
            <a:xfrm>
              <a:off x="3886200" y="5105401"/>
              <a:ext cx="1447800" cy="276999"/>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endParaRPr lang="en-NZ" sz="1200" b="1" dirty="0">
                <a:latin typeface="Courier"/>
                <a:cs typeface="Courier"/>
              </a:endParaRPr>
            </a:p>
          </p:txBody>
        </p:sp>
        <p:sp>
          <p:nvSpPr>
            <p:cNvPr id="30" name="Text Box 9"/>
            <p:cNvSpPr txBox="1">
              <a:spLocks noChangeArrowheads="1"/>
            </p:cNvSpPr>
            <p:nvPr/>
          </p:nvSpPr>
          <p:spPr bwMode="auto">
            <a:xfrm>
              <a:off x="2971800" y="5638800"/>
              <a:ext cx="1752600" cy="369332"/>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1800" b="1" dirty="0">
                  <a:solidFill>
                    <a:srgbClr val="000090"/>
                  </a:solidFill>
                  <a:latin typeface="Courier"/>
                  <a:cs typeface="Courier"/>
                </a:rPr>
                <a:t>item2</a:t>
              </a:r>
            </a:p>
          </p:txBody>
        </p:sp>
        <p:sp>
          <p:nvSpPr>
            <p:cNvPr id="31" name="Text Box 9"/>
            <p:cNvSpPr txBox="1">
              <a:spLocks noChangeArrowheads="1"/>
            </p:cNvSpPr>
            <p:nvPr/>
          </p:nvSpPr>
          <p:spPr bwMode="auto">
            <a:xfrm>
              <a:off x="7061200" y="5215354"/>
              <a:ext cx="1549400" cy="338554"/>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NZ" sz="1600" b="1" dirty="0">
                  <a:solidFill>
                    <a:srgbClr val="000090"/>
                  </a:solidFill>
                  <a:latin typeface="Courier"/>
                  <a:cs typeface="Courier"/>
                </a:rPr>
                <a:t>"Blah!"</a:t>
              </a:r>
            </a:p>
          </p:txBody>
        </p:sp>
        <p:sp>
          <p:nvSpPr>
            <p:cNvPr id="32" name="Text Box 9"/>
            <p:cNvSpPr txBox="1">
              <a:spLocks noChangeArrowheads="1"/>
            </p:cNvSpPr>
            <p:nvPr/>
          </p:nvSpPr>
          <p:spPr bwMode="auto">
            <a:xfrm>
              <a:off x="6934200" y="5531822"/>
              <a:ext cx="12954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111</a:t>
              </a:r>
              <a:endParaRPr lang="en-NZ" sz="1200" b="1" dirty="0">
                <a:latin typeface="Courier"/>
                <a:cs typeface="Courier"/>
              </a:endParaRPr>
            </a:p>
          </p:txBody>
        </p:sp>
        <p:sp>
          <p:nvSpPr>
            <p:cNvPr id="33" name="Text Box 9"/>
            <p:cNvSpPr txBox="1">
              <a:spLocks noChangeArrowheads="1"/>
            </p:cNvSpPr>
            <p:nvPr/>
          </p:nvSpPr>
          <p:spPr bwMode="auto">
            <a:xfrm>
              <a:off x="6972300" y="4931033"/>
              <a:ext cx="12192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101</a:t>
              </a:r>
              <a:endParaRPr lang="en-NZ" sz="1200" b="1" dirty="0">
                <a:latin typeface="Courier"/>
                <a:cs typeface="Courier"/>
              </a:endParaRPr>
            </a:p>
          </p:txBody>
        </p:sp>
        <p:sp>
          <p:nvSpPr>
            <p:cNvPr id="35" name="Text Box 9"/>
            <p:cNvSpPr txBox="1">
              <a:spLocks noChangeArrowheads="1"/>
            </p:cNvSpPr>
            <p:nvPr/>
          </p:nvSpPr>
          <p:spPr bwMode="auto">
            <a:xfrm>
              <a:off x="3886200" y="6260068"/>
              <a:ext cx="1447800" cy="276999"/>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endParaRPr lang="en-NZ" sz="1200" b="1" dirty="0">
                <a:latin typeface="Courier"/>
                <a:cs typeface="Courier"/>
              </a:endParaRPr>
            </a:p>
          </p:txBody>
        </p:sp>
        <p:sp>
          <p:nvSpPr>
            <p:cNvPr id="36" name="Text Box 9"/>
            <p:cNvSpPr txBox="1">
              <a:spLocks noChangeArrowheads="1"/>
            </p:cNvSpPr>
            <p:nvPr/>
          </p:nvSpPr>
          <p:spPr bwMode="auto">
            <a:xfrm>
              <a:off x="2971800" y="6183868"/>
              <a:ext cx="1752600" cy="369332"/>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1800" b="1" dirty="0">
                  <a:solidFill>
                    <a:srgbClr val="000090"/>
                  </a:solidFill>
                  <a:latin typeface="Courier"/>
                  <a:cs typeface="Courier"/>
                </a:rPr>
                <a:t>item3</a:t>
              </a:r>
            </a:p>
          </p:txBody>
        </p:sp>
        <p:sp>
          <p:nvSpPr>
            <p:cNvPr id="37" name="Text Box 9"/>
            <p:cNvSpPr txBox="1">
              <a:spLocks noChangeArrowheads="1"/>
            </p:cNvSpPr>
            <p:nvPr/>
          </p:nvSpPr>
          <p:spPr bwMode="auto">
            <a:xfrm>
              <a:off x="7086600" y="5791200"/>
              <a:ext cx="1549400" cy="338554"/>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NZ" sz="1600" b="1" dirty="0">
                  <a:solidFill>
                    <a:srgbClr val="000090"/>
                  </a:solidFill>
                  <a:latin typeface="Courier"/>
                  <a:cs typeface="Courier"/>
                </a:rPr>
                <a:t>"Blah?"</a:t>
              </a:r>
            </a:p>
          </p:txBody>
        </p:sp>
      </p:grpSp>
    </p:spTree>
    <p:extLst>
      <p:ext uri="{BB962C8B-B14F-4D97-AF65-F5344CB8AC3E}">
        <p14:creationId xmlns:p14="http://schemas.microsoft.com/office/powerpoint/2010/main" val="121205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6200"/>
            <a:ext cx="8991600" cy="762000"/>
          </a:xfrm>
        </p:spPr>
        <p:txBody>
          <a:bodyPr>
            <a:normAutofit/>
          </a:bodyPr>
          <a:lstStyle/>
          <a:p>
            <a:r>
              <a:rPr lang="en-AU" dirty="0"/>
              <a:t>None</a:t>
            </a:r>
            <a:endParaRPr lang="en-NZ" dirty="0"/>
          </a:p>
        </p:txBody>
      </p:sp>
      <p:sp>
        <p:nvSpPr>
          <p:cNvPr id="3" name="Content Placeholder 2"/>
          <p:cNvSpPr>
            <a:spLocks noGrp="1"/>
          </p:cNvSpPr>
          <p:nvPr>
            <p:ph sz="quarter" idx="1"/>
          </p:nvPr>
        </p:nvSpPr>
        <p:spPr>
          <a:xfrm>
            <a:off x="152400" y="533400"/>
            <a:ext cx="8991600" cy="5410200"/>
          </a:xfrm>
        </p:spPr>
        <p:txBody>
          <a:bodyPr>
            <a:normAutofit/>
          </a:bodyPr>
          <a:lstStyle/>
          <a:p>
            <a:r>
              <a:rPr lang="en-US" b="1" dirty="0">
                <a:solidFill>
                  <a:srgbClr val="0000FF"/>
                </a:solidFill>
              </a:rPr>
              <a:t>None</a:t>
            </a:r>
            <a:r>
              <a:rPr lang="en-US" dirty="0"/>
              <a:t> is a special value which can be assigned to a variable and it means that the variable is not referencing (pointing to) any object.</a:t>
            </a:r>
          </a:p>
          <a:p>
            <a:endParaRPr lang="en-US" dirty="0"/>
          </a:p>
          <a:p>
            <a:endParaRPr lang="en-US" dirty="0"/>
          </a:p>
          <a:p>
            <a:pPr marL="0" indent="0">
              <a:buNone/>
            </a:pPr>
            <a:endParaRPr lang="en-US" dirty="0"/>
          </a:p>
          <a:p>
            <a:pPr marL="0" indent="0">
              <a:buNone/>
            </a:pPr>
            <a:endParaRPr lang="en-US" dirty="0"/>
          </a:p>
          <a:p>
            <a:endParaRPr lang="en-US" dirty="0"/>
          </a:p>
          <a:p>
            <a:pPr marL="0" indent="0">
              <a:buNone/>
            </a:pPr>
            <a:r>
              <a:rPr lang="en-US" dirty="0"/>
              <a:t>  </a:t>
            </a:r>
          </a:p>
          <a:p>
            <a:pPr lvl="1"/>
            <a:endParaRPr lang="en-US" dirty="0"/>
          </a:p>
          <a:p>
            <a:pPr lvl="1"/>
            <a:endParaRPr lang="en-NZ" sz="2400" dirty="0"/>
          </a:p>
          <a:p>
            <a:endParaRPr lang="en-US" dirty="0"/>
          </a:p>
          <a:p>
            <a:endParaRPr lang="en-US" sz="800" dirty="0"/>
          </a:p>
          <a:p>
            <a:r>
              <a:rPr lang="en-NZ" dirty="0"/>
              <a:t>A variable which contains the value None can be printed:</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14</a:t>
            </a:fld>
            <a:endParaRPr lang="en-US" dirty="0"/>
          </a:p>
        </p:txBody>
      </p:sp>
      <p:sp>
        <p:nvSpPr>
          <p:cNvPr id="37" name="Text Box 9"/>
          <p:cNvSpPr txBox="1">
            <a:spLocks noChangeArrowheads="1"/>
          </p:cNvSpPr>
          <p:nvPr/>
        </p:nvSpPr>
        <p:spPr bwMode="auto">
          <a:xfrm>
            <a:off x="533400" y="5901660"/>
            <a:ext cx="3962400" cy="78483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2000" b="1" dirty="0">
                <a:solidFill>
                  <a:srgbClr val="000090"/>
                </a:solidFill>
                <a:latin typeface="Courier"/>
                <a:cs typeface="Courier"/>
              </a:rPr>
              <a:t>phrase = </a:t>
            </a:r>
            <a:r>
              <a:rPr lang="en-AU" sz="2000" b="1" dirty="0">
                <a:solidFill>
                  <a:srgbClr val="FF00FF"/>
                </a:solidFill>
                <a:latin typeface="Courier"/>
                <a:cs typeface="Courier"/>
              </a:rPr>
              <a:t>None</a:t>
            </a:r>
          </a:p>
          <a:p>
            <a:pPr>
              <a:buNone/>
            </a:pPr>
            <a:r>
              <a:rPr lang="en-AU" sz="2000" b="1" dirty="0">
                <a:solidFill>
                  <a:srgbClr val="000090"/>
                </a:solidFill>
                <a:latin typeface="Courier"/>
                <a:cs typeface="Courier"/>
              </a:rPr>
              <a:t>print(phrase)</a:t>
            </a:r>
            <a:endParaRPr lang="en-NZ" sz="2000" b="1" dirty="0">
              <a:solidFill>
                <a:srgbClr val="000090"/>
              </a:solidFill>
              <a:latin typeface="Courier"/>
              <a:cs typeface="Courier"/>
            </a:endParaRPr>
          </a:p>
        </p:txBody>
      </p:sp>
      <p:sp>
        <p:nvSpPr>
          <p:cNvPr id="38" name="TextBox 37"/>
          <p:cNvSpPr txBox="1"/>
          <p:nvPr/>
        </p:nvSpPr>
        <p:spPr>
          <a:xfrm>
            <a:off x="3962400" y="6457890"/>
            <a:ext cx="1447800" cy="400110"/>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None</a:t>
            </a:r>
          </a:p>
        </p:txBody>
      </p:sp>
      <p:sp>
        <p:nvSpPr>
          <p:cNvPr id="24" name="Rectangle 23"/>
          <p:cNvSpPr/>
          <p:nvPr/>
        </p:nvSpPr>
        <p:spPr>
          <a:xfrm>
            <a:off x="1295400" y="3406170"/>
            <a:ext cx="7772400" cy="1905000"/>
          </a:xfrm>
          <a:prstGeom prst="rect">
            <a:avLst/>
          </a:prstGeom>
          <a:solidFill>
            <a:srgbClr val="F8D4FF"/>
          </a:solidFill>
          <a:ln>
            <a:solidFill>
              <a:srgbClr val="00009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a:solidFill>
                <a:srgbClr val="FFC2F5"/>
              </a:solidFill>
            </a:endParaRPr>
          </a:p>
        </p:txBody>
      </p:sp>
      <p:sp>
        <p:nvSpPr>
          <p:cNvPr id="28" name="Text Box 9"/>
          <p:cNvSpPr txBox="1">
            <a:spLocks noChangeArrowheads="1"/>
          </p:cNvSpPr>
          <p:nvPr/>
        </p:nvSpPr>
        <p:spPr bwMode="auto">
          <a:xfrm>
            <a:off x="1371600" y="4015770"/>
            <a:ext cx="1524000" cy="381000"/>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initial </a:t>
            </a:r>
            <a:endParaRPr lang="en-NZ" sz="1800" b="1" dirty="0">
              <a:solidFill>
                <a:srgbClr val="000090"/>
              </a:solidFill>
              <a:latin typeface="Courier"/>
              <a:cs typeface="Courier"/>
            </a:endParaRPr>
          </a:p>
        </p:txBody>
      </p:sp>
      <p:sp>
        <p:nvSpPr>
          <p:cNvPr id="29" name="Text Box 9"/>
          <p:cNvSpPr txBox="1">
            <a:spLocks noChangeArrowheads="1"/>
          </p:cNvSpPr>
          <p:nvPr/>
        </p:nvSpPr>
        <p:spPr bwMode="auto">
          <a:xfrm>
            <a:off x="2590800" y="4583723"/>
            <a:ext cx="1447800" cy="369332"/>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800" b="1" dirty="0">
                <a:solidFill>
                  <a:srgbClr val="0000FF"/>
                </a:solidFill>
                <a:latin typeface="Calibri"/>
                <a:cs typeface="Calibri"/>
              </a:rPr>
              <a:t>None</a:t>
            </a:r>
            <a:endParaRPr lang="en-NZ" sz="1800" b="1" dirty="0">
              <a:latin typeface="Calibri"/>
              <a:cs typeface="Calibri"/>
            </a:endParaRPr>
          </a:p>
        </p:txBody>
      </p:sp>
      <p:sp>
        <p:nvSpPr>
          <p:cNvPr id="30" name="Text Box 9"/>
          <p:cNvSpPr txBox="1">
            <a:spLocks noChangeArrowheads="1"/>
          </p:cNvSpPr>
          <p:nvPr/>
        </p:nvSpPr>
        <p:spPr bwMode="auto">
          <a:xfrm>
            <a:off x="2590800" y="4043571"/>
            <a:ext cx="1371600" cy="369332"/>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800" b="1" dirty="0">
                <a:solidFill>
                  <a:srgbClr val="0000FF"/>
                </a:solidFill>
                <a:latin typeface="Calibri"/>
                <a:cs typeface="Calibri"/>
              </a:rPr>
              <a:t>010100101 </a:t>
            </a:r>
            <a:endParaRPr lang="en-NZ" sz="1800" b="1" dirty="0">
              <a:latin typeface="Calibri"/>
              <a:cs typeface="Calibri"/>
            </a:endParaRPr>
          </a:p>
        </p:txBody>
      </p:sp>
      <p:sp>
        <p:nvSpPr>
          <p:cNvPr id="31" name="Text Box 9"/>
          <p:cNvSpPr txBox="1">
            <a:spLocks noChangeArrowheads="1"/>
          </p:cNvSpPr>
          <p:nvPr/>
        </p:nvSpPr>
        <p:spPr bwMode="auto">
          <a:xfrm>
            <a:off x="1371600" y="4549170"/>
            <a:ext cx="1752600" cy="369332"/>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1800" b="1" dirty="0">
                <a:solidFill>
                  <a:srgbClr val="000090"/>
                </a:solidFill>
                <a:latin typeface="Courier"/>
                <a:cs typeface="Courier"/>
              </a:rPr>
              <a:t>phrase </a:t>
            </a:r>
          </a:p>
        </p:txBody>
      </p:sp>
      <p:sp>
        <p:nvSpPr>
          <p:cNvPr id="32" name="Text Box 9"/>
          <p:cNvSpPr txBox="1">
            <a:spLocks noChangeArrowheads="1"/>
          </p:cNvSpPr>
          <p:nvPr/>
        </p:nvSpPr>
        <p:spPr bwMode="auto">
          <a:xfrm>
            <a:off x="4546600" y="3677216"/>
            <a:ext cx="863600" cy="338554"/>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NZ" sz="1600" b="1" dirty="0">
                <a:solidFill>
                  <a:srgbClr val="000090"/>
                </a:solidFill>
                <a:latin typeface="Courier"/>
                <a:cs typeface="Courier"/>
              </a:rPr>
              <a:t>"A"</a:t>
            </a:r>
          </a:p>
        </p:txBody>
      </p:sp>
      <p:sp>
        <p:nvSpPr>
          <p:cNvPr id="33" name="Text Box 9"/>
          <p:cNvSpPr txBox="1">
            <a:spLocks noChangeArrowheads="1"/>
          </p:cNvSpPr>
          <p:nvPr/>
        </p:nvSpPr>
        <p:spPr bwMode="auto">
          <a:xfrm>
            <a:off x="4419600" y="3426649"/>
            <a:ext cx="12192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rPr>
              <a:t>010100101</a:t>
            </a:r>
            <a:endParaRPr lang="en-NZ" sz="1200" b="1" dirty="0">
              <a:latin typeface="Courier"/>
              <a:cs typeface="Courier"/>
            </a:endParaRPr>
          </a:p>
        </p:txBody>
      </p:sp>
      <p:sp>
        <p:nvSpPr>
          <p:cNvPr id="35" name="Text Box 9"/>
          <p:cNvSpPr txBox="1">
            <a:spLocks noChangeArrowheads="1"/>
          </p:cNvSpPr>
          <p:nvPr/>
        </p:nvSpPr>
        <p:spPr bwMode="auto">
          <a:xfrm>
            <a:off x="533400" y="1752600"/>
            <a:ext cx="8382000" cy="155427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a:solidFill>
                  <a:srgbClr val="000090"/>
                </a:solidFill>
                <a:latin typeface="Courier"/>
                <a:cs typeface="Courier"/>
              </a:rPr>
              <a:t>initial </a:t>
            </a:r>
            <a:r>
              <a:rPr lang="en-NZ" sz="2000" b="1" dirty="0">
                <a:solidFill>
                  <a:srgbClr val="000090"/>
                </a:solidFill>
                <a:latin typeface="Courier"/>
                <a:cs typeface="Courier"/>
              </a:rPr>
              <a:t>= "A"</a:t>
            </a:r>
          </a:p>
          <a:p>
            <a:pPr>
              <a:buNone/>
            </a:pPr>
            <a:r>
              <a:rPr lang="en-NZ" sz="2000" b="1" dirty="0">
                <a:solidFill>
                  <a:srgbClr val="000090"/>
                </a:solidFill>
                <a:latin typeface="Courier"/>
                <a:cs typeface="Courier"/>
              </a:rPr>
              <a:t>phrase = "</a:t>
            </a:r>
            <a:r>
              <a:rPr lang="en-US" sz="2000" b="1" dirty="0">
                <a:solidFill>
                  <a:srgbClr val="000090"/>
                </a:solidFill>
                <a:latin typeface="Courier"/>
                <a:cs typeface="Courier"/>
              </a:rPr>
              <a:t>The early bird catches the worm but the</a:t>
            </a:r>
          </a:p>
          <a:p>
            <a:pPr algn="r">
              <a:buNone/>
            </a:pPr>
            <a:r>
              <a:rPr lang="en-US" sz="2000" b="1" dirty="0">
                <a:solidFill>
                  <a:srgbClr val="000090"/>
                </a:solidFill>
                <a:latin typeface="Courier"/>
                <a:cs typeface="Courier"/>
              </a:rPr>
              <a:t>second mouse gets the cheese!"</a:t>
            </a:r>
          </a:p>
          <a:p>
            <a:pPr>
              <a:buNone/>
            </a:pPr>
            <a:r>
              <a:rPr lang="en-NZ" sz="2000" b="1" dirty="0">
                <a:solidFill>
                  <a:srgbClr val="000090"/>
                </a:solidFill>
                <a:latin typeface="Courier"/>
                <a:cs typeface="Courier"/>
              </a:rPr>
              <a:t>phrase = </a:t>
            </a:r>
            <a:r>
              <a:rPr lang="en-AU" sz="2000" b="1" dirty="0">
                <a:solidFill>
                  <a:srgbClr val="FF00FF"/>
                </a:solidFill>
                <a:latin typeface="Courier"/>
                <a:cs typeface="Courier"/>
              </a:rPr>
              <a:t>None</a:t>
            </a:r>
            <a:endParaRPr lang="en-NZ" sz="2000" b="1" dirty="0">
              <a:solidFill>
                <a:srgbClr val="FF00FF"/>
              </a:solidFill>
              <a:latin typeface="Courier"/>
              <a:cs typeface="Courier"/>
            </a:endParaRPr>
          </a:p>
        </p:txBody>
      </p:sp>
      <p:sp>
        <p:nvSpPr>
          <p:cNvPr id="36" name="Text Box 9"/>
          <p:cNvSpPr txBox="1">
            <a:spLocks noChangeArrowheads="1"/>
          </p:cNvSpPr>
          <p:nvPr/>
        </p:nvSpPr>
        <p:spPr bwMode="auto">
          <a:xfrm>
            <a:off x="4495800" y="4396770"/>
            <a:ext cx="4419600" cy="830997"/>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NZ" sz="1600" b="1" dirty="0">
                <a:solidFill>
                  <a:srgbClr val="000090"/>
                </a:solidFill>
                <a:latin typeface="Courier"/>
                <a:cs typeface="Courier"/>
              </a:rPr>
              <a:t>"</a:t>
            </a:r>
            <a:r>
              <a:rPr lang="en-US" sz="1600" b="1" dirty="0">
                <a:solidFill>
                  <a:srgbClr val="000090"/>
                </a:solidFill>
                <a:latin typeface="Courier"/>
                <a:cs typeface="Courier"/>
              </a:rPr>
              <a:t>The early bird catches the worm but the second mouse gets the cheese!"</a:t>
            </a:r>
          </a:p>
        </p:txBody>
      </p:sp>
      <p:sp>
        <p:nvSpPr>
          <p:cNvPr id="39" name="Text Box 9"/>
          <p:cNvSpPr txBox="1">
            <a:spLocks noChangeArrowheads="1"/>
          </p:cNvSpPr>
          <p:nvPr/>
        </p:nvSpPr>
        <p:spPr bwMode="auto">
          <a:xfrm>
            <a:off x="4368800" y="4168170"/>
            <a:ext cx="12954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alibri"/>
                <a:cs typeface="Calibri"/>
              </a:rPr>
              <a:t>100001011</a:t>
            </a:r>
            <a:endParaRPr lang="en-NZ" sz="1200" b="1" dirty="0">
              <a:latin typeface="Courier"/>
              <a:cs typeface="Courier"/>
            </a:endParaRPr>
          </a:p>
        </p:txBody>
      </p:sp>
      <p:sp>
        <p:nvSpPr>
          <p:cNvPr id="43" name="TextBox 42"/>
          <p:cNvSpPr txBox="1"/>
          <p:nvPr/>
        </p:nvSpPr>
        <p:spPr>
          <a:xfrm>
            <a:off x="4800600" y="4625370"/>
            <a:ext cx="3810000" cy="338554"/>
          </a:xfrm>
          <a:prstGeom prst="rect">
            <a:avLst/>
          </a:prstGeom>
          <a:solidFill>
            <a:schemeClr val="bg1"/>
          </a:solidFill>
          <a:ln>
            <a:solidFill>
              <a:srgbClr val="000090"/>
            </a:solidFill>
          </a:ln>
          <a:effectLst/>
        </p:spPr>
        <p:txBody>
          <a:bodyPr wrap="square" rtlCol="0">
            <a:spAutoFit/>
          </a:bodyPr>
          <a:lstStyle/>
          <a:p>
            <a:r>
              <a:rPr lang="en-NZ" sz="1600" b="1" dirty="0">
                <a:solidFill>
                  <a:srgbClr val="FF00FF"/>
                </a:solidFill>
                <a:latin typeface="Calibri"/>
                <a:ea typeface="Zapf Dingbats"/>
                <a:cs typeface="Calibri"/>
                <a:sym typeface="Zapf Dingbats"/>
              </a:rPr>
              <a:t>No variable points to this string object</a:t>
            </a:r>
            <a:endParaRPr lang="en-NZ" sz="1600" b="1" dirty="0">
              <a:solidFill>
                <a:srgbClr val="FF00FF"/>
              </a:solidFill>
              <a:latin typeface="Calibri"/>
              <a:cs typeface="Calibri"/>
            </a:endParaRPr>
          </a:p>
        </p:txBody>
      </p:sp>
      <p:sp>
        <p:nvSpPr>
          <p:cNvPr id="44" name="Text Box 9"/>
          <p:cNvSpPr txBox="1">
            <a:spLocks noChangeArrowheads="1"/>
          </p:cNvSpPr>
          <p:nvPr/>
        </p:nvSpPr>
        <p:spPr bwMode="auto">
          <a:xfrm>
            <a:off x="2590800" y="4572000"/>
            <a:ext cx="1447800" cy="369332"/>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800" b="1" dirty="0">
                <a:solidFill>
                  <a:srgbClr val="0000FF"/>
                </a:solidFill>
                <a:latin typeface="Calibri"/>
                <a:cs typeface="Calibri"/>
              </a:rPr>
              <a:t>100001011</a:t>
            </a:r>
            <a:endParaRPr lang="en-NZ" sz="1800" b="1" dirty="0">
              <a:latin typeface="Calibri"/>
              <a:cs typeface="Calibri"/>
            </a:endParaRPr>
          </a:p>
        </p:txBody>
      </p:sp>
    </p:spTree>
    <p:extLst>
      <p:ext uri="{BB962C8B-B14F-4D97-AF65-F5344CB8AC3E}">
        <p14:creationId xmlns:p14="http://schemas.microsoft.com/office/powerpoint/2010/main" val="3482340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par>
                                <p:cTn id="15" presetID="10" presetClass="entr" presetSubtype="0" fill="hold" grpId="0" nodeType="with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subTnLst>
                                    <p:set>
                                      <p:cBhvr override="childStyle">
                                        <p:cTn dur="1" fill="hold" display="0" masterRel="sameClick" afterEffect="1">
                                          <p:stCondLst>
                                            <p:cond evt="end" delay="0">
                                              <p:tn val="15"/>
                                            </p:cond>
                                          </p:stCondLst>
                                        </p:cTn>
                                        <p:tgtEl>
                                          <p:spTgt spid="4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29" grpId="0" animBg="1"/>
      <p:bldP spid="43" grpId="0" animBg="1"/>
      <p:bldP spid="44" grpId="0" animBg="1"/>
      <p:bldP spid="4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The inbuilt type() function</a:t>
            </a:r>
            <a:endParaRPr lang="en-NZ" dirty="0"/>
          </a:p>
        </p:txBody>
      </p:sp>
      <p:sp>
        <p:nvSpPr>
          <p:cNvPr id="3" name="Content Placeholder 2"/>
          <p:cNvSpPr>
            <a:spLocks noGrp="1"/>
          </p:cNvSpPr>
          <p:nvPr>
            <p:ph sz="quarter" idx="1"/>
          </p:nvPr>
        </p:nvSpPr>
        <p:spPr/>
        <p:txBody>
          <a:bodyPr>
            <a:normAutofit/>
          </a:bodyPr>
          <a:lstStyle/>
          <a:p>
            <a:r>
              <a:rPr lang="en-US" dirty="0"/>
              <a:t>Every Python object has a specific type.  The type of any Python object can be obtained by using the </a:t>
            </a:r>
            <a:r>
              <a:rPr lang="en-US" b="1" dirty="0">
                <a:solidFill>
                  <a:srgbClr val="0000FF"/>
                </a:solidFill>
              </a:rPr>
              <a:t>type() </a:t>
            </a:r>
            <a:r>
              <a:rPr lang="en-US" dirty="0"/>
              <a:t>inbuild function.  This function returns a string stating the object type.  For example</a:t>
            </a:r>
          </a:p>
          <a:p>
            <a:endParaRPr lang="en-US" dirty="0"/>
          </a:p>
          <a:p>
            <a:endParaRPr lang="en-US" dirty="0"/>
          </a:p>
          <a:p>
            <a:endParaRPr lang="en-US" dirty="0"/>
          </a:p>
          <a:p>
            <a:pPr marL="0" indent="0">
              <a:buNone/>
            </a:pPr>
            <a:endParaRPr lang="en-US"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15</a:t>
            </a:fld>
            <a:endParaRPr lang="en-US" dirty="0"/>
          </a:p>
        </p:txBody>
      </p:sp>
      <p:sp>
        <p:nvSpPr>
          <p:cNvPr id="9" name="TextBox 8"/>
          <p:cNvSpPr txBox="1"/>
          <p:nvPr/>
        </p:nvSpPr>
        <p:spPr>
          <a:xfrm>
            <a:off x="533400" y="6172200"/>
            <a:ext cx="8001000" cy="584776"/>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600" b="1" dirty="0">
                <a:solidFill>
                  <a:srgbClr val="000090"/>
                </a:solidFill>
              </a:rPr>
              <a:t>The output, &lt;class '</a:t>
            </a:r>
            <a:r>
              <a:rPr lang="en-US" sz="1600" b="1" dirty="0" err="1">
                <a:solidFill>
                  <a:srgbClr val="000090"/>
                </a:solidFill>
              </a:rPr>
              <a:t>int</a:t>
            </a:r>
            <a:r>
              <a:rPr lang="en-US" sz="1600" b="1" dirty="0">
                <a:solidFill>
                  <a:srgbClr val="000090"/>
                </a:solidFill>
              </a:rPr>
              <a:t>'&gt; means that there is the definition of this type of object in a file named </a:t>
            </a:r>
            <a:r>
              <a:rPr lang="en-US" sz="1600" b="1" dirty="0" err="1">
                <a:solidFill>
                  <a:srgbClr val="000090"/>
                </a:solidFill>
              </a:rPr>
              <a:t>int.py</a:t>
            </a:r>
            <a:r>
              <a:rPr lang="en-US" sz="1600" b="1" dirty="0">
                <a:solidFill>
                  <a:srgbClr val="000090"/>
                </a:solidFill>
              </a:rPr>
              <a:t> (inside the Python libraries)</a:t>
            </a:r>
          </a:p>
        </p:txBody>
      </p:sp>
      <p:sp>
        <p:nvSpPr>
          <p:cNvPr id="10" name="Text Box 9"/>
          <p:cNvSpPr txBox="1">
            <a:spLocks noChangeArrowheads="1"/>
          </p:cNvSpPr>
          <p:nvPr/>
        </p:nvSpPr>
        <p:spPr bwMode="auto">
          <a:xfrm>
            <a:off x="457200" y="2286000"/>
            <a:ext cx="5029200" cy="270843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a:solidFill>
                  <a:srgbClr val="000090"/>
                </a:solidFill>
                <a:latin typeface="Courier"/>
                <a:cs typeface="Courier"/>
              </a:rPr>
              <a:t>num1 = 7</a:t>
            </a:r>
          </a:p>
          <a:p>
            <a:pPr>
              <a:buNone/>
            </a:pPr>
            <a:r>
              <a:rPr lang="en-AU" sz="2000" b="1" dirty="0">
                <a:solidFill>
                  <a:srgbClr val="000090"/>
                </a:solidFill>
                <a:latin typeface="Courier"/>
                <a:cs typeface="Courier"/>
              </a:rPr>
              <a:t>num2 = 26.7</a:t>
            </a:r>
          </a:p>
          <a:p>
            <a:pPr>
              <a:buNone/>
            </a:pPr>
            <a:r>
              <a:rPr lang="en-AU" sz="2000" b="1" dirty="0">
                <a:solidFill>
                  <a:srgbClr val="000090"/>
                </a:solidFill>
                <a:latin typeface="Courier"/>
                <a:cs typeface="Courier"/>
              </a:rPr>
              <a:t>word = "</a:t>
            </a:r>
            <a:r>
              <a:rPr lang="en-AU" sz="2000" b="1" dirty="0" err="1">
                <a:solidFill>
                  <a:srgbClr val="000090"/>
                </a:solidFill>
                <a:latin typeface="Courier"/>
                <a:cs typeface="Courier"/>
              </a:rPr>
              <a:t>numero</a:t>
            </a:r>
            <a:r>
              <a:rPr lang="en-AU" sz="2000" b="1" dirty="0">
                <a:solidFill>
                  <a:srgbClr val="000090"/>
                </a:solidFill>
                <a:latin typeface="Courier"/>
                <a:cs typeface="Courier"/>
              </a:rPr>
              <a:t>"</a:t>
            </a:r>
          </a:p>
          <a:p>
            <a:pPr>
              <a:buNone/>
            </a:pPr>
            <a:endParaRPr lang="en-AU" sz="2000" b="1" dirty="0">
              <a:solidFill>
                <a:srgbClr val="000090"/>
              </a:solidFill>
              <a:latin typeface="Courier"/>
              <a:cs typeface="Courier"/>
            </a:endParaRPr>
          </a:p>
          <a:p>
            <a:pPr>
              <a:buNone/>
            </a:pPr>
            <a:r>
              <a:rPr lang="en-AU" sz="2000" b="1" dirty="0">
                <a:solidFill>
                  <a:srgbClr val="000090"/>
                </a:solidFill>
                <a:latin typeface="Courier"/>
                <a:cs typeface="Courier"/>
              </a:rPr>
              <a:t>print</a:t>
            </a:r>
            <a:r>
              <a:rPr lang="en-AU" sz="2000" b="1" dirty="0">
                <a:latin typeface="Courier"/>
                <a:cs typeface="Courier"/>
              </a:rPr>
              <a:t>(</a:t>
            </a:r>
            <a:r>
              <a:rPr lang="en-AU" sz="2000" b="1" dirty="0">
                <a:solidFill>
                  <a:srgbClr val="FF00FF"/>
                </a:solidFill>
                <a:latin typeface="Courier"/>
                <a:cs typeface="Courier"/>
              </a:rPr>
              <a:t>type(</a:t>
            </a:r>
            <a:r>
              <a:rPr lang="en-AU" sz="2000" b="1" dirty="0">
                <a:solidFill>
                  <a:srgbClr val="000090"/>
                </a:solidFill>
                <a:latin typeface="Courier"/>
                <a:cs typeface="Courier"/>
              </a:rPr>
              <a:t>num1</a:t>
            </a:r>
            <a:r>
              <a:rPr lang="en-AU" sz="2000" b="1" dirty="0">
                <a:solidFill>
                  <a:srgbClr val="FF00FF"/>
                </a:solidFill>
                <a:latin typeface="Courier"/>
                <a:cs typeface="Courier"/>
              </a:rPr>
              <a:t>)</a:t>
            </a:r>
            <a:r>
              <a:rPr lang="en-AU" sz="2000" b="1" dirty="0">
                <a:solidFill>
                  <a:srgbClr val="000090"/>
                </a:solidFill>
                <a:latin typeface="Courier"/>
                <a:cs typeface="Courier"/>
              </a:rPr>
              <a:t>)</a:t>
            </a:r>
            <a:endParaRPr lang="en-NZ" sz="2000" b="1" dirty="0">
              <a:solidFill>
                <a:srgbClr val="000090"/>
              </a:solidFill>
              <a:latin typeface="Courier"/>
              <a:cs typeface="Courier"/>
            </a:endParaRPr>
          </a:p>
          <a:p>
            <a:pPr>
              <a:buNone/>
            </a:pPr>
            <a:r>
              <a:rPr lang="en-AU" sz="2000" b="1" dirty="0">
                <a:solidFill>
                  <a:srgbClr val="000090"/>
                </a:solidFill>
                <a:latin typeface="Courier"/>
                <a:cs typeface="Courier"/>
              </a:rPr>
              <a:t>print(</a:t>
            </a:r>
            <a:r>
              <a:rPr lang="en-AU" sz="2000" b="1" dirty="0">
                <a:solidFill>
                  <a:srgbClr val="FF00FF"/>
                </a:solidFill>
                <a:latin typeface="Courier"/>
                <a:cs typeface="Courier"/>
              </a:rPr>
              <a:t>type(</a:t>
            </a:r>
            <a:r>
              <a:rPr lang="en-AU" sz="2000" b="1" dirty="0">
                <a:solidFill>
                  <a:srgbClr val="000090"/>
                </a:solidFill>
                <a:latin typeface="Courier"/>
                <a:cs typeface="Courier"/>
              </a:rPr>
              <a:t>num2</a:t>
            </a:r>
            <a:r>
              <a:rPr lang="en-AU" sz="2000" b="1" dirty="0">
                <a:solidFill>
                  <a:srgbClr val="FF00FF"/>
                </a:solidFill>
                <a:latin typeface="Courier"/>
                <a:cs typeface="Courier"/>
              </a:rPr>
              <a:t>)</a:t>
            </a:r>
            <a:r>
              <a:rPr lang="en-AU" sz="2000" b="1" dirty="0">
                <a:solidFill>
                  <a:srgbClr val="000090"/>
                </a:solidFill>
                <a:latin typeface="Courier"/>
                <a:cs typeface="Courier"/>
              </a:rPr>
              <a:t>)</a:t>
            </a:r>
            <a:endParaRPr lang="en-NZ" sz="2000" b="1" dirty="0">
              <a:solidFill>
                <a:srgbClr val="000090"/>
              </a:solidFill>
              <a:latin typeface="Courier"/>
              <a:cs typeface="Courier"/>
            </a:endParaRPr>
          </a:p>
          <a:p>
            <a:pPr>
              <a:buNone/>
            </a:pPr>
            <a:r>
              <a:rPr lang="en-AU" sz="2000" b="1" dirty="0">
                <a:solidFill>
                  <a:srgbClr val="000090"/>
                </a:solidFill>
                <a:latin typeface="Courier"/>
                <a:cs typeface="Courier"/>
              </a:rPr>
              <a:t>print(</a:t>
            </a:r>
            <a:r>
              <a:rPr lang="en-AU" sz="2000" b="1" dirty="0">
                <a:solidFill>
                  <a:srgbClr val="FF00FF"/>
                </a:solidFill>
                <a:latin typeface="Courier"/>
                <a:cs typeface="Courier"/>
              </a:rPr>
              <a:t>type(</a:t>
            </a:r>
            <a:r>
              <a:rPr lang="en-AU" sz="2000" b="1" dirty="0">
                <a:solidFill>
                  <a:srgbClr val="000090"/>
                </a:solidFill>
                <a:latin typeface="Courier"/>
                <a:cs typeface="Courier"/>
              </a:rPr>
              <a:t>word</a:t>
            </a:r>
            <a:r>
              <a:rPr lang="en-AU" sz="2000" b="1" dirty="0">
                <a:solidFill>
                  <a:srgbClr val="FF00FF"/>
                </a:solidFill>
                <a:latin typeface="Courier"/>
                <a:cs typeface="Courier"/>
              </a:rPr>
              <a:t>)</a:t>
            </a:r>
            <a:r>
              <a:rPr lang="en-AU" sz="2000" b="1" dirty="0">
                <a:solidFill>
                  <a:srgbClr val="000090"/>
                </a:solidFill>
                <a:latin typeface="Courier"/>
                <a:cs typeface="Courier"/>
              </a:rPr>
              <a:t>)</a:t>
            </a:r>
            <a:endParaRPr lang="en-NZ" sz="2000" b="1" dirty="0">
              <a:solidFill>
                <a:srgbClr val="000090"/>
              </a:solidFill>
              <a:latin typeface="Courier"/>
              <a:cs typeface="Courier"/>
            </a:endParaRPr>
          </a:p>
        </p:txBody>
      </p:sp>
      <p:sp>
        <p:nvSpPr>
          <p:cNvPr id="12" name="TextBox 11"/>
          <p:cNvSpPr txBox="1"/>
          <p:nvPr/>
        </p:nvSpPr>
        <p:spPr>
          <a:xfrm>
            <a:off x="4876800" y="4359771"/>
            <a:ext cx="2209800" cy="1015663"/>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rPr>
              <a:t>&lt;class '</a:t>
            </a:r>
            <a:r>
              <a:rPr lang="en-US" sz="2000" b="1" dirty="0" err="1">
                <a:solidFill>
                  <a:srgbClr val="FF00FF"/>
                </a:solidFill>
              </a:rPr>
              <a:t>int</a:t>
            </a:r>
            <a:r>
              <a:rPr lang="en-US" sz="2000" b="1" dirty="0">
                <a:solidFill>
                  <a:srgbClr val="000090"/>
                </a:solidFill>
              </a:rPr>
              <a:t>'&gt;</a:t>
            </a:r>
          </a:p>
          <a:p>
            <a:r>
              <a:rPr lang="en-US" sz="2000" b="1" dirty="0">
                <a:solidFill>
                  <a:srgbClr val="000090"/>
                </a:solidFill>
              </a:rPr>
              <a:t>&lt;class '</a:t>
            </a:r>
            <a:r>
              <a:rPr lang="en-US" sz="2000" b="1" dirty="0">
                <a:solidFill>
                  <a:srgbClr val="FF00FF"/>
                </a:solidFill>
              </a:rPr>
              <a:t>float</a:t>
            </a:r>
            <a:r>
              <a:rPr lang="en-US" sz="2000" b="1" dirty="0">
                <a:solidFill>
                  <a:srgbClr val="000090"/>
                </a:solidFill>
              </a:rPr>
              <a:t>'&gt;</a:t>
            </a:r>
          </a:p>
          <a:p>
            <a:r>
              <a:rPr lang="en-US" sz="2000" b="1" dirty="0">
                <a:solidFill>
                  <a:srgbClr val="000090"/>
                </a:solidFill>
              </a:rPr>
              <a:t>&lt;class '</a:t>
            </a:r>
            <a:r>
              <a:rPr lang="en-US" sz="2000" b="1" dirty="0" err="1">
                <a:solidFill>
                  <a:srgbClr val="FF00FF"/>
                </a:solidFill>
              </a:rPr>
              <a:t>str</a:t>
            </a:r>
            <a:r>
              <a:rPr lang="en-US" sz="2000" b="1" dirty="0">
                <a:solidFill>
                  <a:srgbClr val="000090"/>
                </a:solidFill>
              </a:rPr>
              <a:t>'&gt;</a:t>
            </a:r>
          </a:p>
        </p:txBody>
      </p:sp>
    </p:spTree>
    <p:extLst>
      <p:ext uri="{BB962C8B-B14F-4D97-AF65-F5344CB8AC3E}">
        <p14:creationId xmlns:p14="http://schemas.microsoft.com/office/powerpoint/2010/main" val="259259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Special characters in a string</a:t>
            </a:r>
            <a:endParaRPr lang="en-NZ" dirty="0"/>
          </a:p>
        </p:txBody>
      </p:sp>
      <p:sp>
        <p:nvSpPr>
          <p:cNvPr id="3" name="Content Placeholder 2"/>
          <p:cNvSpPr>
            <a:spLocks noGrp="1"/>
          </p:cNvSpPr>
          <p:nvPr>
            <p:ph sz="quarter" idx="1"/>
          </p:nvPr>
        </p:nvSpPr>
        <p:spPr>
          <a:xfrm>
            <a:off x="152400" y="685800"/>
            <a:ext cx="8839200" cy="5410200"/>
          </a:xfrm>
        </p:spPr>
        <p:txBody>
          <a:bodyPr>
            <a:normAutofit/>
          </a:bodyPr>
          <a:lstStyle/>
          <a:p>
            <a:r>
              <a:rPr lang="en-US" dirty="0"/>
              <a:t>Some characters perform operations such as inserting a new line or a tab space.  To insert a new line into a string we use the escape sequence '</a:t>
            </a:r>
            <a:r>
              <a:rPr lang="en-US" b="1" dirty="0">
                <a:solidFill>
                  <a:srgbClr val="FF00FF"/>
                </a:solidFill>
              </a:rPr>
              <a:t>\n</a:t>
            </a:r>
            <a:r>
              <a:rPr lang="en-US" dirty="0"/>
              <a:t>' within the string, and '</a:t>
            </a:r>
            <a:r>
              <a:rPr lang="en-US" b="1" dirty="0">
                <a:solidFill>
                  <a:srgbClr val="FF00FF"/>
                </a:solidFill>
              </a:rPr>
              <a:t>\t</a:t>
            </a:r>
            <a:r>
              <a:rPr lang="en-US" dirty="0"/>
              <a:t>' is used to insert a tab space.</a:t>
            </a:r>
          </a:p>
          <a:p>
            <a:endParaRPr lang="en-US" dirty="0"/>
          </a:p>
          <a:p>
            <a:endParaRPr lang="en-US" dirty="0"/>
          </a:p>
          <a:p>
            <a:endParaRPr lang="en-US" sz="3200" dirty="0"/>
          </a:p>
          <a:p>
            <a:r>
              <a:rPr lang="en-US" dirty="0"/>
              <a:t>To insert a double quote into the output (if your string is enclosed inside double quotes), use the escape sequence '</a:t>
            </a:r>
            <a:r>
              <a:rPr lang="en-US" b="1" dirty="0">
                <a:solidFill>
                  <a:srgbClr val="FF00FF"/>
                </a:solidFill>
              </a:rPr>
              <a:t>\" </a:t>
            </a:r>
            <a:r>
              <a:rPr lang="en-US" dirty="0"/>
              <a:t>', and  to insert a single quote into the output, (if your string is enclosed inside single quotes), use the escape sequence ' </a:t>
            </a:r>
            <a:r>
              <a:rPr lang="en-US" b="1" dirty="0">
                <a:solidFill>
                  <a:srgbClr val="FF00FF"/>
                </a:solidFill>
              </a:rPr>
              <a:t>\' </a:t>
            </a:r>
            <a:r>
              <a:rPr lang="en-US" dirty="0"/>
              <a:t>' .</a:t>
            </a:r>
          </a:p>
          <a:p>
            <a:endParaRPr lang="en-US" dirty="0"/>
          </a:p>
          <a:p>
            <a:endParaRPr lang="en-US" dirty="0"/>
          </a:p>
          <a:p>
            <a:endParaRPr lang="en-US" dirty="0"/>
          </a:p>
          <a:p>
            <a:endParaRPr lang="en-US" dirty="0"/>
          </a:p>
          <a:p>
            <a:pPr marL="0" indent="0">
              <a:buNone/>
            </a:pPr>
            <a:endParaRPr lang="en-US"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16</a:t>
            </a:fld>
            <a:endParaRPr lang="en-US" dirty="0"/>
          </a:p>
        </p:txBody>
      </p:sp>
      <p:sp>
        <p:nvSpPr>
          <p:cNvPr id="12" name="TextBox 11"/>
          <p:cNvSpPr txBox="1"/>
          <p:nvPr/>
        </p:nvSpPr>
        <p:spPr>
          <a:xfrm>
            <a:off x="7315200" y="1956137"/>
            <a:ext cx="1676400" cy="1015663"/>
          </a:xfrm>
          <a:prstGeom prst="rect">
            <a:avLst/>
          </a:prstGeom>
          <a:solidFill>
            <a:srgbClr val="E3EBF3"/>
          </a:solidFill>
          <a:ln>
            <a:solidFill>
              <a:srgbClr val="0000FF"/>
            </a:solidFill>
          </a:ln>
          <a:effectLst/>
        </p:spPr>
        <p:txBody>
          <a:bodyPr wrap="square" rtlCol="0">
            <a:spAutoFit/>
          </a:bodyPr>
          <a:lstStyle/>
          <a:p>
            <a:r>
              <a:rPr lang="en-US" sz="2000" b="1" dirty="0">
                <a:solidFill>
                  <a:srgbClr val="000090"/>
                </a:solidFill>
                <a:latin typeface="Courier"/>
                <a:cs typeface="Courier"/>
              </a:rPr>
              <a:t>Carrots, </a:t>
            </a:r>
          </a:p>
          <a:p>
            <a:r>
              <a:rPr lang="en-US" sz="2000" b="1" dirty="0">
                <a:solidFill>
                  <a:srgbClr val="000090"/>
                </a:solidFill>
                <a:latin typeface="Courier"/>
                <a:cs typeface="Courier"/>
              </a:rPr>
              <a:t>pumpkin,</a:t>
            </a:r>
          </a:p>
          <a:p>
            <a:r>
              <a:rPr lang="en-US" sz="2000" b="1" dirty="0">
                <a:solidFill>
                  <a:srgbClr val="000090"/>
                </a:solidFill>
                <a:latin typeface="Courier"/>
                <a:cs typeface="Courier"/>
              </a:rPr>
              <a:t>chocolate</a:t>
            </a:r>
          </a:p>
        </p:txBody>
      </p:sp>
      <p:sp>
        <p:nvSpPr>
          <p:cNvPr id="13" name="Text Box 9"/>
          <p:cNvSpPr txBox="1">
            <a:spLocks noChangeArrowheads="1"/>
          </p:cNvSpPr>
          <p:nvPr/>
        </p:nvSpPr>
        <p:spPr bwMode="auto">
          <a:xfrm>
            <a:off x="457200" y="1981200"/>
            <a:ext cx="6781800" cy="72327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shopping = "Carrots, </a:t>
            </a:r>
            <a:r>
              <a:rPr lang="en-AU" sz="1800" b="1" dirty="0">
                <a:solidFill>
                  <a:srgbClr val="FF00FF"/>
                </a:solidFill>
                <a:latin typeface="Courier"/>
                <a:cs typeface="Courier"/>
              </a:rPr>
              <a:t>\</a:t>
            </a:r>
            <a:r>
              <a:rPr lang="en-AU" sz="1800" b="1" dirty="0" err="1">
                <a:solidFill>
                  <a:srgbClr val="FF00FF"/>
                </a:solidFill>
                <a:latin typeface="Courier"/>
                <a:cs typeface="Courier"/>
              </a:rPr>
              <a:t>n</a:t>
            </a:r>
            <a:r>
              <a:rPr lang="en-AU" sz="1800" b="1" dirty="0" err="1">
                <a:solidFill>
                  <a:srgbClr val="000090"/>
                </a:solidFill>
                <a:latin typeface="Courier"/>
                <a:cs typeface="Courier"/>
              </a:rPr>
              <a:t>pumpkin</a:t>
            </a:r>
            <a:r>
              <a:rPr lang="en-AU" sz="1800" b="1" dirty="0">
                <a:solidFill>
                  <a:srgbClr val="000090"/>
                </a:solidFill>
                <a:latin typeface="Courier"/>
                <a:cs typeface="Courier"/>
              </a:rPr>
              <a:t>,</a:t>
            </a:r>
            <a:r>
              <a:rPr lang="en-AU" sz="1800" b="1" dirty="0">
                <a:solidFill>
                  <a:srgbClr val="FF00FF"/>
                </a:solidFill>
                <a:latin typeface="Courier"/>
                <a:cs typeface="Courier"/>
              </a:rPr>
              <a:t>\</a:t>
            </a:r>
            <a:r>
              <a:rPr lang="en-AU" sz="1800" b="1" dirty="0" err="1">
                <a:solidFill>
                  <a:srgbClr val="FF00FF"/>
                </a:solidFill>
                <a:latin typeface="Courier"/>
                <a:cs typeface="Courier"/>
              </a:rPr>
              <a:t>n</a:t>
            </a:r>
            <a:r>
              <a:rPr lang="en-AU" sz="1800" b="1" dirty="0" err="1">
                <a:solidFill>
                  <a:srgbClr val="000090"/>
                </a:solidFill>
                <a:latin typeface="Courier"/>
                <a:cs typeface="Courier"/>
              </a:rPr>
              <a:t>chocolate</a:t>
            </a:r>
            <a:r>
              <a:rPr lang="en-AU" sz="1800" b="1" dirty="0">
                <a:solidFill>
                  <a:srgbClr val="000090"/>
                </a:solidFill>
                <a:latin typeface="Courier"/>
                <a:cs typeface="Courier"/>
              </a:rPr>
              <a:t>"</a:t>
            </a:r>
          </a:p>
          <a:p>
            <a:pPr>
              <a:buNone/>
            </a:pPr>
            <a:r>
              <a:rPr lang="en-AU" sz="1800" b="1" dirty="0">
                <a:solidFill>
                  <a:srgbClr val="000090"/>
                </a:solidFill>
                <a:latin typeface="Courier"/>
                <a:cs typeface="Courier"/>
              </a:rPr>
              <a:t>print(shopping)</a:t>
            </a:r>
            <a:endParaRPr lang="en-NZ" sz="1800" b="1" dirty="0">
              <a:solidFill>
                <a:srgbClr val="000090"/>
              </a:solidFill>
              <a:latin typeface="Courier"/>
              <a:cs typeface="Courier"/>
            </a:endParaRPr>
          </a:p>
        </p:txBody>
      </p:sp>
      <p:sp>
        <p:nvSpPr>
          <p:cNvPr id="14" name="TextBox 13"/>
          <p:cNvSpPr txBox="1"/>
          <p:nvPr/>
        </p:nvSpPr>
        <p:spPr>
          <a:xfrm>
            <a:off x="5334000" y="5029200"/>
            <a:ext cx="2362200" cy="1200329"/>
          </a:xfrm>
          <a:prstGeom prst="rect">
            <a:avLst/>
          </a:prstGeom>
          <a:solidFill>
            <a:srgbClr val="E3EBF3"/>
          </a:solidFill>
          <a:ln>
            <a:solidFill>
              <a:srgbClr val="0000FF"/>
            </a:solidFill>
          </a:ln>
          <a:effectLst/>
        </p:spPr>
        <p:txBody>
          <a:bodyPr wrap="square" rtlCol="0">
            <a:spAutoFit/>
          </a:bodyPr>
          <a:lstStyle/>
          <a:p>
            <a:r>
              <a:rPr lang="en-US" b="1" dirty="0">
                <a:solidFill>
                  <a:srgbClr val="000090"/>
                </a:solidFill>
                <a:latin typeface="Courier"/>
                <a:cs typeface="Courier"/>
              </a:rPr>
              <a:t>1 "Super" Man</a:t>
            </a:r>
          </a:p>
          <a:p>
            <a:r>
              <a:rPr lang="en-US" b="1" dirty="0">
                <a:solidFill>
                  <a:srgbClr val="000090"/>
                </a:solidFill>
                <a:latin typeface="Courier"/>
                <a:cs typeface="Courier"/>
              </a:rPr>
              <a:t>2 'Super' Man</a:t>
            </a:r>
          </a:p>
          <a:p>
            <a:r>
              <a:rPr lang="en-US" b="1" dirty="0">
                <a:solidFill>
                  <a:srgbClr val="000090"/>
                </a:solidFill>
                <a:latin typeface="Courier"/>
                <a:cs typeface="Courier"/>
              </a:rPr>
              <a:t>3 "Super" Man</a:t>
            </a:r>
          </a:p>
          <a:p>
            <a:r>
              <a:rPr lang="en-US" b="1" dirty="0">
                <a:solidFill>
                  <a:srgbClr val="000090"/>
                </a:solidFill>
                <a:latin typeface="Courier"/>
                <a:cs typeface="Courier"/>
              </a:rPr>
              <a:t>4 Super Ma\n</a:t>
            </a:r>
          </a:p>
        </p:txBody>
      </p:sp>
      <p:sp>
        <p:nvSpPr>
          <p:cNvPr id="15" name="Text Box 9"/>
          <p:cNvSpPr txBox="1">
            <a:spLocks noChangeArrowheads="1"/>
          </p:cNvSpPr>
          <p:nvPr/>
        </p:nvSpPr>
        <p:spPr bwMode="auto">
          <a:xfrm>
            <a:off x="228600" y="5045839"/>
            <a:ext cx="4876800" cy="155427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a:solidFill>
                  <a:srgbClr val="000090"/>
                </a:solidFill>
                <a:latin typeface="Courier"/>
                <a:cs typeface="Courier"/>
              </a:rPr>
              <a:t>print(1, "</a:t>
            </a:r>
            <a:r>
              <a:rPr lang="en-AU" sz="2000" b="1" dirty="0">
                <a:solidFill>
                  <a:srgbClr val="FF00FF"/>
                </a:solidFill>
                <a:latin typeface="Courier"/>
                <a:cs typeface="Courier"/>
              </a:rPr>
              <a:t>\"</a:t>
            </a:r>
            <a:r>
              <a:rPr lang="en-AU" sz="2000" b="1" dirty="0">
                <a:solidFill>
                  <a:srgbClr val="000090"/>
                </a:solidFill>
                <a:latin typeface="Courier"/>
                <a:cs typeface="Courier"/>
              </a:rPr>
              <a:t>Super</a:t>
            </a:r>
            <a:r>
              <a:rPr lang="en-AU" sz="2000" b="1" dirty="0">
                <a:solidFill>
                  <a:srgbClr val="FF00FF"/>
                </a:solidFill>
                <a:latin typeface="Courier"/>
                <a:cs typeface="Courier"/>
              </a:rPr>
              <a:t>\" </a:t>
            </a:r>
            <a:r>
              <a:rPr lang="en-AU" sz="2000" b="1" dirty="0">
                <a:solidFill>
                  <a:srgbClr val="000090"/>
                </a:solidFill>
                <a:latin typeface="Courier"/>
                <a:cs typeface="Courier"/>
              </a:rPr>
              <a:t>Man")</a:t>
            </a:r>
          </a:p>
          <a:p>
            <a:pPr>
              <a:buNone/>
            </a:pPr>
            <a:r>
              <a:rPr lang="en-AU" sz="2000" b="1" dirty="0">
                <a:solidFill>
                  <a:srgbClr val="000090"/>
                </a:solidFill>
                <a:latin typeface="Courier"/>
                <a:cs typeface="Courier"/>
              </a:rPr>
              <a:t>print(2, '</a:t>
            </a:r>
            <a:r>
              <a:rPr lang="en-AU" sz="2000" b="1" dirty="0">
                <a:solidFill>
                  <a:srgbClr val="FF00FF"/>
                </a:solidFill>
                <a:latin typeface="Courier"/>
                <a:cs typeface="Courier"/>
              </a:rPr>
              <a:t>\'</a:t>
            </a:r>
            <a:r>
              <a:rPr lang="en-AU" sz="2000" b="1" dirty="0">
                <a:solidFill>
                  <a:srgbClr val="000090"/>
                </a:solidFill>
                <a:latin typeface="Courier"/>
                <a:cs typeface="Courier"/>
              </a:rPr>
              <a:t>Super</a:t>
            </a:r>
            <a:r>
              <a:rPr lang="en-AU" sz="2000" b="1" dirty="0">
                <a:solidFill>
                  <a:srgbClr val="FF00FF"/>
                </a:solidFill>
                <a:latin typeface="Courier"/>
                <a:cs typeface="Courier"/>
              </a:rPr>
              <a:t>\' </a:t>
            </a:r>
            <a:r>
              <a:rPr lang="en-AU" sz="2000" b="1" dirty="0">
                <a:solidFill>
                  <a:srgbClr val="000090"/>
                </a:solidFill>
                <a:latin typeface="Courier"/>
                <a:cs typeface="Courier"/>
              </a:rPr>
              <a:t>Man')</a:t>
            </a:r>
          </a:p>
          <a:p>
            <a:pPr>
              <a:buNone/>
            </a:pPr>
            <a:r>
              <a:rPr lang="en-AU" sz="2000" b="1" dirty="0">
                <a:solidFill>
                  <a:srgbClr val="000090"/>
                </a:solidFill>
                <a:latin typeface="Courier"/>
                <a:cs typeface="Courier"/>
              </a:rPr>
              <a:t>print(3, '"Super" Man')</a:t>
            </a:r>
          </a:p>
          <a:p>
            <a:pPr>
              <a:buNone/>
            </a:pPr>
            <a:r>
              <a:rPr lang="en-AU" sz="2000" b="1" dirty="0">
                <a:solidFill>
                  <a:srgbClr val="000090"/>
                </a:solidFill>
                <a:latin typeface="Courier"/>
                <a:cs typeface="Courier"/>
              </a:rPr>
              <a:t>print(4, "Super Ma</a:t>
            </a:r>
            <a:r>
              <a:rPr lang="en-AU" sz="2000" b="1" dirty="0">
                <a:solidFill>
                  <a:srgbClr val="FF00FF"/>
                </a:solidFill>
                <a:latin typeface="Courier"/>
                <a:cs typeface="Courier"/>
              </a:rPr>
              <a:t>\\</a:t>
            </a:r>
            <a:r>
              <a:rPr lang="en-AU" sz="2000" b="1" dirty="0">
                <a:solidFill>
                  <a:srgbClr val="000090"/>
                </a:solidFill>
                <a:latin typeface="Courier"/>
                <a:cs typeface="Courier"/>
              </a:rPr>
              <a:t>n")</a:t>
            </a:r>
            <a:endParaRPr lang="en-NZ" sz="2000" b="1" dirty="0">
              <a:solidFill>
                <a:srgbClr val="000090"/>
              </a:solidFill>
              <a:latin typeface="Courier"/>
              <a:cs typeface="Courier"/>
            </a:endParaRPr>
          </a:p>
        </p:txBody>
      </p:sp>
    </p:spTree>
    <p:extLst>
      <p:ext uri="{BB962C8B-B14F-4D97-AF65-F5344CB8AC3E}">
        <p14:creationId xmlns:p14="http://schemas.microsoft.com/office/powerpoint/2010/main" val="3119970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More about strings</a:t>
            </a:r>
            <a:endParaRPr lang="en-NZ" dirty="0"/>
          </a:p>
        </p:txBody>
      </p:sp>
      <p:sp>
        <p:nvSpPr>
          <p:cNvPr id="3" name="Content Placeholder 2"/>
          <p:cNvSpPr>
            <a:spLocks noGrp="1"/>
          </p:cNvSpPr>
          <p:nvPr>
            <p:ph sz="quarter" idx="1"/>
          </p:nvPr>
        </p:nvSpPr>
        <p:spPr>
          <a:xfrm>
            <a:off x="152400" y="762000"/>
            <a:ext cx="8991600" cy="5410200"/>
          </a:xfrm>
        </p:spPr>
        <p:txBody>
          <a:bodyPr>
            <a:normAutofit/>
          </a:bodyPr>
          <a:lstStyle/>
          <a:p>
            <a:r>
              <a:rPr lang="en-US" dirty="0"/>
              <a:t>A string is a sequence of characters and every character in a string has an index, i.e., its position in the string.  The index starts from position 0.  For example:</a:t>
            </a:r>
          </a:p>
          <a:p>
            <a:endParaRPr lang="en-US" dirty="0"/>
          </a:p>
          <a:p>
            <a:endParaRPr lang="en-US" dirty="0"/>
          </a:p>
          <a:p>
            <a:endParaRPr lang="en-US" dirty="0"/>
          </a:p>
          <a:p>
            <a:pPr marL="0" indent="0">
              <a:buNone/>
            </a:pPr>
            <a:endParaRPr lang="en-US" sz="2800" dirty="0"/>
          </a:p>
          <a:p>
            <a:pPr marL="0" indent="0">
              <a:buNone/>
            </a:pPr>
            <a:endParaRPr lang="en-US" sz="1000" dirty="0"/>
          </a:p>
          <a:p>
            <a:r>
              <a:rPr lang="en-US" dirty="0"/>
              <a:t>Every character in the string can be accessed using the variable name, square brackets and the index value:</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17</a:t>
            </a:fld>
            <a:endParaRPr lang="en-US" dirty="0"/>
          </a:p>
        </p:txBody>
      </p:sp>
      <p:sp>
        <p:nvSpPr>
          <p:cNvPr id="45" name="TextBox 44"/>
          <p:cNvSpPr txBox="1"/>
          <p:nvPr/>
        </p:nvSpPr>
        <p:spPr>
          <a:xfrm>
            <a:off x="6553200" y="5410200"/>
            <a:ext cx="1435100" cy="400110"/>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H d</a:t>
            </a:r>
          </a:p>
        </p:txBody>
      </p:sp>
      <p:sp>
        <p:nvSpPr>
          <p:cNvPr id="46" name="Text Box 9"/>
          <p:cNvSpPr txBox="1">
            <a:spLocks noChangeArrowheads="1"/>
          </p:cNvSpPr>
          <p:nvPr/>
        </p:nvSpPr>
        <p:spPr bwMode="auto">
          <a:xfrm>
            <a:off x="304800" y="4920496"/>
            <a:ext cx="5943600" cy="178510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greeting </a:t>
            </a:r>
            <a:r>
              <a:rPr lang="en-NZ" sz="1800" b="1" dirty="0">
                <a:solidFill>
                  <a:srgbClr val="000090"/>
                </a:solidFill>
                <a:latin typeface="Courier"/>
                <a:cs typeface="Courier"/>
              </a:rPr>
              <a:t>= "Hello World"</a:t>
            </a:r>
          </a:p>
          <a:p>
            <a:pPr>
              <a:buNone/>
            </a:pPr>
            <a:r>
              <a:rPr lang="en-NZ" sz="1800" b="1" dirty="0">
                <a:solidFill>
                  <a:srgbClr val="000090"/>
                </a:solidFill>
                <a:latin typeface="Courier"/>
                <a:cs typeface="Courier"/>
              </a:rPr>
              <a:t>first_letter = </a:t>
            </a:r>
            <a:r>
              <a:rPr lang="en-NZ" sz="1800" b="1" dirty="0">
                <a:solidFill>
                  <a:srgbClr val="FF00FF"/>
                </a:solidFill>
                <a:latin typeface="Courier"/>
                <a:cs typeface="Courier"/>
              </a:rPr>
              <a:t>greeting[0]</a:t>
            </a:r>
          </a:p>
          <a:p>
            <a:pPr>
              <a:buNone/>
            </a:pPr>
            <a:r>
              <a:rPr lang="en-NZ" sz="1800" b="1" dirty="0">
                <a:solidFill>
                  <a:srgbClr val="000090"/>
                </a:solidFill>
                <a:latin typeface="Courier"/>
                <a:cs typeface="Courier"/>
              </a:rPr>
              <a:t>last_position = len(greeting) - 1</a:t>
            </a:r>
          </a:p>
          <a:p>
            <a:pPr>
              <a:buNone/>
            </a:pPr>
            <a:r>
              <a:rPr lang="en-NZ" sz="1800" b="1" dirty="0">
                <a:solidFill>
                  <a:srgbClr val="000090"/>
                </a:solidFill>
                <a:latin typeface="Courier"/>
                <a:cs typeface="Courier"/>
              </a:rPr>
              <a:t>last_letter = </a:t>
            </a:r>
            <a:r>
              <a:rPr lang="en-NZ" sz="1800" b="1" dirty="0">
                <a:solidFill>
                  <a:srgbClr val="FF00FF"/>
                </a:solidFill>
                <a:latin typeface="Courier"/>
                <a:cs typeface="Courier"/>
              </a:rPr>
              <a:t>greeting[</a:t>
            </a:r>
            <a:r>
              <a:rPr lang="en-NZ" sz="1800" b="1" dirty="0">
                <a:solidFill>
                  <a:srgbClr val="000090"/>
                </a:solidFill>
                <a:latin typeface="Courier"/>
                <a:cs typeface="Courier"/>
              </a:rPr>
              <a:t>last_position</a:t>
            </a:r>
            <a:r>
              <a:rPr lang="en-NZ" sz="1800" b="1" dirty="0">
                <a:solidFill>
                  <a:srgbClr val="FF00FF"/>
                </a:solidFill>
                <a:latin typeface="Courier"/>
                <a:cs typeface="Courier"/>
              </a:rPr>
              <a:t>]</a:t>
            </a:r>
          </a:p>
          <a:p>
            <a:pPr>
              <a:buNone/>
            </a:pPr>
            <a:r>
              <a:rPr lang="en-NZ" sz="1800" b="1" dirty="0">
                <a:solidFill>
                  <a:srgbClr val="000090"/>
                </a:solidFill>
                <a:latin typeface="Courier"/>
                <a:cs typeface="Courier"/>
              </a:rPr>
              <a:t>print(first_letter, last_letter)</a:t>
            </a:r>
          </a:p>
        </p:txBody>
      </p:sp>
      <p:sp>
        <p:nvSpPr>
          <p:cNvPr id="47" name="Text Box 9"/>
          <p:cNvSpPr txBox="1">
            <a:spLocks noChangeArrowheads="1"/>
          </p:cNvSpPr>
          <p:nvPr/>
        </p:nvSpPr>
        <p:spPr bwMode="auto">
          <a:xfrm>
            <a:off x="4114800" y="1981200"/>
            <a:ext cx="3594100" cy="36933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greeting </a:t>
            </a:r>
            <a:r>
              <a:rPr lang="en-NZ" sz="1800" b="1" dirty="0">
                <a:solidFill>
                  <a:srgbClr val="000090"/>
                </a:solidFill>
                <a:latin typeface="Courier"/>
                <a:cs typeface="Courier"/>
              </a:rPr>
              <a:t>= "Hello World"</a:t>
            </a:r>
            <a:endParaRPr lang="en-US" sz="1800" b="1" dirty="0">
              <a:solidFill>
                <a:srgbClr val="000090"/>
              </a:solidFill>
              <a:latin typeface="Courier"/>
              <a:cs typeface="Courier"/>
            </a:endParaRPr>
          </a:p>
        </p:txBody>
      </p:sp>
      <p:grpSp>
        <p:nvGrpSpPr>
          <p:cNvPr id="6" name="Group 5"/>
          <p:cNvGrpSpPr/>
          <p:nvPr/>
        </p:nvGrpSpPr>
        <p:grpSpPr>
          <a:xfrm>
            <a:off x="501650" y="2514600"/>
            <a:ext cx="8466138" cy="1217612"/>
            <a:chOff x="501650" y="2514600"/>
            <a:chExt cx="8466138" cy="1217612"/>
          </a:xfrm>
        </p:grpSpPr>
        <p:sp>
          <p:nvSpPr>
            <p:cNvPr id="48" name="Rectangle 2"/>
            <p:cNvSpPr>
              <a:spLocks noChangeArrowheads="1"/>
            </p:cNvSpPr>
            <p:nvPr/>
          </p:nvSpPr>
          <p:spPr bwMode="auto">
            <a:xfrm>
              <a:off x="3657600" y="2743200"/>
              <a:ext cx="5310188" cy="989012"/>
            </a:xfrm>
            <a:prstGeom prst="rect">
              <a:avLst/>
            </a:prstGeom>
            <a:solidFill>
              <a:srgbClr val="FF6600"/>
            </a:solidFill>
            <a:ln w="9525">
              <a:solidFill>
                <a:schemeClr val="tx1"/>
              </a:solidFill>
              <a:miter lim="800000"/>
              <a:headEnd/>
              <a:tailEnd/>
            </a:ln>
          </p:spPr>
          <p:txBody>
            <a:bodyPr wrap="none" anchor="ctr"/>
            <a:lstStyle/>
            <a:p>
              <a:endParaRPr lang="en-US" b="1">
                <a:latin typeface="Courier"/>
                <a:cs typeface="Courier"/>
              </a:endParaRPr>
            </a:p>
          </p:txBody>
        </p:sp>
        <p:sp>
          <p:nvSpPr>
            <p:cNvPr id="51" name="Rectangle 3"/>
            <p:cNvSpPr>
              <a:spLocks noChangeArrowheads="1"/>
            </p:cNvSpPr>
            <p:nvPr/>
          </p:nvSpPr>
          <p:spPr bwMode="auto">
            <a:xfrm>
              <a:off x="3836988" y="29225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3" name="Rectangle 4"/>
            <p:cNvSpPr>
              <a:spLocks noChangeArrowheads="1"/>
            </p:cNvSpPr>
            <p:nvPr/>
          </p:nvSpPr>
          <p:spPr bwMode="auto">
            <a:xfrm>
              <a:off x="4287838" y="29225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4" name="Rectangle 5"/>
            <p:cNvSpPr>
              <a:spLocks noChangeArrowheads="1"/>
            </p:cNvSpPr>
            <p:nvPr/>
          </p:nvSpPr>
          <p:spPr bwMode="auto">
            <a:xfrm>
              <a:off x="4737100" y="29225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5" name="Rectangle 6"/>
            <p:cNvSpPr>
              <a:spLocks noChangeArrowheads="1"/>
            </p:cNvSpPr>
            <p:nvPr/>
          </p:nvSpPr>
          <p:spPr bwMode="auto">
            <a:xfrm>
              <a:off x="5187950" y="29225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6" name="Rectangle 7"/>
            <p:cNvSpPr>
              <a:spLocks noChangeArrowheads="1"/>
            </p:cNvSpPr>
            <p:nvPr/>
          </p:nvSpPr>
          <p:spPr bwMode="auto">
            <a:xfrm>
              <a:off x="5637213" y="29225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7" name="Rectangle 8"/>
            <p:cNvSpPr>
              <a:spLocks noChangeArrowheads="1"/>
            </p:cNvSpPr>
            <p:nvPr/>
          </p:nvSpPr>
          <p:spPr bwMode="auto">
            <a:xfrm>
              <a:off x="6088063" y="29225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8" name="Rectangle 9"/>
            <p:cNvSpPr>
              <a:spLocks noChangeArrowheads="1"/>
            </p:cNvSpPr>
            <p:nvPr/>
          </p:nvSpPr>
          <p:spPr bwMode="auto">
            <a:xfrm>
              <a:off x="6537325" y="29225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9" name="Rectangle 10"/>
            <p:cNvSpPr>
              <a:spLocks noChangeArrowheads="1"/>
            </p:cNvSpPr>
            <p:nvPr/>
          </p:nvSpPr>
          <p:spPr bwMode="auto">
            <a:xfrm>
              <a:off x="6988175" y="29225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0" name="Rectangle 11"/>
            <p:cNvSpPr>
              <a:spLocks noChangeArrowheads="1"/>
            </p:cNvSpPr>
            <p:nvPr/>
          </p:nvSpPr>
          <p:spPr bwMode="auto">
            <a:xfrm>
              <a:off x="7439025" y="29225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1" name="Rectangle 12"/>
            <p:cNvSpPr>
              <a:spLocks noChangeArrowheads="1"/>
            </p:cNvSpPr>
            <p:nvPr/>
          </p:nvSpPr>
          <p:spPr bwMode="auto">
            <a:xfrm>
              <a:off x="7889875" y="29225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2" name="Rectangle 13"/>
            <p:cNvSpPr>
              <a:spLocks noChangeArrowheads="1"/>
            </p:cNvSpPr>
            <p:nvPr/>
          </p:nvSpPr>
          <p:spPr bwMode="auto">
            <a:xfrm>
              <a:off x="8339138" y="29225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3" name="Text Box 15"/>
            <p:cNvSpPr txBox="1">
              <a:spLocks noChangeArrowheads="1"/>
            </p:cNvSpPr>
            <p:nvPr/>
          </p:nvSpPr>
          <p:spPr bwMode="auto">
            <a:xfrm>
              <a:off x="3888360" y="29225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H</a:t>
              </a:r>
            </a:p>
          </p:txBody>
        </p:sp>
        <p:sp>
          <p:nvSpPr>
            <p:cNvPr id="64" name="Text Box 16"/>
            <p:cNvSpPr txBox="1">
              <a:spLocks noChangeArrowheads="1"/>
            </p:cNvSpPr>
            <p:nvPr/>
          </p:nvSpPr>
          <p:spPr bwMode="auto">
            <a:xfrm>
              <a:off x="3909860" y="33543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0</a:t>
              </a:r>
            </a:p>
          </p:txBody>
        </p:sp>
        <p:sp>
          <p:nvSpPr>
            <p:cNvPr id="65" name="Text Box 17"/>
            <p:cNvSpPr txBox="1">
              <a:spLocks noChangeArrowheads="1"/>
            </p:cNvSpPr>
            <p:nvPr/>
          </p:nvSpPr>
          <p:spPr bwMode="auto">
            <a:xfrm>
              <a:off x="4338417" y="29225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e</a:t>
              </a:r>
            </a:p>
          </p:txBody>
        </p:sp>
        <p:sp>
          <p:nvSpPr>
            <p:cNvPr id="66" name="Text Box 18"/>
            <p:cNvSpPr txBox="1">
              <a:spLocks noChangeArrowheads="1"/>
            </p:cNvSpPr>
            <p:nvPr/>
          </p:nvSpPr>
          <p:spPr bwMode="auto">
            <a:xfrm>
              <a:off x="4360710" y="33543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a:t>
              </a:r>
            </a:p>
          </p:txBody>
        </p:sp>
        <p:sp>
          <p:nvSpPr>
            <p:cNvPr id="67" name="Text Box 19"/>
            <p:cNvSpPr txBox="1">
              <a:spLocks noChangeArrowheads="1"/>
            </p:cNvSpPr>
            <p:nvPr/>
          </p:nvSpPr>
          <p:spPr bwMode="auto">
            <a:xfrm>
              <a:off x="4788474" y="29225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68" name="Text Box 20"/>
            <p:cNvSpPr txBox="1">
              <a:spLocks noChangeArrowheads="1"/>
            </p:cNvSpPr>
            <p:nvPr/>
          </p:nvSpPr>
          <p:spPr bwMode="auto">
            <a:xfrm>
              <a:off x="4809973" y="3355975"/>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2</a:t>
              </a:r>
            </a:p>
          </p:txBody>
        </p:sp>
        <p:sp>
          <p:nvSpPr>
            <p:cNvPr id="69" name="Text Box 21"/>
            <p:cNvSpPr txBox="1">
              <a:spLocks noChangeArrowheads="1"/>
            </p:cNvSpPr>
            <p:nvPr/>
          </p:nvSpPr>
          <p:spPr bwMode="auto">
            <a:xfrm>
              <a:off x="5239324" y="29225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70" name="Text Box 22"/>
            <p:cNvSpPr txBox="1">
              <a:spLocks noChangeArrowheads="1"/>
            </p:cNvSpPr>
            <p:nvPr/>
          </p:nvSpPr>
          <p:spPr bwMode="auto">
            <a:xfrm>
              <a:off x="5260823" y="33543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3</a:t>
              </a:r>
            </a:p>
          </p:txBody>
        </p:sp>
        <p:sp>
          <p:nvSpPr>
            <p:cNvPr id="71" name="Text Box 23"/>
            <p:cNvSpPr txBox="1">
              <a:spLocks noChangeArrowheads="1"/>
            </p:cNvSpPr>
            <p:nvPr/>
          </p:nvSpPr>
          <p:spPr bwMode="auto">
            <a:xfrm>
              <a:off x="5688013" y="29225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72" name="Text Box 24"/>
            <p:cNvSpPr txBox="1">
              <a:spLocks noChangeArrowheads="1"/>
            </p:cNvSpPr>
            <p:nvPr/>
          </p:nvSpPr>
          <p:spPr bwMode="auto">
            <a:xfrm>
              <a:off x="5710085" y="33528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4</a:t>
              </a:r>
            </a:p>
          </p:txBody>
        </p:sp>
        <p:sp>
          <p:nvSpPr>
            <p:cNvPr id="73" name="Text Box 25"/>
            <p:cNvSpPr txBox="1">
              <a:spLocks noChangeArrowheads="1"/>
            </p:cNvSpPr>
            <p:nvPr/>
          </p:nvSpPr>
          <p:spPr bwMode="auto">
            <a:xfrm>
              <a:off x="6160935" y="33528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5</a:t>
              </a:r>
            </a:p>
          </p:txBody>
        </p:sp>
        <p:sp>
          <p:nvSpPr>
            <p:cNvPr id="74" name="Text Box 26"/>
            <p:cNvSpPr txBox="1">
              <a:spLocks noChangeArrowheads="1"/>
            </p:cNvSpPr>
            <p:nvPr/>
          </p:nvSpPr>
          <p:spPr bwMode="auto">
            <a:xfrm>
              <a:off x="6589492" y="29225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W</a:t>
              </a:r>
            </a:p>
          </p:txBody>
        </p:sp>
        <p:sp>
          <p:nvSpPr>
            <p:cNvPr id="75" name="Text Box 27"/>
            <p:cNvSpPr txBox="1">
              <a:spLocks noChangeArrowheads="1"/>
            </p:cNvSpPr>
            <p:nvPr/>
          </p:nvSpPr>
          <p:spPr bwMode="auto">
            <a:xfrm>
              <a:off x="6610198" y="33543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6</a:t>
              </a:r>
            </a:p>
          </p:txBody>
        </p:sp>
        <p:sp>
          <p:nvSpPr>
            <p:cNvPr id="76" name="Text Box 28"/>
            <p:cNvSpPr txBox="1">
              <a:spLocks noChangeArrowheads="1"/>
            </p:cNvSpPr>
            <p:nvPr/>
          </p:nvSpPr>
          <p:spPr bwMode="auto">
            <a:xfrm>
              <a:off x="7038975" y="29225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77" name="Text Box 29"/>
            <p:cNvSpPr txBox="1">
              <a:spLocks noChangeArrowheads="1"/>
            </p:cNvSpPr>
            <p:nvPr/>
          </p:nvSpPr>
          <p:spPr bwMode="auto">
            <a:xfrm>
              <a:off x="7061048" y="33528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7</a:t>
              </a:r>
            </a:p>
          </p:txBody>
        </p:sp>
        <p:sp>
          <p:nvSpPr>
            <p:cNvPr id="78" name="Text Box 30"/>
            <p:cNvSpPr txBox="1">
              <a:spLocks noChangeArrowheads="1"/>
            </p:cNvSpPr>
            <p:nvPr/>
          </p:nvSpPr>
          <p:spPr bwMode="auto">
            <a:xfrm>
              <a:off x="7490399" y="29225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r</a:t>
              </a:r>
            </a:p>
          </p:txBody>
        </p:sp>
        <p:sp>
          <p:nvSpPr>
            <p:cNvPr id="79" name="Text Box 31"/>
            <p:cNvSpPr txBox="1">
              <a:spLocks noChangeArrowheads="1"/>
            </p:cNvSpPr>
            <p:nvPr/>
          </p:nvSpPr>
          <p:spPr bwMode="auto">
            <a:xfrm>
              <a:off x="7511898" y="33512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8</a:t>
              </a:r>
            </a:p>
          </p:txBody>
        </p:sp>
        <p:sp>
          <p:nvSpPr>
            <p:cNvPr id="80" name="Text Box 32"/>
            <p:cNvSpPr txBox="1">
              <a:spLocks noChangeArrowheads="1"/>
            </p:cNvSpPr>
            <p:nvPr/>
          </p:nvSpPr>
          <p:spPr bwMode="auto">
            <a:xfrm>
              <a:off x="7941249" y="29225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81" name="Text Box 33"/>
            <p:cNvSpPr txBox="1">
              <a:spLocks noChangeArrowheads="1"/>
            </p:cNvSpPr>
            <p:nvPr/>
          </p:nvSpPr>
          <p:spPr bwMode="auto">
            <a:xfrm>
              <a:off x="7962748" y="33512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9</a:t>
              </a:r>
            </a:p>
          </p:txBody>
        </p:sp>
        <p:sp>
          <p:nvSpPr>
            <p:cNvPr id="82" name="Text Box 34"/>
            <p:cNvSpPr txBox="1">
              <a:spLocks noChangeArrowheads="1"/>
            </p:cNvSpPr>
            <p:nvPr/>
          </p:nvSpPr>
          <p:spPr bwMode="auto">
            <a:xfrm>
              <a:off x="8389938" y="29225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d</a:t>
              </a:r>
            </a:p>
          </p:txBody>
        </p:sp>
        <p:sp>
          <p:nvSpPr>
            <p:cNvPr id="83" name="Text Box 35"/>
            <p:cNvSpPr txBox="1">
              <a:spLocks noChangeArrowheads="1"/>
            </p:cNvSpPr>
            <p:nvPr/>
          </p:nvSpPr>
          <p:spPr bwMode="auto">
            <a:xfrm>
              <a:off x="8358934" y="3352800"/>
              <a:ext cx="40014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10</a:t>
              </a:r>
            </a:p>
          </p:txBody>
        </p:sp>
        <p:sp>
          <p:nvSpPr>
            <p:cNvPr id="84" name="Text Box 37"/>
            <p:cNvSpPr txBox="1">
              <a:spLocks noChangeArrowheads="1"/>
            </p:cNvSpPr>
            <p:nvPr/>
          </p:nvSpPr>
          <p:spPr bwMode="auto">
            <a:xfrm>
              <a:off x="501650" y="2876550"/>
              <a:ext cx="1403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dirty="0">
                  <a:solidFill>
                    <a:srgbClr val="000090"/>
                  </a:solidFill>
                  <a:latin typeface="Courier"/>
                  <a:cs typeface="Courier"/>
                </a:rPr>
                <a:t>greeting</a:t>
              </a:r>
            </a:p>
          </p:txBody>
        </p:sp>
        <p:sp>
          <p:nvSpPr>
            <p:cNvPr id="85" name="Text Box 9"/>
            <p:cNvSpPr txBox="1">
              <a:spLocks noChangeArrowheads="1"/>
            </p:cNvSpPr>
            <p:nvPr/>
          </p:nvSpPr>
          <p:spPr bwMode="auto">
            <a:xfrm>
              <a:off x="1981200" y="2951202"/>
              <a:ext cx="1371600" cy="276999"/>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sp>
          <p:nvSpPr>
            <p:cNvPr id="86" name="Text Box 9"/>
            <p:cNvSpPr txBox="1">
              <a:spLocks noChangeArrowheads="1"/>
            </p:cNvSpPr>
            <p:nvPr/>
          </p:nvSpPr>
          <p:spPr bwMode="auto">
            <a:xfrm>
              <a:off x="3657600" y="2514600"/>
              <a:ext cx="1295400" cy="276999"/>
            </a:xfrm>
            <a:prstGeom prst="rect">
              <a:avLst/>
            </a:prstGeom>
            <a:noFill/>
            <a:ln>
              <a:noFill/>
              <a:headEnd/>
              <a:tailEnd type="none" w="lg" len="med"/>
            </a:ln>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grpSp>
    </p:spTree>
    <p:extLst>
      <p:ext uri="{BB962C8B-B14F-4D97-AF65-F5344CB8AC3E}">
        <p14:creationId xmlns:p14="http://schemas.microsoft.com/office/powerpoint/2010/main" val="3050496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err="1"/>
              <a:t>Ooops</a:t>
            </a:r>
            <a:r>
              <a:rPr lang="en-AU" dirty="0"/>
              <a:t>!</a:t>
            </a:r>
            <a:endParaRPr lang="en-NZ" dirty="0"/>
          </a:p>
        </p:txBody>
      </p:sp>
      <p:sp>
        <p:nvSpPr>
          <p:cNvPr id="3" name="Content Placeholder 2"/>
          <p:cNvSpPr>
            <a:spLocks noGrp="1"/>
          </p:cNvSpPr>
          <p:nvPr>
            <p:ph sz="quarter" idx="1"/>
          </p:nvPr>
        </p:nvSpPr>
        <p:spPr/>
        <p:txBody>
          <a:bodyPr>
            <a:normAutofit/>
          </a:bodyPr>
          <a:lstStyle/>
          <a:p>
            <a:endParaRPr lang="en-US" b="1" dirty="0"/>
          </a:p>
          <a:p>
            <a:endParaRPr lang="en-US" b="1" dirty="0"/>
          </a:p>
          <a:p>
            <a:pPr marL="0" indent="0">
              <a:buNone/>
            </a:pPr>
            <a:endParaRPr lang="en-US" sz="3200" b="1" dirty="0"/>
          </a:p>
          <a:p>
            <a:r>
              <a:rPr lang="en-US" dirty="0"/>
              <a:t>What is the problem with the following code?</a:t>
            </a:r>
          </a:p>
        </p:txBody>
      </p:sp>
      <p:sp>
        <p:nvSpPr>
          <p:cNvPr id="11" name="TextBox 10"/>
          <p:cNvSpPr txBox="1"/>
          <p:nvPr/>
        </p:nvSpPr>
        <p:spPr>
          <a:xfrm>
            <a:off x="609600" y="4362271"/>
            <a:ext cx="7696200" cy="1200329"/>
          </a:xfrm>
          <a:prstGeom prst="rect">
            <a:avLst/>
          </a:prstGeom>
          <a:solidFill>
            <a:srgbClr val="E3EBF3"/>
          </a:solidFill>
          <a:ln>
            <a:solidFill>
              <a:srgbClr val="0000FF"/>
            </a:solidFill>
          </a:ln>
          <a:effectLst/>
        </p:spPr>
        <p:txBody>
          <a:bodyPr wrap="square" rtlCol="0">
            <a:spAutoFit/>
          </a:bodyPr>
          <a:lstStyle/>
          <a:p>
            <a:r>
              <a:rPr lang="en-US" b="1" dirty="0" err="1">
                <a:solidFill>
                  <a:srgbClr val="000090"/>
                </a:solidFill>
                <a:latin typeface="Courier"/>
                <a:cs typeface="Courier"/>
              </a:rPr>
              <a:t>Traceback</a:t>
            </a:r>
            <a:r>
              <a:rPr lang="en-US" b="1" dirty="0">
                <a:solidFill>
                  <a:srgbClr val="000090"/>
                </a:solidFill>
                <a:latin typeface="Courier"/>
                <a:cs typeface="Courier"/>
              </a:rPr>
              <a:t> (most recent call last):</a:t>
            </a:r>
          </a:p>
          <a:p>
            <a:r>
              <a:rPr lang="en-US" b="1" dirty="0">
                <a:solidFill>
                  <a:srgbClr val="000090"/>
                </a:solidFill>
                <a:latin typeface="Courier"/>
                <a:cs typeface="Courier"/>
              </a:rPr>
              <a:t>  File "</a:t>
            </a:r>
            <a:r>
              <a:rPr lang="en-US" b="1" dirty="0" err="1">
                <a:solidFill>
                  <a:srgbClr val="000090"/>
                </a:solidFill>
                <a:latin typeface="Courier"/>
                <a:cs typeface="Courier"/>
              </a:rPr>
              <a:t>LectureCode.py</a:t>
            </a:r>
            <a:r>
              <a:rPr lang="en-US" b="1" dirty="0">
                <a:solidFill>
                  <a:srgbClr val="000090"/>
                </a:solidFill>
                <a:latin typeface="Courier"/>
                <a:cs typeface="Courier"/>
              </a:rPr>
              <a:t>", line 5, in &lt;module&gt;</a:t>
            </a:r>
          </a:p>
          <a:p>
            <a:r>
              <a:rPr lang="en-US" b="1" dirty="0">
                <a:solidFill>
                  <a:srgbClr val="000090"/>
                </a:solidFill>
                <a:latin typeface="Courier"/>
                <a:cs typeface="Courier"/>
              </a:rPr>
              <a:t>    </a:t>
            </a:r>
            <a:r>
              <a:rPr lang="en-US" b="1" dirty="0" err="1">
                <a:solidFill>
                  <a:srgbClr val="000090"/>
                </a:solidFill>
                <a:latin typeface="Courier"/>
                <a:cs typeface="Courier"/>
              </a:rPr>
              <a:t>last_letter</a:t>
            </a:r>
            <a:r>
              <a:rPr lang="en-US" b="1" dirty="0">
                <a:solidFill>
                  <a:srgbClr val="000090"/>
                </a:solidFill>
                <a:latin typeface="Courier"/>
                <a:cs typeface="Courier"/>
              </a:rPr>
              <a:t> = greeting[</a:t>
            </a:r>
            <a:r>
              <a:rPr lang="en-US" b="1" dirty="0" err="1">
                <a:solidFill>
                  <a:srgbClr val="000090"/>
                </a:solidFill>
                <a:latin typeface="Courier"/>
                <a:cs typeface="Courier"/>
              </a:rPr>
              <a:t>len</a:t>
            </a:r>
            <a:r>
              <a:rPr lang="en-US" b="1" dirty="0">
                <a:solidFill>
                  <a:srgbClr val="000090"/>
                </a:solidFill>
                <a:latin typeface="Courier"/>
                <a:cs typeface="Courier"/>
              </a:rPr>
              <a:t>(greeting)]</a:t>
            </a:r>
          </a:p>
          <a:p>
            <a:r>
              <a:rPr lang="en-US" b="1" dirty="0" err="1">
                <a:solidFill>
                  <a:srgbClr val="0000FF"/>
                </a:solidFill>
                <a:latin typeface="Courier"/>
                <a:cs typeface="Courier"/>
              </a:rPr>
              <a:t>IndexError</a:t>
            </a:r>
            <a:r>
              <a:rPr lang="en-US" b="1" dirty="0">
                <a:solidFill>
                  <a:srgbClr val="000090"/>
                </a:solidFill>
                <a:latin typeface="Courier"/>
                <a:cs typeface="Courier"/>
              </a:rPr>
              <a:t>: string index out of range</a:t>
            </a:r>
          </a:p>
        </p:txBody>
      </p:sp>
      <p:sp>
        <p:nvSpPr>
          <p:cNvPr id="52" name="Text Box 9"/>
          <p:cNvSpPr txBox="1">
            <a:spLocks noChangeArrowheads="1"/>
          </p:cNvSpPr>
          <p:nvPr/>
        </p:nvSpPr>
        <p:spPr bwMode="auto">
          <a:xfrm>
            <a:off x="609600" y="2667000"/>
            <a:ext cx="7632700" cy="113877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endParaRPr lang="en-AU" sz="1800" b="1" dirty="0">
              <a:solidFill>
                <a:srgbClr val="000090"/>
              </a:solidFill>
              <a:latin typeface="Courier"/>
              <a:cs typeface="Courier"/>
            </a:endParaRPr>
          </a:p>
          <a:p>
            <a:pPr>
              <a:buNone/>
            </a:pPr>
            <a:r>
              <a:rPr lang="en-AU" sz="2000" b="1" dirty="0">
                <a:solidFill>
                  <a:srgbClr val="000090"/>
                </a:solidFill>
                <a:latin typeface="Courier"/>
                <a:cs typeface="Courier"/>
              </a:rPr>
              <a:t>greeting = "Hello World"</a:t>
            </a:r>
          </a:p>
          <a:p>
            <a:pPr>
              <a:buNone/>
            </a:pPr>
            <a:r>
              <a:rPr lang="en-AU" sz="2000" b="1" dirty="0" err="1">
                <a:solidFill>
                  <a:srgbClr val="000090"/>
                </a:solidFill>
                <a:latin typeface="Courier"/>
                <a:cs typeface="Courier"/>
              </a:rPr>
              <a:t>last_letter</a:t>
            </a:r>
            <a:r>
              <a:rPr lang="en-AU" sz="2000" b="1" dirty="0">
                <a:solidFill>
                  <a:srgbClr val="000090"/>
                </a:solidFill>
                <a:latin typeface="Courier"/>
                <a:cs typeface="Courier"/>
              </a:rPr>
              <a:t> = greeting[</a:t>
            </a:r>
            <a:r>
              <a:rPr lang="en-AU" sz="2000" b="1" dirty="0" err="1">
                <a:solidFill>
                  <a:srgbClr val="000090"/>
                </a:solidFill>
                <a:latin typeface="Courier"/>
                <a:cs typeface="Courier"/>
              </a:rPr>
              <a:t>len</a:t>
            </a:r>
            <a:r>
              <a:rPr lang="en-AU" sz="2000" b="1" dirty="0">
                <a:solidFill>
                  <a:srgbClr val="000090"/>
                </a:solidFill>
                <a:latin typeface="Courier"/>
                <a:cs typeface="Courier"/>
              </a:rPr>
              <a:t>(greeting)]</a:t>
            </a:r>
            <a:endParaRPr lang="en-NZ" sz="2000" b="1" dirty="0">
              <a:solidFill>
                <a:srgbClr val="000090"/>
              </a:solidFill>
              <a:latin typeface="Courier"/>
              <a:cs typeface="Courier"/>
            </a:endParaRPr>
          </a:p>
        </p:txBody>
      </p:sp>
      <p:sp>
        <p:nvSpPr>
          <p:cNvPr id="46" name="TextBox 45"/>
          <p:cNvSpPr txBox="1"/>
          <p:nvPr/>
        </p:nvSpPr>
        <p:spPr>
          <a:xfrm>
            <a:off x="228600" y="2705100"/>
            <a:ext cx="457200" cy="1077218"/>
          </a:xfrm>
          <a:prstGeom prst="rect">
            <a:avLst/>
          </a:prstGeom>
          <a:noFill/>
        </p:spPr>
        <p:txBody>
          <a:bodyPr wrap="square" rtlCol="0">
            <a:spAutoFit/>
          </a:bodyPr>
          <a:lstStyle/>
          <a:p>
            <a:pPr>
              <a:spcBef>
                <a:spcPts val="600"/>
              </a:spcBef>
            </a:pPr>
            <a:r>
              <a:rPr lang="en-US" b="1" dirty="0">
                <a:solidFill>
                  <a:srgbClr val="000090"/>
                </a:solidFill>
                <a:latin typeface="Courier"/>
                <a:cs typeface="Courier"/>
              </a:rPr>
              <a:t>…</a:t>
            </a:r>
          </a:p>
          <a:p>
            <a:pPr>
              <a:spcBef>
                <a:spcPts val="600"/>
              </a:spcBef>
            </a:pPr>
            <a:r>
              <a:rPr lang="en-US" b="1" dirty="0">
                <a:solidFill>
                  <a:srgbClr val="000090"/>
                </a:solidFill>
                <a:latin typeface="Courier"/>
                <a:cs typeface="Courier"/>
              </a:rPr>
              <a:t>4</a:t>
            </a:r>
          </a:p>
          <a:p>
            <a:pPr>
              <a:spcBef>
                <a:spcPts val="600"/>
              </a:spcBef>
            </a:pPr>
            <a:r>
              <a:rPr lang="en-US" b="1" dirty="0">
                <a:solidFill>
                  <a:srgbClr val="000090"/>
                </a:solidFill>
                <a:latin typeface="Courier"/>
                <a:cs typeface="Courier"/>
              </a:rPr>
              <a:t>5</a:t>
            </a:r>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18</a:t>
            </a:fld>
            <a:endParaRPr lang="en-US" dirty="0"/>
          </a:p>
        </p:txBody>
      </p:sp>
      <p:sp>
        <p:nvSpPr>
          <p:cNvPr id="48" name="TextBox 47"/>
          <p:cNvSpPr txBox="1"/>
          <p:nvPr/>
        </p:nvSpPr>
        <p:spPr>
          <a:xfrm>
            <a:off x="533400" y="6248400"/>
            <a:ext cx="8001000" cy="338554"/>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600" b="1" dirty="0">
                <a:solidFill>
                  <a:srgbClr val="000090"/>
                </a:solidFill>
                <a:cs typeface="Calibri"/>
              </a:rPr>
              <a:t>An </a:t>
            </a:r>
            <a:r>
              <a:rPr lang="en-US" sz="1600" b="1" dirty="0" err="1">
                <a:solidFill>
                  <a:srgbClr val="000090"/>
                </a:solidFill>
                <a:cs typeface="Calibri"/>
              </a:rPr>
              <a:t>IndexError</a:t>
            </a:r>
            <a:r>
              <a:rPr lang="en-US" sz="1600" b="1" dirty="0">
                <a:solidFill>
                  <a:srgbClr val="000090"/>
                </a:solidFill>
                <a:cs typeface="Calibri"/>
              </a:rPr>
              <a:t> occurs if you try to access a position in the string which doesn't exist</a:t>
            </a:r>
          </a:p>
        </p:txBody>
      </p:sp>
      <p:sp>
        <p:nvSpPr>
          <p:cNvPr id="51" name="Rectangle 2"/>
          <p:cNvSpPr>
            <a:spLocks noChangeArrowheads="1"/>
          </p:cNvSpPr>
          <p:nvPr/>
        </p:nvSpPr>
        <p:spPr bwMode="auto">
          <a:xfrm>
            <a:off x="3429000" y="838200"/>
            <a:ext cx="5310188" cy="989012"/>
          </a:xfrm>
          <a:prstGeom prst="rect">
            <a:avLst/>
          </a:prstGeom>
          <a:solidFill>
            <a:srgbClr val="FF6600"/>
          </a:solidFill>
          <a:ln w="9525">
            <a:solidFill>
              <a:schemeClr val="tx1"/>
            </a:solidFill>
            <a:miter lim="800000"/>
            <a:headEnd/>
            <a:tailEnd/>
          </a:ln>
          <a:effectLst/>
        </p:spPr>
        <p:txBody>
          <a:bodyPr wrap="none" anchor="ctr"/>
          <a:lstStyle/>
          <a:p>
            <a:endParaRPr lang="en-US" b="1">
              <a:latin typeface="Courier"/>
              <a:cs typeface="Courier"/>
            </a:endParaRPr>
          </a:p>
        </p:txBody>
      </p:sp>
      <p:grpSp>
        <p:nvGrpSpPr>
          <p:cNvPr id="53" name="Group 52"/>
          <p:cNvGrpSpPr/>
          <p:nvPr/>
        </p:nvGrpSpPr>
        <p:grpSpPr>
          <a:xfrm>
            <a:off x="273050" y="609600"/>
            <a:ext cx="8286750" cy="1149152"/>
            <a:chOff x="273050" y="1143000"/>
            <a:chExt cx="8286750" cy="1149152"/>
          </a:xfrm>
          <a:effectLst/>
        </p:grpSpPr>
        <p:sp>
          <p:nvSpPr>
            <p:cNvPr id="54" name="Rectangle 3"/>
            <p:cNvSpPr>
              <a:spLocks noChangeArrowheads="1"/>
            </p:cNvSpPr>
            <p:nvPr/>
          </p:nvSpPr>
          <p:spPr bwMode="auto">
            <a:xfrm>
              <a:off x="3608388" y="15509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5" name="Rectangle 4"/>
            <p:cNvSpPr>
              <a:spLocks noChangeArrowheads="1"/>
            </p:cNvSpPr>
            <p:nvPr/>
          </p:nvSpPr>
          <p:spPr bwMode="auto">
            <a:xfrm>
              <a:off x="4059238" y="15509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6" name="Rectangle 5"/>
            <p:cNvSpPr>
              <a:spLocks noChangeArrowheads="1"/>
            </p:cNvSpPr>
            <p:nvPr/>
          </p:nvSpPr>
          <p:spPr bwMode="auto">
            <a:xfrm>
              <a:off x="4508500" y="15509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7" name="Rectangle 6"/>
            <p:cNvSpPr>
              <a:spLocks noChangeArrowheads="1"/>
            </p:cNvSpPr>
            <p:nvPr/>
          </p:nvSpPr>
          <p:spPr bwMode="auto">
            <a:xfrm>
              <a:off x="4959350" y="15509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8" name="Rectangle 7"/>
            <p:cNvSpPr>
              <a:spLocks noChangeArrowheads="1"/>
            </p:cNvSpPr>
            <p:nvPr/>
          </p:nvSpPr>
          <p:spPr bwMode="auto">
            <a:xfrm>
              <a:off x="5408613" y="15509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9" name="Rectangle 8"/>
            <p:cNvSpPr>
              <a:spLocks noChangeArrowheads="1"/>
            </p:cNvSpPr>
            <p:nvPr/>
          </p:nvSpPr>
          <p:spPr bwMode="auto">
            <a:xfrm>
              <a:off x="5859463" y="15509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0" name="Rectangle 9"/>
            <p:cNvSpPr>
              <a:spLocks noChangeArrowheads="1"/>
            </p:cNvSpPr>
            <p:nvPr/>
          </p:nvSpPr>
          <p:spPr bwMode="auto">
            <a:xfrm>
              <a:off x="6308725" y="15509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1" name="Rectangle 10"/>
            <p:cNvSpPr>
              <a:spLocks noChangeArrowheads="1"/>
            </p:cNvSpPr>
            <p:nvPr/>
          </p:nvSpPr>
          <p:spPr bwMode="auto">
            <a:xfrm>
              <a:off x="6759575" y="15509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2" name="Rectangle 11"/>
            <p:cNvSpPr>
              <a:spLocks noChangeArrowheads="1"/>
            </p:cNvSpPr>
            <p:nvPr/>
          </p:nvSpPr>
          <p:spPr bwMode="auto">
            <a:xfrm>
              <a:off x="7210425" y="15509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3" name="Rectangle 12"/>
            <p:cNvSpPr>
              <a:spLocks noChangeArrowheads="1"/>
            </p:cNvSpPr>
            <p:nvPr/>
          </p:nvSpPr>
          <p:spPr bwMode="auto">
            <a:xfrm>
              <a:off x="7661275" y="15509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4" name="Rectangle 13"/>
            <p:cNvSpPr>
              <a:spLocks noChangeArrowheads="1"/>
            </p:cNvSpPr>
            <p:nvPr/>
          </p:nvSpPr>
          <p:spPr bwMode="auto">
            <a:xfrm>
              <a:off x="8110538" y="15509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5" name="Text Box 15"/>
            <p:cNvSpPr txBox="1">
              <a:spLocks noChangeArrowheads="1"/>
            </p:cNvSpPr>
            <p:nvPr/>
          </p:nvSpPr>
          <p:spPr bwMode="auto">
            <a:xfrm>
              <a:off x="3659760" y="15509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H</a:t>
              </a:r>
            </a:p>
          </p:txBody>
        </p:sp>
        <p:sp>
          <p:nvSpPr>
            <p:cNvPr id="66" name="Text Box 16"/>
            <p:cNvSpPr txBox="1">
              <a:spLocks noChangeArrowheads="1"/>
            </p:cNvSpPr>
            <p:nvPr/>
          </p:nvSpPr>
          <p:spPr bwMode="auto">
            <a:xfrm>
              <a:off x="3681260" y="19827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0</a:t>
              </a:r>
            </a:p>
          </p:txBody>
        </p:sp>
        <p:sp>
          <p:nvSpPr>
            <p:cNvPr id="67" name="Text Box 17"/>
            <p:cNvSpPr txBox="1">
              <a:spLocks noChangeArrowheads="1"/>
            </p:cNvSpPr>
            <p:nvPr/>
          </p:nvSpPr>
          <p:spPr bwMode="auto">
            <a:xfrm>
              <a:off x="4109817" y="15509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e</a:t>
              </a:r>
            </a:p>
          </p:txBody>
        </p:sp>
        <p:sp>
          <p:nvSpPr>
            <p:cNvPr id="68" name="Text Box 18"/>
            <p:cNvSpPr txBox="1">
              <a:spLocks noChangeArrowheads="1"/>
            </p:cNvSpPr>
            <p:nvPr/>
          </p:nvSpPr>
          <p:spPr bwMode="auto">
            <a:xfrm>
              <a:off x="4132110" y="19827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a:t>
              </a:r>
            </a:p>
          </p:txBody>
        </p:sp>
        <p:sp>
          <p:nvSpPr>
            <p:cNvPr id="69" name="Text Box 19"/>
            <p:cNvSpPr txBox="1">
              <a:spLocks noChangeArrowheads="1"/>
            </p:cNvSpPr>
            <p:nvPr/>
          </p:nvSpPr>
          <p:spPr bwMode="auto">
            <a:xfrm>
              <a:off x="4559874" y="15509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70" name="Text Box 20"/>
            <p:cNvSpPr txBox="1">
              <a:spLocks noChangeArrowheads="1"/>
            </p:cNvSpPr>
            <p:nvPr/>
          </p:nvSpPr>
          <p:spPr bwMode="auto">
            <a:xfrm>
              <a:off x="4581373" y="1984375"/>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2</a:t>
              </a:r>
            </a:p>
          </p:txBody>
        </p:sp>
        <p:sp>
          <p:nvSpPr>
            <p:cNvPr id="71" name="Text Box 21"/>
            <p:cNvSpPr txBox="1">
              <a:spLocks noChangeArrowheads="1"/>
            </p:cNvSpPr>
            <p:nvPr/>
          </p:nvSpPr>
          <p:spPr bwMode="auto">
            <a:xfrm>
              <a:off x="5010724" y="15509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72" name="Text Box 22"/>
            <p:cNvSpPr txBox="1">
              <a:spLocks noChangeArrowheads="1"/>
            </p:cNvSpPr>
            <p:nvPr/>
          </p:nvSpPr>
          <p:spPr bwMode="auto">
            <a:xfrm>
              <a:off x="5032223" y="19827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3</a:t>
              </a:r>
            </a:p>
          </p:txBody>
        </p:sp>
        <p:sp>
          <p:nvSpPr>
            <p:cNvPr id="73" name="Text Box 23"/>
            <p:cNvSpPr txBox="1">
              <a:spLocks noChangeArrowheads="1"/>
            </p:cNvSpPr>
            <p:nvPr/>
          </p:nvSpPr>
          <p:spPr bwMode="auto">
            <a:xfrm>
              <a:off x="5459413" y="15509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74" name="Text Box 24"/>
            <p:cNvSpPr txBox="1">
              <a:spLocks noChangeArrowheads="1"/>
            </p:cNvSpPr>
            <p:nvPr/>
          </p:nvSpPr>
          <p:spPr bwMode="auto">
            <a:xfrm>
              <a:off x="5481485" y="19812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4</a:t>
              </a:r>
            </a:p>
          </p:txBody>
        </p:sp>
        <p:sp>
          <p:nvSpPr>
            <p:cNvPr id="75" name="Text Box 25"/>
            <p:cNvSpPr txBox="1">
              <a:spLocks noChangeArrowheads="1"/>
            </p:cNvSpPr>
            <p:nvPr/>
          </p:nvSpPr>
          <p:spPr bwMode="auto">
            <a:xfrm>
              <a:off x="5932335" y="19812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5</a:t>
              </a:r>
            </a:p>
          </p:txBody>
        </p:sp>
        <p:sp>
          <p:nvSpPr>
            <p:cNvPr id="76" name="Text Box 26"/>
            <p:cNvSpPr txBox="1">
              <a:spLocks noChangeArrowheads="1"/>
            </p:cNvSpPr>
            <p:nvPr/>
          </p:nvSpPr>
          <p:spPr bwMode="auto">
            <a:xfrm>
              <a:off x="6360892" y="15509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W</a:t>
              </a:r>
            </a:p>
          </p:txBody>
        </p:sp>
        <p:sp>
          <p:nvSpPr>
            <p:cNvPr id="77" name="Text Box 27"/>
            <p:cNvSpPr txBox="1">
              <a:spLocks noChangeArrowheads="1"/>
            </p:cNvSpPr>
            <p:nvPr/>
          </p:nvSpPr>
          <p:spPr bwMode="auto">
            <a:xfrm>
              <a:off x="6381598" y="19827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6</a:t>
              </a:r>
            </a:p>
          </p:txBody>
        </p:sp>
        <p:sp>
          <p:nvSpPr>
            <p:cNvPr id="78" name="Text Box 28"/>
            <p:cNvSpPr txBox="1">
              <a:spLocks noChangeArrowheads="1"/>
            </p:cNvSpPr>
            <p:nvPr/>
          </p:nvSpPr>
          <p:spPr bwMode="auto">
            <a:xfrm>
              <a:off x="6810375" y="15509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79" name="Text Box 29"/>
            <p:cNvSpPr txBox="1">
              <a:spLocks noChangeArrowheads="1"/>
            </p:cNvSpPr>
            <p:nvPr/>
          </p:nvSpPr>
          <p:spPr bwMode="auto">
            <a:xfrm>
              <a:off x="6832448" y="19812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7</a:t>
              </a:r>
            </a:p>
          </p:txBody>
        </p:sp>
        <p:sp>
          <p:nvSpPr>
            <p:cNvPr id="80" name="Text Box 30"/>
            <p:cNvSpPr txBox="1">
              <a:spLocks noChangeArrowheads="1"/>
            </p:cNvSpPr>
            <p:nvPr/>
          </p:nvSpPr>
          <p:spPr bwMode="auto">
            <a:xfrm>
              <a:off x="7261799" y="15509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r</a:t>
              </a:r>
            </a:p>
          </p:txBody>
        </p:sp>
        <p:sp>
          <p:nvSpPr>
            <p:cNvPr id="81" name="Text Box 31"/>
            <p:cNvSpPr txBox="1">
              <a:spLocks noChangeArrowheads="1"/>
            </p:cNvSpPr>
            <p:nvPr/>
          </p:nvSpPr>
          <p:spPr bwMode="auto">
            <a:xfrm>
              <a:off x="7283298" y="19796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8</a:t>
              </a:r>
            </a:p>
          </p:txBody>
        </p:sp>
        <p:sp>
          <p:nvSpPr>
            <p:cNvPr id="82" name="Text Box 32"/>
            <p:cNvSpPr txBox="1">
              <a:spLocks noChangeArrowheads="1"/>
            </p:cNvSpPr>
            <p:nvPr/>
          </p:nvSpPr>
          <p:spPr bwMode="auto">
            <a:xfrm>
              <a:off x="7712649" y="15509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83" name="Text Box 33"/>
            <p:cNvSpPr txBox="1">
              <a:spLocks noChangeArrowheads="1"/>
            </p:cNvSpPr>
            <p:nvPr/>
          </p:nvSpPr>
          <p:spPr bwMode="auto">
            <a:xfrm>
              <a:off x="7734148" y="19796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9</a:t>
              </a:r>
            </a:p>
          </p:txBody>
        </p:sp>
        <p:sp>
          <p:nvSpPr>
            <p:cNvPr id="84" name="Text Box 34"/>
            <p:cNvSpPr txBox="1">
              <a:spLocks noChangeArrowheads="1"/>
            </p:cNvSpPr>
            <p:nvPr/>
          </p:nvSpPr>
          <p:spPr bwMode="auto">
            <a:xfrm>
              <a:off x="8161338" y="15509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d</a:t>
              </a:r>
            </a:p>
          </p:txBody>
        </p:sp>
        <p:sp>
          <p:nvSpPr>
            <p:cNvPr id="85" name="Text Box 35"/>
            <p:cNvSpPr txBox="1">
              <a:spLocks noChangeArrowheads="1"/>
            </p:cNvSpPr>
            <p:nvPr/>
          </p:nvSpPr>
          <p:spPr bwMode="auto">
            <a:xfrm>
              <a:off x="8130334" y="1981200"/>
              <a:ext cx="40014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10</a:t>
              </a:r>
            </a:p>
          </p:txBody>
        </p:sp>
        <p:sp>
          <p:nvSpPr>
            <p:cNvPr id="86" name="Text Box 37"/>
            <p:cNvSpPr txBox="1">
              <a:spLocks noChangeArrowheads="1"/>
            </p:cNvSpPr>
            <p:nvPr/>
          </p:nvSpPr>
          <p:spPr bwMode="auto">
            <a:xfrm>
              <a:off x="273050" y="1504950"/>
              <a:ext cx="1403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dirty="0">
                  <a:solidFill>
                    <a:srgbClr val="000090"/>
                  </a:solidFill>
                  <a:latin typeface="Courier"/>
                  <a:cs typeface="Courier"/>
                </a:rPr>
                <a:t>greeting</a:t>
              </a:r>
            </a:p>
          </p:txBody>
        </p:sp>
        <p:sp>
          <p:nvSpPr>
            <p:cNvPr id="87" name="Text Box 9"/>
            <p:cNvSpPr txBox="1">
              <a:spLocks noChangeArrowheads="1"/>
            </p:cNvSpPr>
            <p:nvPr/>
          </p:nvSpPr>
          <p:spPr bwMode="auto">
            <a:xfrm>
              <a:off x="1752600" y="1579602"/>
              <a:ext cx="1371600" cy="276999"/>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sp>
          <p:nvSpPr>
            <p:cNvPr id="88" name="Text Box 9"/>
            <p:cNvSpPr txBox="1">
              <a:spLocks noChangeArrowheads="1"/>
            </p:cNvSpPr>
            <p:nvPr/>
          </p:nvSpPr>
          <p:spPr bwMode="auto">
            <a:xfrm>
              <a:off x="3429000" y="1143000"/>
              <a:ext cx="12954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grpSp>
    </p:spTree>
    <p:extLst>
      <p:ext uri="{BB962C8B-B14F-4D97-AF65-F5344CB8AC3E}">
        <p14:creationId xmlns:p14="http://schemas.microsoft.com/office/powerpoint/2010/main" val="17728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Strings – negative index</a:t>
            </a:r>
            <a:endParaRPr lang="en-NZ" dirty="0"/>
          </a:p>
        </p:txBody>
      </p:sp>
      <p:sp>
        <p:nvSpPr>
          <p:cNvPr id="3" name="Content Placeholder 2"/>
          <p:cNvSpPr>
            <a:spLocks noGrp="1"/>
          </p:cNvSpPr>
          <p:nvPr>
            <p:ph sz="quarter" idx="1"/>
          </p:nvPr>
        </p:nvSpPr>
        <p:spPr/>
        <p:txBody>
          <a:bodyPr>
            <a:normAutofit/>
          </a:bodyPr>
          <a:lstStyle/>
          <a:p>
            <a:r>
              <a:rPr lang="en-US" dirty="0"/>
              <a:t>To access a character from the end of the string, a negative index can be used. For example</a:t>
            </a:r>
          </a:p>
          <a:p>
            <a:endParaRPr lang="en-US" b="1" dirty="0"/>
          </a:p>
          <a:p>
            <a:endParaRPr lang="en-US" b="1" dirty="0"/>
          </a:p>
          <a:p>
            <a:endParaRPr lang="en-US" b="1" dirty="0"/>
          </a:p>
          <a:p>
            <a:endParaRPr lang="en-US" b="1" dirty="0"/>
          </a:p>
          <a:p>
            <a:endParaRPr lang="en-US" b="1" dirty="0"/>
          </a:p>
          <a:p>
            <a:endParaRPr lang="en-US" b="1" dirty="0"/>
          </a:p>
          <a:p>
            <a:endParaRPr lang="en-US" sz="2800" b="1" dirty="0"/>
          </a:p>
          <a:p>
            <a:r>
              <a:rPr lang="en-US" dirty="0"/>
              <a:t>Does the following code cause a problem?</a:t>
            </a:r>
          </a:p>
          <a:p>
            <a:pPr marL="0" indent="0">
              <a:buNone/>
            </a:pPr>
            <a:endParaRPr lang="en-US" b="1" dirty="0"/>
          </a:p>
          <a:p>
            <a:endParaRPr lang="en-US" b="1"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19</a:t>
            </a:fld>
            <a:endParaRPr lang="en-US" dirty="0"/>
          </a:p>
        </p:txBody>
      </p:sp>
      <p:sp>
        <p:nvSpPr>
          <p:cNvPr id="45" name="TextBox 44"/>
          <p:cNvSpPr txBox="1"/>
          <p:nvPr/>
        </p:nvSpPr>
        <p:spPr>
          <a:xfrm>
            <a:off x="6553200" y="3276600"/>
            <a:ext cx="1435100" cy="400110"/>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d l</a:t>
            </a:r>
          </a:p>
        </p:txBody>
      </p:sp>
      <p:grpSp>
        <p:nvGrpSpPr>
          <p:cNvPr id="6" name="Group 5"/>
          <p:cNvGrpSpPr/>
          <p:nvPr/>
        </p:nvGrpSpPr>
        <p:grpSpPr>
          <a:xfrm>
            <a:off x="501650" y="1447800"/>
            <a:ext cx="8466138" cy="1217612"/>
            <a:chOff x="501650" y="1447800"/>
            <a:chExt cx="8466138" cy="1217612"/>
          </a:xfrm>
        </p:grpSpPr>
        <p:sp>
          <p:nvSpPr>
            <p:cNvPr id="47" name="Rectangle 2"/>
            <p:cNvSpPr>
              <a:spLocks noChangeArrowheads="1"/>
            </p:cNvSpPr>
            <p:nvPr/>
          </p:nvSpPr>
          <p:spPr bwMode="auto">
            <a:xfrm>
              <a:off x="3657600" y="1676400"/>
              <a:ext cx="5310188" cy="989012"/>
            </a:xfrm>
            <a:prstGeom prst="rect">
              <a:avLst/>
            </a:prstGeom>
            <a:solidFill>
              <a:srgbClr val="FF6600"/>
            </a:solidFill>
            <a:ln w="9525">
              <a:solidFill>
                <a:schemeClr val="tx1"/>
              </a:solidFill>
              <a:miter lim="800000"/>
              <a:headEnd/>
              <a:tailEnd/>
            </a:ln>
          </p:spPr>
          <p:txBody>
            <a:bodyPr wrap="none" anchor="ctr"/>
            <a:lstStyle/>
            <a:p>
              <a:endParaRPr lang="en-US" b="1">
                <a:latin typeface="Courier"/>
                <a:cs typeface="Courier"/>
              </a:endParaRPr>
            </a:p>
          </p:txBody>
        </p:sp>
        <p:sp>
          <p:nvSpPr>
            <p:cNvPr id="48" name="Rectangle 3"/>
            <p:cNvSpPr>
              <a:spLocks noChangeArrowheads="1"/>
            </p:cNvSpPr>
            <p:nvPr/>
          </p:nvSpPr>
          <p:spPr bwMode="auto">
            <a:xfrm>
              <a:off x="3836988" y="18557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1" name="Rectangle 4"/>
            <p:cNvSpPr>
              <a:spLocks noChangeArrowheads="1"/>
            </p:cNvSpPr>
            <p:nvPr/>
          </p:nvSpPr>
          <p:spPr bwMode="auto">
            <a:xfrm>
              <a:off x="4287838" y="18557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3" name="Rectangle 5"/>
            <p:cNvSpPr>
              <a:spLocks noChangeArrowheads="1"/>
            </p:cNvSpPr>
            <p:nvPr/>
          </p:nvSpPr>
          <p:spPr bwMode="auto">
            <a:xfrm>
              <a:off x="4737100" y="18557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4" name="Rectangle 6"/>
            <p:cNvSpPr>
              <a:spLocks noChangeArrowheads="1"/>
            </p:cNvSpPr>
            <p:nvPr/>
          </p:nvSpPr>
          <p:spPr bwMode="auto">
            <a:xfrm>
              <a:off x="5187950" y="18557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5" name="Rectangle 7"/>
            <p:cNvSpPr>
              <a:spLocks noChangeArrowheads="1"/>
            </p:cNvSpPr>
            <p:nvPr/>
          </p:nvSpPr>
          <p:spPr bwMode="auto">
            <a:xfrm>
              <a:off x="5637213" y="18557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6" name="Rectangle 8"/>
            <p:cNvSpPr>
              <a:spLocks noChangeArrowheads="1"/>
            </p:cNvSpPr>
            <p:nvPr/>
          </p:nvSpPr>
          <p:spPr bwMode="auto">
            <a:xfrm>
              <a:off x="6088063" y="18557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7" name="Rectangle 9"/>
            <p:cNvSpPr>
              <a:spLocks noChangeArrowheads="1"/>
            </p:cNvSpPr>
            <p:nvPr/>
          </p:nvSpPr>
          <p:spPr bwMode="auto">
            <a:xfrm>
              <a:off x="6537325" y="18557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8" name="Rectangle 10"/>
            <p:cNvSpPr>
              <a:spLocks noChangeArrowheads="1"/>
            </p:cNvSpPr>
            <p:nvPr/>
          </p:nvSpPr>
          <p:spPr bwMode="auto">
            <a:xfrm>
              <a:off x="6988175" y="18557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9" name="Rectangle 11"/>
            <p:cNvSpPr>
              <a:spLocks noChangeArrowheads="1"/>
            </p:cNvSpPr>
            <p:nvPr/>
          </p:nvSpPr>
          <p:spPr bwMode="auto">
            <a:xfrm>
              <a:off x="7439025" y="18557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0" name="Rectangle 12"/>
            <p:cNvSpPr>
              <a:spLocks noChangeArrowheads="1"/>
            </p:cNvSpPr>
            <p:nvPr/>
          </p:nvSpPr>
          <p:spPr bwMode="auto">
            <a:xfrm>
              <a:off x="7889875" y="18557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1" name="Rectangle 13"/>
            <p:cNvSpPr>
              <a:spLocks noChangeArrowheads="1"/>
            </p:cNvSpPr>
            <p:nvPr/>
          </p:nvSpPr>
          <p:spPr bwMode="auto">
            <a:xfrm>
              <a:off x="8339138" y="18557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2" name="Text Box 15"/>
            <p:cNvSpPr txBox="1">
              <a:spLocks noChangeArrowheads="1"/>
            </p:cNvSpPr>
            <p:nvPr/>
          </p:nvSpPr>
          <p:spPr bwMode="auto">
            <a:xfrm>
              <a:off x="3888360" y="1855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H</a:t>
              </a:r>
            </a:p>
          </p:txBody>
        </p:sp>
        <p:sp>
          <p:nvSpPr>
            <p:cNvPr id="63" name="Text Box 16"/>
            <p:cNvSpPr txBox="1">
              <a:spLocks noChangeArrowheads="1"/>
            </p:cNvSpPr>
            <p:nvPr/>
          </p:nvSpPr>
          <p:spPr bwMode="auto">
            <a:xfrm>
              <a:off x="3909860" y="22875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0</a:t>
              </a:r>
            </a:p>
          </p:txBody>
        </p:sp>
        <p:sp>
          <p:nvSpPr>
            <p:cNvPr id="64" name="Text Box 17"/>
            <p:cNvSpPr txBox="1">
              <a:spLocks noChangeArrowheads="1"/>
            </p:cNvSpPr>
            <p:nvPr/>
          </p:nvSpPr>
          <p:spPr bwMode="auto">
            <a:xfrm>
              <a:off x="4338417" y="1855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e</a:t>
              </a:r>
            </a:p>
          </p:txBody>
        </p:sp>
        <p:sp>
          <p:nvSpPr>
            <p:cNvPr id="65" name="Text Box 18"/>
            <p:cNvSpPr txBox="1">
              <a:spLocks noChangeArrowheads="1"/>
            </p:cNvSpPr>
            <p:nvPr/>
          </p:nvSpPr>
          <p:spPr bwMode="auto">
            <a:xfrm>
              <a:off x="4360710" y="22875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a:t>
              </a:r>
            </a:p>
          </p:txBody>
        </p:sp>
        <p:sp>
          <p:nvSpPr>
            <p:cNvPr id="66" name="Text Box 19"/>
            <p:cNvSpPr txBox="1">
              <a:spLocks noChangeArrowheads="1"/>
            </p:cNvSpPr>
            <p:nvPr/>
          </p:nvSpPr>
          <p:spPr bwMode="auto">
            <a:xfrm>
              <a:off x="4788474" y="1855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67" name="Text Box 20"/>
            <p:cNvSpPr txBox="1">
              <a:spLocks noChangeArrowheads="1"/>
            </p:cNvSpPr>
            <p:nvPr/>
          </p:nvSpPr>
          <p:spPr bwMode="auto">
            <a:xfrm>
              <a:off x="4809973" y="2289175"/>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2</a:t>
              </a:r>
            </a:p>
          </p:txBody>
        </p:sp>
        <p:sp>
          <p:nvSpPr>
            <p:cNvPr id="68" name="Text Box 21"/>
            <p:cNvSpPr txBox="1">
              <a:spLocks noChangeArrowheads="1"/>
            </p:cNvSpPr>
            <p:nvPr/>
          </p:nvSpPr>
          <p:spPr bwMode="auto">
            <a:xfrm>
              <a:off x="5239324" y="1855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69" name="Text Box 22"/>
            <p:cNvSpPr txBox="1">
              <a:spLocks noChangeArrowheads="1"/>
            </p:cNvSpPr>
            <p:nvPr/>
          </p:nvSpPr>
          <p:spPr bwMode="auto">
            <a:xfrm>
              <a:off x="5260823" y="22875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3</a:t>
              </a:r>
            </a:p>
          </p:txBody>
        </p:sp>
        <p:sp>
          <p:nvSpPr>
            <p:cNvPr id="70" name="Text Box 23"/>
            <p:cNvSpPr txBox="1">
              <a:spLocks noChangeArrowheads="1"/>
            </p:cNvSpPr>
            <p:nvPr/>
          </p:nvSpPr>
          <p:spPr bwMode="auto">
            <a:xfrm>
              <a:off x="5688013" y="18557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71" name="Text Box 24"/>
            <p:cNvSpPr txBox="1">
              <a:spLocks noChangeArrowheads="1"/>
            </p:cNvSpPr>
            <p:nvPr/>
          </p:nvSpPr>
          <p:spPr bwMode="auto">
            <a:xfrm>
              <a:off x="5710085" y="22860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4</a:t>
              </a:r>
            </a:p>
          </p:txBody>
        </p:sp>
        <p:sp>
          <p:nvSpPr>
            <p:cNvPr id="72" name="Text Box 25"/>
            <p:cNvSpPr txBox="1">
              <a:spLocks noChangeArrowheads="1"/>
            </p:cNvSpPr>
            <p:nvPr/>
          </p:nvSpPr>
          <p:spPr bwMode="auto">
            <a:xfrm>
              <a:off x="6160935" y="22860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5</a:t>
              </a:r>
            </a:p>
          </p:txBody>
        </p:sp>
        <p:sp>
          <p:nvSpPr>
            <p:cNvPr id="73" name="Text Box 26"/>
            <p:cNvSpPr txBox="1">
              <a:spLocks noChangeArrowheads="1"/>
            </p:cNvSpPr>
            <p:nvPr/>
          </p:nvSpPr>
          <p:spPr bwMode="auto">
            <a:xfrm>
              <a:off x="6589492" y="1855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W</a:t>
              </a:r>
            </a:p>
          </p:txBody>
        </p:sp>
        <p:sp>
          <p:nvSpPr>
            <p:cNvPr id="74" name="Text Box 27"/>
            <p:cNvSpPr txBox="1">
              <a:spLocks noChangeArrowheads="1"/>
            </p:cNvSpPr>
            <p:nvPr/>
          </p:nvSpPr>
          <p:spPr bwMode="auto">
            <a:xfrm>
              <a:off x="6610198" y="22875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6</a:t>
              </a:r>
            </a:p>
          </p:txBody>
        </p:sp>
        <p:sp>
          <p:nvSpPr>
            <p:cNvPr id="75" name="Text Box 28"/>
            <p:cNvSpPr txBox="1">
              <a:spLocks noChangeArrowheads="1"/>
            </p:cNvSpPr>
            <p:nvPr/>
          </p:nvSpPr>
          <p:spPr bwMode="auto">
            <a:xfrm>
              <a:off x="7038975" y="18557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76" name="Text Box 29"/>
            <p:cNvSpPr txBox="1">
              <a:spLocks noChangeArrowheads="1"/>
            </p:cNvSpPr>
            <p:nvPr/>
          </p:nvSpPr>
          <p:spPr bwMode="auto">
            <a:xfrm>
              <a:off x="7061048" y="22860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7</a:t>
              </a:r>
            </a:p>
          </p:txBody>
        </p:sp>
        <p:sp>
          <p:nvSpPr>
            <p:cNvPr id="77" name="Text Box 30"/>
            <p:cNvSpPr txBox="1">
              <a:spLocks noChangeArrowheads="1"/>
            </p:cNvSpPr>
            <p:nvPr/>
          </p:nvSpPr>
          <p:spPr bwMode="auto">
            <a:xfrm>
              <a:off x="7490399" y="1855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r</a:t>
              </a:r>
            </a:p>
          </p:txBody>
        </p:sp>
        <p:sp>
          <p:nvSpPr>
            <p:cNvPr id="78" name="Text Box 31"/>
            <p:cNvSpPr txBox="1">
              <a:spLocks noChangeArrowheads="1"/>
            </p:cNvSpPr>
            <p:nvPr/>
          </p:nvSpPr>
          <p:spPr bwMode="auto">
            <a:xfrm>
              <a:off x="7511898" y="22844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8</a:t>
              </a:r>
            </a:p>
          </p:txBody>
        </p:sp>
        <p:sp>
          <p:nvSpPr>
            <p:cNvPr id="79" name="Text Box 32"/>
            <p:cNvSpPr txBox="1">
              <a:spLocks noChangeArrowheads="1"/>
            </p:cNvSpPr>
            <p:nvPr/>
          </p:nvSpPr>
          <p:spPr bwMode="auto">
            <a:xfrm>
              <a:off x="7941249" y="1855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80" name="Text Box 33"/>
            <p:cNvSpPr txBox="1">
              <a:spLocks noChangeArrowheads="1"/>
            </p:cNvSpPr>
            <p:nvPr/>
          </p:nvSpPr>
          <p:spPr bwMode="auto">
            <a:xfrm>
              <a:off x="7962748" y="22844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9</a:t>
              </a:r>
            </a:p>
          </p:txBody>
        </p:sp>
        <p:sp>
          <p:nvSpPr>
            <p:cNvPr id="81" name="Text Box 34"/>
            <p:cNvSpPr txBox="1">
              <a:spLocks noChangeArrowheads="1"/>
            </p:cNvSpPr>
            <p:nvPr/>
          </p:nvSpPr>
          <p:spPr bwMode="auto">
            <a:xfrm>
              <a:off x="8389938" y="18557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d</a:t>
              </a:r>
            </a:p>
          </p:txBody>
        </p:sp>
        <p:sp>
          <p:nvSpPr>
            <p:cNvPr id="82" name="Text Box 35"/>
            <p:cNvSpPr txBox="1">
              <a:spLocks noChangeArrowheads="1"/>
            </p:cNvSpPr>
            <p:nvPr/>
          </p:nvSpPr>
          <p:spPr bwMode="auto">
            <a:xfrm>
              <a:off x="8358934" y="2286000"/>
              <a:ext cx="40014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10</a:t>
              </a:r>
            </a:p>
          </p:txBody>
        </p:sp>
        <p:sp>
          <p:nvSpPr>
            <p:cNvPr id="83" name="Text Box 37"/>
            <p:cNvSpPr txBox="1">
              <a:spLocks noChangeArrowheads="1"/>
            </p:cNvSpPr>
            <p:nvPr/>
          </p:nvSpPr>
          <p:spPr bwMode="auto">
            <a:xfrm>
              <a:off x="501650" y="1809750"/>
              <a:ext cx="1403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dirty="0">
                  <a:solidFill>
                    <a:srgbClr val="000090"/>
                  </a:solidFill>
                  <a:latin typeface="Courier"/>
                  <a:cs typeface="Courier"/>
                </a:rPr>
                <a:t>greeting</a:t>
              </a:r>
            </a:p>
          </p:txBody>
        </p:sp>
        <p:sp>
          <p:nvSpPr>
            <p:cNvPr id="84" name="Text Box 9"/>
            <p:cNvSpPr txBox="1">
              <a:spLocks noChangeArrowheads="1"/>
            </p:cNvSpPr>
            <p:nvPr/>
          </p:nvSpPr>
          <p:spPr bwMode="auto">
            <a:xfrm>
              <a:off x="1981200" y="1884402"/>
              <a:ext cx="1371600" cy="276999"/>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sp>
          <p:nvSpPr>
            <p:cNvPr id="85" name="Text Box 9"/>
            <p:cNvSpPr txBox="1">
              <a:spLocks noChangeArrowheads="1"/>
            </p:cNvSpPr>
            <p:nvPr/>
          </p:nvSpPr>
          <p:spPr bwMode="auto">
            <a:xfrm>
              <a:off x="3657600" y="1447800"/>
              <a:ext cx="12954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grpSp>
      <p:sp>
        <p:nvSpPr>
          <p:cNvPr id="86" name="Text Box 9"/>
          <p:cNvSpPr txBox="1">
            <a:spLocks noChangeArrowheads="1"/>
          </p:cNvSpPr>
          <p:nvPr/>
        </p:nvSpPr>
        <p:spPr bwMode="auto">
          <a:xfrm>
            <a:off x="304800" y="2971800"/>
            <a:ext cx="5943600" cy="143116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greeting = "Hello World"</a:t>
            </a:r>
          </a:p>
          <a:p>
            <a:pPr>
              <a:buNone/>
            </a:pPr>
            <a:r>
              <a:rPr lang="en-AU" sz="1800" b="1" dirty="0" err="1">
                <a:solidFill>
                  <a:srgbClr val="000090"/>
                </a:solidFill>
                <a:latin typeface="Courier"/>
                <a:cs typeface="Courier"/>
              </a:rPr>
              <a:t>last_letter</a:t>
            </a:r>
            <a:r>
              <a:rPr lang="en-AU" sz="1800" b="1" dirty="0">
                <a:solidFill>
                  <a:srgbClr val="000090"/>
                </a:solidFill>
                <a:latin typeface="Courier"/>
                <a:cs typeface="Courier"/>
              </a:rPr>
              <a:t> = </a:t>
            </a:r>
            <a:r>
              <a:rPr lang="en-AU" sz="1800" b="1" dirty="0">
                <a:solidFill>
                  <a:srgbClr val="FF00FF"/>
                </a:solidFill>
                <a:latin typeface="Courier"/>
                <a:cs typeface="Courier"/>
              </a:rPr>
              <a:t>greeting</a:t>
            </a:r>
            <a:r>
              <a:rPr lang="en-AU" sz="1800" b="1" dirty="0">
                <a:solidFill>
                  <a:srgbClr val="000090"/>
                </a:solidFill>
                <a:latin typeface="Courier"/>
                <a:cs typeface="Courier"/>
              </a:rPr>
              <a:t>[</a:t>
            </a:r>
            <a:r>
              <a:rPr lang="en-AU" sz="1800" b="1" dirty="0">
                <a:solidFill>
                  <a:srgbClr val="FF00FF"/>
                </a:solidFill>
                <a:latin typeface="Courier"/>
                <a:cs typeface="Courier"/>
              </a:rPr>
              <a:t>-1</a:t>
            </a:r>
            <a:r>
              <a:rPr lang="en-AU" sz="1800" b="1" dirty="0">
                <a:solidFill>
                  <a:srgbClr val="000090"/>
                </a:solidFill>
                <a:latin typeface="Courier"/>
                <a:cs typeface="Courier"/>
              </a:rPr>
              <a:t>]</a:t>
            </a:r>
          </a:p>
          <a:p>
            <a:pPr>
              <a:buNone/>
            </a:pPr>
            <a:r>
              <a:rPr lang="en-AU" sz="1800" b="1" dirty="0" err="1">
                <a:solidFill>
                  <a:srgbClr val="000090"/>
                </a:solidFill>
                <a:latin typeface="Courier"/>
                <a:cs typeface="Courier"/>
              </a:rPr>
              <a:t>second_to_last</a:t>
            </a:r>
            <a:r>
              <a:rPr lang="en-AU" sz="1800" b="1" dirty="0">
                <a:solidFill>
                  <a:srgbClr val="000090"/>
                </a:solidFill>
                <a:latin typeface="Courier"/>
                <a:cs typeface="Courier"/>
              </a:rPr>
              <a:t> = </a:t>
            </a:r>
            <a:r>
              <a:rPr lang="en-AU" sz="1800" b="1" dirty="0">
                <a:solidFill>
                  <a:srgbClr val="FF00FF"/>
                </a:solidFill>
                <a:latin typeface="Courier"/>
                <a:cs typeface="Courier"/>
              </a:rPr>
              <a:t>greeting</a:t>
            </a:r>
            <a:r>
              <a:rPr lang="en-AU" sz="1800" b="1" dirty="0">
                <a:solidFill>
                  <a:srgbClr val="000090"/>
                </a:solidFill>
                <a:latin typeface="Courier"/>
                <a:cs typeface="Courier"/>
              </a:rPr>
              <a:t>[</a:t>
            </a:r>
            <a:r>
              <a:rPr lang="en-AU" sz="1800" b="1" dirty="0">
                <a:solidFill>
                  <a:srgbClr val="FF00FF"/>
                </a:solidFill>
                <a:latin typeface="Courier"/>
                <a:cs typeface="Courier"/>
              </a:rPr>
              <a:t>-2</a:t>
            </a:r>
            <a:r>
              <a:rPr lang="en-AU" sz="1800" b="1" dirty="0">
                <a:solidFill>
                  <a:srgbClr val="000090"/>
                </a:solidFill>
                <a:latin typeface="Courier"/>
                <a:cs typeface="Courier"/>
              </a:rPr>
              <a:t>]</a:t>
            </a:r>
          </a:p>
          <a:p>
            <a:pPr>
              <a:buNone/>
            </a:pPr>
            <a:r>
              <a:rPr lang="en-AU" sz="1800" b="1" dirty="0">
                <a:solidFill>
                  <a:srgbClr val="000090"/>
                </a:solidFill>
                <a:latin typeface="Courier"/>
                <a:cs typeface="Courier"/>
              </a:rPr>
              <a:t>print(</a:t>
            </a:r>
            <a:r>
              <a:rPr lang="en-AU" sz="1800" b="1" dirty="0" err="1">
                <a:solidFill>
                  <a:srgbClr val="000090"/>
                </a:solidFill>
                <a:latin typeface="Courier"/>
                <a:cs typeface="Courier"/>
              </a:rPr>
              <a:t>last_letter</a:t>
            </a:r>
            <a:r>
              <a:rPr lang="en-AU" sz="1800" b="1" dirty="0">
                <a:solidFill>
                  <a:srgbClr val="000090"/>
                </a:solidFill>
                <a:latin typeface="Courier"/>
                <a:cs typeface="Courier"/>
              </a:rPr>
              <a:t>, </a:t>
            </a:r>
            <a:r>
              <a:rPr lang="en-AU" sz="1800" b="1" dirty="0" err="1">
                <a:solidFill>
                  <a:srgbClr val="000090"/>
                </a:solidFill>
                <a:latin typeface="Courier"/>
                <a:cs typeface="Courier"/>
              </a:rPr>
              <a:t>second_to_last</a:t>
            </a:r>
            <a:r>
              <a:rPr lang="en-AU" sz="1800" b="1" dirty="0">
                <a:solidFill>
                  <a:srgbClr val="000090"/>
                </a:solidFill>
                <a:latin typeface="Courier"/>
                <a:cs typeface="Courier"/>
              </a:rPr>
              <a:t>)</a:t>
            </a:r>
            <a:endParaRPr lang="en-NZ" sz="1800" b="1" dirty="0">
              <a:solidFill>
                <a:srgbClr val="000090"/>
              </a:solidFill>
              <a:latin typeface="Courier"/>
              <a:cs typeface="Courier"/>
            </a:endParaRPr>
          </a:p>
        </p:txBody>
      </p:sp>
      <p:sp>
        <p:nvSpPr>
          <p:cNvPr id="87" name="Text Box 9"/>
          <p:cNvSpPr txBox="1">
            <a:spLocks noChangeArrowheads="1"/>
          </p:cNvSpPr>
          <p:nvPr/>
        </p:nvSpPr>
        <p:spPr bwMode="auto">
          <a:xfrm>
            <a:off x="381000" y="5410200"/>
            <a:ext cx="5943600" cy="72327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greeting = "Hello World"</a:t>
            </a:r>
          </a:p>
          <a:p>
            <a:pPr>
              <a:buNone/>
            </a:pPr>
            <a:r>
              <a:rPr lang="en-AU" sz="1800" b="1" dirty="0" err="1">
                <a:solidFill>
                  <a:srgbClr val="000090"/>
                </a:solidFill>
                <a:latin typeface="Courier"/>
                <a:cs typeface="Courier"/>
              </a:rPr>
              <a:t>a_letter</a:t>
            </a:r>
            <a:r>
              <a:rPr lang="en-AU" sz="1800" b="1" dirty="0">
                <a:solidFill>
                  <a:srgbClr val="000090"/>
                </a:solidFill>
                <a:latin typeface="Courier"/>
                <a:cs typeface="Courier"/>
              </a:rPr>
              <a:t> = greeting[-</a:t>
            </a:r>
            <a:r>
              <a:rPr lang="en-AU" sz="1800" b="1" dirty="0" err="1">
                <a:solidFill>
                  <a:srgbClr val="000090"/>
                </a:solidFill>
                <a:latin typeface="Courier"/>
                <a:cs typeface="Courier"/>
              </a:rPr>
              <a:t>len</a:t>
            </a:r>
            <a:r>
              <a:rPr lang="en-AU" sz="1800" b="1" dirty="0">
                <a:solidFill>
                  <a:srgbClr val="000090"/>
                </a:solidFill>
                <a:latin typeface="Courier"/>
                <a:cs typeface="Courier"/>
              </a:rPr>
              <a:t>(greeting)]</a:t>
            </a:r>
            <a:endParaRPr lang="en-NZ" sz="1800" b="1" dirty="0">
              <a:solidFill>
                <a:srgbClr val="000090"/>
              </a:solidFill>
              <a:latin typeface="Courier"/>
              <a:cs typeface="Courier"/>
            </a:endParaRPr>
          </a:p>
        </p:txBody>
      </p:sp>
    </p:spTree>
    <p:extLst>
      <p:ext uri="{BB962C8B-B14F-4D97-AF65-F5344CB8AC3E}">
        <p14:creationId xmlns:p14="http://schemas.microsoft.com/office/powerpoint/2010/main" val="2511848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8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NZ" dirty="0"/>
              <a:t>At the end of this lecture, students should be able to:</a:t>
            </a:r>
          </a:p>
          <a:p>
            <a:pPr marL="360363" indent="-182563"/>
            <a:r>
              <a:rPr lang="en-NZ" sz="1600" dirty="0"/>
              <a:t>Understand that a variable stores a reference to the object</a:t>
            </a:r>
          </a:p>
          <a:p>
            <a:pPr marL="360363" indent="-182563"/>
            <a:r>
              <a:rPr lang="en-NZ" sz="1600" dirty="0"/>
              <a:t>Understand that string objects are a sequence of characters</a:t>
            </a:r>
          </a:p>
          <a:p>
            <a:pPr marL="360363" indent="-182563"/>
            <a:r>
              <a:rPr lang="en-NZ" sz="1600" dirty="0"/>
              <a:t>Use the len() function to calculate how many characters are in a string</a:t>
            </a:r>
          </a:p>
          <a:p>
            <a:pPr marL="360363" indent="-182563"/>
            <a:r>
              <a:rPr lang="en-NZ" sz="1600" dirty="0"/>
              <a:t>Obtain a single character from a string</a:t>
            </a:r>
          </a:p>
          <a:p>
            <a:pPr marL="360363" indent="-182563"/>
            <a:r>
              <a:rPr lang="en-NZ" sz="1600" dirty="0"/>
              <a:t>Slice strings</a:t>
            </a:r>
          </a:p>
          <a:p>
            <a:pPr marL="360363" indent="-182563"/>
            <a:r>
              <a:rPr lang="en-NZ" sz="1600" dirty="0"/>
              <a:t>Concatenate strings</a:t>
            </a:r>
          </a:p>
          <a:p>
            <a:pPr marL="0" indent="0">
              <a:buNone/>
            </a:pPr>
            <a:endParaRPr lang="en-NZ" dirty="0"/>
          </a:p>
        </p:txBody>
      </p:sp>
      <p:sp>
        <p:nvSpPr>
          <p:cNvPr id="3" name="Title 2"/>
          <p:cNvSpPr>
            <a:spLocks noGrp="1"/>
          </p:cNvSpPr>
          <p:nvPr>
            <p:ph type="title"/>
          </p:nvPr>
        </p:nvSpPr>
        <p:spPr/>
        <p:txBody>
          <a:bodyPr/>
          <a:lstStyle/>
          <a:p>
            <a:r>
              <a:rPr lang="en-NZ" dirty="0"/>
              <a:t>Learning outcomes</a:t>
            </a:r>
          </a:p>
        </p:txBody>
      </p:sp>
      <p:sp>
        <p:nvSpPr>
          <p:cNvPr id="6" name="Footer Placeholder 5"/>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2</a:t>
            </a:fld>
            <a:endParaRPr lang="en-US" dirty="0"/>
          </a:p>
        </p:txBody>
      </p:sp>
    </p:spTree>
    <p:custDataLst>
      <p:tags r:id="rId1"/>
    </p:custDataLst>
    <p:extLst>
      <p:ext uri="{BB962C8B-B14F-4D97-AF65-F5344CB8AC3E}">
        <p14:creationId xmlns:p14="http://schemas.microsoft.com/office/powerpoint/2010/main" val="2003207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Slicing strings</a:t>
            </a:r>
            <a:endParaRPr lang="en-NZ" dirty="0"/>
          </a:p>
        </p:txBody>
      </p:sp>
      <p:sp>
        <p:nvSpPr>
          <p:cNvPr id="3" name="Content Placeholder 2"/>
          <p:cNvSpPr>
            <a:spLocks noGrp="1"/>
          </p:cNvSpPr>
          <p:nvPr>
            <p:ph sz="quarter" idx="1"/>
          </p:nvPr>
        </p:nvSpPr>
        <p:spPr/>
        <p:txBody>
          <a:bodyPr>
            <a:normAutofit/>
          </a:bodyPr>
          <a:lstStyle/>
          <a:p>
            <a:r>
              <a:rPr lang="en-US" dirty="0"/>
              <a:t>As well as obtaining a single character from a string, a whole sections of the string can be obtained.  This is called </a:t>
            </a:r>
            <a:r>
              <a:rPr lang="en-US" b="1" dirty="0">
                <a:solidFill>
                  <a:srgbClr val="0000FF"/>
                </a:solidFill>
              </a:rPr>
              <a:t>slicing</a:t>
            </a:r>
            <a:r>
              <a:rPr lang="en-US" dirty="0"/>
              <a:t>.  </a:t>
            </a:r>
          </a:p>
          <a:p>
            <a:endParaRPr lang="en-US" dirty="0"/>
          </a:p>
          <a:p>
            <a:endParaRPr lang="en-US" dirty="0"/>
          </a:p>
          <a:p>
            <a:pPr marL="0" indent="0">
              <a:buNone/>
            </a:pPr>
            <a:endParaRPr lang="en-US" sz="2800" dirty="0"/>
          </a:p>
          <a:p>
            <a:r>
              <a:rPr lang="en-US" dirty="0"/>
              <a:t>To get a section of a string we use square brackets, the index of the first character in the section we want, a colon followed by the index of the character </a:t>
            </a:r>
            <a:r>
              <a:rPr lang="en-US" b="1" dirty="0">
                <a:solidFill>
                  <a:srgbClr val="0000FF"/>
                </a:solidFill>
              </a:rPr>
              <a:t>after</a:t>
            </a:r>
            <a:r>
              <a:rPr lang="en-US" dirty="0"/>
              <a:t> the end of the required section.</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20</a:t>
            </a:fld>
            <a:endParaRPr lang="en-US" dirty="0"/>
          </a:p>
        </p:txBody>
      </p:sp>
      <p:grpSp>
        <p:nvGrpSpPr>
          <p:cNvPr id="6" name="Group 5"/>
          <p:cNvGrpSpPr/>
          <p:nvPr/>
        </p:nvGrpSpPr>
        <p:grpSpPr>
          <a:xfrm>
            <a:off x="501650" y="1676400"/>
            <a:ext cx="8618538" cy="1217612"/>
            <a:chOff x="501650" y="1828800"/>
            <a:chExt cx="8618538" cy="1217612"/>
          </a:xfrm>
        </p:grpSpPr>
        <p:sp>
          <p:nvSpPr>
            <p:cNvPr id="46" name="Rectangle 2"/>
            <p:cNvSpPr>
              <a:spLocks noChangeArrowheads="1"/>
            </p:cNvSpPr>
            <p:nvPr/>
          </p:nvSpPr>
          <p:spPr bwMode="auto">
            <a:xfrm>
              <a:off x="3810000" y="2057400"/>
              <a:ext cx="5310188" cy="989012"/>
            </a:xfrm>
            <a:prstGeom prst="rect">
              <a:avLst/>
            </a:prstGeom>
            <a:solidFill>
              <a:srgbClr val="FF6600"/>
            </a:solidFill>
            <a:ln w="9525">
              <a:solidFill>
                <a:schemeClr val="tx1"/>
              </a:solidFill>
              <a:miter lim="800000"/>
              <a:headEnd/>
              <a:tailEnd/>
            </a:ln>
          </p:spPr>
          <p:txBody>
            <a:bodyPr wrap="none" anchor="ctr"/>
            <a:lstStyle/>
            <a:p>
              <a:endParaRPr lang="en-US" b="1">
                <a:latin typeface="Courier"/>
                <a:cs typeface="Courier"/>
              </a:endParaRPr>
            </a:p>
          </p:txBody>
        </p:sp>
        <p:sp>
          <p:nvSpPr>
            <p:cNvPr id="47" name="Rectangle 3"/>
            <p:cNvSpPr>
              <a:spLocks noChangeArrowheads="1"/>
            </p:cNvSpPr>
            <p:nvPr/>
          </p:nvSpPr>
          <p:spPr bwMode="auto">
            <a:xfrm>
              <a:off x="3989388" y="22367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48" name="Rectangle 4"/>
            <p:cNvSpPr>
              <a:spLocks noChangeArrowheads="1"/>
            </p:cNvSpPr>
            <p:nvPr/>
          </p:nvSpPr>
          <p:spPr bwMode="auto">
            <a:xfrm>
              <a:off x="4440238" y="22367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1" name="Rectangle 5"/>
            <p:cNvSpPr>
              <a:spLocks noChangeArrowheads="1"/>
            </p:cNvSpPr>
            <p:nvPr/>
          </p:nvSpPr>
          <p:spPr bwMode="auto">
            <a:xfrm>
              <a:off x="4889500" y="22367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3" name="Rectangle 6"/>
            <p:cNvSpPr>
              <a:spLocks noChangeArrowheads="1"/>
            </p:cNvSpPr>
            <p:nvPr/>
          </p:nvSpPr>
          <p:spPr bwMode="auto">
            <a:xfrm>
              <a:off x="5340350" y="22367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4" name="Rectangle 7"/>
            <p:cNvSpPr>
              <a:spLocks noChangeArrowheads="1"/>
            </p:cNvSpPr>
            <p:nvPr/>
          </p:nvSpPr>
          <p:spPr bwMode="auto">
            <a:xfrm>
              <a:off x="5789613" y="22367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5" name="Rectangle 8"/>
            <p:cNvSpPr>
              <a:spLocks noChangeArrowheads="1"/>
            </p:cNvSpPr>
            <p:nvPr/>
          </p:nvSpPr>
          <p:spPr bwMode="auto">
            <a:xfrm>
              <a:off x="6240463" y="22367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6" name="Rectangle 9"/>
            <p:cNvSpPr>
              <a:spLocks noChangeArrowheads="1"/>
            </p:cNvSpPr>
            <p:nvPr/>
          </p:nvSpPr>
          <p:spPr bwMode="auto">
            <a:xfrm>
              <a:off x="6689725" y="22367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7" name="Rectangle 10"/>
            <p:cNvSpPr>
              <a:spLocks noChangeArrowheads="1"/>
            </p:cNvSpPr>
            <p:nvPr/>
          </p:nvSpPr>
          <p:spPr bwMode="auto">
            <a:xfrm>
              <a:off x="7140575" y="22367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8" name="Rectangle 11"/>
            <p:cNvSpPr>
              <a:spLocks noChangeArrowheads="1"/>
            </p:cNvSpPr>
            <p:nvPr/>
          </p:nvSpPr>
          <p:spPr bwMode="auto">
            <a:xfrm>
              <a:off x="7591425" y="22367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9" name="Rectangle 12"/>
            <p:cNvSpPr>
              <a:spLocks noChangeArrowheads="1"/>
            </p:cNvSpPr>
            <p:nvPr/>
          </p:nvSpPr>
          <p:spPr bwMode="auto">
            <a:xfrm>
              <a:off x="8042275" y="22367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0" name="Rectangle 13"/>
            <p:cNvSpPr>
              <a:spLocks noChangeArrowheads="1"/>
            </p:cNvSpPr>
            <p:nvPr/>
          </p:nvSpPr>
          <p:spPr bwMode="auto">
            <a:xfrm>
              <a:off x="8491538" y="22367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1" name="Text Box 15"/>
            <p:cNvSpPr txBox="1">
              <a:spLocks noChangeArrowheads="1"/>
            </p:cNvSpPr>
            <p:nvPr/>
          </p:nvSpPr>
          <p:spPr bwMode="auto">
            <a:xfrm>
              <a:off x="4040760" y="2236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H</a:t>
              </a:r>
            </a:p>
          </p:txBody>
        </p:sp>
        <p:sp>
          <p:nvSpPr>
            <p:cNvPr id="62" name="Text Box 16"/>
            <p:cNvSpPr txBox="1">
              <a:spLocks noChangeArrowheads="1"/>
            </p:cNvSpPr>
            <p:nvPr/>
          </p:nvSpPr>
          <p:spPr bwMode="auto">
            <a:xfrm>
              <a:off x="4062260" y="26685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0</a:t>
              </a:r>
            </a:p>
          </p:txBody>
        </p:sp>
        <p:sp>
          <p:nvSpPr>
            <p:cNvPr id="63" name="Text Box 17"/>
            <p:cNvSpPr txBox="1">
              <a:spLocks noChangeArrowheads="1"/>
            </p:cNvSpPr>
            <p:nvPr/>
          </p:nvSpPr>
          <p:spPr bwMode="auto">
            <a:xfrm>
              <a:off x="4490817" y="2236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e</a:t>
              </a:r>
            </a:p>
          </p:txBody>
        </p:sp>
        <p:sp>
          <p:nvSpPr>
            <p:cNvPr id="64" name="Text Box 18"/>
            <p:cNvSpPr txBox="1">
              <a:spLocks noChangeArrowheads="1"/>
            </p:cNvSpPr>
            <p:nvPr/>
          </p:nvSpPr>
          <p:spPr bwMode="auto">
            <a:xfrm>
              <a:off x="4513110" y="26685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a:t>
              </a:r>
            </a:p>
          </p:txBody>
        </p:sp>
        <p:sp>
          <p:nvSpPr>
            <p:cNvPr id="65" name="Text Box 19"/>
            <p:cNvSpPr txBox="1">
              <a:spLocks noChangeArrowheads="1"/>
            </p:cNvSpPr>
            <p:nvPr/>
          </p:nvSpPr>
          <p:spPr bwMode="auto">
            <a:xfrm>
              <a:off x="4940874" y="2236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66" name="Text Box 20"/>
            <p:cNvSpPr txBox="1">
              <a:spLocks noChangeArrowheads="1"/>
            </p:cNvSpPr>
            <p:nvPr/>
          </p:nvSpPr>
          <p:spPr bwMode="auto">
            <a:xfrm>
              <a:off x="4962373" y="2670175"/>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2</a:t>
              </a:r>
            </a:p>
          </p:txBody>
        </p:sp>
        <p:sp>
          <p:nvSpPr>
            <p:cNvPr id="67" name="Text Box 21"/>
            <p:cNvSpPr txBox="1">
              <a:spLocks noChangeArrowheads="1"/>
            </p:cNvSpPr>
            <p:nvPr/>
          </p:nvSpPr>
          <p:spPr bwMode="auto">
            <a:xfrm>
              <a:off x="5391724" y="2236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68" name="Text Box 22"/>
            <p:cNvSpPr txBox="1">
              <a:spLocks noChangeArrowheads="1"/>
            </p:cNvSpPr>
            <p:nvPr/>
          </p:nvSpPr>
          <p:spPr bwMode="auto">
            <a:xfrm>
              <a:off x="5413223" y="26685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3</a:t>
              </a:r>
            </a:p>
          </p:txBody>
        </p:sp>
        <p:sp>
          <p:nvSpPr>
            <p:cNvPr id="69" name="Text Box 23"/>
            <p:cNvSpPr txBox="1">
              <a:spLocks noChangeArrowheads="1"/>
            </p:cNvSpPr>
            <p:nvPr/>
          </p:nvSpPr>
          <p:spPr bwMode="auto">
            <a:xfrm>
              <a:off x="5840413" y="22367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70" name="Text Box 24"/>
            <p:cNvSpPr txBox="1">
              <a:spLocks noChangeArrowheads="1"/>
            </p:cNvSpPr>
            <p:nvPr/>
          </p:nvSpPr>
          <p:spPr bwMode="auto">
            <a:xfrm>
              <a:off x="5862485" y="26670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4</a:t>
              </a:r>
            </a:p>
          </p:txBody>
        </p:sp>
        <p:sp>
          <p:nvSpPr>
            <p:cNvPr id="71" name="Text Box 25"/>
            <p:cNvSpPr txBox="1">
              <a:spLocks noChangeArrowheads="1"/>
            </p:cNvSpPr>
            <p:nvPr/>
          </p:nvSpPr>
          <p:spPr bwMode="auto">
            <a:xfrm>
              <a:off x="6313335" y="26670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5</a:t>
              </a:r>
            </a:p>
          </p:txBody>
        </p:sp>
        <p:sp>
          <p:nvSpPr>
            <p:cNvPr id="72" name="Text Box 26"/>
            <p:cNvSpPr txBox="1">
              <a:spLocks noChangeArrowheads="1"/>
            </p:cNvSpPr>
            <p:nvPr/>
          </p:nvSpPr>
          <p:spPr bwMode="auto">
            <a:xfrm>
              <a:off x="6741892" y="2236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W</a:t>
              </a:r>
            </a:p>
          </p:txBody>
        </p:sp>
        <p:sp>
          <p:nvSpPr>
            <p:cNvPr id="73" name="Text Box 27"/>
            <p:cNvSpPr txBox="1">
              <a:spLocks noChangeArrowheads="1"/>
            </p:cNvSpPr>
            <p:nvPr/>
          </p:nvSpPr>
          <p:spPr bwMode="auto">
            <a:xfrm>
              <a:off x="6762598" y="26685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6</a:t>
              </a:r>
            </a:p>
          </p:txBody>
        </p:sp>
        <p:sp>
          <p:nvSpPr>
            <p:cNvPr id="74" name="Text Box 28"/>
            <p:cNvSpPr txBox="1">
              <a:spLocks noChangeArrowheads="1"/>
            </p:cNvSpPr>
            <p:nvPr/>
          </p:nvSpPr>
          <p:spPr bwMode="auto">
            <a:xfrm>
              <a:off x="7191375" y="22367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75" name="Text Box 29"/>
            <p:cNvSpPr txBox="1">
              <a:spLocks noChangeArrowheads="1"/>
            </p:cNvSpPr>
            <p:nvPr/>
          </p:nvSpPr>
          <p:spPr bwMode="auto">
            <a:xfrm>
              <a:off x="7213448" y="26670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7</a:t>
              </a:r>
            </a:p>
          </p:txBody>
        </p:sp>
        <p:sp>
          <p:nvSpPr>
            <p:cNvPr id="76" name="Text Box 30"/>
            <p:cNvSpPr txBox="1">
              <a:spLocks noChangeArrowheads="1"/>
            </p:cNvSpPr>
            <p:nvPr/>
          </p:nvSpPr>
          <p:spPr bwMode="auto">
            <a:xfrm>
              <a:off x="7642799" y="2236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r</a:t>
              </a:r>
            </a:p>
          </p:txBody>
        </p:sp>
        <p:sp>
          <p:nvSpPr>
            <p:cNvPr id="77" name="Text Box 31"/>
            <p:cNvSpPr txBox="1">
              <a:spLocks noChangeArrowheads="1"/>
            </p:cNvSpPr>
            <p:nvPr/>
          </p:nvSpPr>
          <p:spPr bwMode="auto">
            <a:xfrm>
              <a:off x="7664298" y="26654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8</a:t>
              </a:r>
            </a:p>
          </p:txBody>
        </p:sp>
        <p:sp>
          <p:nvSpPr>
            <p:cNvPr id="78" name="Text Box 32"/>
            <p:cNvSpPr txBox="1">
              <a:spLocks noChangeArrowheads="1"/>
            </p:cNvSpPr>
            <p:nvPr/>
          </p:nvSpPr>
          <p:spPr bwMode="auto">
            <a:xfrm>
              <a:off x="8093649" y="22367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79" name="Text Box 33"/>
            <p:cNvSpPr txBox="1">
              <a:spLocks noChangeArrowheads="1"/>
            </p:cNvSpPr>
            <p:nvPr/>
          </p:nvSpPr>
          <p:spPr bwMode="auto">
            <a:xfrm>
              <a:off x="8115148" y="26654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9</a:t>
              </a:r>
            </a:p>
          </p:txBody>
        </p:sp>
        <p:sp>
          <p:nvSpPr>
            <p:cNvPr id="80" name="Text Box 34"/>
            <p:cNvSpPr txBox="1">
              <a:spLocks noChangeArrowheads="1"/>
            </p:cNvSpPr>
            <p:nvPr/>
          </p:nvSpPr>
          <p:spPr bwMode="auto">
            <a:xfrm>
              <a:off x="8542338" y="22367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d</a:t>
              </a:r>
            </a:p>
          </p:txBody>
        </p:sp>
        <p:sp>
          <p:nvSpPr>
            <p:cNvPr id="81" name="Text Box 35"/>
            <p:cNvSpPr txBox="1">
              <a:spLocks noChangeArrowheads="1"/>
            </p:cNvSpPr>
            <p:nvPr/>
          </p:nvSpPr>
          <p:spPr bwMode="auto">
            <a:xfrm>
              <a:off x="8511334" y="2667000"/>
              <a:ext cx="40014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10</a:t>
              </a:r>
            </a:p>
          </p:txBody>
        </p:sp>
        <p:sp>
          <p:nvSpPr>
            <p:cNvPr id="82" name="Text Box 37"/>
            <p:cNvSpPr txBox="1">
              <a:spLocks noChangeArrowheads="1"/>
            </p:cNvSpPr>
            <p:nvPr/>
          </p:nvSpPr>
          <p:spPr bwMode="auto">
            <a:xfrm>
              <a:off x="501650" y="1962150"/>
              <a:ext cx="1403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dirty="0">
                  <a:solidFill>
                    <a:srgbClr val="000090"/>
                  </a:solidFill>
                  <a:latin typeface="Courier"/>
                  <a:cs typeface="Courier"/>
                </a:rPr>
                <a:t>greeting</a:t>
              </a:r>
            </a:p>
          </p:txBody>
        </p:sp>
        <p:sp>
          <p:nvSpPr>
            <p:cNvPr id="83" name="Text Box 9"/>
            <p:cNvSpPr txBox="1">
              <a:spLocks noChangeArrowheads="1"/>
            </p:cNvSpPr>
            <p:nvPr/>
          </p:nvSpPr>
          <p:spPr bwMode="auto">
            <a:xfrm>
              <a:off x="1981200" y="2036802"/>
              <a:ext cx="1371600" cy="276999"/>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sp>
          <p:nvSpPr>
            <p:cNvPr id="84" name="Text Box 9"/>
            <p:cNvSpPr txBox="1">
              <a:spLocks noChangeArrowheads="1"/>
            </p:cNvSpPr>
            <p:nvPr/>
          </p:nvSpPr>
          <p:spPr bwMode="auto">
            <a:xfrm>
              <a:off x="3810000" y="1828800"/>
              <a:ext cx="12954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grpSp>
      <p:sp>
        <p:nvSpPr>
          <p:cNvPr id="85" name="Text Box 9"/>
          <p:cNvSpPr txBox="1">
            <a:spLocks noChangeArrowheads="1"/>
          </p:cNvSpPr>
          <p:nvPr/>
        </p:nvSpPr>
        <p:spPr bwMode="auto">
          <a:xfrm>
            <a:off x="304800" y="4495800"/>
            <a:ext cx="5943600" cy="184665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greeting </a:t>
            </a:r>
            <a:r>
              <a:rPr lang="en-NZ" sz="1800" b="1" dirty="0">
                <a:solidFill>
                  <a:srgbClr val="000090"/>
                </a:solidFill>
                <a:latin typeface="Courier"/>
                <a:cs typeface="Courier"/>
              </a:rPr>
              <a:t>= "Hello World"</a:t>
            </a:r>
          </a:p>
          <a:p>
            <a:pPr>
              <a:buNone/>
            </a:pPr>
            <a:r>
              <a:rPr lang="en-NZ" sz="1800" b="1" dirty="0">
                <a:solidFill>
                  <a:srgbClr val="000090"/>
                </a:solidFill>
                <a:latin typeface="Courier"/>
                <a:cs typeface="Courier"/>
              </a:rPr>
              <a:t>first_part = </a:t>
            </a:r>
            <a:r>
              <a:rPr lang="en-NZ" sz="1800" b="1" dirty="0">
                <a:solidFill>
                  <a:srgbClr val="0000FF"/>
                </a:solidFill>
                <a:latin typeface="Courier"/>
                <a:cs typeface="Courier"/>
              </a:rPr>
              <a:t>greeting[</a:t>
            </a:r>
            <a:r>
              <a:rPr lang="en-NZ" sz="2000" b="1" dirty="0">
                <a:solidFill>
                  <a:srgbClr val="FF00FF"/>
                </a:solidFill>
                <a:latin typeface="Courier"/>
                <a:cs typeface="Courier"/>
              </a:rPr>
              <a:t>0:5</a:t>
            </a:r>
            <a:r>
              <a:rPr lang="en-NZ" sz="1800" b="1" dirty="0">
                <a:solidFill>
                  <a:srgbClr val="0000FF"/>
                </a:solidFill>
                <a:latin typeface="Courier"/>
                <a:cs typeface="Courier"/>
              </a:rPr>
              <a:t>]</a:t>
            </a:r>
          </a:p>
          <a:p>
            <a:pPr>
              <a:buNone/>
            </a:pPr>
            <a:r>
              <a:rPr lang="en-NZ" sz="1800" b="1" dirty="0">
                <a:solidFill>
                  <a:srgbClr val="000090"/>
                </a:solidFill>
                <a:latin typeface="Courier"/>
                <a:cs typeface="Courier"/>
              </a:rPr>
              <a:t>second_part = </a:t>
            </a:r>
            <a:r>
              <a:rPr lang="en-NZ" sz="1800" b="1" dirty="0">
                <a:solidFill>
                  <a:srgbClr val="0000FF"/>
                </a:solidFill>
                <a:latin typeface="Courier"/>
                <a:cs typeface="Courier"/>
              </a:rPr>
              <a:t>greeting[</a:t>
            </a:r>
            <a:r>
              <a:rPr lang="en-NZ" sz="2000" b="1" dirty="0">
                <a:solidFill>
                  <a:srgbClr val="FF00FF"/>
                </a:solidFill>
                <a:latin typeface="Courier"/>
                <a:cs typeface="Courier"/>
              </a:rPr>
              <a:t>6:11</a:t>
            </a:r>
            <a:r>
              <a:rPr lang="en-NZ" sz="1800" b="1" dirty="0">
                <a:solidFill>
                  <a:srgbClr val="0000FF"/>
                </a:solidFill>
                <a:latin typeface="Courier"/>
                <a:cs typeface="Courier"/>
              </a:rPr>
              <a:t>]</a:t>
            </a:r>
          </a:p>
          <a:p>
            <a:pPr>
              <a:buNone/>
            </a:pPr>
            <a:endParaRPr lang="en-NZ" sz="1800" b="1" dirty="0">
              <a:latin typeface="Courier"/>
              <a:cs typeface="Courier"/>
            </a:endParaRPr>
          </a:p>
          <a:p>
            <a:pPr>
              <a:buNone/>
            </a:pPr>
            <a:r>
              <a:rPr lang="en-NZ" sz="1800" b="1" dirty="0">
                <a:solidFill>
                  <a:srgbClr val="000090"/>
                </a:solidFill>
                <a:latin typeface="Courier"/>
                <a:cs typeface="Courier"/>
              </a:rPr>
              <a:t>print(second_part, first_part)</a:t>
            </a:r>
          </a:p>
        </p:txBody>
      </p:sp>
      <p:sp>
        <p:nvSpPr>
          <p:cNvPr id="86" name="TextBox 85"/>
          <p:cNvSpPr txBox="1"/>
          <p:nvPr/>
        </p:nvSpPr>
        <p:spPr>
          <a:xfrm>
            <a:off x="6553200" y="5257800"/>
            <a:ext cx="1981200" cy="400110"/>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World Hello</a:t>
            </a:r>
          </a:p>
        </p:txBody>
      </p:sp>
    </p:spTree>
    <p:extLst>
      <p:ext uri="{BB962C8B-B14F-4D97-AF65-F5344CB8AC3E}">
        <p14:creationId xmlns:p14="http://schemas.microsoft.com/office/powerpoint/2010/main" val="943289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Slicing strings</a:t>
            </a:r>
            <a:endParaRPr lang="en-NZ" dirty="0"/>
          </a:p>
        </p:txBody>
      </p:sp>
      <p:sp>
        <p:nvSpPr>
          <p:cNvPr id="3" name="Content Placeholder 2"/>
          <p:cNvSpPr>
            <a:spLocks noGrp="1"/>
          </p:cNvSpPr>
          <p:nvPr>
            <p:ph sz="quarter" idx="1"/>
          </p:nvPr>
        </p:nvSpPr>
        <p:spPr>
          <a:xfrm>
            <a:off x="152400" y="762000"/>
            <a:ext cx="8991600" cy="5410200"/>
          </a:xfrm>
        </p:spPr>
        <p:txBody>
          <a:bodyPr>
            <a:normAutofit/>
          </a:bodyPr>
          <a:lstStyle/>
          <a:p>
            <a:r>
              <a:rPr lang="en-US" dirty="0"/>
              <a:t>When slicing a string, if the start of the slice is omitted, the slice starts from the first character in the string.  When slicing a string, if the end of the slice is omitted, the slice goes to the end of the string. </a:t>
            </a:r>
          </a:p>
          <a:p>
            <a:endParaRPr lang="en-US" dirty="0"/>
          </a:p>
          <a:p>
            <a:endParaRPr lang="en-US" dirty="0"/>
          </a:p>
          <a:p>
            <a:endParaRPr lang="en-US" dirty="0"/>
          </a:p>
          <a:p>
            <a:pPr marL="0" indent="0">
              <a:buNone/>
            </a:pPr>
            <a:endParaRPr lang="en-US" dirty="0"/>
          </a:p>
          <a:p>
            <a:r>
              <a:rPr lang="en-US" dirty="0"/>
              <a:t>For example,</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21</a:t>
            </a:fld>
            <a:endParaRPr lang="en-US" dirty="0"/>
          </a:p>
        </p:txBody>
      </p:sp>
      <p:sp>
        <p:nvSpPr>
          <p:cNvPr id="45" name="TextBox 44"/>
          <p:cNvSpPr txBox="1"/>
          <p:nvPr/>
        </p:nvSpPr>
        <p:spPr>
          <a:xfrm>
            <a:off x="6553200" y="5410200"/>
            <a:ext cx="1981200" cy="400110"/>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World Hello</a:t>
            </a:r>
          </a:p>
        </p:txBody>
      </p:sp>
      <p:grpSp>
        <p:nvGrpSpPr>
          <p:cNvPr id="6" name="Group 5"/>
          <p:cNvGrpSpPr/>
          <p:nvPr/>
        </p:nvGrpSpPr>
        <p:grpSpPr>
          <a:xfrm>
            <a:off x="501650" y="2057400"/>
            <a:ext cx="8618538" cy="1217612"/>
            <a:chOff x="501650" y="2438400"/>
            <a:chExt cx="8618538" cy="1217612"/>
          </a:xfrm>
        </p:grpSpPr>
        <p:sp>
          <p:nvSpPr>
            <p:cNvPr id="46" name="Rectangle 2"/>
            <p:cNvSpPr>
              <a:spLocks noChangeArrowheads="1"/>
            </p:cNvSpPr>
            <p:nvPr/>
          </p:nvSpPr>
          <p:spPr bwMode="auto">
            <a:xfrm>
              <a:off x="3810000" y="2667000"/>
              <a:ext cx="5310188" cy="989012"/>
            </a:xfrm>
            <a:prstGeom prst="rect">
              <a:avLst/>
            </a:prstGeom>
            <a:solidFill>
              <a:srgbClr val="FF6600"/>
            </a:solidFill>
            <a:ln w="9525">
              <a:solidFill>
                <a:schemeClr val="tx1"/>
              </a:solidFill>
              <a:miter lim="800000"/>
              <a:headEnd/>
              <a:tailEnd/>
            </a:ln>
          </p:spPr>
          <p:txBody>
            <a:bodyPr wrap="none" anchor="ctr"/>
            <a:lstStyle/>
            <a:p>
              <a:endParaRPr lang="en-US" b="1">
                <a:latin typeface="Courier"/>
                <a:cs typeface="Courier"/>
              </a:endParaRPr>
            </a:p>
          </p:txBody>
        </p:sp>
        <p:sp>
          <p:nvSpPr>
            <p:cNvPr id="47" name="Rectangle 3"/>
            <p:cNvSpPr>
              <a:spLocks noChangeArrowheads="1"/>
            </p:cNvSpPr>
            <p:nvPr/>
          </p:nvSpPr>
          <p:spPr bwMode="auto">
            <a:xfrm>
              <a:off x="3989388" y="28463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48" name="Rectangle 4"/>
            <p:cNvSpPr>
              <a:spLocks noChangeArrowheads="1"/>
            </p:cNvSpPr>
            <p:nvPr/>
          </p:nvSpPr>
          <p:spPr bwMode="auto">
            <a:xfrm>
              <a:off x="4440238" y="28463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1" name="Rectangle 5"/>
            <p:cNvSpPr>
              <a:spLocks noChangeArrowheads="1"/>
            </p:cNvSpPr>
            <p:nvPr/>
          </p:nvSpPr>
          <p:spPr bwMode="auto">
            <a:xfrm>
              <a:off x="4889500" y="28463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3" name="Rectangle 6"/>
            <p:cNvSpPr>
              <a:spLocks noChangeArrowheads="1"/>
            </p:cNvSpPr>
            <p:nvPr/>
          </p:nvSpPr>
          <p:spPr bwMode="auto">
            <a:xfrm>
              <a:off x="5340350" y="28463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4" name="Rectangle 7"/>
            <p:cNvSpPr>
              <a:spLocks noChangeArrowheads="1"/>
            </p:cNvSpPr>
            <p:nvPr/>
          </p:nvSpPr>
          <p:spPr bwMode="auto">
            <a:xfrm>
              <a:off x="5789613" y="28463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5" name="Rectangle 8"/>
            <p:cNvSpPr>
              <a:spLocks noChangeArrowheads="1"/>
            </p:cNvSpPr>
            <p:nvPr/>
          </p:nvSpPr>
          <p:spPr bwMode="auto">
            <a:xfrm>
              <a:off x="6240463" y="28463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6" name="Rectangle 9"/>
            <p:cNvSpPr>
              <a:spLocks noChangeArrowheads="1"/>
            </p:cNvSpPr>
            <p:nvPr/>
          </p:nvSpPr>
          <p:spPr bwMode="auto">
            <a:xfrm>
              <a:off x="6689725" y="28463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7" name="Rectangle 10"/>
            <p:cNvSpPr>
              <a:spLocks noChangeArrowheads="1"/>
            </p:cNvSpPr>
            <p:nvPr/>
          </p:nvSpPr>
          <p:spPr bwMode="auto">
            <a:xfrm>
              <a:off x="7140575" y="28463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8" name="Rectangle 11"/>
            <p:cNvSpPr>
              <a:spLocks noChangeArrowheads="1"/>
            </p:cNvSpPr>
            <p:nvPr/>
          </p:nvSpPr>
          <p:spPr bwMode="auto">
            <a:xfrm>
              <a:off x="7591425" y="28463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59" name="Rectangle 12"/>
            <p:cNvSpPr>
              <a:spLocks noChangeArrowheads="1"/>
            </p:cNvSpPr>
            <p:nvPr/>
          </p:nvSpPr>
          <p:spPr bwMode="auto">
            <a:xfrm>
              <a:off x="8042275" y="2846387"/>
              <a:ext cx="449263"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0" name="Rectangle 13"/>
            <p:cNvSpPr>
              <a:spLocks noChangeArrowheads="1"/>
            </p:cNvSpPr>
            <p:nvPr/>
          </p:nvSpPr>
          <p:spPr bwMode="auto">
            <a:xfrm>
              <a:off x="8491538" y="2846387"/>
              <a:ext cx="449262" cy="449263"/>
            </a:xfrm>
            <a:prstGeom prst="rect">
              <a:avLst/>
            </a:prstGeom>
            <a:solidFill>
              <a:schemeClr val="bg1"/>
            </a:solidFill>
            <a:ln w="9525">
              <a:solidFill>
                <a:schemeClr val="tx1"/>
              </a:solidFill>
              <a:miter lim="800000"/>
              <a:headEnd/>
              <a:tailEnd/>
            </a:ln>
          </p:spPr>
          <p:txBody>
            <a:bodyPr wrap="none" anchor="ctr"/>
            <a:lstStyle/>
            <a:p>
              <a:endParaRPr lang="en-US" b="1">
                <a:solidFill>
                  <a:srgbClr val="000090"/>
                </a:solidFill>
                <a:latin typeface="Courier"/>
                <a:cs typeface="Courier"/>
              </a:endParaRPr>
            </a:p>
          </p:txBody>
        </p:sp>
        <p:sp>
          <p:nvSpPr>
            <p:cNvPr id="61" name="Text Box 15"/>
            <p:cNvSpPr txBox="1">
              <a:spLocks noChangeArrowheads="1"/>
            </p:cNvSpPr>
            <p:nvPr/>
          </p:nvSpPr>
          <p:spPr bwMode="auto">
            <a:xfrm>
              <a:off x="4040760" y="28463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H</a:t>
              </a:r>
            </a:p>
          </p:txBody>
        </p:sp>
        <p:sp>
          <p:nvSpPr>
            <p:cNvPr id="62" name="Text Box 16"/>
            <p:cNvSpPr txBox="1">
              <a:spLocks noChangeArrowheads="1"/>
            </p:cNvSpPr>
            <p:nvPr/>
          </p:nvSpPr>
          <p:spPr bwMode="auto">
            <a:xfrm>
              <a:off x="4062260" y="32781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0</a:t>
              </a:r>
            </a:p>
          </p:txBody>
        </p:sp>
        <p:sp>
          <p:nvSpPr>
            <p:cNvPr id="63" name="Text Box 17"/>
            <p:cNvSpPr txBox="1">
              <a:spLocks noChangeArrowheads="1"/>
            </p:cNvSpPr>
            <p:nvPr/>
          </p:nvSpPr>
          <p:spPr bwMode="auto">
            <a:xfrm>
              <a:off x="4490817" y="28463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e</a:t>
              </a:r>
            </a:p>
          </p:txBody>
        </p:sp>
        <p:sp>
          <p:nvSpPr>
            <p:cNvPr id="64" name="Text Box 18"/>
            <p:cNvSpPr txBox="1">
              <a:spLocks noChangeArrowheads="1"/>
            </p:cNvSpPr>
            <p:nvPr/>
          </p:nvSpPr>
          <p:spPr bwMode="auto">
            <a:xfrm>
              <a:off x="4513110" y="32781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a:t>
              </a:r>
            </a:p>
          </p:txBody>
        </p:sp>
        <p:sp>
          <p:nvSpPr>
            <p:cNvPr id="65" name="Text Box 19"/>
            <p:cNvSpPr txBox="1">
              <a:spLocks noChangeArrowheads="1"/>
            </p:cNvSpPr>
            <p:nvPr/>
          </p:nvSpPr>
          <p:spPr bwMode="auto">
            <a:xfrm>
              <a:off x="4940874" y="28463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66" name="Text Box 20"/>
            <p:cNvSpPr txBox="1">
              <a:spLocks noChangeArrowheads="1"/>
            </p:cNvSpPr>
            <p:nvPr/>
          </p:nvSpPr>
          <p:spPr bwMode="auto">
            <a:xfrm>
              <a:off x="4962373" y="3279775"/>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2</a:t>
              </a:r>
            </a:p>
          </p:txBody>
        </p:sp>
        <p:sp>
          <p:nvSpPr>
            <p:cNvPr id="67" name="Text Box 21"/>
            <p:cNvSpPr txBox="1">
              <a:spLocks noChangeArrowheads="1"/>
            </p:cNvSpPr>
            <p:nvPr/>
          </p:nvSpPr>
          <p:spPr bwMode="auto">
            <a:xfrm>
              <a:off x="5391724" y="28463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68" name="Text Box 22"/>
            <p:cNvSpPr txBox="1">
              <a:spLocks noChangeArrowheads="1"/>
            </p:cNvSpPr>
            <p:nvPr/>
          </p:nvSpPr>
          <p:spPr bwMode="auto">
            <a:xfrm>
              <a:off x="5413223" y="32781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3</a:t>
              </a:r>
            </a:p>
          </p:txBody>
        </p:sp>
        <p:sp>
          <p:nvSpPr>
            <p:cNvPr id="69" name="Text Box 23"/>
            <p:cNvSpPr txBox="1">
              <a:spLocks noChangeArrowheads="1"/>
            </p:cNvSpPr>
            <p:nvPr/>
          </p:nvSpPr>
          <p:spPr bwMode="auto">
            <a:xfrm>
              <a:off x="5840413" y="28463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70" name="Text Box 24"/>
            <p:cNvSpPr txBox="1">
              <a:spLocks noChangeArrowheads="1"/>
            </p:cNvSpPr>
            <p:nvPr/>
          </p:nvSpPr>
          <p:spPr bwMode="auto">
            <a:xfrm>
              <a:off x="5862485" y="32766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4</a:t>
              </a:r>
            </a:p>
          </p:txBody>
        </p:sp>
        <p:sp>
          <p:nvSpPr>
            <p:cNvPr id="71" name="Text Box 25"/>
            <p:cNvSpPr txBox="1">
              <a:spLocks noChangeArrowheads="1"/>
            </p:cNvSpPr>
            <p:nvPr/>
          </p:nvSpPr>
          <p:spPr bwMode="auto">
            <a:xfrm>
              <a:off x="6313335" y="32766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5</a:t>
              </a:r>
            </a:p>
          </p:txBody>
        </p:sp>
        <p:sp>
          <p:nvSpPr>
            <p:cNvPr id="72" name="Text Box 26"/>
            <p:cNvSpPr txBox="1">
              <a:spLocks noChangeArrowheads="1"/>
            </p:cNvSpPr>
            <p:nvPr/>
          </p:nvSpPr>
          <p:spPr bwMode="auto">
            <a:xfrm>
              <a:off x="6741892" y="28463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W</a:t>
              </a:r>
            </a:p>
          </p:txBody>
        </p:sp>
        <p:sp>
          <p:nvSpPr>
            <p:cNvPr id="73" name="Text Box 27"/>
            <p:cNvSpPr txBox="1">
              <a:spLocks noChangeArrowheads="1"/>
            </p:cNvSpPr>
            <p:nvPr/>
          </p:nvSpPr>
          <p:spPr bwMode="auto">
            <a:xfrm>
              <a:off x="6762598" y="3278187"/>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6</a:t>
              </a:r>
            </a:p>
          </p:txBody>
        </p:sp>
        <p:sp>
          <p:nvSpPr>
            <p:cNvPr id="74" name="Text Box 28"/>
            <p:cNvSpPr txBox="1">
              <a:spLocks noChangeArrowheads="1"/>
            </p:cNvSpPr>
            <p:nvPr/>
          </p:nvSpPr>
          <p:spPr bwMode="auto">
            <a:xfrm>
              <a:off x="7191375" y="28463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o</a:t>
              </a:r>
            </a:p>
          </p:txBody>
        </p:sp>
        <p:sp>
          <p:nvSpPr>
            <p:cNvPr id="75" name="Text Box 29"/>
            <p:cNvSpPr txBox="1">
              <a:spLocks noChangeArrowheads="1"/>
            </p:cNvSpPr>
            <p:nvPr/>
          </p:nvSpPr>
          <p:spPr bwMode="auto">
            <a:xfrm>
              <a:off x="7213448" y="3276600"/>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7</a:t>
              </a:r>
            </a:p>
          </p:txBody>
        </p:sp>
        <p:sp>
          <p:nvSpPr>
            <p:cNvPr id="76" name="Text Box 30"/>
            <p:cNvSpPr txBox="1">
              <a:spLocks noChangeArrowheads="1"/>
            </p:cNvSpPr>
            <p:nvPr/>
          </p:nvSpPr>
          <p:spPr bwMode="auto">
            <a:xfrm>
              <a:off x="7642799" y="28463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r</a:t>
              </a:r>
            </a:p>
          </p:txBody>
        </p:sp>
        <p:sp>
          <p:nvSpPr>
            <p:cNvPr id="77" name="Text Box 31"/>
            <p:cNvSpPr txBox="1">
              <a:spLocks noChangeArrowheads="1"/>
            </p:cNvSpPr>
            <p:nvPr/>
          </p:nvSpPr>
          <p:spPr bwMode="auto">
            <a:xfrm>
              <a:off x="7664298" y="32750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8</a:t>
              </a:r>
            </a:p>
          </p:txBody>
        </p:sp>
        <p:sp>
          <p:nvSpPr>
            <p:cNvPr id="78" name="Text Box 32"/>
            <p:cNvSpPr txBox="1">
              <a:spLocks noChangeArrowheads="1"/>
            </p:cNvSpPr>
            <p:nvPr/>
          </p:nvSpPr>
          <p:spPr bwMode="auto">
            <a:xfrm>
              <a:off x="8093649" y="2846387"/>
              <a:ext cx="33857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l</a:t>
              </a:r>
            </a:p>
          </p:txBody>
        </p:sp>
        <p:sp>
          <p:nvSpPr>
            <p:cNvPr id="79" name="Text Box 33"/>
            <p:cNvSpPr txBox="1">
              <a:spLocks noChangeArrowheads="1"/>
            </p:cNvSpPr>
            <p:nvPr/>
          </p:nvSpPr>
          <p:spPr bwMode="auto">
            <a:xfrm>
              <a:off x="8115148" y="3275012"/>
              <a:ext cx="29240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9</a:t>
              </a:r>
            </a:p>
          </p:txBody>
        </p:sp>
        <p:sp>
          <p:nvSpPr>
            <p:cNvPr id="80" name="Text Box 34"/>
            <p:cNvSpPr txBox="1">
              <a:spLocks noChangeArrowheads="1"/>
            </p:cNvSpPr>
            <p:nvPr/>
          </p:nvSpPr>
          <p:spPr bwMode="auto">
            <a:xfrm>
              <a:off x="8542338" y="2846387"/>
              <a:ext cx="339725"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a:solidFill>
                    <a:srgbClr val="000090"/>
                  </a:solidFill>
                  <a:latin typeface="Courier"/>
                  <a:cs typeface="Courier"/>
                </a:rPr>
                <a:t>d</a:t>
              </a:r>
            </a:p>
          </p:txBody>
        </p:sp>
        <p:sp>
          <p:nvSpPr>
            <p:cNvPr id="81" name="Text Box 35"/>
            <p:cNvSpPr txBox="1">
              <a:spLocks noChangeArrowheads="1"/>
            </p:cNvSpPr>
            <p:nvPr/>
          </p:nvSpPr>
          <p:spPr bwMode="auto">
            <a:xfrm>
              <a:off x="8511334" y="3276600"/>
              <a:ext cx="400145"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1400" b="1">
                  <a:solidFill>
                    <a:srgbClr val="000090"/>
                  </a:solidFill>
                  <a:latin typeface="Courier"/>
                  <a:cs typeface="Courier"/>
                </a:rPr>
                <a:t>10</a:t>
              </a:r>
            </a:p>
          </p:txBody>
        </p:sp>
        <p:sp>
          <p:nvSpPr>
            <p:cNvPr id="82" name="Text Box 37"/>
            <p:cNvSpPr txBox="1">
              <a:spLocks noChangeArrowheads="1"/>
            </p:cNvSpPr>
            <p:nvPr/>
          </p:nvSpPr>
          <p:spPr bwMode="auto">
            <a:xfrm>
              <a:off x="501650" y="2573337"/>
              <a:ext cx="140335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a:solidFill>
                    <a:schemeClr val="tx1"/>
                  </a:solidFill>
                  <a:latin typeface="Arial" charset="0"/>
                  <a:ea typeface="MS Pゴシック" charset="0"/>
                  <a:cs typeface="MS Pゴシック" charset="0"/>
                </a:defRPr>
              </a:lvl1pPr>
              <a:lvl2pPr marL="742950" indent="-285750">
                <a:defRPr sz="2400">
                  <a:solidFill>
                    <a:schemeClr val="tx1"/>
                  </a:solidFill>
                  <a:latin typeface="Arial" charset="0"/>
                  <a:ea typeface="MS Pゴシック" charset="0"/>
                  <a:cs typeface="MS Pゴシック" charset="0"/>
                </a:defRPr>
              </a:lvl2pPr>
              <a:lvl3pPr marL="1143000" indent="-228600">
                <a:defRPr sz="2400">
                  <a:solidFill>
                    <a:schemeClr val="tx1"/>
                  </a:solidFill>
                  <a:latin typeface="Arial" charset="0"/>
                  <a:ea typeface="MS Pゴシック" charset="0"/>
                  <a:cs typeface="MS Pゴシック" charset="0"/>
                </a:defRPr>
              </a:lvl3pPr>
              <a:lvl4pPr marL="1600200" indent="-228600">
                <a:defRPr sz="2400">
                  <a:solidFill>
                    <a:schemeClr val="tx1"/>
                  </a:solidFill>
                  <a:latin typeface="Arial" charset="0"/>
                  <a:ea typeface="MS Pゴシック" charset="0"/>
                  <a:cs typeface="MS Pゴシック" charset="0"/>
                </a:defRPr>
              </a:lvl4pPr>
              <a:lvl5pPr marL="2057400" indent="-228600">
                <a:defRPr sz="2400">
                  <a:solidFill>
                    <a:schemeClr val="tx1"/>
                  </a:solidFill>
                  <a:latin typeface="Arial" charset="0"/>
                  <a:ea typeface="MS Pゴシック" charset="0"/>
                  <a:cs typeface="MS Pゴシック" charset="0"/>
                </a:defRPr>
              </a:lvl5pPr>
              <a:lvl6pPr marL="25146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6pPr>
              <a:lvl7pPr marL="29718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7pPr>
              <a:lvl8pPr marL="34290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8pPr>
              <a:lvl9pPr marL="3886200" indent="-228600" eaLnBrk="0" fontAlgn="base" hangingPunct="0">
                <a:spcBef>
                  <a:spcPct val="0"/>
                </a:spcBef>
                <a:spcAft>
                  <a:spcPct val="0"/>
                </a:spcAft>
                <a:defRPr sz="2400">
                  <a:solidFill>
                    <a:schemeClr val="tx1"/>
                  </a:solidFill>
                  <a:latin typeface="Arial" charset="0"/>
                  <a:ea typeface="MS Pゴシック" charset="0"/>
                  <a:cs typeface="MS Pゴシック" charset="0"/>
                </a:defRPr>
              </a:lvl9pPr>
            </a:lstStyle>
            <a:p>
              <a:pPr algn="ctr" eaLnBrk="1" hangingPunct="1"/>
              <a:r>
                <a:rPr lang="en-US" sz="2000" b="1" dirty="0">
                  <a:solidFill>
                    <a:srgbClr val="000090"/>
                  </a:solidFill>
                  <a:latin typeface="Courier"/>
                  <a:cs typeface="Courier"/>
                </a:rPr>
                <a:t>greeting</a:t>
              </a:r>
            </a:p>
          </p:txBody>
        </p:sp>
        <p:sp>
          <p:nvSpPr>
            <p:cNvPr id="83" name="Text Box 9"/>
            <p:cNvSpPr txBox="1">
              <a:spLocks noChangeArrowheads="1"/>
            </p:cNvSpPr>
            <p:nvPr/>
          </p:nvSpPr>
          <p:spPr bwMode="auto">
            <a:xfrm>
              <a:off x="1981200" y="2646402"/>
              <a:ext cx="1371600" cy="276999"/>
            </a:xfrm>
            <a:prstGeom prst="rect">
              <a:avLst/>
            </a:prstGeom>
            <a:no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sp>
          <p:nvSpPr>
            <p:cNvPr id="84" name="Text Box 9"/>
            <p:cNvSpPr txBox="1">
              <a:spLocks noChangeArrowheads="1"/>
            </p:cNvSpPr>
            <p:nvPr/>
          </p:nvSpPr>
          <p:spPr bwMode="auto">
            <a:xfrm>
              <a:off x="3810000" y="2438400"/>
              <a:ext cx="1295400" cy="276999"/>
            </a:xfrm>
            <a:prstGeom prst="rect">
              <a:avLst/>
            </a:prstGeom>
            <a:noFill/>
            <a:ln>
              <a:no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lgn="ctr">
                <a:buNone/>
              </a:pPr>
              <a:r>
                <a:rPr lang="en-US" sz="1200" b="1" dirty="0">
                  <a:solidFill>
                    <a:srgbClr val="0000FF"/>
                  </a:solidFill>
                  <a:latin typeface="Courier"/>
                  <a:cs typeface="Courier"/>
                </a:rPr>
                <a:t>010100101 </a:t>
              </a:r>
              <a:endParaRPr lang="en-NZ" sz="1200" b="1" dirty="0">
                <a:latin typeface="Courier"/>
                <a:cs typeface="Courier"/>
              </a:endParaRPr>
            </a:p>
          </p:txBody>
        </p:sp>
      </p:grpSp>
      <p:sp>
        <p:nvSpPr>
          <p:cNvPr id="85" name="Text Box 9"/>
          <p:cNvSpPr txBox="1">
            <a:spLocks noChangeArrowheads="1"/>
          </p:cNvSpPr>
          <p:nvPr/>
        </p:nvSpPr>
        <p:spPr bwMode="auto">
          <a:xfrm>
            <a:off x="304800" y="4648200"/>
            <a:ext cx="5943600" cy="1846659"/>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greeting </a:t>
            </a:r>
            <a:r>
              <a:rPr lang="en-NZ" sz="1800" b="1" dirty="0">
                <a:solidFill>
                  <a:srgbClr val="000090"/>
                </a:solidFill>
                <a:latin typeface="Courier"/>
                <a:cs typeface="Courier"/>
              </a:rPr>
              <a:t>= "Hello World"</a:t>
            </a:r>
          </a:p>
          <a:p>
            <a:pPr>
              <a:buNone/>
            </a:pPr>
            <a:r>
              <a:rPr lang="en-NZ" sz="1800" b="1" dirty="0">
                <a:solidFill>
                  <a:srgbClr val="000090"/>
                </a:solidFill>
                <a:latin typeface="Courier"/>
                <a:cs typeface="Courier"/>
              </a:rPr>
              <a:t>first_part = </a:t>
            </a:r>
            <a:r>
              <a:rPr lang="en-NZ" sz="1800" b="1" dirty="0">
                <a:solidFill>
                  <a:srgbClr val="0000FF"/>
                </a:solidFill>
                <a:latin typeface="Courier"/>
                <a:cs typeface="Courier"/>
              </a:rPr>
              <a:t>greeting[</a:t>
            </a:r>
            <a:r>
              <a:rPr lang="en-NZ" sz="2000" b="1" dirty="0">
                <a:solidFill>
                  <a:srgbClr val="FF00FF"/>
                </a:solidFill>
                <a:latin typeface="Courier"/>
                <a:cs typeface="Courier"/>
              </a:rPr>
              <a:t>:5</a:t>
            </a:r>
            <a:r>
              <a:rPr lang="en-NZ" sz="1800" b="1" dirty="0">
                <a:solidFill>
                  <a:srgbClr val="0000FF"/>
                </a:solidFill>
                <a:latin typeface="Courier"/>
                <a:cs typeface="Courier"/>
              </a:rPr>
              <a:t>]</a:t>
            </a:r>
          </a:p>
          <a:p>
            <a:pPr>
              <a:buNone/>
            </a:pPr>
            <a:r>
              <a:rPr lang="en-NZ" sz="1800" b="1" dirty="0">
                <a:solidFill>
                  <a:srgbClr val="000090"/>
                </a:solidFill>
                <a:latin typeface="Courier"/>
                <a:cs typeface="Courier"/>
              </a:rPr>
              <a:t>second_part = </a:t>
            </a:r>
            <a:r>
              <a:rPr lang="en-NZ" sz="1800" b="1" dirty="0">
                <a:solidFill>
                  <a:srgbClr val="0000FF"/>
                </a:solidFill>
                <a:latin typeface="Courier"/>
                <a:cs typeface="Courier"/>
              </a:rPr>
              <a:t>greeting[</a:t>
            </a:r>
            <a:r>
              <a:rPr lang="en-NZ" sz="2000" b="1" dirty="0">
                <a:solidFill>
                  <a:srgbClr val="FF00FF"/>
                </a:solidFill>
                <a:latin typeface="Courier"/>
                <a:cs typeface="Courier"/>
              </a:rPr>
              <a:t>6:</a:t>
            </a:r>
            <a:r>
              <a:rPr lang="en-NZ" sz="1800" b="1" dirty="0">
                <a:solidFill>
                  <a:srgbClr val="0000FF"/>
                </a:solidFill>
                <a:latin typeface="Courier"/>
                <a:cs typeface="Courier"/>
              </a:rPr>
              <a:t>]</a:t>
            </a:r>
          </a:p>
          <a:p>
            <a:pPr>
              <a:buNone/>
            </a:pPr>
            <a:endParaRPr lang="en-NZ" sz="1800" b="1" dirty="0">
              <a:latin typeface="Courier"/>
              <a:cs typeface="Courier"/>
            </a:endParaRPr>
          </a:p>
          <a:p>
            <a:pPr>
              <a:buNone/>
            </a:pPr>
            <a:r>
              <a:rPr lang="en-NZ" sz="1800" b="1" dirty="0">
                <a:solidFill>
                  <a:srgbClr val="000090"/>
                </a:solidFill>
                <a:latin typeface="Courier"/>
                <a:cs typeface="Courier"/>
              </a:rPr>
              <a:t>print(second_part, first_part)</a:t>
            </a:r>
          </a:p>
        </p:txBody>
      </p:sp>
    </p:spTree>
    <p:extLst>
      <p:ext uri="{BB962C8B-B14F-4D97-AF65-F5344CB8AC3E}">
        <p14:creationId xmlns:p14="http://schemas.microsoft.com/office/powerpoint/2010/main" val="328146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Concatenation - joining strings</a:t>
            </a:r>
            <a:endParaRPr lang="en-NZ" dirty="0"/>
          </a:p>
        </p:txBody>
      </p:sp>
      <p:sp>
        <p:nvSpPr>
          <p:cNvPr id="3" name="Content Placeholder 2"/>
          <p:cNvSpPr>
            <a:spLocks noGrp="1"/>
          </p:cNvSpPr>
          <p:nvPr>
            <p:ph sz="quarter" idx="1"/>
          </p:nvPr>
        </p:nvSpPr>
        <p:spPr>
          <a:xfrm>
            <a:off x="152400" y="685800"/>
            <a:ext cx="8839200" cy="5410200"/>
          </a:xfrm>
        </p:spPr>
        <p:txBody>
          <a:bodyPr>
            <a:normAutofit/>
          </a:bodyPr>
          <a:lstStyle/>
          <a:p>
            <a:r>
              <a:rPr lang="en-US" dirty="0"/>
              <a:t>The </a:t>
            </a:r>
            <a:r>
              <a:rPr lang="en-US" sz="2800" b="1" dirty="0">
                <a:solidFill>
                  <a:srgbClr val="FF00FF"/>
                </a:solidFill>
              </a:rPr>
              <a:t>+</a:t>
            </a:r>
            <a:r>
              <a:rPr lang="en-US" dirty="0"/>
              <a:t> operator can be used to join two strings, e.g., </a:t>
            </a:r>
          </a:p>
          <a:p>
            <a:endParaRPr lang="en-US" dirty="0"/>
          </a:p>
          <a:p>
            <a:endParaRPr lang="en-US" dirty="0"/>
          </a:p>
          <a:p>
            <a:endParaRPr lang="en-US" dirty="0"/>
          </a:p>
          <a:p>
            <a:endParaRPr lang="en-US" dirty="0"/>
          </a:p>
          <a:p>
            <a:pPr marL="0" indent="0">
              <a:buNone/>
            </a:pPr>
            <a:endParaRPr lang="en-US" sz="1600" dirty="0"/>
          </a:p>
          <a:p>
            <a:r>
              <a:rPr lang="en-US" dirty="0"/>
              <a:t>How does the Python interpreter know if the</a:t>
            </a:r>
            <a:r>
              <a:rPr lang="en-US" sz="3200" b="1" dirty="0">
                <a:solidFill>
                  <a:srgbClr val="FF00FF"/>
                </a:solidFill>
              </a:rPr>
              <a:t> + </a:t>
            </a:r>
            <a:r>
              <a:rPr lang="en-US" dirty="0"/>
              <a:t>operator is adding two numbers or concatenating two strings?</a:t>
            </a:r>
          </a:p>
          <a:p>
            <a:endParaRPr lang="en-US" dirty="0"/>
          </a:p>
          <a:p>
            <a:endParaRPr lang="en-US" dirty="0"/>
          </a:p>
          <a:p>
            <a:pPr marL="0" indent="0">
              <a:buNone/>
            </a:pPr>
            <a:endParaRPr lang="en-US" dirty="0"/>
          </a:p>
          <a:p>
            <a:endParaRPr lang="en-US" dirty="0"/>
          </a:p>
          <a:p>
            <a:pPr marL="0" indent="0">
              <a:buNone/>
            </a:pPr>
            <a:endParaRPr lang="en-US"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22</a:t>
            </a:fld>
            <a:endParaRPr lang="en-US" dirty="0"/>
          </a:p>
        </p:txBody>
      </p:sp>
      <p:sp>
        <p:nvSpPr>
          <p:cNvPr id="12" name="Text Box 9"/>
          <p:cNvSpPr txBox="1">
            <a:spLocks noChangeArrowheads="1"/>
          </p:cNvSpPr>
          <p:nvPr/>
        </p:nvSpPr>
        <p:spPr bwMode="auto">
          <a:xfrm>
            <a:off x="685800" y="1295400"/>
            <a:ext cx="6324600" cy="155427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err="1">
                <a:solidFill>
                  <a:srgbClr val="000090"/>
                </a:solidFill>
                <a:latin typeface="Courier"/>
                <a:cs typeface="Courier"/>
              </a:rPr>
              <a:t>first_name</a:t>
            </a:r>
            <a:r>
              <a:rPr lang="en-AU" sz="2000" b="1" dirty="0">
                <a:solidFill>
                  <a:srgbClr val="000090"/>
                </a:solidFill>
                <a:latin typeface="Courier"/>
                <a:cs typeface="Courier"/>
              </a:rPr>
              <a:t> = "Li"</a:t>
            </a:r>
          </a:p>
          <a:p>
            <a:pPr>
              <a:buNone/>
            </a:pPr>
            <a:r>
              <a:rPr lang="en-AU" sz="2000" b="1" dirty="0" err="1">
                <a:solidFill>
                  <a:srgbClr val="000090"/>
                </a:solidFill>
                <a:latin typeface="Courier"/>
                <a:cs typeface="Courier"/>
              </a:rPr>
              <a:t>last_name</a:t>
            </a:r>
            <a:r>
              <a:rPr lang="en-AU" sz="2000" b="1" dirty="0">
                <a:solidFill>
                  <a:srgbClr val="000090"/>
                </a:solidFill>
                <a:latin typeface="Courier"/>
                <a:cs typeface="Courier"/>
              </a:rPr>
              <a:t> = "Po"</a:t>
            </a:r>
          </a:p>
          <a:p>
            <a:pPr>
              <a:buNone/>
            </a:pPr>
            <a:r>
              <a:rPr lang="en-AU" sz="2000" b="1" dirty="0" err="1">
                <a:solidFill>
                  <a:srgbClr val="000090"/>
                </a:solidFill>
                <a:latin typeface="Courier"/>
                <a:cs typeface="Courier"/>
              </a:rPr>
              <a:t>full_name</a:t>
            </a:r>
            <a:r>
              <a:rPr lang="en-AU" sz="2000" b="1" dirty="0">
                <a:solidFill>
                  <a:srgbClr val="000090"/>
                </a:solidFill>
                <a:latin typeface="Courier"/>
                <a:cs typeface="Courier"/>
              </a:rPr>
              <a:t> = </a:t>
            </a:r>
            <a:r>
              <a:rPr lang="en-AU" sz="2000" b="1" dirty="0" err="1">
                <a:solidFill>
                  <a:srgbClr val="000090"/>
                </a:solidFill>
                <a:latin typeface="Courier"/>
                <a:cs typeface="Courier"/>
              </a:rPr>
              <a:t>first_name</a:t>
            </a:r>
            <a:r>
              <a:rPr lang="en-AU" sz="2000" b="1" dirty="0">
                <a:solidFill>
                  <a:srgbClr val="000090"/>
                </a:solidFill>
                <a:latin typeface="Courier"/>
                <a:cs typeface="Courier"/>
              </a:rPr>
              <a:t> </a:t>
            </a:r>
            <a:r>
              <a:rPr lang="en-AU" sz="2000" b="1" dirty="0">
                <a:solidFill>
                  <a:srgbClr val="FF00FF"/>
                </a:solidFill>
                <a:latin typeface="Courier"/>
                <a:cs typeface="Courier"/>
              </a:rPr>
              <a:t>+</a:t>
            </a:r>
            <a:r>
              <a:rPr lang="en-AU" sz="2000" b="1" dirty="0">
                <a:solidFill>
                  <a:srgbClr val="000090"/>
                </a:solidFill>
                <a:latin typeface="Courier"/>
                <a:cs typeface="Courier"/>
              </a:rPr>
              <a:t> " " </a:t>
            </a:r>
            <a:r>
              <a:rPr lang="en-AU" sz="2000" b="1" dirty="0">
                <a:solidFill>
                  <a:srgbClr val="FF00FF"/>
                </a:solidFill>
                <a:latin typeface="Courier"/>
                <a:cs typeface="Courier"/>
              </a:rPr>
              <a:t>+</a:t>
            </a:r>
            <a:r>
              <a:rPr lang="en-AU" sz="2000" b="1" dirty="0">
                <a:solidFill>
                  <a:srgbClr val="000090"/>
                </a:solidFill>
                <a:latin typeface="Courier"/>
                <a:cs typeface="Courier"/>
              </a:rPr>
              <a:t> </a:t>
            </a:r>
            <a:r>
              <a:rPr lang="en-AU" sz="2000" b="1" dirty="0" err="1">
                <a:solidFill>
                  <a:srgbClr val="000090"/>
                </a:solidFill>
                <a:latin typeface="Courier"/>
                <a:cs typeface="Courier"/>
              </a:rPr>
              <a:t>last_name</a:t>
            </a:r>
            <a:endParaRPr lang="en-AU" sz="2000" b="1" dirty="0">
              <a:solidFill>
                <a:srgbClr val="000090"/>
              </a:solidFill>
              <a:latin typeface="Courier"/>
              <a:cs typeface="Courier"/>
            </a:endParaRPr>
          </a:p>
          <a:p>
            <a:pPr>
              <a:buNone/>
            </a:pPr>
            <a:r>
              <a:rPr lang="en-AU" sz="2000" b="1" dirty="0">
                <a:solidFill>
                  <a:srgbClr val="000090"/>
                </a:solidFill>
                <a:latin typeface="Courier"/>
                <a:cs typeface="Courier"/>
              </a:rPr>
              <a:t>print("***", </a:t>
            </a:r>
            <a:r>
              <a:rPr lang="en-AU" sz="2000" b="1" dirty="0" err="1">
                <a:solidFill>
                  <a:srgbClr val="000090"/>
                </a:solidFill>
                <a:latin typeface="Courier"/>
                <a:cs typeface="Courier"/>
              </a:rPr>
              <a:t>full_name</a:t>
            </a:r>
            <a:r>
              <a:rPr lang="en-AU" sz="2000" b="1" dirty="0">
                <a:solidFill>
                  <a:srgbClr val="000090"/>
                </a:solidFill>
                <a:latin typeface="Courier"/>
                <a:cs typeface="Courier"/>
              </a:rPr>
              <a:t> , "***")</a:t>
            </a:r>
            <a:endParaRPr lang="en-NZ" sz="2000" b="1" dirty="0">
              <a:solidFill>
                <a:srgbClr val="000090"/>
              </a:solidFill>
              <a:latin typeface="Courier"/>
              <a:cs typeface="Courier"/>
            </a:endParaRPr>
          </a:p>
        </p:txBody>
      </p:sp>
      <p:sp>
        <p:nvSpPr>
          <p:cNvPr id="13" name="TextBox 12"/>
          <p:cNvSpPr txBox="1"/>
          <p:nvPr/>
        </p:nvSpPr>
        <p:spPr>
          <a:xfrm>
            <a:off x="5638800" y="1524000"/>
            <a:ext cx="2667000" cy="400110"/>
          </a:xfrm>
          <a:prstGeom prst="rect">
            <a:avLst/>
          </a:prstGeom>
          <a:solidFill>
            <a:srgbClr val="E3EBF3"/>
          </a:solidFill>
          <a:ln>
            <a:solidFill>
              <a:srgbClr val="0000FF"/>
            </a:solidFill>
          </a:ln>
          <a:effectLst/>
        </p:spPr>
        <p:txBody>
          <a:bodyPr wrap="square" rtlCol="0">
            <a:spAutoFit/>
          </a:bodyPr>
          <a:lstStyle/>
          <a:p>
            <a:r>
              <a:rPr lang="nl-NL" sz="2000" b="1" dirty="0">
                <a:solidFill>
                  <a:srgbClr val="000090"/>
                </a:solidFill>
                <a:latin typeface="Courier"/>
                <a:cs typeface="Courier"/>
              </a:rPr>
              <a:t>*** Li Po ***</a:t>
            </a:r>
            <a:endParaRPr lang="en-US" sz="2000" b="1" dirty="0">
              <a:solidFill>
                <a:srgbClr val="000090"/>
              </a:solidFill>
              <a:latin typeface="Courier"/>
              <a:cs typeface="Courier"/>
            </a:endParaRPr>
          </a:p>
        </p:txBody>
      </p:sp>
      <p:sp>
        <p:nvSpPr>
          <p:cNvPr id="14" name="Text Box 9"/>
          <p:cNvSpPr txBox="1">
            <a:spLocks noChangeArrowheads="1"/>
          </p:cNvSpPr>
          <p:nvPr/>
        </p:nvSpPr>
        <p:spPr bwMode="auto">
          <a:xfrm>
            <a:off x="685800" y="4309646"/>
            <a:ext cx="6324600" cy="193899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a:solidFill>
                  <a:srgbClr val="000090"/>
                </a:solidFill>
                <a:latin typeface="Courier"/>
                <a:cs typeface="Courier"/>
              </a:rPr>
              <a:t>first = "4"</a:t>
            </a:r>
          </a:p>
          <a:p>
            <a:pPr>
              <a:buNone/>
            </a:pPr>
            <a:r>
              <a:rPr lang="en-AU" sz="2000" b="1" dirty="0">
                <a:solidFill>
                  <a:srgbClr val="000090"/>
                </a:solidFill>
                <a:latin typeface="Courier"/>
                <a:cs typeface="Courier"/>
              </a:rPr>
              <a:t>second = "5"</a:t>
            </a:r>
          </a:p>
          <a:p>
            <a:pPr>
              <a:buNone/>
            </a:pPr>
            <a:r>
              <a:rPr lang="en-AU" sz="2000" b="1" dirty="0">
                <a:solidFill>
                  <a:srgbClr val="000090"/>
                </a:solidFill>
                <a:latin typeface="Courier"/>
                <a:cs typeface="Courier"/>
              </a:rPr>
              <a:t>sum = 4 </a:t>
            </a:r>
            <a:r>
              <a:rPr lang="en-AU" sz="2000" b="1" dirty="0">
                <a:solidFill>
                  <a:srgbClr val="FF00FF"/>
                </a:solidFill>
                <a:latin typeface="Courier"/>
                <a:cs typeface="Courier"/>
              </a:rPr>
              <a:t>+</a:t>
            </a:r>
            <a:r>
              <a:rPr lang="en-AU" sz="2000" b="1" dirty="0">
                <a:solidFill>
                  <a:srgbClr val="000090"/>
                </a:solidFill>
                <a:latin typeface="Courier"/>
                <a:cs typeface="Courier"/>
              </a:rPr>
              <a:t> 5</a:t>
            </a:r>
          </a:p>
          <a:p>
            <a:pPr>
              <a:buNone/>
            </a:pPr>
            <a:r>
              <a:rPr lang="en-AU" sz="2000" b="1" dirty="0">
                <a:solidFill>
                  <a:srgbClr val="000090"/>
                </a:solidFill>
                <a:latin typeface="Courier"/>
                <a:cs typeface="Courier"/>
              </a:rPr>
              <a:t>number = first </a:t>
            </a:r>
            <a:r>
              <a:rPr lang="en-AU" sz="2000" b="1" dirty="0">
                <a:solidFill>
                  <a:srgbClr val="FF00FF"/>
                </a:solidFill>
                <a:latin typeface="Courier"/>
                <a:cs typeface="Courier"/>
              </a:rPr>
              <a:t>+</a:t>
            </a:r>
            <a:r>
              <a:rPr lang="en-AU" sz="2000" b="1" dirty="0">
                <a:solidFill>
                  <a:srgbClr val="000090"/>
                </a:solidFill>
                <a:latin typeface="Courier"/>
                <a:cs typeface="Courier"/>
              </a:rPr>
              <a:t> second </a:t>
            </a:r>
          </a:p>
          <a:p>
            <a:pPr>
              <a:buNone/>
            </a:pPr>
            <a:r>
              <a:rPr lang="en-AU" sz="2000" b="1" dirty="0">
                <a:solidFill>
                  <a:srgbClr val="000090"/>
                </a:solidFill>
                <a:latin typeface="Courier"/>
                <a:cs typeface="Courier"/>
              </a:rPr>
              <a:t>print(sum, number)</a:t>
            </a:r>
            <a:endParaRPr lang="en-NZ" sz="2000" b="1" dirty="0">
              <a:solidFill>
                <a:srgbClr val="000090"/>
              </a:solidFill>
              <a:latin typeface="Courier"/>
              <a:cs typeface="Courier"/>
            </a:endParaRPr>
          </a:p>
        </p:txBody>
      </p:sp>
      <p:sp>
        <p:nvSpPr>
          <p:cNvPr id="15" name="TextBox 14"/>
          <p:cNvSpPr txBox="1"/>
          <p:nvPr/>
        </p:nvSpPr>
        <p:spPr>
          <a:xfrm>
            <a:off x="5638800" y="5071646"/>
            <a:ext cx="2781300" cy="400110"/>
          </a:xfrm>
          <a:prstGeom prst="rect">
            <a:avLst/>
          </a:prstGeom>
          <a:solidFill>
            <a:srgbClr val="E3EBF3"/>
          </a:solidFill>
          <a:ln>
            <a:solidFill>
              <a:srgbClr val="0000FF"/>
            </a:solidFill>
          </a:ln>
          <a:effectLst/>
        </p:spPr>
        <p:txBody>
          <a:bodyPr wrap="square" rtlCol="0">
            <a:spAutoFit/>
          </a:bodyPr>
          <a:lstStyle/>
          <a:p>
            <a:r>
              <a:rPr lang="nl-NL" sz="2000" b="1" dirty="0">
                <a:solidFill>
                  <a:srgbClr val="000090"/>
                </a:solidFill>
                <a:latin typeface="Courier"/>
                <a:cs typeface="Courier"/>
              </a:rPr>
              <a:t>9 45</a:t>
            </a:r>
            <a:endParaRPr lang="en-US" sz="2000" b="1" dirty="0">
              <a:solidFill>
                <a:srgbClr val="000090"/>
              </a:solidFill>
              <a:latin typeface="Courier"/>
              <a:cs typeface="Courier"/>
            </a:endParaRPr>
          </a:p>
        </p:txBody>
      </p:sp>
      <p:sp>
        <p:nvSpPr>
          <p:cNvPr id="16" name="TextBox 15"/>
          <p:cNvSpPr txBox="1"/>
          <p:nvPr/>
        </p:nvSpPr>
        <p:spPr>
          <a:xfrm>
            <a:off x="533400" y="6367046"/>
            <a:ext cx="8001000" cy="338554"/>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600" b="1" dirty="0">
                <a:solidFill>
                  <a:srgbClr val="000090"/>
                </a:solidFill>
              </a:rPr>
              <a:t>Chuang Tzu in dream became a butterfly, …</a:t>
            </a:r>
          </a:p>
        </p:txBody>
      </p:sp>
    </p:spTree>
    <p:extLst>
      <p:ext uri="{BB962C8B-B14F-4D97-AF65-F5344CB8AC3E}">
        <p14:creationId xmlns:p14="http://schemas.microsoft.com/office/powerpoint/2010/main" val="1101333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The repeat operator – repeat strings</a:t>
            </a:r>
            <a:endParaRPr lang="en-NZ" dirty="0"/>
          </a:p>
        </p:txBody>
      </p:sp>
      <p:sp>
        <p:nvSpPr>
          <p:cNvPr id="3" name="Content Placeholder 2"/>
          <p:cNvSpPr>
            <a:spLocks noGrp="1"/>
          </p:cNvSpPr>
          <p:nvPr>
            <p:ph sz="quarter" idx="1"/>
          </p:nvPr>
        </p:nvSpPr>
        <p:spPr>
          <a:xfrm>
            <a:off x="152400" y="838200"/>
            <a:ext cx="8839200" cy="5410200"/>
          </a:xfrm>
        </p:spPr>
        <p:txBody>
          <a:bodyPr>
            <a:normAutofit/>
          </a:bodyPr>
          <a:lstStyle/>
          <a:p>
            <a:r>
              <a:rPr lang="en-US" dirty="0"/>
              <a:t>The </a:t>
            </a:r>
            <a:r>
              <a:rPr lang="en-US" b="1" dirty="0">
                <a:solidFill>
                  <a:srgbClr val="FF00FF"/>
                </a:solidFill>
              </a:rPr>
              <a:t>*</a:t>
            </a:r>
            <a:r>
              <a:rPr lang="en-US" dirty="0"/>
              <a:t> operator can be used to create </a:t>
            </a:r>
            <a:r>
              <a:rPr lang="en-US" b="1" dirty="0">
                <a:solidFill>
                  <a:srgbClr val="0000FF"/>
                </a:solidFill>
              </a:rPr>
              <a:t>a new string object </a:t>
            </a:r>
            <a:r>
              <a:rPr lang="en-US" dirty="0"/>
              <a:t>with characters of a string repeated two or more times, e.g., </a:t>
            </a:r>
          </a:p>
          <a:p>
            <a:endParaRPr lang="en-US" dirty="0"/>
          </a:p>
          <a:p>
            <a:endParaRPr lang="en-US" dirty="0"/>
          </a:p>
          <a:p>
            <a:endParaRPr lang="en-US" dirty="0"/>
          </a:p>
          <a:p>
            <a:endParaRPr lang="en-US"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r>
              <a:rPr lang="en-US" dirty="0"/>
              <a:t>What is the meaning of the words  "to create a </a:t>
            </a:r>
            <a:r>
              <a:rPr lang="en-US" b="1" dirty="0">
                <a:solidFill>
                  <a:srgbClr val="0000FF"/>
                </a:solidFill>
              </a:rPr>
              <a:t>new</a:t>
            </a:r>
            <a:r>
              <a:rPr lang="en-US" dirty="0"/>
              <a:t>" string object in the statement above?</a:t>
            </a:r>
          </a:p>
          <a:p>
            <a:endParaRPr lang="en-US" dirty="0"/>
          </a:p>
          <a:p>
            <a:endParaRPr lang="en-US" dirty="0"/>
          </a:p>
          <a:p>
            <a:pPr marL="0" indent="0">
              <a:buNone/>
            </a:pPr>
            <a:endParaRPr lang="en-US" dirty="0"/>
          </a:p>
          <a:p>
            <a:endParaRPr lang="en-US" dirty="0"/>
          </a:p>
          <a:p>
            <a:pPr marL="0" indent="0">
              <a:buNone/>
            </a:pPr>
            <a:endParaRPr lang="en-US" dirty="0"/>
          </a:p>
        </p:txBody>
      </p:sp>
      <p:sp>
        <p:nvSpPr>
          <p:cNvPr id="52" name="Text Box 9"/>
          <p:cNvSpPr txBox="1">
            <a:spLocks noChangeArrowheads="1"/>
          </p:cNvSpPr>
          <p:nvPr/>
        </p:nvSpPr>
        <p:spPr bwMode="auto">
          <a:xfrm>
            <a:off x="685800" y="1905000"/>
            <a:ext cx="4343400" cy="1523494"/>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praise = "good!"</a:t>
            </a:r>
          </a:p>
          <a:p>
            <a:pPr>
              <a:buNone/>
            </a:pPr>
            <a:r>
              <a:rPr lang="en-AU" sz="1800" b="1" dirty="0" err="1">
                <a:solidFill>
                  <a:srgbClr val="000090"/>
                </a:solidFill>
                <a:latin typeface="Courier"/>
                <a:cs typeface="Courier"/>
              </a:rPr>
              <a:t>lots_of_praise</a:t>
            </a:r>
            <a:r>
              <a:rPr lang="en-AU" sz="1800" b="1" dirty="0">
                <a:solidFill>
                  <a:srgbClr val="000090"/>
                </a:solidFill>
                <a:latin typeface="Courier"/>
                <a:cs typeface="Courier"/>
              </a:rPr>
              <a:t> = praise </a:t>
            </a:r>
            <a:r>
              <a:rPr lang="en-AU" sz="2400" b="1" dirty="0">
                <a:solidFill>
                  <a:srgbClr val="FF00FF"/>
                </a:solidFill>
                <a:latin typeface="Courier"/>
                <a:cs typeface="Courier"/>
              </a:rPr>
              <a:t>*</a:t>
            </a:r>
            <a:r>
              <a:rPr lang="en-AU" sz="1800" b="1" dirty="0">
                <a:solidFill>
                  <a:srgbClr val="000090"/>
                </a:solidFill>
                <a:latin typeface="Courier"/>
                <a:cs typeface="Courier"/>
              </a:rPr>
              <a:t> 4</a:t>
            </a:r>
          </a:p>
          <a:p>
            <a:pPr>
              <a:buNone/>
            </a:pPr>
            <a:r>
              <a:rPr lang="en-AU" sz="1800" b="1" dirty="0">
                <a:solidFill>
                  <a:srgbClr val="000090"/>
                </a:solidFill>
                <a:latin typeface="Courier"/>
                <a:cs typeface="Courier"/>
              </a:rPr>
              <a:t>print(praise)</a:t>
            </a:r>
          </a:p>
          <a:p>
            <a:pPr>
              <a:buNone/>
            </a:pPr>
            <a:r>
              <a:rPr lang="en-AU" sz="1800" b="1" dirty="0">
                <a:solidFill>
                  <a:srgbClr val="000090"/>
                </a:solidFill>
                <a:latin typeface="Courier"/>
                <a:cs typeface="Courier"/>
              </a:rPr>
              <a:t>print(</a:t>
            </a:r>
            <a:r>
              <a:rPr lang="en-AU" sz="1800" b="1" dirty="0" err="1">
                <a:solidFill>
                  <a:srgbClr val="000090"/>
                </a:solidFill>
                <a:latin typeface="Courier"/>
                <a:cs typeface="Courier"/>
              </a:rPr>
              <a:t>lots_of_praise</a:t>
            </a:r>
            <a:r>
              <a:rPr lang="en-AU" sz="1800" b="1" dirty="0">
                <a:solidFill>
                  <a:srgbClr val="000090"/>
                </a:solidFill>
                <a:latin typeface="Courier"/>
                <a:cs typeface="Courier"/>
              </a:rPr>
              <a:t>)</a:t>
            </a:r>
            <a:endParaRPr lang="en-NZ" sz="1800" b="1" dirty="0">
              <a:solidFill>
                <a:srgbClr val="000090"/>
              </a:solidFill>
              <a:latin typeface="Courier"/>
              <a:cs typeface="Courier"/>
            </a:endParaRPr>
          </a:p>
        </p:txBody>
      </p:sp>
      <p:sp>
        <p:nvSpPr>
          <p:cNvPr id="11" name="TextBox 10"/>
          <p:cNvSpPr txBox="1"/>
          <p:nvPr/>
        </p:nvSpPr>
        <p:spPr>
          <a:xfrm>
            <a:off x="685800" y="3581400"/>
            <a:ext cx="3200400" cy="646331"/>
          </a:xfrm>
          <a:prstGeom prst="rect">
            <a:avLst/>
          </a:prstGeom>
          <a:solidFill>
            <a:srgbClr val="E3EBF3"/>
          </a:solidFill>
          <a:ln>
            <a:solidFill>
              <a:srgbClr val="0000FF"/>
            </a:solidFill>
          </a:ln>
          <a:effectLst/>
        </p:spPr>
        <p:txBody>
          <a:bodyPr wrap="square" rtlCol="0">
            <a:spAutoFit/>
          </a:bodyPr>
          <a:lstStyle/>
          <a:p>
            <a:r>
              <a:rPr lang="nl-NL" b="1" dirty="0" err="1">
                <a:solidFill>
                  <a:srgbClr val="000090"/>
                </a:solidFill>
                <a:latin typeface="Courier"/>
                <a:cs typeface="Courier"/>
              </a:rPr>
              <a:t>good</a:t>
            </a:r>
            <a:r>
              <a:rPr lang="nl-NL" b="1" dirty="0">
                <a:solidFill>
                  <a:srgbClr val="000090"/>
                </a:solidFill>
                <a:latin typeface="Courier"/>
                <a:cs typeface="Courier"/>
              </a:rPr>
              <a:t>!</a:t>
            </a:r>
          </a:p>
          <a:p>
            <a:r>
              <a:rPr lang="nl-NL" b="1" dirty="0" err="1">
                <a:solidFill>
                  <a:srgbClr val="000090"/>
                </a:solidFill>
                <a:latin typeface="Courier"/>
                <a:cs typeface="Courier"/>
              </a:rPr>
              <a:t>good!good!good!good</a:t>
            </a:r>
            <a:r>
              <a:rPr lang="nl-NL" b="1" dirty="0">
                <a:solidFill>
                  <a:srgbClr val="000090"/>
                </a:solidFill>
                <a:latin typeface="Courier"/>
                <a:cs typeface="Courier"/>
              </a:rPr>
              <a:t>!</a:t>
            </a:r>
            <a:endParaRPr lang="en-US" b="1" dirty="0">
              <a:solidFill>
                <a:srgbClr val="000090"/>
              </a:solidFill>
              <a:latin typeface="Courier"/>
              <a:cs typeface="Courier"/>
            </a:endParaRPr>
          </a:p>
        </p:txBody>
      </p:sp>
      <p:cxnSp>
        <p:nvCxnSpPr>
          <p:cNvPr id="6" name="Straight Arrow Connector 5"/>
          <p:cNvCxnSpPr/>
          <p:nvPr/>
        </p:nvCxnSpPr>
        <p:spPr>
          <a:xfrm flipV="1">
            <a:off x="6477000" y="1219200"/>
            <a:ext cx="0" cy="3276600"/>
          </a:xfrm>
          <a:prstGeom prst="straightConnector1">
            <a:avLst/>
          </a:prstGeom>
          <a:ln>
            <a:solidFill>
              <a:srgbClr val="000090"/>
            </a:solidFill>
            <a:tailEnd type="arrow"/>
          </a:ln>
          <a:effectLst/>
        </p:spPr>
        <p:style>
          <a:lnRef idx="2">
            <a:schemeClr val="accent1"/>
          </a:lnRef>
          <a:fillRef idx="0">
            <a:schemeClr val="accent1"/>
          </a:fillRef>
          <a:effectRef idx="1">
            <a:schemeClr val="accent1"/>
          </a:effectRef>
          <a:fontRef idx="minor">
            <a:schemeClr val="tx1"/>
          </a:fontRef>
        </p:style>
      </p:cxn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23</a:t>
            </a:fld>
            <a:endParaRPr lang="en-US" dirty="0"/>
          </a:p>
        </p:txBody>
      </p:sp>
    </p:spTree>
    <p:extLst>
      <p:ext uri="{BB962C8B-B14F-4D97-AF65-F5344CB8AC3E}">
        <p14:creationId xmlns:p14="http://schemas.microsoft.com/office/powerpoint/2010/main" val="22544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Complete the output</a:t>
            </a:r>
            <a:endParaRPr lang="en-NZ" dirty="0"/>
          </a:p>
        </p:txBody>
      </p:sp>
      <p:sp>
        <p:nvSpPr>
          <p:cNvPr id="3" name="Content Placeholder 2"/>
          <p:cNvSpPr>
            <a:spLocks noGrp="1"/>
          </p:cNvSpPr>
          <p:nvPr>
            <p:ph sz="quarter" idx="1"/>
          </p:nvPr>
        </p:nvSpPr>
        <p:spPr/>
        <p:txBody>
          <a:bodyPr>
            <a:normAutofit/>
          </a:bodyPr>
          <a:lstStyle/>
          <a:p>
            <a:r>
              <a:rPr lang="en-US" dirty="0"/>
              <a:t>Complete the output.</a:t>
            </a:r>
          </a:p>
          <a:p>
            <a:endParaRPr lang="en-US" dirty="0"/>
          </a:p>
          <a:p>
            <a:endParaRPr lang="en-US" dirty="0"/>
          </a:p>
          <a:p>
            <a:endParaRPr lang="en-US" dirty="0"/>
          </a:p>
          <a:p>
            <a:endParaRPr lang="en-US"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endParaRPr lang="en-US" dirty="0"/>
          </a:p>
          <a:p>
            <a:endParaRPr lang="en-US" dirty="0"/>
          </a:p>
          <a:p>
            <a:pPr marL="0" indent="0">
              <a:buNone/>
            </a:pPr>
            <a:endParaRPr lang="en-US" dirty="0"/>
          </a:p>
          <a:p>
            <a:endParaRPr lang="en-US" dirty="0"/>
          </a:p>
          <a:p>
            <a:pPr marL="0" indent="0">
              <a:buNone/>
            </a:pPr>
            <a:endParaRPr lang="en-US" dirty="0"/>
          </a:p>
        </p:txBody>
      </p:sp>
      <p:sp>
        <p:nvSpPr>
          <p:cNvPr id="52" name="Text Box 9"/>
          <p:cNvSpPr txBox="1">
            <a:spLocks noChangeArrowheads="1"/>
          </p:cNvSpPr>
          <p:nvPr/>
        </p:nvSpPr>
        <p:spPr bwMode="auto">
          <a:xfrm>
            <a:off x="228600" y="1497955"/>
            <a:ext cx="8839200" cy="269304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2400" b="1" dirty="0">
                <a:solidFill>
                  <a:srgbClr val="000090"/>
                </a:solidFill>
                <a:latin typeface="Courier"/>
                <a:cs typeface="Courier"/>
              </a:rPr>
              <a:t>s = "Dogs have masters. Cats have staff."</a:t>
            </a:r>
          </a:p>
          <a:p>
            <a:pPr>
              <a:buNone/>
            </a:pPr>
            <a:r>
              <a:rPr lang="ro-RO" sz="2400" b="1" dirty="0">
                <a:solidFill>
                  <a:srgbClr val="000090"/>
                </a:solidFill>
                <a:latin typeface="Courier"/>
                <a:cs typeface="Courier"/>
              </a:rPr>
              <a:t>print("1.", s[1: 6])</a:t>
            </a:r>
          </a:p>
          <a:p>
            <a:pPr>
              <a:buNone/>
            </a:pPr>
            <a:r>
              <a:rPr lang="ro-RO" sz="2400" b="1" dirty="0">
                <a:solidFill>
                  <a:srgbClr val="000090"/>
                </a:solidFill>
                <a:latin typeface="Courier"/>
                <a:cs typeface="Courier"/>
              </a:rPr>
              <a:t>print("2.", s[:2] * 3)</a:t>
            </a:r>
          </a:p>
          <a:p>
            <a:pPr>
              <a:buNone/>
            </a:pPr>
            <a:r>
              <a:rPr lang="ro-RO" sz="2400" b="1" dirty="0">
                <a:solidFill>
                  <a:srgbClr val="000090"/>
                </a:solidFill>
                <a:latin typeface="Courier"/>
                <a:cs typeface="Courier"/>
              </a:rPr>
              <a:t>print("3.", s[-3])</a:t>
            </a:r>
          </a:p>
          <a:p>
            <a:pPr>
              <a:buNone/>
            </a:pPr>
            <a:r>
              <a:rPr lang="ro-RO" sz="2400" b="1" dirty="0">
                <a:solidFill>
                  <a:srgbClr val="000090"/>
                </a:solidFill>
                <a:latin typeface="Courier"/>
                <a:cs typeface="Courier"/>
              </a:rPr>
              <a:t>print("4.", s[4] + s[1])</a:t>
            </a:r>
          </a:p>
          <a:p>
            <a:pPr>
              <a:buNone/>
            </a:pPr>
            <a:r>
              <a:rPr lang="ro-RO" sz="2400" b="1" dirty="0">
                <a:solidFill>
                  <a:srgbClr val="000090"/>
                </a:solidFill>
                <a:latin typeface="Courier"/>
                <a:cs typeface="Courier"/>
              </a:rPr>
              <a:t>print("5.", s[-4:])</a:t>
            </a:r>
            <a:endParaRPr lang="en-NZ" sz="2400" b="1" dirty="0">
              <a:solidFill>
                <a:srgbClr val="000090"/>
              </a:solidFill>
              <a:latin typeface="Courier"/>
              <a:cs typeface="Courier"/>
            </a:endParaRPr>
          </a:p>
        </p:txBody>
      </p:sp>
      <p:sp>
        <p:nvSpPr>
          <p:cNvPr id="11" name="TextBox 10"/>
          <p:cNvSpPr txBox="1"/>
          <p:nvPr/>
        </p:nvSpPr>
        <p:spPr>
          <a:xfrm>
            <a:off x="1371600" y="4419600"/>
            <a:ext cx="4648200" cy="2146742"/>
          </a:xfrm>
          <a:prstGeom prst="rect">
            <a:avLst/>
          </a:prstGeom>
          <a:solidFill>
            <a:srgbClr val="E3EBF3"/>
          </a:solidFill>
          <a:ln>
            <a:solidFill>
              <a:srgbClr val="0000FF"/>
            </a:solidFill>
          </a:ln>
        </p:spPr>
        <p:txBody>
          <a:bodyPr wrap="square" rtlCol="0">
            <a:spAutoFit/>
          </a:bodyPr>
          <a:lstStyle/>
          <a:p>
            <a:pPr>
              <a:lnSpc>
                <a:spcPct val="150000"/>
              </a:lnSpc>
            </a:pPr>
            <a:r>
              <a:rPr lang="en-US" b="1" dirty="0">
                <a:solidFill>
                  <a:srgbClr val="000090"/>
                </a:solidFill>
                <a:latin typeface="Courier"/>
                <a:cs typeface="Courier"/>
              </a:rPr>
              <a:t>1.</a:t>
            </a:r>
          </a:p>
          <a:p>
            <a:pPr>
              <a:lnSpc>
                <a:spcPct val="150000"/>
              </a:lnSpc>
            </a:pPr>
            <a:r>
              <a:rPr lang="en-US" b="1" dirty="0">
                <a:solidFill>
                  <a:srgbClr val="000090"/>
                </a:solidFill>
                <a:latin typeface="Courier"/>
                <a:cs typeface="Courier"/>
              </a:rPr>
              <a:t>2.</a:t>
            </a:r>
          </a:p>
          <a:p>
            <a:pPr>
              <a:lnSpc>
                <a:spcPct val="150000"/>
              </a:lnSpc>
            </a:pPr>
            <a:r>
              <a:rPr lang="en-US" b="1" dirty="0">
                <a:solidFill>
                  <a:srgbClr val="000090"/>
                </a:solidFill>
                <a:latin typeface="Courier"/>
                <a:cs typeface="Courier"/>
              </a:rPr>
              <a:t>3.</a:t>
            </a:r>
          </a:p>
          <a:p>
            <a:pPr>
              <a:lnSpc>
                <a:spcPct val="150000"/>
              </a:lnSpc>
            </a:pPr>
            <a:r>
              <a:rPr lang="en-US" b="1" dirty="0">
                <a:solidFill>
                  <a:srgbClr val="000090"/>
                </a:solidFill>
                <a:latin typeface="Courier"/>
                <a:cs typeface="Courier"/>
              </a:rPr>
              <a:t>4.</a:t>
            </a:r>
          </a:p>
          <a:p>
            <a:pPr>
              <a:lnSpc>
                <a:spcPct val="150000"/>
              </a:lnSpc>
            </a:pPr>
            <a:r>
              <a:rPr lang="en-US" b="1" dirty="0">
                <a:solidFill>
                  <a:srgbClr val="000090"/>
                </a:solidFill>
                <a:latin typeface="Courier"/>
                <a:cs typeface="Courier"/>
              </a:rPr>
              <a:t>5.</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24</a:t>
            </a:fld>
            <a:endParaRPr lang="en-US" dirty="0"/>
          </a:p>
        </p:txBody>
      </p:sp>
    </p:spTree>
    <p:extLst>
      <p:ext uri="{BB962C8B-B14F-4D97-AF65-F5344CB8AC3E}">
        <p14:creationId xmlns:p14="http://schemas.microsoft.com/office/powerpoint/2010/main" val="3458857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152400" y="685800"/>
            <a:ext cx="8839200" cy="5410200"/>
          </a:xfrm>
        </p:spPr>
        <p:txBody>
          <a:bodyPr>
            <a:normAutofit/>
          </a:bodyPr>
          <a:lstStyle/>
          <a:p>
            <a:r>
              <a:rPr lang="en-US" dirty="0"/>
              <a:t>Complete the following program so that it prints the name between two rows of stars.  The output has three spaces on each side of the name.  Your code should work for names of any length.</a:t>
            </a:r>
          </a:p>
          <a:p>
            <a:endParaRPr lang="en-US" dirty="0"/>
          </a:p>
          <a:p>
            <a:endParaRPr lang="en-US" dirty="0"/>
          </a:p>
          <a:p>
            <a:endParaRPr lang="en-US" dirty="0"/>
          </a:p>
          <a:p>
            <a:endParaRPr lang="en-US"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pPr marL="0" indent="0">
              <a:buNone/>
            </a:pPr>
            <a:endParaRPr lang="en-US" sz="800" dirty="0"/>
          </a:p>
          <a:p>
            <a:endParaRPr lang="en-US" dirty="0"/>
          </a:p>
          <a:p>
            <a:endParaRPr lang="en-US" dirty="0"/>
          </a:p>
          <a:p>
            <a:pPr marL="0" indent="0">
              <a:buNone/>
            </a:pPr>
            <a:endParaRPr lang="en-US" dirty="0"/>
          </a:p>
          <a:p>
            <a:endParaRPr lang="en-US" dirty="0"/>
          </a:p>
          <a:p>
            <a:pPr marL="0" indent="0">
              <a:buNone/>
            </a:pPr>
            <a:endParaRPr lang="en-US"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25</a:t>
            </a:fld>
            <a:endParaRPr lang="en-US" dirty="0"/>
          </a:p>
        </p:txBody>
      </p:sp>
      <p:sp>
        <p:nvSpPr>
          <p:cNvPr id="9" name="Text Box 9"/>
          <p:cNvSpPr txBox="1">
            <a:spLocks noChangeArrowheads="1"/>
          </p:cNvSpPr>
          <p:nvPr/>
        </p:nvSpPr>
        <p:spPr bwMode="auto">
          <a:xfrm>
            <a:off x="762000" y="1981200"/>
            <a:ext cx="7239000" cy="326243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a:solidFill>
                  <a:srgbClr val="000090"/>
                </a:solidFill>
                <a:latin typeface="Courier"/>
                <a:cs typeface="Courier"/>
              </a:rPr>
              <a:t>name = "Philomena Evangeline"</a:t>
            </a:r>
          </a:p>
          <a:p>
            <a:pPr>
              <a:buNone/>
            </a:pPr>
            <a:r>
              <a:rPr lang="en-AU" sz="2000" b="1">
                <a:solidFill>
                  <a:srgbClr val="000090"/>
                </a:solidFill>
                <a:latin typeface="Courier"/>
                <a:cs typeface="Courier"/>
              </a:rPr>
              <a:t>num_spaces</a:t>
            </a:r>
            <a:r>
              <a:rPr lang="en-AU" sz="2000" b="1" dirty="0">
                <a:solidFill>
                  <a:srgbClr val="000090"/>
                </a:solidFill>
                <a:latin typeface="Courier"/>
                <a:cs typeface="Courier"/>
              </a:rPr>
              <a:t> = 3</a:t>
            </a: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AU" sz="1800" b="1" dirty="0">
              <a:solidFill>
                <a:srgbClr val="000090"/>
              </a:solidFill>
              <a:latin typeface="Courier"/>
              <a:cs typeface="Courier"/>
            </a:endParaRPr>
          </a:p>
          <a:p>
            <a:pPr>
              <a:buNone/>
            </a:pPr>
            <a:endParaRPr lang="en-NZ" sz="1800" b="1" dirty="0">
              <a:solidFill>
                <a:srgbClr val="000090"/>
              </a:solidFill>
              <a:latin typeface="Courier"/>
              <a:cs typeface="Courier"/>
            </a:endParaRPr>
          </a:p>
        </p:txBody>
      </p:sp>
      <p:sp>
        <p:nvSpPr>
          <p:cNvPr id="10" name="TextBox 9"/>
          <p:cNvSpPr txBox="1"/>
          <p:nvPr/>
        </p:nvSpPr>
        <p:spPr>
          <a:xfrm>
            <a:off x="762000" y="5638800"/>
            <a:ext cx="5105400" cy="1015663"/>
          </a:xfrm>
          <a:prstGeom prst="rect">
            <a:avLst/>
          </a:prstGeom>
          <a:solidFill>
            <a:srgbClr val="E3EBF3"/>
          </a:solidFill>
          <a:ln>
            <a:solidFill>
              <a:srgbClr val="0000FF"/>
            </a:solidFill>
          </a:ln>
          <a:effectLst/>
        </p:spPr>
        <p:txBody>
          <a:bodyPr wrap="square" rtlCol="0">
            <a:spAutoFit/>
          </a:bodyPr>
          <a:lstStyle/>
          <a:p>
            <a:r>
              <a:rPr lang="hr-HR" sz="2000" b="1" dirty="0">
                <a:solidFill>
                  <a:srgbClr val="000090"/>
                </a:solidFill>
                <a:latin typeface="Courier"/>
                <a:cs typeface="Courier"/>
              </a:rPr>
              <a:t>**************************</a:t>
            </a:r>
          </a:p>
          <a:p>
            <a:r>
              <a:rPr lang="hr-HR" sz="2000" b="1" dirty="0">
                <a:solidFill>
                  <a:srgbClr val="000090"/>
                </a:solidFill>
                <a:latin typeface="Courier"/>
                <a:cs typeface="Courier"/>
              </a:rPr>
              <a:t>   Philomena Evangeline</a:t>
            </a:r>
          </a:p>
          <a:p>
            <a:r>
              <a:rPr lang="hr-HR" sz="2000" b="1" dirty="0">
                <a:solidFill>
                  <a:srgbClr val="000090"/>
                </a:solidFill>
                <a:latin typeface="Courier"/>
                <a:cs typeface="Courier"/>
              </a:rPr>
              <a:t>**************************</a:t>
            </a:r>
            <a:endParaRPr lang="en-US" sz="2000" b="1" dirty="0">
              <a:solidFill>
                <a:srgbClr val="000090"/>
              </a:solidFill>
              <a:latin typeface="Courier"/>
              <a:cs typeface="Courier"/>
            </a:endParaRPr>
          </a:p>
        </p:txBody>
      </p:sp>
    </p:spTree>
    <p:extLst>
      <p:ext uri="{BB962C8B-B14F-4D97-AF65-F5344CB8AC3E}">
        <p14:creationId xmlns:p14="http://schemas.microsoft.com/office/powerpoint/2010/main" val="1989007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dirty="0"/>
              <a:t>Summary</a:t>
            </a:r>
          </a:p>
        </p:txBody>
      </p:sp>
      <p:sp>
        <p:nvSpPr>
          <p:cNvPr id="3" name="Content Placeholder 2"/>
          <p:cNvSpPr>
            <a:spLocks noGrp="1"/>
          </p:cNvSpPr>
          <p:nvPr>
            <p:ph sz="quarter" idx="1"/>
          </p:nvPr>
        </p:nvSpPr>
        <p:spPr/>
        <p:txBody>
          <a:bodyPr/>
          <a:lstStyle/>
          <a:p>
            <a:pPr marL="228600" lvl="1" indent="0">
              <a:buNone/>
            </a:pPr>
            <a:r>
              <a:rPr lang="en-US" sz="2400" dirty="0"/>
              <a:t>In Python :</a:t>
            </a:r>
            <a:endParaRPr lang="en-NZ" sz="1600" dirty="0"/>
          </a:p>
          <a:p>
            <a:pPr marL="588963" lvl="1" indent="-182563"/>
            <a:r>
              <a:rPr lang="en-NZ" dirty="0"/>
              <a:t>variables store a reference to the object</a:t>
            </a:r>
          </a:p>
          <a:p>
            <a:pPr marL="588963" lvl="1" indent="-182563"/>
            <a:r>
              <a:rPr lang="en-NZ" dirty="0"/>
              <a:t>string objects are a sequence of characters</a:t>
            </a:r>
          </a:p>
          <a:p>
            <a:pPr marL="588963" lvl="1" indent="-182563"/>
            <a:r>
              <a:rPr lang="en-NZ" dirty="0"/>
              <a:t>the len() function is used to calculate how many characters are in a string</a:t>
            </a:r>
          </a:p>
          <a:p>
            <a:pPr marL="588963" lvl="1" indent="-182563"/>
            <a:r>
              <a:rPr lang="en-NZ" dirty="0"/>
              <a:t>we use the index number to obtain a single character from a string</a:t>
            </a:r>
          </a:p>
          <a:p>
            <a:pPr marL="588963" lvl="1" indent="-182563"/>
            <a:r>
              <a:rPr lang="en-NZ" dirty="0"/>
              <a:t>we can slice strings</a:t>
            </a:r>
          </a:p>
          <a:p>
            <a:pPr marL="588963" lvl="1" indent="-182563"/>
            <a:r>
              <a:rPr lang="en-NZ" dirty="0"/>
              <a:t>use the '+' operator to concatenate strings</a:t>
            </a:r>
          </a:p>
          <a:p>
            <a:pPr lvl="1"/>
            <a:endParaRPr lang="en-US" dirty="0"/>
          </a:p>
          <a:p>
            <a:pPr lvl="1"/>
            <a:endParaRPr lang="en-US" dirty="0"/>
          </a:p>
          <a:p>
            <a:pPr lvl="1"/>
            <a:endParaRPr lang="en-NZ"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26</a:t>
            </a:fld>
            <a:endParaRPr lang="en-US" dirty="0"/>
          </a:p>
        </p:txBody>
      </p:sp>
    </p:spTree>
    <p:extLst>
      <p:ext uri="{BB962C8B-B14F-4D97-AF65-F5344CB8AC3E}">
        <p14:creationId xmlns:p14="http://schemas.microsoft.com/office/powerpoint/2010/main" val="1193688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Examples of Python features used in this lecture</a:t>
            </a:r>
            <a:endParaRPr lang="en-NZ" dirty="0"/>
          </a:p>
        </p:txBody>
      </p:sp>
      <p:sp>
        <p:nvSpPr>
          <p:cNvPr id="3" name="Content Placeholder 2"/>
          <p:cNvSpPr>
            <a:spLocks noGrp="1"/>
          </p:cNvSpPr>
          <p:nvPr>
            <p:ph sz="quarter" idx="1"/>
          </p:nvPr>
        </p:nvSpPr>
        <p:spPr/>
        <p:txBody>
          <a:bodyPr>
            <a:normAutofit/>
          </a:bodyPr>
          <a:lstStyle/>
          <a:p>
            <a:pPr marL="228600" lvl="1" indent="0">
              <a:buNone/>
            </a:pPr>
            <a:r>
              <a:rPr lang="da-DK" altLang="en-US" b="1" dirty="0">
                <a:latin typeface="Courier"/>
              </a:rPr>
              <a:t>	</a:t>
            </a:r>
            <a:r>
              <a:rPr lang="da-DK" altLang="en-US" b="1" dirty="0" err="1">
                <a:latin typeface="Courier"/>
              </a:rPr>
              <a:t>words</a:t>
            </a:r>
            <a:r>
              <a:rPr lang="da-DK" altLang="en-US" b="1" dirty="0">
                <a:latin typeface="Courier"/>
              </a:rPr>
              <a:t> = " Prince </a:t>
            </a:r>
            <a:r>
              <a:rPr lang="da-DK" altLang="en-US" b="1" dirty="0" err="1">
                <a:latin typeface="Courier"/>
              </a:rPr>
              <a:t>Charming</a:t>
            </a:r>
            <a:r>
              <a:rPr lang="da-DK" altLang="en-US" b="1" dirty="0">
                <a:latin typeface="Courier"/>
              </a:rPr>
              <a:t> "</a:t>
            </a:r>
          </a:p>
          <a:p>
            <a:pPr marL="228600" lvl="1" indent="0">
              <a:buNone/>
            </a:pPr>
            <a:r>
              <a:rPr lang="da-DK" altLang="en-US" b="1" dirty="0">
                <a:latin typeface="Courier"/>
              </a:rPr>
              <a:t>	</a:t>
            </a:r>
            <a:r>
              <a:rPr lang="da-DK" altLang="en-US" b="1" dirty="0" err="1">
                <a:latin typeface="Courier"/>
              </a:rPr>
              <a:t>length</a:t>
            </a:r>
            <a:r>
              <a:rPr lang="da-DK" altLang="en-US" b="1" dirty="0">
                <a:latin typeface="Courier"/>
              </a:rPr>
              <a:t> = len(</a:t>
            </a:r>
            <a:r>
              <a:rPr lang="da-DK" altLang="en-US" b="1" dirty="0" err="1">
                <a:latin typeface="Courier"/>
              </a:rPr>
              <a:t>words</a:t>
            </a:r>
            <a:r>
              <a:rPr lang="da-DK" altLang="en-US" b="1" dirty="0">
                <a:latin typeface="Courier"/>
              </a:rPr>
              <a:t>)</a:t>
            </a:r>
          </a:p>
          <a:p>
            <a:pPr marL="228600" lvl="1" indent="0">
              <a:buNone/>
            </a:pPr>
            <a:endParaRPr lang="da-DK" altLang="en-US" b="1" dirty="0">
              <a:latin typeface="Courier"/>
            </a:endParaRPr>
          </a:p>
          <a:p>
            <a:pPr marL="228600" lvl="1" indent="0">
              <a:buNone/>
            </a:pPr>
            <a:r>
              <a:rPr lang="da-DK" altLang="en-US" b="1" dirty="0">
                <a:latin typeface="Courier"/>
              </a:rPr>
              <a:t>	letter1 = </a:t>
            </a:r>
            <a:r>
              <a:rPr lang="da-DK" altLang="en-US" b="1" dirty="0" err="1">
                <a:latin typeface="Courier"/>
              </a:rPr>
              <a:t>words</a:t>
            </a:r>
            <a:r>
              <a:rPr lang="da-DK" altLang="en-US" b="1" dirty="0">
                <a:latin typeface="Courier"/>
              </a:rPr>
              <a:t>[3]</a:t>
            </a:r>
          </a:p>
          <a:p>
            <a:pPr marL="228600" lvl="1" indent="0">
              <a:buNone/>
            </a:pPr>
            <a:r>
              <a:rPr lang="da-DK" altLang="en-US" b="1" dirty="0">
                <a:latin typeface="Courier"/>
              </a:rPr>
              <a:t>	letter2 = </a:t>
            </a:r>
            <a:r>
              <a:rPr lang="da-DK" altLang="en-US" b="1" dirty="0" err="1">
                <a:latin typeface="Courier"/>
              </a:rPr>
              <a:t>words</a:t>
            </a:r>
            <a:r>
              <a:rPr lang="da-DK" altLang="en-US" b="1" dirty="0">
                <a:latin typeface="Courier"/>
              </a:rPr>
              <a:t>[-5]</a:t>
            </a:r>
          </a:p>
          <a:p>
            <a:pPr marL="228600" lvl="1" indent="0">
              <a:buNone/>
            </a:pPr>
            <a:r>
              <a:rPr lang="da-DK" altLang="en-US" b="1" dirty="0">
                <a:latin typeface="Courier"/>
              </a:rPr>
              <a:t>	letter3 = </a:t>
            </a:r>
            <a:r>
              <a:rPr lang="da-DK" altLang="en-US" b="1" dirty="0" err="1">
                <a:latin typeface="Courier"/>
              </a:rPr>
              <a:t>words</a:t>
            </a:r>
            <a:r>
              <a:rPr lang="da-DK" altLang="en-US" b="1" dirty="0">
                <a:latin typeface="Courier"/>
              </a:rPr>
              <a:t>[len(</a:t>
            </a:r>
            <a:r>
              <a:rPr lang="da-DK" altLang="en-US" b="1" dirty="0" err="1">
                <a:latin typeface="Courier"/>
              </a:rPr>
              <a:t>words</a:t>
            </a:r>
            <a:r>
              <a:rPr lang="da-DK" altLang="en-US" b="1" dirty="0">
                <a:latin typeface="Courier"/>
              </a:rPr>
              <a:t>) - 2]</a:t>
            </a:r>
          </a:p>
          <a:p>
            <a:pPr marL="228600" lvl="1" indent="0">
              <a:buNone/>
            </a:pPr>
            <a:endParaRPr lang="da-DK" altLang="en-US" b="1" dirty="0">
              <a:latin typeface="Courier"/>
            </a:endParaRPr>
          </a:p>
          <a:p>
            <a:pPr marL="228600" lvl="1" indent="0">
              <a:buNone/>
            </a:pPr>
            <a:r>
              <a:rPr lang="da-DK" altLang="en-US" b="1" dirty="0">
                <a:latin typeface="Courier"/>
              </a:rPr>
              <a:t>	letters1 = </a:t>
            </a:r>
            <a:r>
              <a:rPr lang="da-DK" altLang="en-US" b="1" dirty="0" err="1">
                <a:latin typeface="Courier"/>
              </a:rPr>
              <a:t>words</a:t>
            </a:r>
            <a:r>
              <a:rPr lang="da-DK" altLang="en-US" b="1" dirty="0">
                <a:latin typeface="Courier"/>
              </a:rPr>
              <a:t>[3:6]</a:t>
            </a:r>
          </a:p>
          <a:p>
            <a:pPr marL="228600" lvl="1" indent="0">
              <a:buNone/>
            </a:pPr>
            <a:r>
              <a:rPr lang="da-DK" altLang="en-US" b="1" dirty="0">
                <a:latin typeface="Courier"/>
              </a:rPr>
              <a:t>	letters2 = </a:t>
            </a:r>
            <a:r>
              <a:rPr lang="da-DK" altLang="en-US" b="1" dirty="0" err="1">
                <a:latin typeface="Courier"/>
              </a:rPr>
              <a:t>words</a:t>
            </a:r>
            <a:r>
              <a:rPr lang="da-DK" altLang="en-US" b="1" dirty="0">
                <a:latin typeface="Courier"/>
              </a:rPr>
              <a:t>[:6]</a:t>
            </a:r>
          </a:p>
          <a:p>
            <a:pPr marL="228600" lvl="1" indent="0">
              <a:buNone/>
            </a:pPr>
            <a:r>
              <a:rPr lang="da-DK" altLang="en-US" b="1" dirty="0">
                <a:latin typeface="Courier"/>
              </a:rPr>
              <a:t>	letters3 = </a:t>
            </a:r>
            <a:r>
              <a:rPr lang="da-DK" altLang="en-US" b="1" dirty="0" err="1">
                <a:latin typeface="Courier"/>
              </a:rPr>
              <a:t>words</a:t>
            </a:r>
            <a:r>
              <a:rPr lang="da-DK" altLang="en-US" b="1" dirty="0">
                <a:latin typeface="Courier"/>
              </a:rPr>
              <a:t>[6:]</a:t>
            </a:r>
          </a:p>
          <a:p>
            <a:pPr marL="228600" lvl="1" indent="0">
              <a:buNone/>
            </a:pPr>
            <a:r>
              <a:rPr lang="da-DK" altLang="en-US" b="1" dirty="0">
                <a:latin typeface="Courier"/>
              </a:rPr>
              <a:t>	letters4 = </a:t>
            </a:r>
            <a:r>
              <a:rPr lang="da-DK" altLang="en-US" b="1" dirty="0" err="1">
                <a:latin typeface="Courier"/>
              </a:rPr>
              <a:t>words</a:t>
            </a:r>
            <a:r>
              <a:rPr lang="da-DK" altLang="en-US" b="1" dirty="0">
                <a:latin typeface="Courier"/>
              </a:rPr>
              <a:t>[len(</a:t>
            </a:r>
            <a:r>
              <a:rPr lang="da-DK" altLang="en-US" b="1" dirty="0" err="1">
                <a:latin typeface="Courier"/>
              </a:rPr>
              <a:t>words</a:t>
            </a:r>
            <a:r>
              <a:rPr lang="da-DK" altLang="en-US" b="1" dirty="0">
                <a:latin typeface="Courier"/>
              </a:rPr>
              <a:t>) - 3:]</a:t>
            </a:r>
          </a:p>
          <a:p>
            <a:pPr marL="228600" lvl="1" indent="0">
              <a:buNone/>
            </a:pPr>
            <a:endParaRPr lang="da-DK" altLang="en-US" b="1" dirty="0">
              <a:latin typeface="Courier"/>
            </a:endParaRPr>
          </a:p>
          <a:p>
            <a:pPr marL="228600" lvl="1" indent="0">
              <a:buNone/>
            </a:pPr>
            <a:r>
              <a:rPr lang="da-DK" altLang="en-US" b="1" dirty="0">
                <a:latin typeface="Courier"/>
              </a:rPr>
              <a:t>	word2 = letter1 + letter2</a:t>
            </a:r>
          </a:p>
          <a:p>
            <a:pPr marL="228600" lvl="1" indent="0">
              <a:buNone/>
            </a:pPr>
            <a:r>
              <a:rPr lang="da-DK" altLang="en-US" b="1" dirty="0">
                <a:latin typeface="Courier"/>
              </a:rPr>
              <a:t>	</a:t>
            </a:r>
            <a:r>
              <a:rPr lang="da-DK" altLang="en-US" b="1" dirty="0" err="1">
                <a:latin typeface="Courier"/>
              </a:rPr>
              <a:t>phrase</a:t>
            </a:r>
            <a:r>
              <a:rPr lang="da-DK" altLang="en-US" b="1" dirty="0">
                <a:latin typeface="Courier"/>
              </a:rPr>
              <a:t> = word2 + " " + letter3</a:t>
            </a:r>
          </a:p>
          <a:p>
            <a:pPr marL="228600" lvl="1" indent="0">
              <a:buNone/>
            </a:pPr>
            <a:r>
              <a:rPr lang="da-DK" altLang="en-US" b="1" dirty="0">
                <a:latin typeface="Courier"/>
              </a:rPr>
              <a:t>	print(letters1, letters2, letters3, letters4, </a:t>
            </a:r>
            <a:r>
              <a:rPr lang="da-DK" altLang="en-US" b="1" dirty="0" err="1">
                <a:latin typeface="Courier"/>
              </a:rPr>
              <a:t>phrase</a:t>
            </a:r>
            <a:r>
              <a:rPr lang="da-DK" altLang="en-US" b="1" dirty="0">
                <a:latin typeface="Courier"/>
              </a:rPr>
              <a:t>)</a:t>
            </a:r>
          </a:p>
          <a:p>
            <a:pPr lvl="1"/>
            <a:endParaRPr lang="en-NZ" b="1" dirty="0"/>
          </a:p>
          <a:p>
            <a:pPr>
              <a:spcBef>
                <a:spcPct val="0"/>
              </a:spcBef>
              <a:buClrTx/>
              <a:buSzTx/>
              <a:buNone/>
              <a:defRPr/>
            </a:pPr>
            <a:endParaRPr lang="da-DK" altLang="en-US" sz="1800" b="1" dirty="0">
              <a:latin typeface="Courier"/>
            </a:endParaRPr>
          </a:p>
          <a:p>
            <a:pPr lvl="1"/>
            <a:endParaRPr lang="en-US" b="1" dirty="0"/>
          </a:p>
          <a:p>
            <a:pPr lvl="1"/>
            <a:endParaRPr lang="en-NZ" b="1" dirty="0"/>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2461015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dirty="0"/>
              <a:t>Recap</a:t>
            </a:r>
          </a:p>
        </p:txBody>
      </p:sp>
      <p:sp>
        <p:nvSpPr>
          <p:cNvPr id="3" name="Content Placeholder 2"/>
          <p:cNvSpPr>
            <a:spLocks noGrp="1"/>
          </p:cNvSpPr>
          <p:nvPr>
            <p:ph sz="quarter" idx="1"/>
          </p:nvPr>
        </p:nvSpPr>
        <p:spPr>
          <a:xfrm>
            <a:off x="152400" y="304800"/>
            <a:ext cx="8763000" cy="4691211"/>
          </a:xfrm>
        </p:spPr>
        <p:txBody>
          <a:bodyPr>
            <a:normAutofit/>
          </a:bodyPr>
          <a:lstStyle/>
          <a:p>
            <a:r>
              <a:rPr lang="en-GB" dirty="0"/>
              <a:t>From lecture 3:</a:t>
            </a:r>
          </a:p>
          <a:p>
            <a:pPr lvl="1"/>
            <a:r>
              <a:rPr lang="en-NZ" dirty="0"/>
              <a:t>understand how to develop a program in steps</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7" name="Slide Number Placeholder 6"/>
          <p:cNvSpPr>
            <a:spLocks noGrp="1"/>
          </p:cNvSpPr>
          <p:nvPr>
            <p:ph type="sldNum" sz="quarter" idx="4"/>
          </p:nvPr>
        </p:nvSpPr>
        <p:spPr/>
        <p:txBody>
          <a:bodyPr/>
          <a:lstStyle/>
          <a:p>
            <a:fld id="{B6F15528-21DE-4FAA-801E-634DDDAF4B2B}" type="slidenum">
              <a:rPr lang="en-US" smtClean="0"/>
              <a:pPr/>
              <a:t>3</a:t>
            </a:fld>
            <a:endParaRPr lang="en-US" dirty="0"/>
          </a:p>
        </p:txBody>
      </p:sp>
      <p:sp>
        <p:nvSpPr>
          <p:cNvPr id="9" name="Text Box 9"/>
          <p:cNvSpPr txBox="1">
            <a:spLocks noChangeArrowheads="1"/>
          </p:cNvSpPr>
          <p:nvPr/>
        </p:nvSpPr>
        <p:spPr bwMode="auto">
          <a:xfrm>
            <a:off x="76200" y="1066800"/>
            <a:ext cx="8991600" cy="5760343"/>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spcBef>
                <a:spcPct val="0"/>
              </a:spcBef>
              <a:buClrTx/>
              <a:buSzTx/>
              <a:buNone/>
              <a:defRPr/>
            </a:pPr>
            <a:r>
              <a:rPr lang="da-DK" altLang="en-US" sz="2000" b="1" dirty="0">
                <a:solidFill>
                  <a:srgbClr val="000090"/>
                </a:solidFill>
                <a:latin typeface="Courier"/>
              </a:rPr>
              <a:t>import </a:t>
            </a:r>
            <a:r>
              <a:rPr lang="da-DK" altLang="en-US" sz="2000" b="1" dirty="0" err="1">
                <a:solidFill>
                  <a:srgbClr val="000090"/>
                </a:solidFill>
                <a:latin typeface="Courier"/>
              </a:rPr>
              <a:t>math</a:t>
            </a:r>
            <a:endParaRPr lang="da-DK" altLang="en-US" sz="2000" b="1" dirty="0">
              <a:solidFill>
                <a:srgbClr val="000090"/>
              </a:solidFill>
              <a:latin typeface="Courier"/>
            </a:endParaRPr>
          </a:p>
          <a:p>
            <a:pPr>
              <a:spcBef>
                <a:spcPct val="0"/>
              </a:spcBef>
              <a:buClrTx/>
              <a:buSzTx/>
              <a:buNone/>
              <a:defRPr/>
            </a:pPr>
            <a:endParaRPr lang="da-DK" altLang="en-US" sz="800" b="1" dirty="0">
              <a:solidFill>
                <a:srgbClr val="000090"/>
              </a:solidFill>
              <a:latin typeface="Courier"/>
            </a:endParaRPr>
          </a:p>
          <a:p>
            <a:pPr>
              <a:spcBef>
                <a:spcPct val="0"/>
              </a:spcBef>
              <a:buClrTx/>
              <a:buSzTx/>
              <a:buNone/>
              <a:defRPr/>
            </a:pPr>
            <a:r>
              <a:rPr lang="da-DK" altLang="en-US" sz="2000" b="1" dirty="0">
                <a:solidFill>
                  <a:srgbClr val="000090"/>
                </a:solidFill>
                <a:latin typeface="Courier"/>
              </a:rPr>
              <a:t>side1 = 4</a:t>
            </a:r>
          </a:p>
          <a:p>
            <a:pPr>
              <a:spcBef>
                <a:spcPct val="0"/>
              </a:spcBef>
              <a:buClrTx/>
              <a:buSzTx/>
              <a:buNone/>
              <a:defRPr/>
            </a:pPr>
            <a:r>
              <a:rPr lang="da-DK" altLang="en-US" sz="2000" b="1" dirty="0">
                <a:solidFill>
                  <a:srgbClr val="000090"/>
                </a:solidFill>
                <a:latin typeface="Courier"/>
              </a:rPr>
              <a:t>side2 = 7</a:t>
            </a:r>
          </a:p>
          <a:p>
            <a:pPr>
              <a:spcBef>
                <a:spcPct val="0"/>
              </a:spcBef>
              <a:buClrTx/>
              <a:buSzTx/>
              <a:buNone/>
              <a:defRPr/>
            </a:pPr>
            <a:r>
              <a:rPr lang="da-DK" altLang="en-US" sz="2000" b="1" dirty="0">
                <a:solidFill>
                  <a:srgbClr val="000090"/>
                </a:solidFill>
                <a:latin typeface="Courier"/>
              </a:rPr>
              <a:t>side3 = 9</a:t>
            </a:r>
          </a:p>
          <a:p>
            <a:pPr>
              <a:spcBef>
                <a:spcPct val="0"/>
              </a:spcBef>
              <a:buClrTx/>
              <a:buSzTx/>
              <a:buNone/>
              <a:defRPr/>
            </a:pPr>
            <a:endParaRPr lang="da-DK" altLang="en-US" sz="800" b="1" dirty="0">
              <a:solidFill>
                <a:srgbClr val="000090"/>
              </a:solidFill>
              <a:latin typeface="Courier"/>
            </a:endParaRPr>
          </a:p>
          <a:p>
            <a:pPr>
              <a:spcBef>
                <a:spcPct val="0"/>
              </a:spcBef>
              <a:buClrTx/>
              <a:buSzTx/>
              <a:buNone/>
              <a:defRPr/>
            </a:pPr>
            <a:r>
              <a:rPr lang="da-DK" altLang="en-US" sz="2000" b="1" dirty="0">
                <a:solidFill>
                  <a:srgbClr val="000090"/>
                </a:solidFill>
                <a:latin typeface="Courier"/>
              </a:rPr>
              <a:t>part1 = </a:t>
            </a:r>
            <a:r>
              <a:rPr lang="da-DK" altLang="en-US" sz="2000" b="1" dirty="0" err="1">
                <a:solidFill>
                  <a:srgbClr val="000090"/>
                </a:solidFill>
                <a:latin typeface="Courier"/>
              </a:rPr>
              <a:t>math.pow</a:t>
            </a:r>
            <a:r>
              <a:rPr lang="da-DK" altLang="en-US" sz="2000" b="1" dirty="0">
                <a:solidFill>
                  <a:srgbClr val="000090"/>
                </a:solidFill>
                <a:latin typeface="Courier"/>
              </a:rPr>
              <a:t>(side1, 2) * </a:t>
            </a:r>
            <a:r>
              <a:rPr lang="da-DK" altLang="en-US" sz="2000" b="1" dirty="0" err="1">
                <a:solidFill>
                  <a:srgbClr val="000090"/>
                </a:solidFill>
                <a:latin typeface="Courier"/>
              </a:rPr>
              <a:t>math.pow</a:t>
            </a:r>
            <a:r>
              <a:rPr lang="da-DK" altLang="en-US" sz="2000" b="1" dirty="0">
                <a:solidFill>
                  <a:srgbClr val="000090"/>
                </a:solidFill>
                <a:latin typeface="Courier"/>
              </a:rPr>
              <a:t>(side2, 2)  </a:t>
            </a:r>
          </a:p>
          <a:p>
            <a:pPr>
              <a:spcBef>
                <a:spcPct val="0"/>
              </a:spcBef>
              <a:buClrTx/>
              <a:buSzTx/>
              <a:buNone/>
              <a:defRPr/>
            </a:pPr>
            <a:r>
              <a:rPr lang="da-DK" altLang="en-US" sz="2000" b="1" dirty="0">
                <a:solidFill>
                  <a:srgbClr val="000090"/>
                </a:solidFill>
                <a:latin typeface="Courier"/>
              </a:rPr>
              <a:t>part1 = part1 + </a:t>
            </a:r>
            <a:r>
              <a:rPr lang="da-DK" altLang="en-US" sz="2000" b="1" dirty="0" err="1">
                <a:solidFill>
                  <a:srgbClr val="000090"/>
                </a:solidFill>
                <a:latin typeface="Courier"/>
              </a:rPr>
              <a:t>math.pow</a:t>
            </a:r>
            <a:r>
              <a:rPr lang="da-DK" altLang="en-US" sz="2000" b="1" dirty="0">
                <a:solidFill>
                  <a:srgbClr val="000090"/>
                </a:solidFill>
                <a:latin typeface="Courier"/>
              </a:rPr>
              <a:t>(side1, 2) * </a:t>
            </a:r>
            <a:r>
              <a:rPr lang="da-DK" altLang="en-US" sz="2000" b="1" dirty="0" err="1">
                <a:solidFill>
                  <a:srgbClr val="000090"/>
                </a:solidFill>
                <a:latin typeface="Courier"/>
              </a:rPr>
              <a:t>math.pow</a:t>
            </a:r>
            <a:r>
              <a:rPr lang="da-DK" altLang="en-US" sz="2000" b="1" dirty="0">
                <a:solidFill>
                  <a:srgbClr val="000090"/>
                </a:solidFill>
                <a:latin typeface="Courier"/>
              </a:rPr>
              <a:t>(side3, 2)  </a:t>
            </a:r>
          </a:p>
          <a:p>
            <a:pPr>
              <a:spcBef>
                <a:spcPct val="0"/>
              </a:spcBef>
              <a:buClrTx/>
              <a:buSzTx/>
              <a:buNone/>
              <a:defRPr/>
            </a:pPr>
            <a:r>
              <a:rPr lang="da-DK" altLang="en-US" sz="2000" b="1" dirty="0">
                <a:solidFill>
                  <a:srgbClr val="000090"/>
                </a:solidFill>
                <a:latin typeface="Courier"/>
              </a:rPr>
              <a:t>part1 = part1 + </a:t>
            </a:r>
            <a:r>
              <a:rPr lang="da-DK" altLang="en-US" sz="2000" b="1" dirty="0" err="1">
                <a:solidFill>
                  <a:srgbClr val="000090"/>
                </a:solidFill>
                <a:latin typeface="Courier"/>
              </a:rPr>
              <a:t>math.pow</a:t>
            </a:r>
            <a:r>
              <a:rPr lang="da-DK" altLang="en-US" sz="2000" b="1" dirty="0">
                <a:solidFill>
                  <a:srgbClr val="000090"/>
                </a:solidFill>
                <a:latin typeface="Courier"/>
              </a:rPr>
              <a:t>(side2, 2) * </a:t>
            </a:r>
            <a:r>
              <a:rPr lang="da-DK" altLang="en-US" sz="2000" b="1" dirty="0" err="1">
                <a:solidFill>
                  <a:srgbClr val="000090"/>
                </a:solidFill>
                <a:latin typeface="Courier"/>
              </a:rPr>
              <a:t>math.pow</a:t>
            </a:r>
            <a:r>
              <a:rPr lang="da-DK" altLang="en-US" sz="2000" b="1" dirty="0">
                <a:solidFill>
                  <a:srgbClr val="000090"/>
                </a:solidFill>
                <a:latin typeface="Courier"/>
              </a:rPr>
              <a:t>(side3, 2) </a:t>
            </a:r>
          </a:p>
          <a:p>
            <a:pPr>
              <a:spcBef>
                <a:spcPct val="0"/>
              </a:spcBef>
              <a:buClrTx/>
              <a:buSzTx/>
              <a:buNone/>
              <a:defRPr/>
            </a:pPr>
            <a:r>
              <a:rPr lang="da-DK" altLang="en-US" sz="2000" b="1" dirty="0">
                <a:solidFill>
                  <a:srgbClr val="000090"/>
                </a:solidFill>
                <a:latin typeface="Courier"/>
              </a:rPr>
              <a:t>part1 = part1 * 4</a:t>
            </a:r>
          </a:p>
          <a:p>
            <a:pPr>
              <a:spcBef>
                <a:spcPct val="0"/>
              </a:spcBef>
              <a:buClrTx/>
              <a:buSzTx/>
              <a:buNone/>
              <a:defRPr/>
            </a:pPr>
            <a:endParaRPr lang="da-DK" altLang="en-US" sz="800" b="1" dirty="0">
              <a:solidFill>
                <a:srgbClr val="000090"/>
              </a:solidFill>
              <a:latin typeface="Courier"/>
            </a:endParaRPr>
          </a:p>
          <a:p>
            <a:pPr>
              <a:spcBef>
                <a:spcPct val="0"/>
              </a:spcBef>
              <a:buClrTx/>
              <a:buSzTx/>
              <a:buNone/>
              <a:defRPr/>
            </a:pPr>
            <a:r>
              <a:rPr lang="da-DK" altLang="en-US" sz="2000" b="1" dirty="0">
                <a:solidFill>
                  <a:srgbClr val="000090"/>
                </a:solidFill>
                <a:latin typeface="Courier"/>
              </a:rPr>
              <a:t>part2 = </a:t>
            </a:r>
            <a:r>
              <a:rPr lang="da-DK" altLang="en-US" sz="2000" b="1" dirty="0" err="1">
                <a:solidFill>
                  <a:srgbClr val="000090"/>
                </a:solidFill>
                <a:latin typeface="Courier"/>
              </a:rPr>
              <a:t>math.pow</a:t>
            </a:r>
            <a:r>
              <a:rPr lang="da-DK" altLang="en-US" sz="2000" b="1" dirty="0">
                <a:solidFill>
                  <a:srgbClr val="000090"/>
                </a:solidFill>
                <a:latin typeface="Courier"/>
              </a:rPr>
              <a:t>(side1, 2) + </a:t>
            </a:r>
            <a:r>
              <a:rPr lang="da-DK" altLang="en-US" sz="2000" b="1" dirty="0" err="1">
                <a:solidFill>
                  <a:srgbClr val="000090"/>
                </a:solidFill>
                <a:latin typeface="Courier"/>
              </a:rPr>
              <a:t>math.pow</a:t>
            </a:r>
            <a:r>
              <a:rPr lang="da-DK" altLang="en-US" sz="2000" b="1" dirty="0">
                <a:solidFill>
                  <a:srgbClr val="000090"/>
                </a:solidFill>
                <a:latin typeface="Courier"/>
              </a:rPr>
              <a:t>(side2, 2) </a:t>
            </a:r>
          </a:p>
          <a:p>
            <a:pPr>
              <a:spcBef>
                <a:spcPct val="0"/>
              </a:spcBef>
              <a:buClrTx/>
              <a:buSzTx/>
              <a:buNone/>
              <a:defRPr/>
            </a:pPr>
            <a:r>
              <a:rPr lang="da-DK" altLang="en-US" sz="2000" b="1" dirty="0">
                <a:solidFill>
                  <a:srgbClr val="000090"/>
                </a:solidFill>
                <a:latin typeface="Courier"/>
              </a:rPr>
              <a:t>part2 = part2 + </a:t>
            </a:r>
            <a:r>
              <a:rPr lang="da-DK" altLang="en-US" sz="2000" b="1" dirty="0" err="1">
                <a:solidFill>
                  <a:srgbClr val="000090"/>
                </a:solidFill>
                <a:latin typeface="Courier"/>
              </a:rPr>
              <a:t>math.pow</a:t>
            </a:r>
            <a:r>
              <a:rPr lang="da-DK" altLang="en-US" sz="2000" b="1" dirty="0">
                <a:solidFill>
                  <a:srgbClr val="000090"/>
                </a:solidFill>
                <a:latin typeface="Courier"/>
              </a:rPr>
              <a:t>(side3, 2)</a:t>
            </a:r>
          </a:p>
          <a:p>
            <a:pPr>
              <a:spcBef>
                <a:spcPct val="0"/>
              </a:spcBef>
              <a:buClrTx/>
              <a:buSzTx/>
              <a:buNone/>
              <a:defRPr/>
            </a:pPr>
            <a:r>
              <a:rPr lang="da-DK" altLang="en-US" sz="2000" b="1" dirty="0">
                <a:solidFill>
                  <a:srgbClr val="000090"/>
                </a:solidFill>
                <a:latin typeface="Courier"/>
              </a:rPr>
              <a:t>part2 = </a:t>
            </a:r>
            <a:r>
              <a:rPr lang="da-DK" altLang="en-US" sz="2000" b="1" dirty="0" err="1">
                <a:solidFill>
                  <a:srgbClr val="000090"/>
                </a:solidFill>
                <a:latin typeface="Courier"/>
              </a:rPr>
              <a:t>math.pow</a:t>
            </a:r>
            <a:r>
              <a:rPr lang="da-DK" altLang="en-US" sz="2000" b="1" dirty="0">
                <a:solidFill>
                  <a:srgbClr val="000090"/>
                </a:solidFill>
                <a:latin typeface="Courier"/>
              </a:rPr>
              <a:t>(part2, 2)</a:t>
            </a:r>
          </a:p>
          <a:p>
            <a:pPr>
              <a:spcBef>
                <a:spcPct val="0"/>
              </a:spcBef>
              <a:buClrTx/>
              <a:buSzTx/>
              <a:buNone/>
              <a:defRPr/>
            </a:pPr>
            <a:endParaRPr lang="da-DK" altLang="en-US" sz="800" b="1" dirty="0">
              <a:solidFill>
                <a:srgbClr val="000090"/>
              </a:solidFill>
              <a:latin typeface="Courier"/>
            </a:endParaRPr>
          </a:p>
          <a:p>
            <a:pPr>
              <a:spcBef>
                <a:spcPct val="0"/>
              </a:spcBef>
              <a:buClrTx/>
              <a:buSzTx/>
              <a:buNone/>
              <a:defRPr/>
            </a:pPr>
            <a:r>
              <a:rPr lang="da-DK" altLang="en-US" sz="2000" b="1" dirty="0">
                <a:solidFill>
                  <a:srgbClr val="000090"/>
                </a:solidFill>
                <a:latin typeface="Courier"/>
              </a:rPr>
              <a:t>part3 = </a:t>
            </a:r>
            <a:r>
              <a:rPr lang="da-DK" altLang="en-US" sz="2000" b="1" dirty="0" err="1">
                <a:solidFill>
                  <a:srgbClr val="000090"/>
                </a:solidFill>
                <a:latin typeface="Courier"/>
              </a:rPr>
              <a:t>math.sqrt</a:t>
            </a:r>
            <a:r>
              <a:rPr lang="da-DK" altLang="en-US" sz="2000" b="1" dirty="0">
                <a:solidFill>
                  <a:srgbClr val="000090"/>
                </a:solidFill>
                <a:latin typeface="Courier"/>
              </a:rPr>
              <a:t>(part1 - part2)</a:t>
            </a:r>
          </a:p>
          <a:p>
            <a:pPr>
              <a:spcBef>
                <a:spcPct val="0"/>
              </a:spcBef>
              <a:buClrTx/>
              <a:buSzTx/>
              <a:buNone/>
              <a:defRPr/>
            </a:pPr>
            <a:endParaRPr lang="da-DK" altLang="en-US" sz="2000" b="1" dirty="0">
              <a:solidFill>
                <a:srgbClr val="000090"/>
              </a:solidFill>
              <a:latin typeface="Courier"/>
            </a:endParaRPr>
          </a:p>
          <a:p>
            <a:pPr>
              <a:spcBef>
                <a:spcPct val="0"/>
              </a:spcBef>
              <a:buClrTx/>
              <a:buSzTx/>
              <a:buNone/>
              <a:defRPr/>
            </a:pPr>
            <a:r>
              <a:rPr lang="da-DK" altLang="en-US" sz="2000" b="1" dirty="0" err="1">
                <a:solidFill>
                  <a:srgbClr val="000090"/>
                </a:solidFill>
                <a:latin typeface="Courier"/>
              </a:rPr>
              <a:t>area</a:t>
            </a:r>
            <a:r>
              <a:rPr lang="da-DK" altLang="en-US" sz="2000" b="1" dirty="0">
                <a:solidFill>
                  <a:srgbClr val="000090"/>
                </a:solidFill>
                <a:latin typeface="Courier"/>
              </a:rPr>
              <a:t> = 1 / 4 * part3</a:t>
            </a:r>
          </a:p>
          <a:p>
            <a:pPr>
              <a:spcBef>
                <a:spcPct val="0"/>
              </a:spcBef>
              <a:buClrTx/>
              <a:buSzTx/>
              <a:buNone/>
              <a:defRPr/>
            </a:pPr>
            <a:r>
              <a:rPr lang="da-DK" altLang="en-US" sz="2000" b="1" dirty="0">
                <a:solidFill>
                  <a:srgbClr val="000090"/>
                </a:solidFill>
                <a:latin typeface="Courier"/>
              </a:rPr>
              <a:t>print("</a:t>
            </a:r>
            <a:r>
              <a:rPr lang="da-DK" altLang="en-US" sz="2000" b="1" dirty="0" err="1">
                <a:solidFill>
                  <a:srgbClr val="000090"/>
                </a:solidFill>
                <a:latin typeface="Courier"/>
              </a:rPr>
              <a:t>Length</a:t>
            </a:r>
            <a:r>
              <a:rPr lang="da-DK" altLang="en-US" sz="2000" b="1" dirty="0">
                <a:solidFill>
                  <a:srgbClr val="000090"/>
                </a:solidFill>
                <a:latin typeface="Courier"/>
              </a:rPr>
              <a:t> of sides: ", side1, ', ', side2, ' and ', </a:t>
            </a:r>
          </a:p>
          <a:p>
            <a:pPr algn="r">
              <a:spcBef>
                <a:spcPct val="0"/>
              </a:spcBef>
              <a:buClrTx/>
              <a:buSzTx/>
              <a:buNone/>
              <a:defRPr/>
            </a:pPr>
            <a:r>
              <a:rPr lang="da-DK" altLang="en-US" sz="2000" b="1" dirty="0">
                <a:solidFill>
                  <a:srgbClr val="000090"/>
                </a:solidFill>
                <a:latin typeface="Courier"/>
              </a:rPr>
              <a:t>side3, </a:t>
            </a:r>
            <a:r>
              <a:rPr lang="da-DK" altLang="en-US" sz="2000" b="1" dirty="0" err="1">
                <a:solidFill>
                  <a:srgbClr val="000090"/>
                </a:solidFill>
                <a:latin typeface="Courier"/>
              </a:rPr>
              <a:t>sep</a:t>
            </a:r>
            <a:r>
              <a:rPr lang="da-DK" altLang="en-US" sz="2000" b="1" dirty="0">
                <a:solidFill>
                  <a:srgbClr val="000090"/>
                </a:solidFill>
                <a:latin typeface="Courier"/>
              </a:rPr>
              <a:t> = "")</a:t>
            </a:r>
          </a:p>
          <a:p>
            <a:pPr>
              <a:spcBef>
                <a:spcPct val="0"/>
              </a:spcBef>
              <a:buClrTx/>
              <a:buSzTx/>
              <a:buNone/>
              <a:defRPr/>
            </a:pPr>
            <a:r>
              <a:rPr lang="da-DK" altLang="en-US" sz="2000" b="1" dirty="0">
                <a:solidFill>
                  <a:srgbClr val="000090"/>
                </a:solidFill>
                <a:latin typeface="Courier"/>
              </a:rPr>
              <a:t>print("</a:t>
            </a:r>
            <a:r>
              <a:rPr lang="da-DK" altLang="en-US" sz="2000" b="1" dirty="0" err="1">
                <a:solidFill>
                  <a:srgbClr val="000090"/>
                </a:solidFill>
                <a:latin typeface="Courier"/>
              </a:rPr>
              <a:t>Area</a:t>
            </a:r>
            <a:r>
              <a:rPr lang="da-DK" altLang="en-US" sz="2000" b="1" dirty="0">
                <a:solidFill>
                  <a:srgbClr val="000090"/>
                </a:solidFill>
                <a:latin typeface="Courier"/>
              </a:rPr>
              <a:t>:", </a:t>
            </a:r>
            <a:r>
              <a:rPr lang="da-DK" altLang="en-US" sz="2000" b="1" dirty="0" err="1">
                <a:solidFill>
                  <a:srgbClr val="000090"/>
                </a:solidFill>
                <a:latin typeface="Courier"/>
              </a:rPr>
              <a:t>area</a:t>
            </a:r>
            <a:r>
              <a:rPr lang="da-DK" altLang="en-US" sz="2000" b="1" dirty="0">
                <a:solidFill>
                  <a:srgbClr val="000090"/>
                </a:solidFill>
                <a:latin typeface="Courier"/>
              </a:rPr>
              <a:t>)</a:t>
            </a:r>
          </a:p>
        </p:txBody>
      </p:sp>
      <p:sp>
        <p:nvSpPr>
          <p:cNvPr id="10" name="TextBox 9"/>
          <p:cNvSpPr txBox="1"/>
          <p:nvPr/>
        </p:nvSpPr>
        <p:spPr>
          <a:xfrm>
            <a:off x="4343400" y="1219200"/>
            <a:ext cx="4800600" cy="707886"/>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Length of sides: 4, 7 and 9</a:t>
            </a:r>
          </a:p>
          <a:p>
            <a:r>
              <a:rPr lang="is-IS" sz="2000" b="1" dirty="0">
                <a:solidFill>
                  <a:srgbClr val="000090"/>
                </a:solidFill>
                <a:latin typeface="Courier"/>
                <a:cs typeface="Courier"/>
              </a:rPr>
              <a:t>Area: 13.416407864998739</a:t>
            </a:r>
            <a:endParaRPr lang="en-US" sz="2000" b="1" dirty="0">
              <a:solidFill>
                <a:srgbClr val="000090"/>
              </a:solidFill>
              <a:latin typeface="Courier"/>
              <a:cs typeface="Courier"/>
            </a:endParaRPr>
          </a:p>
        </p:txBody>
      </p:sp>
    </p:spTree>
    <p:extLst>
      <p:ext uri="{BB962C8B-B14F-4D97-AF65-F5344CB8AC3E}">
        <p14:creationId xmlns:p14="http://schemas.microsoft.com/office/powerpoint/2010/main" val="24054754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Program execution</a:t>
            </a:r>
            <a:endParaRPr lang="en-NZ" dirty="0"/>
          </a:p>
        </p:txBody>
      </p:sp>
      <p:sp>
        <p:nvSpPr>
          <p:cNvPr id="3" name="Content Placeholder 2"/>
          <p:cNvSpPr>
            <a:spLocks noGrp="1"/>
          </p:cNvSpPr>
          <p:nvPr>
            <p:ph sz="quarter" idx="1"/>
          </p:nvPr>
        </p:nvSpPr>
        <p:spPr>
          <a:xfrm>
            <a:off x="152400" y="685800"/>
            <a:ext cx="8839200" cy="5410200"/>
          </a:xfrm>
        </p:spPr>
        <p:txBody>
          <a:bodyPr/>
          <a:lstStyle/>
          <a:p>
            <a:r>
              <a:rPr lang="en-US" dirty="0"/>
              <a:t>The statements in a Python program are executed in sequence.</a:t>
            </a:r>
          </a:p>
          <a:p>
            <a:endParaRPr lang="en-US" dirty="0"/>
          </a:p>
          <a:p>
            <a:endParaRPr lang="en-US" dirty="0"/>
          </a:p>
          <a:p>
            <a:endParaRPr lang="en-US" dirty="0"/>
          </a:p>
          <a:p>
            <a:endParaRPr lang="en-US" dirty="0"/>
          </a:p>
          <a:p>
            <a:endParaRPr lang="en-US" dirty="0"/>
          </a:p>
          <a:p>
            <a:endParaRPr lang="en-US" dirty="0"/>
          </a:p>
          <a:p>
            <a:pPr marL="0" indent="0">
              <a:buNone/>
            </a:pPr>
            <a:endParaRPr lang="en-US" sz="800" dirty="0"/>
          </a:p>
          <a:p>
            <a:pPr marL="0" indent="0">
              <a:buNone/>
            </a:pPr>
            <a:endParaRPr lang="en-US" sz="800" dirty="0"/>
          </a:p>
          <a:p>
            <a:r>
              <a:rPr lang="en-US" dirty="0"/>
              <a:t>Variables can only store one value, i.e., assigning a new value to a variable means that you lose access to the previous value.</a:t>
            </a:r>
          </a:p>
          <a:p>
            <a:endParaRPr lang="en-US" dirty="0"/>
          </a:p>
          <a:p>
            <a:endParaRPr lang="en-US" dirty="0"/>
          </a:p>
          <a:p>
            <a:pPr lvl="1"/>
            <a:endParaRPr lang="en-US" dirty="0"/>
          </a:p>
          <a:p>
            <a:pPr lvl="1"/>
            <a:endParaRPr lang="en-NZ" dirty="0"/>
          </a:p>
          <a:p>
            <a:endParaRPr lang="en-US" dirty="0"/>
          </a:p>
          <a:p>
            <a:endParaRPr lang="en-NZ" dirty="0"/>
          </a:p>
          <a:p>
            <a:endParaRPr lang="en-NZ" dirty="0"/>
          </a:p>
          <a:p>
            <a:endParaRPr lang="en-NZ" dirty="0"/>
          </a:p>
          <a:p>
            <a:endParaRPr lang="en-NZ" dirty="0"/>
          </a:p>
        </p:txBody>
      </p:sp>
      <p:sp>
        <p:nvSpPr>
          <p:cNvPr id="10" name="Text Box 9"/>
          <p:cNvSpPr txBox="1">
            <a:spLocks noChangeArrowheads="1"/>
          </p:cNvSpPr>
          <p:nvPr/>
        </p:nvSpPr>
        <p:spPr bwMode="auto">
          <a:xfrm>
            <a:off x="533400" y="1219200"/>
            <a:ext cx="7924800" cy="2693045"/>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1800" b="1" dirty="0">
                <a:solidFill>
                  <a:srgbClr val="000090"/>
                </a:solidFill>
                <a:latin typeface="Courier"/>
                <a:cs typeface="Courier"/>
              </a:rPr>
              <a:t>"""Calculates the radius of a circle.  </a:t>
            </a:r>
          </a:p>
          <a:p>
            <a:pPr>
              <a:buNone/>
            </a:pPr>
            <a:r>
              <a:rPr lang="en-AU" sz="1800" b="1" dirty="0">
                <a:solidFill>
                  <a:srgbClr val="000090"/>
                </a:solidFill>
                <a:latin typeface="Courier"/>
                <a:cs typeface="Courier"/>
              </a:rPr>
              <a:t>Author: Adriana Ferraro</a:t>
            </a:r>
          </a:p>
          <a:p>
            <a:pPr>
              <a:buNone/>
            </a:pPr>
            <a:r>
              <a:rPr lang="en-AU" sz="1800" b="1" dirty="0">
                <a:solidFill>
                  <a:srgbClr val="000090"/>
                </a:solidFill>
                <a:latin typeface="Courier"/>
                <a:cs typeface="Courier"/>
              </a:rPr>
              <a:t>"""</a:t>
            </a:r>
          </a:p>
          <a:p>
            <a:pPr>
              <a:buNone/>
            </a:pPr>
            <a:r>
              <a:rPr lang="en-AU" sz="1800" b="1" dirty="0">
                <a:solidFill>
                  <a:srgbClr val="000090"/>
                </a:solidFill>
                <a:latin typeface="Courier"/>
                <a:cs typeface="Courier"/>
              </a:rPr>
              <a:t>import math</a:t>
            </a:r>
          </a:p>
          <a:p>
            <a:pPr>
              <a:buNone/>
            </a:pPr>
            <a:endParaRPr lang="en-AU" sz="800" b="1" dirty="0">
              <a:solidFill>
                <a:srgbClr val="000090"/>
              </a:solidFill>
              <a:latin typeface="Courier"/>
              <a:cs typeface="Courier"/>
            </a:endParaRPr>
          </a:p>
          <a:p>
            <a:pPr>
              <a:buNone/>
            </a:pPr>
            <a:r>
              <a:rPr lang="en-AU" sz="1800" b="1" dirty="0">
                <a:solidFill>
                  <a:srgbClr val="000090"/>
                </a:solidFill>
                <a:latin typeface="Courier"/>
                <a:cs typeface="Courier"/>
              </a:rPr>
              <a:t>area = 221.67</a:t>
            </a:r>
          </a:p>
          <a:p>
            <a:pPr>
              <a:buNone/>
            </a:pPr>
            <a:r>
              <a:rPr lang="en-AU" sz="1800" b="1" dirty="0">
                <a:solidFill>
                  <a:srgbClr val="000090"/>
                </a:solidFill>
                <a:latin typeface="Courier"/>
                <a:cs typeface="Courier"/>
              </a:rPr>
              <a:t>radius = </a:t>
            </a:r>
            <a:r>
              <a:rPr lang="en-AU" sz="1800" b="1" dirty="0" err="1">
                <a:solidFill>
                  <a:srgbClr val="000090"/>
                </a:solidFill>
                <a:latin typeface="Courier"/>
                <a:cs typeface="Courier"/>
              </a:rPr>
              <a:t>math.sqrt</a:t>
            </a:r>
            <a:r>
              <a:rPr lang="en-AU" sz="1800" b="1" dirty="0">
                <a:solidFill>
                  <a:srgbClr val="000090"/>
                </a:solidFill>
                <a:latin typeface="Courier"/>
                <a:cs typeface="Courier"/>
              </a:rPr>
              <a:t>(area / </a:t>
            </a:r>
            <a:r>
              <a:rPr lang="en-AU" sz="1800" b="1" dirty="0" err="1">
                <a:solidFill>
                  <a:srgbClr val="000090"/>
                </a:solidFill>
                <a:latin typeface="Courier"/>
                <a:cs typeface="Courier"/>
              </a:rPr>
              <a:t>math.pi</a:t>
            </a:r>
            <a:r>
              <a:rPr lang="en-AU" sz="1800" b="1" dirty="0">
                <a:solidFill>
                  <a:srgbClr val="000090"/>
                </a:solidFill>
                <a:latin typeface="Courier"/>
                <a:cs typeface="Courier"/>
              </a:rPr>
              <a:t>)</a:t>
            </a:r>
          </a:p>
          <a:p>
            <a:pPr>
              <a:buNone/>
            </a:pPr>
            <a:r>
              <a:rPr lang="en-AU" sz="1800" b="1" dirty="0">
                <a:solidFill>
                  <a:srgbClr val="000090"/>
                </a:solidFill>
                <a:latin typeface="Courier"/>
                <a:cs typeface="Courier"/>
              </a:rPr>
              <a:t>print("Radius of circle with area ", area, "is", radius)</a:t>
            </a:r>
            <a:endParaRPr lang="en-US" sz="1800" b="1" dirty="0">
              <a:solidFill>
                <a:srgbClr val="000090"/>
              </a:solidFill>
              <a:latin typeface="Courier"/>
              <a:cs typeface="Courier"/>
            </a:endParaRPr>
          </a:p>
        </p:txBody>
      </p:sp>
      <p:sp>
        <p:nvSpPr>
          <p:cNvPr id="12" name="Text Box 9"/>
          <p:cNvSpPr txBox="1">
            <a:spLocks noChangeArrowheads="1"/>
          </p:cNvSpPr>
          <p:nvPr/>
        </p:nvSpPr>
        <p:spPr bwMode="auto">
          <a:xfrm>
            <a:off x="533400" y="5105400"/>
            <a:ext cx="7924800" cy="1431161"/>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1800" b="1" dirty="0">
                <a:solidFill>
                  <a:srgbClr val="000090"/>
                </a:solidFill>
                <a:latin typeface="Courier"/>
                <a:cs typeface="Courier"/>
              </a:rPr>
              <a:t>number = 34</a:t>
            </a:r>
          </a:p>
          <a:p>
            <a:pPr>
              <a:buNone/>
            </a:pPr>
            <a:r>
              <a:rPr lang="en-US" sz="1800" b="1" dirty="0">
                <a:solidFill>
                  <a:srgbClr val="000090"/>
                </a:solidFill>
                <a:latin typeface="Courier"/>
                <a:cs typeface="Courier"/>
              </a:rPr>
              <a:t>number = 56</a:t>
            </a:r>
          </a:p>
          <a:p>
            <a:pPr>
              <a:buNone/>
            </a:pPr>
            <a:r>
              <a:rPr lang="en-US" sz="1800" b="1" dirty="0">
                <a:solidFill>
                  <a:srgbClr val="000090"/>
                </a:solidFill>
                <a:latin typeface="Courier"/>
                <a:cs typeface="Courier"/>
              </a:rPr>
              <a:t>number = number - 10</a:t>
            </a:r>
          </a:p>
          <a:p>
            <a:pPr>
              <a:buNone/>
            </a:pPr>
            <a:r>
              <a:rPr lang="en-US" sz="1800" b="1" dirty="0">
                <a:solidFill>
                  <a:srgbClr val="000090"/>
                </a:solidFill>
                <a:latin typeface="Courier"/>
                <a:cs typeface="Courier"/>
              </a:rPr>
              <a:t>print("Finally", number)</a:t>
            </a:r>
          </a:p>
        </p:txBody>
      </p:sp>
      <p:sp>
        <p:nvSpPr>
          <p:cNvPr id="11" name="TextBox 10"/>
          <p:cNvSpPr txBox="1"/>
          <p:nvPr/>
        </p:nvSpPr>
        <p:spPr>
          <a:xfrm>
            <a:off x="5486400" y="5562600"/>
            <a:ext cx="3505200" cy="369332"/>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Finally 46</a:t>
            </a:r>
          </a:p>
        </p:txBody>
      </p:sp>
      <p:sp>
        <p:nvSpPr>
          <p:cNvPr id="13" name="TextBox 12"/>
          <p:cNvSpPr txBox="1"/>
          <p:nvPr/>
        </p:nvSpPr>
        <p:spPr>
          <a:xfrm>
            <a:off x="3505200" y="2362200"/>
            <a:ext cx="5486400" cy="381000"/>
          </a:xfrm>
          <a:prstGeom prst="rect">
            <a:avLst/>
          </a:prstGeom>
          <a:solidFill>
            <a:srgbClr val="E3EBF3"/>
          </a:solidFill>
          <a:ln>
            <a:solidFill>
              <a:srgbClr val="0000FF"/>
            </a:solidFill>
          </a:ln>
        </p:spPr>
        <p:txBody>
          <a:bodyPr wrap="square" rtlCol="0">
            <a:spAutoFit/>
          </a:bodyPr>
          <a:lstStyle/>
          <a:p>
            <a:r>
              <a:rPr lang="en-US" b="1" dirty="0">
                <a:solidFill>
                  <a:srgbClr val="000090"/>
                </a:solidFill>
              </a:rPr>
              <a:t>Radius of circle with area  221.67 is 8.399985266079987</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82844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dirty="0"/>
              <a:t>Exercise</a:t>
            </a:r>
            <a:endParaRPr lang="en-NZ" dirty="0"/>
          </a:p>
        </p:txBody>
      </p:sp>
      <p:sp>
        <p:nvSpPr>
          <p:cNvPr id="3" name="Content Placeholder 2"/>
          <p:cNvSpPr>
            <a:spLocks noGrp="1"/>
          </p:cNvSpPr>
          <p:nvPr>
            <p:ph sz="quarter" idx="1"/>
          </p:nvPr>
        </p:nvSpPr>
        <p:spPr>
          <a:xfrm>
            <a:off x="152400" y="609600"/>
            <a:ext cx="8839200" cy="5410200"/>
          </a:xfrm>
        </p:spPr>
        <p:txBody>
          <a:bodyPr/>
          <a:lstStyle/>
          <a:p>
            <a:r>
              <a:rPr lang="en-US" dirty="0"/>
              <a:t>Give the output</a:t>
            </a:r>
          </a:p>
          <a:p>
            <a:endParaRPr lang="en-US" dirty="0"/>
          </a:p>
          <a:p>
            <a:pPr lvl="1"/>
            <a:endParaRPr lang="en-US" dirty="0"/>
          </a:p>
          <a:p>
            <a:pPr lvl="1"/>
            <a:endParaRPr lang="en-NZ" dirty="0"/>
          </a:p>
          <a:p>
            <a:endParaRPr lang="en-US" dirty="0"/>
          </a:p>
          <a:p>
            <a:endParaRPr lang="en-NZ" dirty="0"/>
          </a:p>
          <a:p>
            <a:endParaRPr lang="en-NZ" dirty="0"/>
          </a:p>
          <a:p>
            <a:endParaRPr lang="en-NZ" dirty="0"/>
          </a:p>
          <a:p>
            <a:endParaRPr lang="en-NZ" dirty="0"/>
          </a:p>
        </p:txBody>
      </p:sp>
      <p:sp>
        <p:nvSpPr>
          <p:cNvPr id="10" name="Text Box 9"/>
          <p:cNvSpPr txBox="1">
            <a:spLocks noChangeArrowheads="1"/>
          </p:cNvSpPr>
          <p:nvPr/>
        </p:nvSpPr>
        <p:spPr bwMode="auto">
          <a:xfrm>
            <a:off x="533400" y="1371600"/>
            <a:ext cx="5867400" cy="464820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ro-RO" sz="1800" b="1" dirty="0">
                <a:solidFill>
                  <a:srgbClr val="000090"/>
                </a:solidFill>
                <a:latin typeface="Courier"/>
                <a:cs typeface="Courier"/>
              </a:rPr>
              <a:t>num1 = 7</a:t>
            </a:r>
          </a:p>
          <a:p>
            <a:pPr>
              <a:buNone/>
            </a:pPr>
            <a:r>
              <a:rPr lang="ro-RO" sz="1800" b="1" dirty="0">
                <a:solidFill>
                  <a:srgbClr val="000090"/>
                </a:solidFill>
                <a:latin typeface="Courier"/>
                <a:cs typeface="Courier"/>
              </a:rPr>
              <a:t>num2 = 3</a:t>
            </a:r>
          </a:p>
          <a:p>
            <a:pPr>
              <a:buNone/>
            </a:pPr>
            <a:r>
              <a:rPr lang="ro-RO" sz="1800" b="1" dirty="0">
                <a:solidFill>
                  <a:srgbClr val="000090"/>
                </a:solidFill>
                <a:latin typeface="Courier"/>
                <a:cs typeface="Courier"/>
              </a:rPr>
              <a:t>num3 = 2</a:t>
            </a:r>
          </a:p>
          <a:p>
            <a:pPr>
              <a:buNone/>
            </a:pPr>
            <a:r>
              <a:rPr lang="ro-RO" sz="1800" b="1" dirty="0">
                <a:solidFill>
                  <a:srgbClr val="000090"/>
                </a:solidFill>
                <a:latin typeface="Courier"/>
                <a:cs typeface="Courier"/>
              </a:rPr>
              <a:t>num4 = 4</a:t>
            </a:r>
          </a:p>
          <a:p>
            <a:pPr>
              <a:buNone/>
            </a:pPr>
            <a:endParaRPr lang="ro-RO" sz="1800" b="1" dirty="0">
              <a:solidFill>
                <a:srgbClr val="000090"/>
              </a:solidFill>
              <a:latin typeface="Courier"/>
              <a:cs typeface="Courier"/>
            </a:endParaRPr>
          </a:p>
          <a:p>
            <a:pPr>
              <a:buNone/>
            </a:pPr>
            <a:r>
              <a:rPr lang="ro-RO" sz="1800" b="1" dirty="0">
                <a:solidFill>
                  <a:srgbClr val="000090"/>
                </a:solidFill>
                <a:latin typeface="Courier"/>
                <a:cs typeface="Courier"/>
              </a:rPr>
              <a:t>num5 = num1 </a:t>
            </a:r>
          </a:p>
          <a:p>
            <a:pPr>
              <a:buNone/>
            </a:pPr>
            <a:r>
              <a:rPr lang="ro-RO" sz="1800" b="1" dirty="0">
                <a:solidFill>
                  <a:srgbClr val="000090"/>
                </a:solidFill>
                <a:latin typeface="Courier"/>
                <a:cs typeface="Courier"/>
              </a:rPr>
              <a:t>num1 = num2 * num1 + 4 </a:t>
            </a:r>
          </a:p>
          <a:p>
            <a:pPr>
              <a:buNone/>
            </a:pPr>
            <a:r>
              <a:rPr lang="ro-RO" sz="1800" b="1" dirty="0">
                <a:solidFill>
                  <a:srgbClr val="000090"/>
                </a:solidFill>
                <a:latin typeface="Courier"/>
                <a:cs typeface="Courier"/>
              </a:rPr>
              <a:t>num2 = num5 + num2 </a:t>
            </a:r>
          </a:p>
          <a:p>
            <a:pPr>
              <a:buNone/>
            </a:pPr>
            <a:r>
              <a:rPr lang="ro-RO" sz="1800" b="1" dirty="0">
                <a:solidFill>
                  <a:srgbClr val="000090"/>
                </a:solidFill>
                <a:latin typeface="Courier"/>
                <a:cs typeface="Courier"/>
              </a:rPr>
              <a:t>num5 = num3 </a:t>
            </a:r>
          </a:p>
          <a:p>
            <a:pPr>
              <a:buNone/>
            </a:pPr>
            <a:r>
              <a:rPr lang="ro-RO" sz="1800" b="1" dirty="0">
                <a:solidFill>
                  <a:srgbClr val="000090"/>
                </a:solidFill>
                <a:latin typeface="Courier"/>
                <a:cs typeface="Courier"/>
              </a:rPr>
              <a:t>num3 = num4 - num3 + 1</a:t>
            </a:r>
          </a:p>
          <a:p>
            <a:pPr>
              <a:buNone/>
            </a:pPr>
            <a:r>
              <a:rPr lang="ro-RO" sz="1800" b="1" dirty="0">
                <a:solidFill>
                  <a:srgbClr val="000090"/>
                </a:solidFill>
                <a:latin typeface="Courier"/>
                <a:cs typeface="Courier"/>
              </a:rPr>
              <a:t>num4 = num5</a:t>
            </a:r>
          </a:p>
          <a:p>
            <a:pPr>
              <a:buNone/>
            </a:pPr>
            <a:r>
              <a:rPr lang="ro-RO" sz="1800" b="1" dirty="0">
                <a:solidFill>
                  <a:srgbClr val="000090"/>
                </a:solidFill>
                <a:latin typeface="Courier"/>
                <a:cs typeface="Courier"/>
              </a:rPr>
              <a:t> </a:t>
            </a:r>
          </a:p>
          <a:p>
            <a:pPr>
              <a:buNone/>
            </a:pPr>
            <a:r>
              <a:rPr lang="ro-RO" sz="1800" b="1" dirty="0">
                <a:solidFill>
                  <a:srgbClr val="000090"/>
                </a:solidFill>
                <a:latin typeface="Courier"/>
                <a:cs typeface="Courier"/>
              </a:rPr>
              <a:t>print(num1, num2, num3, num4, num5)</a:t>
            </a:r>
            <a:endParaRPr lang="en-US" sz="1800" b="1" dirty="0">
              <a:solidFill>
                <a:srgbClr val="000090"/>
              </a:solidFill>
              <a:latin typeface="Courier"/>
              <a:cs typeface="Courier"/>
            </a:endParaRP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5</a:t>
            </a:fld>
            <a:endParaRPr lang="en-US" dirty="0"/>
          </a:p>
        </p:txBody>
      </p:sp>
    </p:spTree>
    <p:extLst>
      <p:ext uri="{BB962C8B-B14F-4D97-AF65-F5344CB8AC3E}">
        <p14:creationId xmlns:p14="http://schemas.microsoft.com/office/powerpoint/2010/main" val="2628759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Python type - </a:t>
            </a:r>
            <a:r>
              <a:rPr lang="en-NZ" dirty="0"/>
              <a:t>strings</a:t>
            </a:r>
          </a:p>
        </p:txBody>
      </p:sp>
      <p:sp>
        <p:nvSpPr>
          <p:cNvPr id="3" name="Content Placeholder 2"/>
          <p:cNvSpPr>
            <a:spLocks noGrp="1"/>
          </p:cNvSpPr>
          <p:nvPr>
            <p:ph sz="quarter" idx="1"/>
          </p:nvPr>
        </p:nvSpPr>
        <p:spPr>
          <a:xfrm>
            <a:off x="152400" y="838200"/>
            <a:ext cx="8839200" cy="5410200"/>
          </a:xfrm>
        </p:spPr>
        <p:txBody>
          <a:bodyPr/>
          <a:lstStyle/>
          <a:p>
            <a:r>
              <a:rPr lang="en-US" b="1" dirty="0">
                <a:solidFill>
                  <a:srgbClr val="0000FF"/>
                </a:solidFill>
              </a:rPr>
              <a:t>Strings are any sequence of characters </a:t>
            </a:r>
            <a:r>
              <a:rPr lang="en-US" dirty="0"/>
              <a:t>enclosed inside single quotes ('…') or double quotes ("…").  We have already met strings when we needed to print a message to the standard output, e.g., </a:t>
            </a:r>
          </a:p>
          <a:p>
            <a:endParaRPr lang="en-US" dirty="0"/>
          </a:p>
          <a:p>
            <a:endParaRPr lang="en-US" dirty="0"/>
          </a:p>
          <a:p>
            <a:endParaRPr lang="en-US" dirty="0"/>
          </a:p>
          <a:p>
            <a:r>
              <a:rPr lang="en-US" dirty="0"/>
              <a:t>Examples of strings:</a:t>
            </a:r>
          </a:p>
          <a:p>
            <a:pPr lvl="1"/>
            <a:r>
              <a:rPr lang="en-NZ" sz="2400" b="1" dirty="0">
                <a:latin typeface="Courier"/>
                <a:cs typeface="Courier"/>
              </a:rPr>
              <a:t>"A" </a:t>
            </a:r>
          </a:p>
          <a:p>
            <a:pPr lvl="1"/>
            <a:r>
              <a:rPr lang="en-NZ" sz="2400" b="1" dirty="0">
                <a:latin typeface="Courier"/>
                <a:cs typeface="Courier"/>
              </a:rPr>
              <a:t>'A longer string'</a:t>
            </a:r>
          </a:p>
          <a:p>
            <a:pPr lvl="1"/>
            <a:r>
              <a:rPr lang="en-NZ" sz="2400" b="1" dirty="0">
                <a:latin typeface="Courier"/>
                <a:cs typeface="Courier"/>
              </a:rPr>
              <a:t>"45.78"</a:t>
            </a:r>
          </a:p>
          <a:p>
            <a:pPr lvl="1"/>
            <a:r>
              <a:rPr lang="en-NZ" sz="2400" b="1" dirty="0">
                <a:latin typeface="Courier"/>
                <a:cs typeface="Courier"/>
              </a:rPr>
              <a:t>" "</a:t>
            </a:r>
          </a:p>
          <a:p>
            <a:pPr lvl="1"/>
            <a:r>
              <a:rPr lang="en-NZ" sz="2400" b="1" dirty="0">
                <a:latin typeface="Courier"/>
                <a:cs typeface="Courier"/>
              </a:rPr>
              <a:t>""</a:t>
            </a:r>
          </a:p>
          <a:p>
            <a:pPr lvl="1"/>
            <a:endParaRPr lang="en-US" dirty="0"/>
          </a:p>
          <a:p>
            <a:pPr lvl="1"/>
            <a:endParaRPr lang="en-NZ" dirty="0"/>
          </a:p>
          <a:p>
            <a:endParaRPr lang="en-US" dirty="0"/>
          </a:p>
          <a:p>
            <a:endParaRPr lang="en-NZ" dirty="0"/>
          </a:p>
          <a:p>
            <a:endParaRPr lang="en-NZ" dirty="0"/>
          </a:p>
          <a:p>
            <a:endParaRPr lang="en-NZ" dirty="0"/>
          </a:p>
          <a:p>
            <a:endParaRPr lang="en-NZ" dirty="0"/>
          </a:p>
        </p:txBody>
      </p:sp>
      <p:sp>
        <p:nvSpPr>
          <p:cNvPr id="9" name="Text Box 9"/>
          <p:cNvSpPr txBox="1">
            <a:spLocks noChangeArrowheads="1"/>
          </p:cNvSpPr>
          <p:nvPr/>
        </p:nvSpPr>
        <p:spPr bwMode="auto">
          <a:xfrm>
            <a:off x="1524000" y="2590800"/>
            <a:ext cx="5334000" cy="400110"/>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US" sz="2000" b="1" dirty="0">
                <a:solidFill>
                  <a:srgbClr val="000090"/>
                </a:solidFill>
                <a:latin typeface="Courier"/>
                <a:cs typeface="Courier"/>
              </a:rPr>
              <a:t>print("Area of circle")</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548563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Python type - </a:t>
            </a:r>
            <a:r>
              <a:rPr lang="en-NZ" dirty="0"/>
              <a:t>strings</a:t>
            </a:r>
          </a:p>
        </p:txBody>
      </p:sp>
      <p:sp>
        <p:nvSpPr>
          <p:cNvPr id="3" name="Content Placeholder 2"/>
          <p:cNvSpPr>
            <a:spLocks noGrp="1"/>
          </p:cNvSpPr>
          <p:nvPr>
            <p:ph sz="quarter" idx="1"/>
          </p:nvPr>
        </p:nvSpPr>
        <p:spPr>
          <a:xfrm>
            <a:off x="152400" y="838200"/>
            <a:ext cx="8839200" cy="5410200"/>
          </a:xfrm>
        </p:spPr>
        <p:txBody>
          <a:bodyPr/>
          <a:lstStyle/>
          <a:p>
            <a:r>
              <a:rPr lang="en-US" dirty="0"/>
              <a:t>Strings can be assigned to variables in order to store them in the program memory.  Strings can be printed.</a:t>
            </a:r>
          </a:p>
          <a:p>
            <a:endParaRPr lang="en-US" dirty="0"/>
          </a:p>
          <a:p>
            <a:pPr marL="0" indent="0">
              <a:buNone/>
            </a:pPr>
            <a:r>
              <a:rPr lang="en-US" dirty="0"/>
              <a:t>  For example:</a:t>
            </a:r>
            <a:endParaRPr lang="en-NZ" dirty="0"/>
          </a:p>
          <a:p>
            <a:pPr marL="228600" lvl="1" indent="0">
              <a:buNone/>
            </a:pPr>
            <a:endParaRPr lang="en-US" dirty="0"/>
          </a:p>
          <a:p>
            <a:pPr marL="228600" lvl="1" indent="0">
              <a:buNone/>
            </a:pPr>
            <a:endParaRPr lang="en-NZ" dirty="0"/>
          </a:p>
          <a:p>
            <a:endParaRPr lang="en-US" dirty="0"/>
          </a:p>
          <a:p>
            <a:endParaRPr lang="en-NZ" dirty="0"/>
          </a:p>
          <a:p>
            <a:endParaRPr lang="en-NZ" dirty="0"/>
          </a:p>
          <a:p>
            <a:endParaRPr lang="en-NZ" dirty="0"/>
          </a:p>
          <a:p>
            <a:endParaRPr lang="en-NZ" dirty="0"/>
          </a:p>
        </p:txBody>
      </p:sp>
      <p:sp>
        <p:nvSpPr>
          <p:cNvPr id="10" name="Text Box 9"/>
          <p:cNvSpPr txBox="1">
            <a:spLocks noChangeArrowheads="1"/>
          </p:cNvSpPr>
          <p:nvPr/>
        </p:nvSpPr>
        <p:spPr bwMode="auto">
          <a:xfrm>
            <a:off x="990600" y="2667000"/>
            <a:ext cx="6629400" cy="193899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a:solidFill>
                  <a:srgbClr val="000090"/>
                </a:solidFill>
                <a:latin typeface="Courier"/>
                <a:cs typeface="Courier"/>
              </a:rPr>
              <a:t>word</a:t>
            </a:r>
            <a:r>
              <a:rPr lang="en-NZ" sz="2000" b="1" dirty="0">
                <a:solidFill>
                  <a:srgbClr val="000090"/>
                </a:solidFill>
                <a:latin typeface="Courier"/>
                <a:cs typeface="Courier"/>
              </a:rPr>
              <a:t>1 = "Bellissima"</a:t>
            </a:r>
          </a:p>
          <a:p>
            <a:pPr>
              <a:buNone/>
            </a:pPr>
            <a:r>
              <a:rPr lang="en-AU" sz="2000" b="1" dirty="0">
                <a:solidFill>
                  <a:srgbClr val="000090"/>
                </a:solidFill>
                <a:latin typeface="Courier"/>
                <a:cs typeface="Courier"/>
              </a:rPr>
              <a:t>word</a:t>
            </a:r>
            <a:r>
              <a:rPr lang="en-NZ" sz="2000" b="1" dirty="0">
                <a:solidFill>
                  <a:srgbClr val="000090"/>
                </a:solidFill>
                <a:latin typeface="Courier"/>
                <a:cs typeface="Courier"/>
              </a:rPr>
              <a:t>2 = "Bravissima"</a:t>
            </a:r>
          </a:p>
          <a:p>
            <a:pPr>
              <a:buNone/>
            </a:pPr>
            <a:r>
              <a:rPr lang="en-NZ" sz="2000" b="1" dirty="0">
                <a:solidFill>
                  <a:srgbClr val="000090"/>
                </a:solidFill>
                <a:latin typeface="Courier"/>
                <a:cs typeface="Courier"/>
              </a:rPr>
              <a:t>word3 = word1</a:t>
            </a:r>
          </a:p>
          <a:p>
            <a:pPr>
              <a:buNone/>
            </a:pPr>
            <a:endParaRPr lang="en-NZ" sz="2000" b="1" dirty="0">
              <a:solidFill>
                <a:srgbClr val="000090"/>
              </a:solidFill>
              <a:latin typeface="Courier"/>
              <a:cs typeface="Courier"/>
            </a:endParaRPr>
          </a:p>
          <a:p>
            <a:pPr>
              <a:buNone/>
            </a:pPr>
            <a:r>
              <a:rPr lang="en-NZ" sz="2000" b="1" dirty="0">
                <a:solidFill>
                  <a:srgbClr val="000090"/>
                </a:solidFill>
                <a:latin typeface="Courier"/>
                <a:cs typeface="Courier"/>
              </a:rPr>
              <a:t>p</a:t>
            </a:r>
            <a:r>
              <a:rPr lang="en-US" sz="2000" b="1" dirty="0" err="1">
                <a:solidFill>
                  <a:srgbClr val="000090"/>
                </a:solidFill>
                <a:latin typeface="Courier"/>
                <a:cs typeface="Courier"/>
              </a:rPr>
              <a:t>rint</a:t>
            </a:r>
            <a:r>
              <a:rPr lang="en-US" sz="2000" b="1" dirty="0">
                <a:solidFill>
                  <a:srgbClr val="000090"/>
                </a:solidFill>
                <a:latin typeface="Courier"/>
                <a:cs typeface="Courier"/>
              </a:rPr>
              <a:t>(</a:t>
            </a:r>
            <a:r>
              <a:rPr lang="en-NZ" sz="2000" b="1" dirty="0">
                <a:solidFill>
                  <a:srgbClr val="000090"/>
                </a:solidFill>
                <a:latin typeface="Courier"/>
                <a:cs typeface="Courier"/>
              </a:rPr>
              <a:t>word2, word3, word1</a:t>
            </a:r>
            <a:r>
              <a:rPr lang="en-US" sz="2000" b="1" dirty="0">
                <a:solidFill>
                  <a:srgbClr val="000090"/>
                </a:solidFill>
                <a:latin typeface="Courier"/>
                <a:cs typeface="Courier"/>
              </a:rPr>
              <a:t>)</a:t>
            </a:r>
          </a:p>
        </p:txBody>
      </p:sp>
      <p:sp>
        <p:nvSpPr>
          <p:cNvPr id="4" name="Footer Placeholder 3"/>
          <p:cNvSpPr>
            <a:spLocks noGrp="1"/>
          </p:cNvSpPr>
          <p:nvPr>
            <p:ph type="ftr" sz="quarter" idx="3"/>
          </p:nvPr>
        </p:nvSpPr>
        <p:spPr/>
        <p:txBody>
          <a:bodyPr/>
          <a:lstStyle/>
          <a:p>
            <a:r>
              <a:rPr lang="en-US"/>
              <a:t>CompSci 101 - Principles of Programming</a:t>
            </a:r>
            <a:endParaRPr lang="en-US" dirty="0"/>
          </a:p>
        </p:txBody>
      </p:sp>
      <p:sp>
        <p:nvSpPr>
          <p:cNvPr id="5" name="Slide Number Placeholder 4"/>
          <p:cNvSpPr>
            <a:spLocks noGrp="1"/>
          </p:cNvSpPr>
          <p:nvPr>
            <p:ph type="sldNum" sz="quarter" idx="4"/>
          </p:nvPr>
        </p:nvSpPr>
        <p:spPr/>
        <p:txBody>
          <a:bodyPr/>
          <a:lstStyle/>
          <a:p>
            <a:fld id="{B6F15528-21DE-4FAA-801E-634DDDAF4B2B}" type="slidenum">
              <a:rPr lang="en-US" smtClean="0"/>
              <a:pPr/>
              <a:t>7</a:t>
            </a:fld>
            <a:endParaRPr lang="en-US" dirty="0"/>
          </a:p>
        </p:txBody>
      </p:sp>
      <p:sp>
        <p:nvSpPr>
          <p:cNvPr id="7" name="TextBox 6"/>
          <p:cNvSpPr txBox="1"/>
          <p:nvPr/>
        </p:nvSpPr>
        <p:spPr>
          <a:xfrm>
            <a:off x="990600" y="5245100"/>
            <a:ext cx="6667500" cy="382032"/>
          </a:xfrm>
          <a:prstGeom prst="rect">
            <a:avLst/>
          </a:prstGeom>
          <a:solidFill>
            <a:srgbClr val="E3EBF3"/>
          </a:solidFill>
          <a:ln>
            <a:solidFill>
              <a:srgbClr val="0000FF"/>
            </a:solidFill>
          </a:ln>
        </p:spPr>
        <p:txBody>
          <a:bodyPr wrap="square" rtlCol="0">
            <a:spAutoFit/>
          </a:bodyPr>
          <a:lstStyle/>
          <a:p>
            <a:r>
              <a:rPr lang="en-NZ" b="1" dirty="0">
                <a:solidFill>
                  <a:srgbClr val="000090"/>
                </a:solidFill>
                <a:latin typeface="Courier"/>
                <a:cs typeface="Courier"/>
              </a:rPr>
              <a:t>Bravissima Bellissima Bellissima  </a:t>
            </a:r>
            <a:endParaRPr lang="en-US" b="1" dirty="0">
              <a:solidFill>
                <a:srgbClr val="000090"/>
              </a:solidFill>
            </a:endParaRPr>
          </a:p>
        </p:txBody>
      </p:sp>
    </p:spTree>
    <p:extLst>
      <p:ext uri="{BB962C8B-B14F-4D97-AF65-F5344CB8AC3E}">
        <p14:creationId xmlns:p14="http://schemas.microsoft.com/office/powerpoint/2010/main" val="1503840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Python </a:t>
            </a:r>
            <a:r>
              <a:rPr lang="en-AU" dirty="0" err="1"/>
              <a:t>len</a:t>
            </a:r>
            <a:r>
              <a:rPr lang="en-AU" dirty="0"/>
              <a:t>() function</a:t>
            </a:r>
            <a:endParaRPr lang="en-NZ" dirty="0"/>
          </a:p>
        </p:txBody>
      </p:sp>
      <p:sp>
        <p:nvSpPr>
          <p:cNvPr id="3" name="Content Placeholder 2"/>
          <p:cNvSpPr>
            <a:spLocks noGrp="1"/>
          </p:cNvSpPr>
          <p:nvPr>
            <p:ph sz="quarter" idx="1"/>
          </p:nvPr>
        </p:nvSpPr>
        <p:spPr>
          <a:xfrm>
            <a:off x="152400" y="762000"/>
            <a:ext cx="8991600" cy="5410200"/>
          </a:xfrm>
        </p:spPr>
        <p:txBody>
          <a:bodyPr/>
          <a:lstStyle/>
          <a:p>
            <a:r>
              <a:rPr lang="en-US" dirty="0"/>
              <a:t>Python has a built-in function, </a:t>
            </a:r>
            <a:r>
              <a:rPr lang="en-US" b="1" dirty="0" err="1">
                <a:solidFill>
                  <a:srgbClr val="0000FF"/>
                </a:solidFill>
              </a:rPr>
              <a:t>len</a:t>
            </a:r>
            <a:r>
              <a:rPr lang="en-US" b="1" dirty="0">
                <a:solidFill>
                  <a:srgbClr val="0000FF"/>
                </a:solidFill>
              </a:rPr>
              <a:t>()</a:t>
            </a:r>
            <a:r>
              <a:rPr lang="en-US" dirty="0"/>
              <a:t>, which can be used to determine the length of a string.</a:t>
            </a:r>
          </a:p>
          <a:p>
            <a:endParaRPr lang="en-US" dirty="0"/>
          </a:p>
          <a:p>
            <a:endParaRPr lang="en-US" dirty="0"/>
          </a:p>
          <a:p>
            <a:endParaRPr lang="en-US" dirty="0"/>
          </a:p>
          <a:p>
            <a:endParaRPr lang="en-US" dirty="0"/>
          </a:p>
          <a:p>
            <a:r>
              <a:rPr lang="en-US" dirty="0"/>
              <a:t>In the example code above there are two </a:t>
            </a:r>
            <a:r>
              <a:rPr lang="en-US" b="1" dirty="0">
                <a:solidFill>
                  <a:srgbClr val="0432FF"/>
                </a:solidFill>
              </a:rPr>
              <a:t>calls</a:t>
            </a:r>
            <a:r>
              <a:rPr lang="en-US" dirty="0"/>
              <a:t> to the </a:t>
            </a:r>
            <a:r>
              <a:rPr lang="en-US" dirty="0" err="1"/>
              <a:t>len</a:t>
            </a:r>
            <a:r>
              <a:rPr lang="en-US" dirty="0"/>
              <a:t>() function (on the right hand side of lines 2 and 3). </a:t>
            </a:r>
          </a:p>
          <a:p>
            <a:endParaRPr lang="en-US" dirty="0"/>
          </a:p>
          <a:p>
            <a:r>
              <a:rPr lang="en-US" dirty="0"/>
              <a:t>The </a:t>
            </a:r>
            <a:r>
              <a:rPr lang="en-US" b="1" dirty="0" err="1">
                <a:solidFill>
                  <a:srgbClr val="0000FF"/>
                </a:solidFill>
              </a:rPr>
              <a:t>len</a:t>
            </a:r>
            <a:r>
              <a:rPr lang="en-US" b="1" dirty="0">
                <a:solidFill>
                  <a:srgbClr val="0000FF"/>
                </a:solidFill>
              </a:rPr>
              <a:t>() </a:t>
            </a:r>
            <a:r>
              <a:rPr lang="en-US" dirty="0"/>
              <a:t>function is said to </a:t>
            </a:r>
            <a:r>
              <a:rPr lang="en-US" b="1" dirty="0">
                <a:solidFill>
                  <a:srgbClr val="0000FF"/>
                </a:solidFill>
              </a:rPr>
              <a:t>return</a:t>
            </a:r>
            <a:r>
              <a:rPr lang="en-US" dirty="0"/>
              <a:t> the number of characters in the string passed to the function (inside the parentheses). </a:t>
            </a:r>
            <a:endParaRPr lang="en-NZ" dirty="0"/>
          </a:p>
          <a:p>
            <a:endParaRPr lang="en-NZ" dirty="0"/>
          </a:p>
          <a:p>
            <a:endParaRPr lang="en-NZ" dirty="0"/>
          </a:p>
        </p:txBody>
      </p:sp>
      <p:sp>
        <p:nvSpPr>
          <p:cNvPr id="11" name="TextBox 10"/>
          <p:cNvSpPr txBox="1"/>
          <p:nvPr/>
        </p:nvSpPr>
        <p:spPr>
          <a:xfrm>
            <a:off x="2667000" y="5943600"/>
            <a:ext cx="3657600" cy="400110"/>
          </a:xfrm>
          <a:prstGeom prst="rect">
            <a:avLst/>
          </a:prstGeom>
          <a:solidFill>
            <a:srgbClr val="E3EBF3"/>
          </a:solidFill>
          <a:ln>
            <a:solidFill>
              <a:srgbClr val="0000FF"/>
            </a:solidFill>
          </a:ln>
        </p:spPr>
        <p:txBody>
          <a:bodyPr wrap="square" rtlCol="0">
            <a:spAutoFit/>
          </a:bodyPr>
          <a:lstStyle/>
          <a:p>
            <a:r>
              <a:rPr lang="en-US" sz="2000" b="1" dirty="0">
                <a:solidFill>
                  <a:srgbClr val="000090"/>
                </a:solidFill>
                <a:latin typeface="Courier"/>
                <a:cs typeface="Courier"/>
              </a:rPr>
              <a:t>10 7</a:t>
            </a:r>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8</a:t>
            </a:fld>
            <a:endParaRPr lang="en-US" dirty="0"/>
          </a:p>
        </p:txBody>
      </p:sp>
      <p:grpSp>
        <p:nvGrpSpPr>
          <p:cNvPr id="4" name="Group 3"/>
          <p:cNvGrpSpPr/>
          <p:nvPr/>
        </p:nvGrpSpPr>
        <p:grpSpPr>
          <a:xfrm>
            <a:off x="3048000" y="1371600"/>
            <a:ext cx="5638800" cy="1554272"/>
            <a:chOff x="2133600" y="1828800"/>
            <a:chExt cx="5638800" cy="1554272"/>
          </a:xfrm>
        </p:grpSpPr>
        <p:sp>
          <p:nvSpPr>
            <p:cNvPr id="10" name="Text Box 9"/>
            <p:cNvSpPr txBox="1">
              <a:spLocks noChangeArrowheads="1"/>
            </p:cNvSpPr>
            <p:nvPr/>
          </p:nvSpPr>
          <p:spPr bwMode="auto">
            <a:xfrm>
              <a:off x="2438400" y="1828800"/>
              <a:ext cx="5334000" cy="155427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a:solidFill>
                    <a:srgbClr val="000090"/>
                  </a:solidFill>
                  <a:latin typeface="Courier"/>
                  <a:cs typeface="Courier"/>
                </a:rPr>
                <a:t>word</a:t>
              </a:r>
              <a:r>
                <a:rPr lang="en-NZ" sz="2000" b="1" dirty="0">
                  <a:solidFill>
                    <a:srgbClr val="000090"/>
                  </a:solidFill>
                  <a:latin typeface="Courier"/>
                  <a:cs typeface="Courier"/>
                </a:rPr>
                <a:t>1 = "Fantastico"</a:t>
              </a:r>
            </a:p>
            <a:p>
              <a:pPr>
                <a:buNone/>
              </a:pPr>
              <a:r>
                <a:rPr lang="en-AU" sz="2000" b="1" dirty="0">
                  <a:solidFill>
                    <a:srgbClr val="000090"/>
                  </a:solidFill>
                  <a:latin typeface="Courier"/>
                  <a:cs typeface="Courier"/>
                </a:rPr>
                <a:t>length1 </a:t>
              </a:r>
              <a:r>
                <a:rPr lang="en-NZ" sz="2000" b="1" dirty="0">
                  <a:solidFill>
                    <a:srgbClr val="000090"/>
                  </a:solidFill>
                  <a:latin typeface="Courier"/>
                  <a:cs typeface="Courier"/>
                </a:rPr>
                <a:t>= </a:t>
              </a:r>
              <a:r>
                <a:rPr lang="en-NZ" sz="2000" b="1" dirty="0">
                  <a:solidFill>
                    <a:srgbClr val="0000FF"/>
                  </a:solidFill>
                  <a:latin typeface="Courier"/>
                  <a:cs typeface="Courier"/>
                </a:rPr>
                <a:t>len(</a:t>
              </a:r>
              <a:r>
                <a:rPr lang="en-AU" sz="2000" b="1" dirty="0">
                  <a:solidFill>
                    <a:srgbClr val="000090"/>
                  </a:solidFill>
                  <a:latin typeface="Courier"/>
                  <a:cs typeface="Courier"/>
                </a:rPr>
                <a:t>word</a:t>
              </a:r>
              <a:r>
                <a:rPr lang="en-NZ" sz="2000" b="1" dirty="0">
                  <a:solidFill>
                    <a:srgbClr val="000090"/>
                  </a:solidFill>
                  <a:latin typeface="Courier"/>
                  <a:cs typeface="Courier"/>
                </a:rPr>
                <a:t>1</a:t>
              </a:r>
              <a:r>
                <a:rPr lang="en-NZ" sz="2000" b="1" dirty="0">
                  <a:solidFill>
                    <a:srgbClr val="0000FF"/>
                  </a:solidFill>
                  <a:latin typeface="Courier"/>
                  <a:cs typeface="Courier"/>
                </a:rPr>
                <a:t>)</a:t>
              </a:r>
              <a:endParaRPr lang="en-NZ" sz="2000" b="1" dirty="0">
                <a:solidFill>
                  <a:srgbClr val="000090"/>
                </a:solidFill>
                <a:latin typeface="Courier"/>
                <a:cs typeface="Courier"/>
              </a:endParaRPr>
            </a:p>
            <a:p>
              <a:pPr>
                <a:buNone/>
              </a:pPr>
              <a:r>
                <a:rPr lang="en-AU" sz="2000" b="1" dirty="0">
                  <a:solidFill>
                    <a:srgbClr val="000090"/>
                  </a:solidFill>
                  <a:latin typeface="Courier"/>
                  <a:cs typeface="Courier"/>
                </a:rPr>
                <a:t>length2 </a:t>
              </a:r>
              <a:r>
                <a:rPr lang="en-NZ" sz="2000" b="1" dirty="0">
                  <a:solidFill>
                    <a:srgbClr val="000090"/>
                  </a:solidFill>
                  <a:latin typeface="Courier"/>
                  <a:cs typeface="Courier"/>
                </a:rPr>
                <a:t>= </a:t>
              </a:r>
              <a:r>
                <a:rPr lang="en-NZ" sz="2000" b="1" dirty="0">
                  <a:solidFill>
                    <a:srgbClr val="0000FF"/>
                  </a:solidFill>
                  <a:latin typeface="Courier"/>
                  <a:cs typeface="Courier"/>
                </a:rPr>
                <a:t>len(</a:t>
              </a:r>
              <a:r>
                <a:rPr lang="en-NZ" sz="2000" b="1" dirty="0">
                  <a:solidFill>
                    <a:srgbClr val="000090"/>
                  </a:solidFill>
                  <a:latin typeface="Courier"/>
                  <a:cs typeface="Courier"/>
                </a:rPr>
                <a:t>"012 3 4"</a:t>
              </a:r>
              <a:r>
                <a:rPr lang="en-NZ" sz="2000" b="1" dirty="0">
                  <a:solidFill>
                    <a:srgbClr val="0000FF"/>
                  </a:solidFill>
                  <a:latin typeface="Courier"/>
                  <a:cs typeface="Courier"/>
                </a:rPr>
                <a:t>)</a:t>
              </a:r>
            </a:p>
            <a:p>
              <a:pPr>
                <a:buNone/>
              </a:pPr>
              <a:r>
                <a:rPr lang="en-NZ" sz="2000" b="1" dirty="0">
                  <a:solidFill>
                    <a:srgbClr val="000090"/>
                  </a:solidFill>
                  <a:latin typeface="Courier"/>
                  <a:cs typeface="Courier"/>
                </a:rPr>
                <a:t>p</a:t>
              </a:r>
              <a:r>
                <a:rPr lang="en-US" sz="2000" b="1" dirty="0" err="1">
                  <a:solidFill>
                    <a:srgbClr val="000090"/>
                  </a:solidFill>
                  <a:latin typeface="Courier"/>
                  <a:cs typeface="Courier"/>
                </a:rPr>
                <a:t>rint</a:t>
              </a:r>
              <a:r>
                <a:rPr lang="en-US" sz="2000" b="1" dirty="0">
                  <a:solidFill>
                    <a:srgbClr val="000090"/>
                  </a:solidFill>
                  <a:latin typeface="Courier"/>
                  <a:cs typeface="Courier"/>
                </a:rPr>
                <a:t>(</a:t>
              </a:r>
              <a:r>
                <a:rPr lang="en-AU" sz="2000" b="1" dirty="0">
                  <a:solidFill>
                    <a:srgbClr val="000090"/>
                  </a:solidFill>
                  <a:latin typeface="Courier"/>
                  <a:cs typeface="Courier"/>
                </a:rPr>
                <a:t>length1</a:t>
              </a:r>
              <a:r>
                <a:rPr lang="en-NZ" sz="2000" b="1" dirty="0">
                  <a:solidFill>
                    <a:srgbClr val="000090"/>
                  </a:solidFill>
                  <a:latin typeface="Courier"/>
                  <a:cs typeface="Courier"/>
                </a:rPr>
                <a:t>, </a:t>
              </a:r>
              <a:r>
                <a:rPr lang="en-AU" sz="2000" b="1" dirty="0">
                  <a:solidFill>
                    <a:srgbClr val="000090"/>
                  </a:solidFill>
                  <a:latin typeface="Courier"/>
                  <a:cs typeface="Courier"/>
                </a:rPr>
                <a:t>length2</a:t>
              </a:r>
              <a:r>
                <a:rPr lang="en-US" sz="2000" b="1" dirty="0">
                  <a:solidFill>
                    <a:srgbClr val="000090"/>
                  </a:solidFill>
                  <a:latin typeface="Courier"/>
                  <a:cs typeface="Courier"/>
                </a:rPr>
                <a:t>)</a:t>
              </a:r>
            </a:p>
          </p:txBody>
        </p:sp>
        <p:sp>
          <p:nvSpPr>
            <p:cNvPr id="12" name="TextBox 11"/>
            <p:cNvSpPr txBox="1"/>
            <p:nvPr/>
          </p:nvSpPr>
          <p:spPr>
            <a:xfrm>
              <a:off x="2133600" y="1828800"/>
              <a:ext cx="533400" cy="1554272"/>
            </a:xfrm>
            <a:prstGeom prst="rect">
              <a:avLst/>
            </a:prstGeom>
            <a:noFill/>
          </p:spPr>
          <p:txBody>
            <a:bodyPr wrap="square" rtlCol="0">
              <a:spAutoFit/>
            </a:bodyPr>
            <a:lstStyle/>
            <a:p>
              <a:pPr>
                <a:spcBef>
                  <a:spcPts val="600"/>
                </a:spcBef>
              </a:pPr>
              <a:r>
                <a:rPr lang="en-US" sz="2000" b="1" dirty="0">
                  <a:solidFill>
                    <a:srgbClr val="000090"/>
                  </a:solidFill>
                  <a:latin typeface="Courier"/>
                  <a:cs typeface="Courier"/>
                </a:rPr>
                <a:t>1</a:t>
              </a:r>
            </a:p>
            <a:p>
              <a:pPr>
                <a:spcBef>
                  <a:spcPts val="600"/>
                </a:spcBef>
              </a:pPr>
              <a:r>
                <a:rPr lang="en-US" sz="2000" b="1" dirty="0">
                  <a:solidFill>
                    <a:srgbClr val="000090"/>
                  </a:solidFill>
                  <a:latin typeface="Courier"/>
                  <a:cs typeface="Courier"/>
                </a:rPr>
                <a:t>2</a:t>
              </a:r>
            </a:p>
            <a:p>
              <a:pPr>
                <a:spcBef>
                  <a:spcPts val="600"/>
                </a:spcBef>
              </a:pPr>
              <a:r>
                <a:rPr lang="en-US" sz="2000" b="1" dirty="0">
                  <a:solidFill>
                    <a:srgbClr val="000090"/>
                  </a:solidFill>
                  <a:latin typeface="Courier"/>
                  <a:cs typeface="Courier"/>
                </a:rPr>
                <a:t>3</a:t>
              </a:r>
            </a:p>
            <a:p>
              <a:pPr>
                <a:spcBef>
                  <a:spcPts val="600"/>
                </a:spcBef>
              </a:pPr>
              <a:r>
                <a:rPr lang="en-US" sz="2000" b="1" dirty="0">
                  <a:solidFill>
                    <a:srgbClr val="000090"/>
                  </a:solidFill>
                  <a:latin typeface="Courier"/>
                  <a:cs typeface="Courier"/>
                </a:rPr>
                <a:t>4</a:t>
              </a:r>
            </a:p>
          </p:txBody>
        </p:sp>
      </p:grpSp>
    </p:spTree>
    <p:extLst>
      <p:ext uri="{BB962C8B-B14F-4D97-AF65-F5344CB8AC3E}">
        <p14:creationId xmlns:p14="http://schemas.microsoft.com/office/powerpoint/2010/main" val="3490286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Python </a:t>
            </a:r>
            <a:r>
              <a:rPr lang="en-AU" dirty="0" err="1"/>
              <a:t>len</a:t>
            </a:r>
            <a:r>
              <a:rPr lang="en-AU" dirty="0"/>
              <a:t>() function</a:t>
            </a:r>
            <a:endParaRPr lang="en-NZ" dirty="0"/>
          </a:p>
        </p:txBody>
      </p:sp>
      <p:sp>
        <p:nvSpPr>
          <p:cNvPr id="3" name="Content Placeholder 2"/>
          <p:cNvSpPr>
            <a:spLocks noGrp="1"/>
          </p:cNvSpPr>
          <p:nvPr>
            <p:ph sz="quarter" idx="1"/>
          </p:nvPr>
        </p:nvSpPr>
        <p:spPr/>
        <p:txBody>
          <a:bodyPr>
            <a:normAutofit/>
          </a:bodyPr>
          <a:lstStyle/>
          <a:p>
            <a:endParaRPr lang="en-US" dirty="0"/>
          </a:p>
          <a:p>
            <a:endParaRPr lang="en-US" dirty="0"/>
          </a:p>
          <a:p>
            <a:endParaRPr lang="en-US" dirty="0"/>
          </a:p>
          <a:p>
            <a:endParaRPr lang="en-US" dirty="0"/>
          </a:p>
          <a:p>
            <a:pPr marL="0" indent="0">
              <a:buNone/>
            </a:pPr>
            <a:endParaRPr lang="en-US" dirty="0"/>
          </a:p>
          <a:p>
            <a:r>
              <a:rPr lang="en-US" dirty="0"/>
              <a:t>Functions use round brackets (parentheses).  </a:t>
            </a:r>
          </a:p>
          <a:p>
            <a:endParaRPr lang="en-US" sz="900" dirty="0"/>
          </a:p>
          <a:p>
            <a:r>
              <a:rPr lang="en-US" dirty="0"/>
              <a:t>On line 2 of the code, the string, word1, </a:t>
            </a:r>
            <a:r>
              <a:rPr lang="en-US" b="1" dirty="0">
                <a:solidFill>
                  <a:srgbClr val="0000FF"/>
                </a:solidFill>
              </a:rPr>
              <a:t>is passed to </a:t>
            </a:r>
            <a:r>
              <a:rPr lang="en-US" dirty="0"/>
              <a:t>the </a:t>
            </a:r>
            <a:r>
              <a:rPr lang="en-US" dirty="0" err="1"/>
              <a:t>len</a:t>
            </a:r>
            <a:r>
              <a:rPr lang="en-US" dirty="0"/>
              <a:t>() function.  On line 3 of the code, the string, "012 3 4", </a:t>
            </a:r>
            <a:r>
              <a:rPr lang="en-US" b="1" dirty="0">
                <a:solidFill>
                  <a:srgbClr val="0000FF"/>
                </a:solidFill>
              </a:rPr>
              <a:t>is passed to </a:t>
            </a:r>
            <a:r>
              <a:rPr lang="en-US" dirty="0"/>
              <a:t>the </a:t>
            </a:r>
            <a:r>
              <a:rPr lang="en-US" dirty="0" err="1"/>
              <a:t>len</a:t>
            </a:r>
            <a:r>
              <a:rPr lang="en-US" dirty="0"/>
              <a:t>() function.</a:t>
            </a:r>
          </a:p>
          <a:p>
            <a:pPr marL="0" indent="0">
              <a:buNone/>
            </a:pPr>
            <a:endParaRPr lang="en-US" sz="800" dirty="0"/>
          </a:p>
          <a:p>
            <a:r>
              <a:rPr lang="en-US" dirty="0"/>
              <a:t>The </a:t>
            </a:r>
            <a:r>
              <a:rPr lang="en-US" dirty="0" err="1">
                <a:latin typeface="Courier"/>
                <a:cs typeface="Courier"/>
              </a:rPr>
              <a:t>len</a:t>
            </a:r>
            <a:r>
              <a:rPr lang="en-US" dirty="0">
                <a:latin typeface="Courier"/>
                <a:cs typeface="Courier"/>
              </a:rPr>
              <a:t>() </a:t>
            </a:r>
            <a:r>
              <a:rPr lang="en-US" dirty="0"/>
              <a:t>function </a:t>
            </a:r>
            <a:r>
              <a:rPr lang="en-US" b="1" dirty="0">
                <a:solidFill>
                  <a:srgbClr val="0000FF"/>
                </a:solidFill>
              </a:rPr>
              <a:t>returns</a:t>
            </a:r>
            <a:r>
              <a:rPr lang="en-US" dirty="0"/>
              <a:t> the number of characters in the string (passed to the function inside the parentheses). </a:t>
            </a:r>
          </a:p>
          <a:p>
            <a:endParaRPr lang="en-US" dirty="0"/>
          </a:p>
          <a:p>
            <a:endParaRPr lang="en-US" dirty="0"/>
          </a:p>
          <a:p>
            <a:endParaRPr lang="en-US" dirty="0"/>
          </a:p>
          <a:p>
            <a:endParaRPr lang="en-US" dirty="0"/>
          </a:p>
          <a:p>
            <a:endParaRPr lang="en-US" dirty="0"/>
          </a:p>
          <a:p>
            <a:pPr lvl="1"/>
            <a:endParaRPr lang="en-US" dirty="0"/>
          </a:p>
          <a:p>
            <a:pPr lvl="1"/>
            <a:endParaRPr lang="en-NZ" dirty="0"/>
          </a:p>
          <a:p>
            <a:endParaRPr lang="en-US" dirty="0"/>
          </a:p>
          <a:p>
            <a:endParaRPr lang="en-NZ" dirty="0"/>
          </a:p>
          <a:p>
            <a:endParaRPr lang="en-NZ" dirty="0"/>
          </a:p>
          <a:p>
            <a:endParaRPr lang="en-NZ" dirty="0"/>
          </a:p>
          <a:p>
            <a:endParaRPr lang="en-NZ" dirty="0"/>
          </a:p>
        </p:txBody>
      </p:sp>
      <p:sp>
        <p:nvSpPr>
          <p:cNvPr id="5" name="Footer Placeholder 4"/>
          <p:cNvSpPr>
            <a:spLocks noGrp="1"/>
          </p:cNvSpPr>
          <p:nvPr>
            <p:ph type="ftr" sz="quarter" idx="3"/>
          </p:nvPr>
        </p:nvSpPr>
        <p:spPr/>
        <p:txBody>
          <a:bodyPr/>
          <a:lstStyle/>
          <a:p>
            <a:r>
              <a:rPr lang="en-US"/>
              <a:t>CompSci 101 - Principles of Programming</a:t>
            </a:r>
            <a:endParaRPr lang="en-US" dirty="0"/>
          </a:p>
        </p:txBody>
      </p:sp>
      <p:sp>
        <p:nvSpPr>
          <p:cNvPr id="6" name="Slide Number Placeholder 5"/>
          <p:cNvSpPr>
            <a:spLocks noGrp="1"/>
          </p:cNvSpPr>
          <p:nvPr>
            <p:ph type="sldNum" sz="quarter" idx="4"/>
          </p:nvPr>
        </p:nvSpPr>
        <p:spPr/>
        <p:txBody>
          <a:bodyPr/>
          <a:lstStyle/>
          <a:p>
            <a:fld id="{B6F15528-21DE-4FAA-801E-634DDDAF4B2B}" type="slidenum">
              <a:rPr lang="en-US" smtClean="0"/>
              <a:pPr/>
              <a:t>9</a:t>
            </a:fld>
            <a:endParaRPr lang="en-US" dirty="0"/>
          </a:p>
        </p:txBody>
      </p:sp>
      <p:sp>
        <p:nvSpPr>
          <p:cNvPr id="12" name="TextBox 11"/>
          <p:cNvSpPr txBox="1"/>
          <p:nvPr/>
        </p:nvSpPr>
        <p:spPr>
          <a:xfrm>
            <a:off x="457200" y="6197024"/>
            <a:ext cx="8001000" cy="584776"/>
          </a:xfrm>
          <a:prstGeom prst="rect">
            <a:avLst/>
          </a:prstGeom>
          <a:gradFill flip="none" rotWithShape="1">
            <a:gsLst>
              <a:gs pos="0">
                <a:srgbClr val="BF6CCE"/>
              </a:gs>
              <a:gs pos="100000">
                <a:srgbClr val="FFFFFF"/>
              </a:gs>
            </a:gsLst>
            <a:lin ang="0" scaled="1"/>
            <a:tileRect/>
          </a:gradFill>
          <a:ln>
            <a:noFill/>
          </a:ln>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sz="1600" b="1" dirty="0">
                <a:solidFill>
                  <a:srgbClr val="000090"/>
                </a:solidFill>
              </a:rPr>
              <a:t>Remember: firstly the right hand side of the assignment operator is evaluated and then the resulting value is passed to the variable on the left of the assignment operator.</a:t>
            </a:r>
          </a:p>
        </p:txBody>
      </p:sp>
      <p:grpSp>
        <p:nvGrpSpPr>
          <p:cNvPr id="4" name="Group 3"/>
          <p:cNvGrpSpPr/>
          <p:nvPr/>
        </p:nvGrpSpPr>
        <p:grpSpPr>
          <a:xfrm>
            <a:off x="762000" y="762000"/>
            <a:ext cx="5638800" cy="1554272"/>
            <a:chOff x="914400" y="1066800"/>
            <a:chExt cx="5638800" cy="1554272"/>
          </a:xfrm>
        </p:grpSpPr>
        <p:sp>
          <p:nvSpPr>
            <p:cNvPr id="13" name="Text Box 9"/>
            <p:cNvSpPr txBox="1">
              <a:spLocks noChangeArrowheads="1"/>
            </p:cNvSpPr>
            <p:nvPr/>
          </p:nvSpPr>
          <p:spPr bwMode="auto">
            <a:xfrm>
              <a:off x="1219200" y="1066800"/>
              <a:ext cx="5334000" cy="1554272"/>
            </a:xfrm>
            <a:prstGeom prst="rect">
              <a:avLst/>
            </a:prstGeom>
            <a:solidFill>
              <a:srgbClr val="D7F7FF"/>
            </a:solidFill>
            <a:ln>
              <a:solidFill>
                <a:srgbClr val="0000FF"/>
              </a:solidFill>
              <a:headEnd/>
              <a:tailEnd type="none" w="lg" len="med"/>
            </a:ln>
            <a:effectLst/>
          </p:spPr>
          <p:style>
            <a:lnRef idx="1">
              <a:schemeClr val="accent3"/>
            </a:lnRef>
            <a:fillRef idx="2">
              <a:schemeClr val="accent3"/>
            </a:fillRef>
            <a:effectRef idx="1">
              <a:schemeClr val="accent3"/>
            </a:effectRef>
            <a:fontRef idx="minor">
              <a:schemeClr val="dk1"/>
            </a:fontRef>
          </p:style>
          <p:txBody>
            <a:bodyPr wrap="square">
              <a:spAutoFit/>
            </a:bodyPr>
            <a:lstStyle>
              <a:lvl1pPr>
                <a:spcBef>
                  <a:spcPts val="600"/>
                </a:spcBef>
                <a:buClr>
                  <a:schemeClr val="accent1"/>
                </a:buClr>
                <a:buSzPct val="76000"/>
                <a:buFont typeface="Wingdings 3" panose="05040102010807070707" pitchFamily="18" charset="2"/>
                <a:buChar char=""/>
                <a:defRPr sz="2600">
                  <a:solidFill>
                    <a:schemeClr val="tx1"/>
                  </a:solidFill>
                  <a:latin typeface="Gill Sans MT" panose="020B0502020104020203" pitchFamily="34" charset="0"/>
                </a:defRPr>
              </a:lvl1pPr>
              <a:lvl2pPr marL="742950" indent="-285750">
                <a:spcBef>
                  <a:spcPts val="500"/>
                </a:spcBef>
                <a:buClr>
                  <a:schemeClr val="accent2"/>
                </a:buClr>
                <a:buSzPct val="76000"/>
                <a:buFont typeface="Wingdings 3" panose="05040102010807070707" pitchFamily="18" charset="2"/>
                <a:buChar char=""/>
                <a:defRPr sz="2300">
                  <a:solidFill>
                    <a:schemeClr val="tx2"/>
                  </a:solidFill>
                  <a:latin typeface="Gill Sans MT" panose="020B0502020104020203" pitchFamily="34" charset="0"/>
                </a:defRPr>
              </a:lvl2pPr>
              <a:lvl3pPr marL="1143000" indent="-228600">
                <a:spcBef>
                  <a:spcPts val="500"/>
                </a:spcBef>
                <a:buClr>
                  <a:srgbClr val="BCBCBC"/>
                </a:buClr>
                <a:buSzPct val="76000"/>
                <a:buFont typeface="Wingdings 3" panose="05040102010807070707" pitchFamily="18" charset="2"/>
                <a:buChar char=""/>
                <a:defRPr sz="2000">
                  <a:solidFill>
                    <a:schemeClr val="tx1"/>
                  </a:solidFill>
                  <a:latin typeface="Gill Sans MT" panose="020B0502020104020203" pitchFamily="34" charset="0"/>
                </a:defRPr>
              </a:lvl3pPr>
              <a:lvl4pPr marL="1600200" indent="-228600">
                <a:spcBef>
                  <a:spcPts val="400"/>
                </a:spcBef>
                <a:buClr>
                  <a:srgbClr val="8BA2B4"/>
                </a:buClr>
                <a:buSzPct val="70000"/>
                <a:buFont typeface="Wingdings" panose="05000000000000000000" pitchFamily="2" charset="2"/>
                <a:buChar char=""/>
                <a:defRPr>
                  <a:solidFill>
                    <a:schemeClr val="tx1"/>
                  </a:solidFill>
                  <a:latin typeface="Gill Sans MT" panose="020B0502020104020203" pitchFamily="34" charset="0"/>
                </a:defRPr>
              </a:lvl4pPr>
              <a:lvl5pPr marL="2057400" indent="-228600">
                <a:spcBef>
                  <a:spcPts val="300"/>
                </a:spcBef>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5pPr>
              <a:lvl6pPr marL="25146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6pPr>
              <a:lvl7pPr marL="29718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7pPr>
              <a:lvl8pPr marL="34290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8pPr>
              <a:lvl9pPr marL="3886200" indent="-228600" eaLnBrk="0" fontAlgn="base" hangingPunct="0">
                <a:spcBef>
                  <a:spcPts val="300"/>
                </a:spcBef>
                <a:spcAft>
                  <a:spcPct val="0"/>
                </a:spcAft>
                <a:buClr>
                  <a:schemeClr val="accent2"/>
                </a:buClr>
                <a:buSzPct val="70000"/>
                <a:buFont typeface="Wingdings" panose="05000000000000000000" pitchFamily="2" charset="2"/>
                <a:buChar char=""/>
                <a:defRPr sz="1600">
                  <a:solidFill>
                    <a:schemeClr val="tx1"/>
                  </a:solidFill>
                  <a:latin typeface="Gill Sans MT" panose="020B0502020104020203" pitchFamily="34" charset="0"/>
                </a:defRPr>
              </a:lvl9pPr>
            </a:lstStyle>
            <a:p>
              <a:pPr>
                <a:buNone/>
              </a:pPr>
              <a:r>
                <a:rPr lang="en-AU" sz="2000" b="1" dirty="0">
                  <a:solidFill>
                    <a:srgbClr val="000090"/>
                  </a:solidFill>
                  <a:latin typeface="Courier"/>
                  <a:cs typeface="Courier"/>
                </a:rPr>
                <a:t>word</a:t>
              </a:r>
              <a:r>
                <a:rPr lang="en-NZ" sz="2000" b="1" dirty="0">
                  <a:solidFill>
                    <a:srgbClr val="000090"/>
                  </a:solidFill>
                  <a:latin typeface="Courier"/>
                  <a:cs typeface="Courier"/>
                </a:rPr>
                <a:t>1 = "Fantastico"</a:t>
              </a:r>
            </a:p>
            <a:p>
              <a:pPr>
                <a:buNone/>
              </a:pPr>
              <a:r>
                <a:rPr lang="en-AU" sz="2000" b="1" dirty="0">
                  <a:solidFill>
                    <a:srgbClr val="000090"/>
                  </a:solidFill>
                  <a:latin typeface="Courier"/>
                  <a:cs typeface="Courier"/>
                </a:rPr>
                <a:t>length1 </a:t>
              </a:r>
              <a:r>
                <a:rPr lang="en-NZ" sz="2000" b="1" dirty="0">
                  <a:solidFill>
                    <a:srgbClr val="000090"/>
                  </a:solidFill>
                  <a:latin typeface="Courier"/>
                  <a:cs typeface="Courier"/>
                </a:rPr>
                <a:t>= </a:t>
              </a:r>
              <a:r>
                <a:rPr lang="en-NZ" sz="2000" b="1" dirty="0">
                  <a:solidFill>
                    <a:srgbClr val="FF00FF"/>
                  </a:solidFill>
                  <a:latin typeface="Courier"/>
                  <a:cs typeface="Courier"/>
                </a:rPr>
                <a:t>len(</a:t>
              </a:r>
              <a:r>
                <a:rPr lang="en-AU" sz="2000" b="1" dirty="0">
                  <a:solidFill>
                    <a:srgbClr val="000090"/>
                  </a:solidFill>
                  <a:latin typeface="Courier"/>
                  <a:cs typeface="Courier"/>
                </a:rPr>
                <a:t>word</a:t>
              </a:r>
              <a:r>
                <a:rPr lang="en-NZ" sz="2000" b="1" dirty="0">
                  <a:solidFill>
                    <a:srgbClr val="000090"/>
                  </a:solidFill>
                  <a:latin typeface="Courier"/>
                  <a:cs typeface="Courier"/>
                </a:rPr>
                <a:t>1</a:t>
              </a:r>
              <a:r>
                <a:rPr lang="en-NZ" sz="2000" b="1" dirty="0">
                  <a:solidFill>
                    <a:srgbClr val="FF00FF"/>
                  </a:solidFill>
                  <a:latin typeface="Courier"/>
                  <a:cs typeface="Courier"/>
                </a:rPr>
                <a:t>)</a:t>
              </a:r>
            </a:p>
            <a:p>
              <a:pPr>
                <a:buNone/>
              </a:pPr>
              <a:r>
                <a:rPr lang="en-AU" sz="2000" b="1" dirty="0">
                  <a:solidFill>
                    <a:srgbClr val="000090"/>
                  </a:solidFill>
                  <a:latin typeface="Courier"/>
                  <a:cs typeface="Courier"/>
                </a:rPr>
                <a:t>length2 </a:t>
              </a:r>
              <a:r>
                <a:rPr lang="en-NZ" sz="2000" b="1" dirty="0">
                  <a:solidFill>
                    <a:srgbClr val="000090"/>
                  </a:solidFill>
                  <a:latin typeface="Courier"/>
                  <a:cs typeface="Courier"/>
                </a:rPr>
                <a:t>= </a:t>
              </a:r>
              <a:r>
                <a:rPr lang="en-NZ" sz="2000" b="1" dirty="0">
                  <a:solidFill>
                    <a:srgbClr val="FF00FF"/>
                  </a:solidFill>
                  <a:latin typeface="Courier"/>
                  <a:cs typeface="Courier"/>
                </a:rPr>
                <a:t>len(</a:t>
              </a:r>
              <a:r>
                <a:rPr lang="en-NZ" sz="2000" b="1" dirty="0">
                  <a:solidFill>
                    <a:srgbClr val="000090"/>
                  </a:solidFill>
                  <a:latin typeface="Courier"/>
                  <a:cs typeface="Courier"/>
                </a:rPr>
                <a:t>"012 3 4"</a:t>
              </a:r>
              <a:r>
                <a:rPr lang="en-NZ" sz="2000" b="1" dirty="0">
                  <a:solidFill>
                    <a:srgbClr val="FF00FF"/>
                  </a:solidFill>
                  <a:latin typeface="Courier"/>
                  <a:cs typeface="Courier"/>
                </a:rPr>
                <a:t>)</a:t>
              </a:r>
            </a:p>
            <a:p>
              <a:pPr>
                <a:buNone/>
              </a:pPr>
              <a:r>
                <a:rPr lang="en-NZ" sz="2000" b="1" dirty="0">
                  <a:solidFill>
                    <a:srgbClr val="000090"/>
                  </a:solidFill>
                  <a:latin typeface="Courier"/>
                  <a:cs typeface="Courier"/>
                </a:rPr>
                <a:t>p</a:t>
              </a:r>
              <a:r>
                <a:rPr lang="en-US" sz="2000" b="1" dirty="0" err="1">
                  <a:solidFill>
                    <a:srgbClr val="000090"/>
                  </a:solidFill>
                  <a:latin typeface="Courier"/>
                  <a:cs typeface="Courier"/>
                </a:rPr>
                <a:t>rint</a:t>
              </a:r>
              <a:r>
                <a:rPr lang="en-US" sz="2000" b="1" dirty="0">
                  <a:solidFill>
                    <a:srgbClr val="000090"/>
                  </a:solidFill>
                  <a:latin typeface="Courier"/>
                  <a:cs typeface="Courier"/>
                </a:rPr>
                <a:t>(</a:t>
              </a:r>
              <a:r>
                <a:rPr lang="en-AU" sz="2000" b="1" dirty="0">
                  <a:solidFill>
                    <a:srgbClr val="000090"/>
                  </a:solidFill>
                  <a:latin typeface="Courier"/>
                  <a:cs typeface="Courier"/>
                </a:rPr>
                <a:t>length1</a:t>
              </a:r>
              <a:r>
                <a:rPr lang="en-NZ" sz="2000" b="1" dirty="0">
                  <a:solidFill>
                    <a:srgbClr val="000090"/>
                  </a:solidFill>
                  <a:latin typeface="Courier"/>
                  <a:cs typeface="Courier"/>
                </a:rPr>
                <a:t>, </a:t>
              </a:r>
              <a:r>
                <a:rPr lang="en-AU" sz="2000" b="1" dirty="0">
                  <a:solidFill>
                    <a:srgbClr val="000090"/>
                  </a:solidFill>
                  <a:latin typeface="Courier"/>
                  <a:cs typeface="Courier"/>
                </a:rPr>
                <a:t>length2</a:t>
              </a:r>
              <a:r>
                <a:rPr lang="en-US" sz="2000" b="1" dirty="0">
                  <a:solidFill>
                    <a:srgbClr val="000090"/>
                  </a:solidFill>
                  <a:latin typeface="Courier"/>
                  <a:cs typeface="Courier"/>
                </a:rPr>
                <a:t>)</a:t>
              </a:r>
            </a:p>
          </p:txBody>
        </p:sp>
        <p:sp>
          <p:nvSpPr>
            <p:cNvPr id="14" name="TextBox 13"/>
            <p:cNvSpPr txBox="1"/>
            <p:nvPr/>
          </p:nvSpPr>
          <p:spPr>
            <a:xfrm>
              <a:off x="914400" y="1066800"/>
              <a:ext cx="457200" cy="1554272"/>
            </a:xfrm>
            <a:prstGeom prst="rect">
              <a:avLst/>
            </a:prstGeom>
            <a:noFill/>
          </p:spPr>
          <p:txBody>
            <a:bodyPr wrap="square" rtlCol="0">
              <a:spAutoFit/>
            </a:bodyPr>
            <a:lstStyle/>
            <a:p>
              <a:pPr>
                <a:spcBef>
                  <a:spcPts val="600"/>
                </a:spcBef>
              </a:pPr>
              <a:r>
                <a:rPr lang="en-US" sz="2000" b="1" dirty="0">
                  <a:solidFill>
                    <a:srgbClr val="000090"/>
                  </a:solidFill>
                  <a:latin typeface="Courier"/>
                  <a:cs typeface="Courier"/>
                </a:rPr>
                <a:t>1</a:t>
              </a:r>
            </a:p>
            <a:p>
              <a:pPr>
                <a:spcBef>
                  <a:spcPts val="600"/>
                </a:spcBef>
              </a:pPr>
              <a:r>
                <a:rPr lang="en-US" sz="2000" b="1" dirty="0">
                  <a:solidFill>
                    <a:srgbClr val="000090"/>
                  </a:solidFill>
                  <a:latin typeface="Courier"/>
                  <a:cs typeface="Courier"/>
                </a:rPr>
                <a:t>2</a:t>
              </a:r>
            </a:p>
            <a:p>
              <a:pPr>
                <a:spcBef>
                  <a:spcPts val="600"/>
                </a:spcBef>
              </a:pPr>
              <a:r>
                <a:rPr lang="en-US" sz="2000" b="1" dirty="0">
                  <a:solidFill>
                    <a:srgbClr val="000090"/>
                  </a:solidFill>
                  <a:latin typeface="Courier"/>
                  <a:cs typeface="Courier"/>
                </a:rPr>
                <a:t>3</a:t>
              </a:r>
            </a:p>
            <a:p>
              <a:pPr>
                <a:spcBef>
                  <a:spcPts val="600"/>
                </a:spcBef>
              </a:pPr>
              <a:r>
                <a:rPr lang="en-US" sz="2000" b="1" dirty="0">
                  <a:solidFill>
                    <a:srgbClr val="000090"/>
                  </a:solidFill>
                  <a:latin typeface="Courier"/>
                  <a:cs typeface="Courier"/>
                </a:rPr>
                <a:t>4</a:t>
              </a:r>
            </a:p>
          </p:txBody>
        </p:sp>
      </p:grpSp>
      <p:sp>
        <p:nvSpPr>
          <p:cNvPr id="15" name="TextBox 14"/>
          <p:cNvSpPr txBox="1"/>
          <p:nvPr/>
        </p:nvSpPr>
        <p:spPr>
          <a:xfrm>
            <a:off x="1066800" y="2438400"/>
            <a:ext cx="3657600" cy="369332"/>
          </a:xfrm>
          <a:prstGeom prst="rect">
            <a:avLst/>
          </a:prstGeom>
          <a:solidFill>
            <a:srgbClr val="E3EBF3"/>
          </a:solidFill>
          <a:ln>
            <a:solidFill>
              <a:srgbClr val="0000FF"/>
            </a:solidFill>
          </a:ln>
        </p:spPr>
        <p:txBody>
          <a:bodyPr wrap="square" rtlCol="0">
            <a:spAutoFit/>
          </a:bodyPr>
          <a:lstStyle/>
          <a:p>
            <a:r>
              <a:rPr lang="en-US" b="1" dirty="0">
                <a:solidFill>
                  <a:srgbClr val="000090"/>
                </a:solidFill>
                <a:latin typeface="Courier"/>
                <a:cs typeface="Courier"/>
              </a:rPr>
              <a:t>10 7</a:t>
            </a:r>
          </a:p>
        </p:txBody>
      </p:sp>
    </p:spTree>
    <p:extLst>
      <p:ext uri="{BB962C8B-B14F-4D97-AF65-F5344CB8AC3E}">
        <p14:creationId xmlns:p14="http://schemas.microsoft.com/office/powerpoint/2010/main" val="37230132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theme1.xml><?xml version="1.0" encoding="utf-8"?>
<a:theme xmlns:a="http://schemas.openxmlformats.org/drawingml/2006/main" name="Composite">
  <a:themeElements>
    <a:clrScheme name="Composite">
      <a:dk1>
        <a:sysClr val="windowText" lastClr="000000"/>
      </a:dk1>
      <a:lt1>
        <a:sysClr val="window" lastClr="FFFFFF"/>
      </a:lt1>
      <a:dk2>
        <a:srgbClr val="5B6973"/>
      </a:dk2>
      <a:lt2>
        <a:srgbClr val="E7ECED"/>
      </a:lt2>
      <a:accent1>
        <a:srgbClr val="98C723"/>
      </a:accent1>
      <a:accent2>
        <a:srgbClr val="59B0B9"/>
      </a:accent2>
      <a:accent3>
        <a:srgbClr val="DEAE00"/>
      </a:accent3>
      <a:accent4>
        <a:srgbClr val="B77BB4"/>
      </a:accent4>
      <a:accent5>
        <a:srgbClr val="E0773C"/>
      </a:accent5>
      <a:accent6>
        <a:srgbClr val="A98D63"/>
      </a:accent6>
      <a:hlink>
        <a:srgbClr val="26CBEC"/>
      </a:hlink>
      <a:folHlink>
        <a:srgbClr val="598C8C"/>
      </a:folHlink>
    </a:clrScheme>
    <a:fontScheme name="Composite">
      <a:maj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mposite">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100000"/>
                <a:shade val="80000"/>
                <a:satMod val="110000"/>
                <a:lumMod val="80000"/>
              </a:schemeClr>
            </a:gs>
            <a:gs pos="79000">
              <a:schemeClr val="phClr">
                <a:tint val="100000"/>
                <a:shade val="90000"/>
                <a:satMod val="105000"/>
                <a:lumMod val="100000"/>
              </a:schemeClr>
            </a:gs>
            <a:gs pos="100000">
              <a:schemeClr val="phClr">
                <a:tint val="95000"/>
                <a:shade val="100000"/>
                <a:satMod val="110000"/>
                <a:lumMod val="115000"/>
              </a:schemeClr>
            </a:gs>
          </a:gsLst>
          <a:lin ang="5400000" scaled="0"/>
        </a:gradFill>
        <a:gradFill rotWithShape="1">
          <a:gsLst>
            <a:gs pos="0">
              <a:schemeClr val="phClr">
                <a:tint val="90000"/>
                <a:shade val="100000"/>
                <a:satMod val="100000"/>
                <a:lumMod val="110000"/>
              </a:schemeClr>
            </a:gs>
            <a:gs pos="83000">
              <a:schemeClr val="phClr">
                <a:shade val="75000"/>
                <a:satMod val="200000"/>
              </a:schemeClr>
            </a:gs>
            <a:gs pos="100000">
              <a:schemeClr val="phClr">
                <a:shade val="90000"/>
                <a:satMod val="200000"/>
              </a:schemeClr>
            </a:gs>
          </a:gsLst>
          <a:path path="circle">
            <a:fillToRect l="75000" t="100000" b="3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Composite</Template>
  <TotalTime>11510</TotalTime>
  <Words>2812</Words>
  <Application>Microsoft Macintosh PowerPoint</Application>
  <PresentationFormat>On-screen Show (4:3)</PresentationFormat>
  <Paragraphs>741</Paragraphs>
  <Slides>27</Slides>
  <Notes>26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Arial</vt:lpstr>
      <vt:lpstr>Calibri</vt:lpstr>
      <vt:lpstr>Courier</vt:lpstr>
      <vt:lpstr>Gill Sans MT</vt:lpstr>
      <vt:lpstr>Lucida Grande</vt:lpstr>
      <vt:lpstr>MS Pゴシック</vt:lpstr>
      <vt:lpstr>Wingdings</vt:lpstr>
      <vt:lpstr>Wingdings 3</vt:lpstr>
      <vt:lpstr>Zapf Dingbats</vt:lpstr>
      <vt:lpstr>Composite</vt:lpstr>
      <vt:lpstr> </vt:lpstr>
      <vt:lpstr>Learning outcomes</vt:lpstr>
      <vt:lpstr>Recap</vt:lpstr>
      <vt:lpstr>Program execution</vt:lpstr>
      <vt:lpstr>Exercise</vt:lpstr>
      <vt:lpstr>Another Python type - strings</vt:lpstr>
      <vt:lpstr>Another Python type - strings</vt:lpstr>
      <vt:lpstr>The Python len() function</vt:lpstr>
      <vt:lpstr>The Python len() function</vt:lpstr>
      <vt:lpstr>In Python everything is an object</vt:lpstr>
      <vt:lpstr>In Python everything is an object</vt:lpstr>
      <vt:lpstr>In Python everything is an object</vt:lpstr>
      <vt:lpstr>Exercise</vt:lpstr>
      <vt:lpstr>None</vt:lpstr>
      <vt:lpstr>The inbuilt type() function</vt:lpstr>
      <vt:lpstr>Special characters in a string</vt:lpstr>
      <vt:lpstr>More about strings</vt:lpstr>
      <vt:lpstr>Ooops!</vt:lpstr>
      <vt:lpstr>Strings – negative index</vt:lpstr>
      <vt:lpstr>Slicing strings</vt:lpstr>
      <vt:lpstr>Slicing strings</vt:lpstr>
      <vt:lpstr>Concatenation - joining strings</vt:lpstr>
      <vt:lpstr>The repeat operator – repeat strings</vt:lpstr>
      <vt:lpstr>Complete the output</vt:lpstr>
      <vt:lpstr>Exercise</vt:lpstr>
      <vt:lpstr>Summary</vt:lpstr>
      <vt:lpstr>Examples of Python features used in this lecture</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250</dc:title>
  <dc:creator>Andrew Luxton-Reilly</dc:creator>
  <cp:lastModifiedBy>Microsoft Office User</cp:lastModifiedBy>
  <cp:revision>394</cp:revision>
  <cp:lastPrinted>2016-07-24T20:55:47Z</cp:lastPrinted>
  <dcterms:created xsi:type="dcterms:W3CDTF">2006-08-16T00:00:00Z</dcterms:created>
  <dcterms:modified xsi:type="dcterms:W3CDTF">2020-04-21T22:10:31Z</dcterms:modified>
</cp:coreProperties>
</file>