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315" r:id="rId4"/>
    <p:sldId id="293" r:id="rId5"/>
    <p:sldId id="299" r:id="rId6"/>
    <p:sldId id="297" r:id="rId7"/>
    <p:sldId id="316" r:id="rId8"/>
    <p:sldId id="335" r:id="rId9"/>
    <p:sldId id="320" r:id="rId10"/>
    <p:sldId id="334" r:id="rId11"/>
    <p:sldId id="323" r:id="rId12"/>
    <p:sldId id="318" r:id="rId13"/>
    <p:sldId id="322" r:id="rId14"/>
    <p:sldId id="321" r:id="rId15"/>
    <p:sldId id="324" r:id="rId16"/>
    <p:sldId id="325" r:id="rId17"/>
    <p:sldId id="309" r:id="rId18"/>
    <p:sldId id="326" r:id="rId19"/>
    <p:sldId id="329" r:id="rId20"/>
    <p:sldId id="327" r:id="rId21"/>
    <p:sldId id="328" r:id="rId22"/>
    <p:sldId id="330" r:id="rId23"/>
    <p:sldId id="333" r:id="rId24"/>
    <p:sldId id="331" r:id="rId25"/>
    <p:sldId id="311" r:id="rId26"/>
    <p:sldId id="312" r:id="rId27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432FF"/>
    <a:srgbClr val="BF6CCE"/>
    <a:srgbClr val="33A3FF"/>
    <a:srgbClr val="FF00FF"/>
    <a:srgbClr val="00FF00"/>
    <a:srgbClr val="D7F7FF"/>
    <a:srgbClr val="E3EBF3"/>
    <a:srgbClr val="E3D9D9"/>
    <a:srgbClr val="D8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3" autoAdjust="0"/>
    <p:restoredTop sz="82623" autoAdjust="0"/>
  </p:normalViewPr>
  <p:slideViewPr>
    <p:cSldViewPr>
      <p:cViewPr varScale="1">
        <p:scale>
          <a:sx n="102" d="100"/>
          <a:sy n="102" d="100"/>
        </p:scale>
        <p:origin x="16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9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 dirty="0">
                <a:latin typeface="Calibri"/>
                <a:cs typeface="Calibri"/>
              </a:rPr>
              <a:t>CompSci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9" y="694817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744B1-BB5A-4FFF-9FC1-D9657206DF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61626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9" y="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F4E5E-F2C2-41BC-B8A0-92A3E475D9EC}" type="datetimeFigureOut">
              <a:rPr lang="en-NZ" smtClean="0"/>
              <a:t>15/01/20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0"/>
            <a:ext cx="7680960" cy="32918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NZ"/>
              <a:t>CompSci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9" y="6948170"/>
            <a:ext cx="416052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43D3-C661-4244-84AB-C965DC249C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36638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94264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10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2276793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11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12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13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14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15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16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17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18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19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2532031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20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21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22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23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24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3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4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5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6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7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8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24286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9</a:t>
            </a:fld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Z"/>
              <a:t>CompSci 101</a:t>
            </a:r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41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11480" indent="-182880">
              <a:buFont typeface="Arial"/>
              <a:buChar char="•"/>
              <a:defRPr/>
            </a:lvl2pPr>
            <a:lvl3pPr marL="594360" indent="-182880">
              <a:buFont typeface="Arial"/>
              <a:buChar char="•"/>
              <a:defRPr/>
            </a:lvl3pPr>
            <a:lvl4pPr marL="777240" indent="-182880">
              <a:buFont typeface="Arial"/>
              <a:buChar char="•"/>
              <a:defRPr/>
            </a:lvl4pPr>
            <a:lvl5pPr marL="960120" indent="-182880">
              <a:buFont typeface="Arial"/>
              <a:buChar char="•"/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9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638800" y="-152400"/>
            <a:ext cx="3048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00090"/>
                </a:solidFill>
              </a:defRPr>
            </a:lvl1pPr>
          </a:lstStyle>
          <a:p>
            <a:r>
              <a:rPr lang="en-US" dirty="0" err="1"/>
              <a:t>CompSci</a:t>
            </a:r>
            <a:r>
              <a:rPr lang="en-US" dirty="0"/>
              <a:t> 101 - Principles of Programming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2400" kern="1200">
          <a:solidFill>
            <a:srgbClr val="000090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438400" y="3886200"/>
            <a:ext cx="3962400" cy="21336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NZ" dirty="0">
                <a:solidFill>
                  <a:srgbClr val="000090"/>
                </a:solidFill>
                <a:latin typeface="Calibri"/>
                <a:cs typeface="Calibri"/>
              </a:rPr>
              <a:t>Lecture 11 – </a:t>
            </a:r>
            <a:r>
              <a:rPr lang="en-US" dirty="0">
                <a:solidFill>
                  <a:srgbClr val="000090"/>
                </a:solidFill>
                <a:latin typeface="Calibri"/>
                <a:ea typeface="Lucida Grande"/>
                <a:cs typeface="Calibri"/>
              </a:rPr>
              <a:t>if … else, if ... </a:t>
            </a:r>
            <a:r>
              <a:rPr lang="en-US" dirty="0" err="1">
                <a:solidFill>
                  <a:srgbClr val="000090"/>
                </a:solidFill>
                <a:latin typeface="Calibri"/>
                <a:ea typeface="Lucida Grande"/>
                <a:cs typeface="Calibri"/>
              </a:rPr>
              <a:t>elif</a:t>
            </a:r>
            <a:r>
              <a:rPr lang="en-US" dirty="0">
                <a:solidFill>
                  <a:srgbClr val="000090"/>
                </a:solidFill>
                <a:latin typeface="Calibri"/>
                <a:ea typeface="Lucida Grande"/>
                <a:cs typeface="Calibri"/>
              </a:rPr>
              <a:t> statements, nested ifs</a:t>
            </a:r>
            <a:endParaRPr lang="en-US" dirty="0">
              <a:solidFill>
                <a:srgbClr val="00009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9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438400" y="1447800"/>
            <a:ext cx="3962400" cy="2133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2438400" y="14478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438400" y="14478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38400" y="14478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2438400" y="14478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2438400" y="14478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438400" y="14478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3" name="Title 4"/>
          <p:cNvSpPr txBox="1">
            <a:spLocks/>
          </p:cNvSpPr>
          <p:nvPr/>
        </p:nvSpPr>
        <p:spPr>
          <a:xfrm>
            <a:off x="2438400" y="14478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4" name="Title 4"/>
          <p:cNvSpPr txBox="1">
            <a:spLocks/>
          </p:cNvSpPr>
          <p:nvPr/>
        </p:nvSpPr>
        <p:spPr>
          <a:xfrm>
            <a:off x="2438400" y="14478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Title 4"/>
          <p:cNvSpPr txBox="1">
            <a:spLocks/>
          </p:cNvSpPr>
          <p:nvPr/>
        </p:nvSpPr>
        <p:spPr>
          <a:xfrm>
            <a:off x="2438400" y="14478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6" name="Title 2"/>
          <p:cNvSpPr txBox="1">
            <a:spLocks/>
          </p:cNvSpPr>
          <p:nvPr/>
        </p:nvSpPr>
        <p:spPr>
          <a:xfrm>
            <a:off x="2438400" y="14478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2438400" y="14478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18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2209800" y="9906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en-NZ" dirty="0"/>
            </a:br>
            <a:r>
              <a:rPr lang="en-NZ" sz="5400" b="1" dirty="0"/>
              <a:t>COMPSCI 1  1</a:t>
            </a:r>
            <a:br>
              <a:rPr lang="en-NZ" dirty="0"/>
            </a:br>
            <a:r>
              <a:rPr lang="en-NZ" dirty="0"/>
              <a:t>Principles of Programming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49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47589"/>
            <a:ext cx="9144000" cy="4691211"/>
          </a:xfrm>
        </p:spPr>
        <p:txBody>
          <a:bodyPr>
            <a:normAutofit/>
          </a:bodyPr>
          <a:lstStyle/>
          <a:p>
            <a:r>
              <a:rPr lang="en-US" dirty="0"/>
              <a:t>Sometimes you have a situation when you wish to execute one block of code from many options, e.g., if you wish to print one statement depending on the number entered by the user.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533400" y="2266296"/>
            <a:ext cx="8305800" cy="4401205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what_to_do_now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"Time to 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user_choice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int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(input("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Enter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selection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(1, 2, </a:t>
            </a:r>
          </a:p>
          <a:p>
            <a:pPr algn="r"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or 3): "))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FF00FF"/>
                </a:solidFill>
                <a:latin typeface="Courier"/>
              </a:rPr>
              <a:t>if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user_choice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== 1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print(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,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eat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FF00FF"/>
                </a:solidFill>
                <a:latin typeface="Courier"/>
              </a:rPr>
              <a:t>else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000" b="1" dirty="0" err="1">
                <a:solidFill>
                  <a:srgbClr val="0000FF"/>
                </a:solidFill>
                <a:latin typeface="Courier"/>
              </a:rPr>
              <a:t>if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user_choice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== 2</a:t>
            </a:r>
            <a:r>
              <a:rPr lang="da-DK" altLang="en-US" sz="2000" b="1" dirty="0">
                <a:solidFill>
                  <a:srgbClr val="0000FF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    print(message, "play")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000" b="1" dirty="0" err="1">
                <a:solidFill>
                  <a:srgbClr val="0000FF"/>
                </a:solidFill>
                <a:latin typeface="Courier"/>
              </a:rPr>
              <a:t>else</a:t>
            </a:r>
            <a:r>
              <a:rPr lang="da-DK" altLang="en-US" sz="2000" b="1" dirty="0">
                <a:solidFill>
                  <a:srgbClr val="0000FF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	</a:t>
            </a:r>
            <a:r>
              <a:rPr lang="da-DK" altLang="en-US" sz="2000" b="1" dirty="0" err="1">
                <a:solidFill>
                  <a:srgbClr val="FF0000"/>
                </a:solidFill>
                <a:latin typeface="Courier"/>
              </a:rPr>
              <a:t>if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user_choice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== 3</a:t>
            </a:r>
            <a:r>
              <a:rPr lang="da-DK" altLang="en-US" sz="2000" b="1" dirty="0">
                <a:solidFill>
                  <a:srgbClr val="FF000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000" b="1">
                <a:solidFill>
                  <a:srgbClr val="000090"/>
                </a:solidFill>
                <a:latin typeface="Courier"/>
              </a:rPr>
              <a:t>	    print(message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,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sleep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	</a:t>
            </a:r>
            <a:r>
              <a:rPr lang="da-DK" altLang="en-US" sz="2000" b="1" dirty="0" err="1">
                <a:solidFill>
                  <a:srgbClr val="FF0000"/>
                </a:solidFill>
                <a:latin typeface="Courier"/>
              </a:rPr>
              <a:t>else</a:t>
            </a:r>
            <a:r>
              <a:rPr lang="da-DK" altLang="en-US" sz="2000" b="1" dirty="0">
                <a:solidFill>
                  <a:srgbClr val="FF000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	    print("incorrect selection!")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6200" y="2304395"/>
            <a:ext cx="99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000090"/>
                </a:solidFill>
              </a:rPr>
              <a:t>1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2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3</a:t>
            </a:r>
          </a:p>
          <a:p>
            <a:endParaRPr lang="en-NZ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4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5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6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7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8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9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10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11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12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1"/>
            <a:ext cx="2971800" cy="1010533"/>
          </a:xfrm>
          <a:prstGeom prst="rect">
            <a:avLst/>
          </a:prstGeom>
          <a:gradFill flip="none" rotWithShape="1">
            <a:gsLst>
              <a:gs pos="0">
                <a:srgbClr val="BF6CCE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8100" tIns="12700" rIns="38100" bIns="12700" rtlCol="0">
            <a:spAutoFit/>
          </a:bodyPr>
          <a:lstStyle/>
          <a:p>
            <a:pPr algn="ctr"/>
            <a:r>
              <a:rPr lang="en-NZ" sz="1600" b="1" dirty="0">
                <a:solidFill>
                  <a:srgbClr val="000090"/>
                </a:solidFill>
              </a:rPr>
              <a:t>Note how the indentation increases at every nested if and this moves the code further and further to the right hand side.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NZ" dirty="0"/>
              <a:t>Executing one of several options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9133" y="4495800"/>
            <a:ext cx="2971800" cy="738664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  <a:cs typeface="Courier"/>
              </a:rPr>
              <a:t>Enter selection (1, 2, or 3): </a:t>
            </a:r>
            <a:r>
              <a:rPr lang="en-US" sz="2400" b="1" dirty="0">
                <a:solidFill>
                  <a:srgbClr val="FF00FF"/>
                </a:solidFill>
                <a:cs typeface="Courier"/>
              </a:rPr>
              <a:t>2</a:t>
            </a:r>
          </a:p>
          <a:p>
            <a:r>
              <a:rPr lang="en-US" b="1" dirty="0">
                <a:solidFill>
                  <a:srgbClr val="000090"/>
                </a:solidFill>
                <a:cs typeface="Courier"/>
              </a:rPr>
              <a:t>Time to  play</a:t>
            </a:r>
          </a:p>
        </p:txBody>
      </p:sp>
    </p:spTree>
    <p:extLst>
      <p:ext uri="{BB962C8B-B14F-4D97-AF65-F5344CB8AC3E}">
        <p14:creationId xmlns:p14="http://schemas.microsoft.com/office/powerpoint/2010/main" val="69821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Complete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09600"/>
            <a:ext cx="9144000" cy="4691211"/>
          </a:xfrm>
        </p:spPr>
        <p:txBody>
          <a:bodyPr>
            <a:normAutofit/>
          </a:bodyPr>
          <a:lstStyle/>
          <a:p>
            <a:r>
              <a:rPr lang="en-US" dirty="0"/>
              <a:t>Using nested</a:t>
            </a:r>
            <a:r>
              <a:rPr lang="en-US" dirty="0">
                <a:latin typeface="Courier" pitchFamily="2" charset="0"/>
              </a:rPr>
              <a:t> if </a:t>
            </a:r>
            <a:r>
              <a:rPr lang="en-US" dirty="0"/>
              <a:t>statements complete the </a:t>
            </a:r>
            <a:r>
              <a:rPr lang="en-US" dirty="0">
                <a:latin typeface="Courier"/>
                <a:cs typeface="Courier"/>
              </a:rPr>
              <a:t>compare_nums1() </a:t>
            </a:r>
            <a:r>
              <a:rPr lang="en-US" dirty="0"/>
              <a:t>function which is passed two integers and returns a string.  The function compares the first number to the second number and returns one of the following three strings (i.e., the string which is applicable):</a:t>
            </a:r>
          </a:p>
          <a:p>
            <a:pPr>
              <a:buFont typeface="Wingdings" charset="2"/>
              <a:buChar char="§"/>
            </a:pPr>
            <a:endParaRPr lang="en-NZ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81000" y="2590800"/>
            <a:ext cx="8153400" cy="4093428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compare_nums1(            )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num1 =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(1, 100)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num2 =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(1, 100)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comparison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compare_nums1(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num1, num2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print(num1, "is",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comparison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, num2)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72200" y="5498068"/>
            <a:ext cx="2946400" cy="1359932"/>
            <a:chOff x="6172200" y="5498068"/>
            <a:chExt cx="2946400" cy="1359932"/>
          </a:xfrm>
        </p:grpSpPr>
        <p:sp>
          <p:nvSpPr>
            <p:cNvPr id="24" name="TextBox 23"/>
            <p:cNvSpPr txBox="1"/>
            <p:nvPr/>
          </p:nvSpPr>
          <p:spPr>
            <a:xfrm>
              <a:off x="6908800" y="5498068"/>
              <a:ext cx="2209800" cy="381000"/>
            </a:xfrm>
            <a:prstGeom prst="rect">
              <a:avLst/>
            </a:prstGeom>
            <a:solidFill>
              <a:srgbClr val="E3EBF3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90"/>
                  </a:solidFill>
                </a:rPr>
                <a:t>85 is greater than 21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72200" y="6488668"/>
              <a:ext cx="2590800" cy="369332"/>
            </a:xfrm>
            <a:prstGeom prst="rect">
              <a:avLst/>
            </a:prstGeom>
            <a:solidFill>
              <a:srgbClr val="E3EBF3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90"/>
                  </a:solidFill>
                </a:rPr>
                <a:t>16 is less than 86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29400" y="6019800"/>
              <a:ext cx="2286000" cy="381000"/>
            </a:xfrm>
            <a:prstGeom prst="rect">
              <a:avLst/>
            </a:prstGeom>
            <a:solidFill>
              <a:srgbClr val="E3EBF3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90"/>
                  </a:solidFill>
                </a:rPr>
                <a:t>64 is equal to 64</a:t>
              </a:r>
              <a:endParaRPr lang="en-US" b="1" dirty="0">
                <a:solidFill>
                  <a:srgbClr val="00009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04800" y="2057400"/>
            <a:ext cx="2667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"equal to"</a:t>
            </a:r>
            <a:endParaRPr lang="en-US" sz="24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0400" y="2057400"/>
            <a:ext cx="2667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"less than"</a:t>
            </a:r>
            <a:endParaRPr lang="en-US" sz="24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2057400"/>
            <a:ext cx="2667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"greater than"</a:t>
            </a:r>
            <a:endParaRPr lang="en-US" sz="24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200" y="2057400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OR</a:t>
            </a:r>
            <a:endParaRPr lang="en-US" sz="24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0" y="2057400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OR</a:t>
            </a:r>
            <a:endParaRPr lang="en-US" sz="24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2667000"/>
            <a:ext cx="2908300" cy="83820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90"/>
                </a:solidFill>
              </a:rPr>
              <a:t>Use a </a:t>
            </a:r>
            <a:r>
              <a:rPr lang="en-US" sz="2400" b="1" dirty="0">
                <a:solidFill>
                  <a:srgbClr val="0000FF"/>
                </a:solidFill>
              </a:rPr>
              <a:t>nested if </a:t>
            </a:r>
            <a:r>
              <a:rPr lang="en-US" sz="2400" b="1" dirty="0">
                <a:solidFill>
                  <a:srgbClr val="000090"/>
                </a:solidFill>
              </a:rPr>
              <a:t>to write the code</a:t>
            </a:r>
            <a:endParaRPr lang="en-US" sz="2400" b="1" dirty="0">
              <a:solidFill>
                <a:srgbClr val="00009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538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Python syntax of an if…elif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18068"/>
            <a:ext cx="8763000" cy="469121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  <a:latin typeface="Courier" pitchFamily="2" charset="0"/>
              </a:rPr>
              <a:t>if…</a:t>
            </a:r>
            <a:r>
              <a:rPr lang="en-US" b="1" dirty="0" err="1">
                <a:solidFill>
                  <a:srgbClr val="0000FF"/>
                </a:solidFill>
                <a:latin typeface="Courier" pitchFamily="2" charset="0"/>
              </a:rPr>
              <a:t>elif</a:t>
            </a:r>
            <a:r>
              <a:rPr lang="en-US" b="1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statement </a:t>
            </a:r>
            <a:r>
              <a:rPr lang="en-US" dirty="0"/>
              <a:t>allows at most one option (only one) to be executed out of many options.  The else option (the last block) is optional.</a:t>
            </a:r>
            <a:endParaRPr lang="en-NZ" dirty="0"/>
          </a:p>
          <a:p>
            <a:pPr marL="228600" lvl="1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799" y="1463114"/>
            <a:ext cx="3969789" cy="5242486"/>
          </a:xfrm>
          <a:prstGeom prst="rect">
            <a:avLst/>
          </a:prstGeom>
          <a:solidFill>
            <a:srgbClr val="00FF00"/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b="1"/>
          </a:p>
        </p:txBody>
      </p:sp>
      <p:sp>
        <p:nvSpPr>
          <p:cNvPr id="14" name="TextBox 13"/>
          <p:cNvSpPr txBox="1"/>
          <p:nvPr/>
        </p:nvSpPr>
        <p:spPr>
          <a:xfrm>
            <a:off x="5143500" y="1535277"/>
            <a:ext cx="4000500" cy="532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19100" algn="l"/>
              </a:tabLst>
            </a:pPr>
            <a:r>
              <a:rPr lang="en-NZ" sz="2200" b="1" dirty="0">
                <a:solidFill>
                  <a:srgbClr val="000090"/>
                </a:solidFill>
              </a:rPr>
              <a:t>if boolean_expression1:</a:t>
            </a:r>
          </a:p>
          <a:p>
            <a:pPr>
              <a:tabLst>
                <a:tab pos="419100" algn="l"/>
              </a:tabLst>
            </a:pPr>
            <a:r>
              <a:rPr lang="en-NZ" sz="2200" b="1" dirty="0">
                <a:solidFill>
                  <a:srgbClr val="000090"/>
                </a:solidFill>
              </a:rPr>
              <a:t>	statement1</a:t>
            </a:r>
          </a:p>
          <a:p>
            <a:pPr>
              <a:tabLst>
                <a:tab pos="419100" algn="l"/>
              </a:tabLst>
            </a:pPr>
            <a:r>
              <a:rPr lang="en-NZ" sz="2200" b="1" dirty="0">
                <a:solidFill>
                  <a:srgbClr val="000090"/>
                </a:solidFill>
              </a:rPr>
              <a:t>	statement2</a:t>
            </a:r>
          </a:p>
          <a:p>
            <a:pPr>
              <a:tabLst>
                <a:tab pos="419100" algn="l"/>
              </a:tabLst>
            </a:pPr>
            <a:r>
              <a:rPr lang="en-NZ" sz="2200" b="1" dirty="0">
                <a:solidFill>
                  <a:srgbClr val="000090"/>
                </a:solidFill>
              </a:rPr>
              <a:t>elif boolean_expression2:</a:t>
            </a:r>
          </a:p>
          <a:p>
            <a:pPr>
              <a:tabLst>
                <a:tab pos="419100" algn="l"/>
              </a:tabLst>
            </a:pPr>
            <a:r>
              <a:rPr lang="en-NZ" sz="2200" b="1" dirty="0">
                <a:solidFill>
                  <a:srgbClr val="000090"/>
                </a:solidFill>
              </a:rPr>
              <a:t>	statement4</a:t>
            </a:r>
          </a:p>
          <a:p>
            <a:pPr>
              <a:tabLst>
                <a:tab pos="419100" algn="l"/>
              </a:tabLst>
            </a:pPr>
            <a:r>
              <a:rPr lang="en-NZ" sz="2200" b="1" dirty="0">
                <a:solidFill>
                  <a:srgbClr val="000090"/>
                </a:solidFill>
              </a:rPr>
              <a:t>	statement5</a:t>
            </a:r>
          </a:p>
          <a:p>
            <a:pPr>
              <a:tabLst>
                <a:tab pos="419100" algn="l"/>
              </a:tabLst>
            </a:pPr>
            <a:r>
              <a:rPr lang="en-NZ" sz="2200" b="1" dirty="0">
                <a:solidFill>
                  <a:srgbClr val="000090"/>
                </a:solidFill>
              </a:rPr>
              <a:t>elif boolean_expression3:</a:t>
            </a:r>
          </a:p>
          <a:p>
            <a:pPr>
              <a:tabLst>
                <a:tab pos="419100" algn="l"/>
              </a:tabLst>
            </a:pPr>
            <a:r>
              <a:rPr lang="en-NZ" sz="2200" b="1" dirty="0">
                <a:solidFill>
                  <a:srgbClr val="000090"/>
                </a:solidFill>
              </a:rPr>
              <a:t>	statement6</a:t>
            </a:r>
          </a:p>
          <a:p>
            <a:pPr>
              <a:tabLst>
                <a:tab pos="419100" algn="l"/>
              </a:tabLst>
            </a:pPr>
            <a:r>
              <a:rPr lang="en-NZ" sz="2200" b="1" dirty="0">
                <a:solidFill>
                  <a:srgbClr val="000090"/>
                </a:solidFill>
              </a:rPr>
              <a:t>	statement7</a:t>
            </a:r>
          </a:p>
          <a:p>
            <a:pPr>
              <a:tabLst>
                <a:tab pos="419100" algn="l"/>
              </a:tabLst>
            </a:pPr>
            <a:r>
              <a:rPr lang="en-NZ" sz="2200" b="1" dirty="0">
                <a:solidFill>
                  <a:srgbClr val="000090"/>
                </a:solidFill>
              </a:rPr>
              <a:t>elif boolean_expression4:</a:t>
            </a:r>
          </a:p>
          <a:p>
            <a:pPr>
              <a:tabLst>
                <a:tab pos="419100" algn="l"/>
              </a:tabLst>
            </a:pPr>
            <a:r>
              <a:rPr lang="en-NZ" sz="2200" b="1" dirty="0">
                <a:solidFill>
                  <a:srgbClr val="000090"/>
                </a:solidFill>
              </a:rPr>
              <a:t>	statement8</a:t>
            </a:r>
          </a:p>
          <a:p>
            <a:pPr>
              <a:tabLst>
                <a:tab pos="419100" algn="l"/>
              </a:tabLst>
            </a:pPr>
            <a:r>
              <a:rPr lang="en-NZ" sz="2200" b="1" dirty="0">
                <a:solidFill>
                  <a:srgbClr val="000090"/>
                </a:solidFill>
              </a:rPr>
              <a:t>	statement9</a:t>
            </a:r>
          </a:p>
          <a:p>
            <a:pPr>
              <a:tabLst>
                <a:tab pos="419100" algn="l"/>
              </a:tabLst>
            </a:pPr>
            <a:r>
              <a:rPr lang="en-NZ" sz="2200" b="1" dirty="0">
                <a:solidFill>
                  <a:srgbClr val="000090"/>
                </a:solidFill>
              </a:rPr>
              <a:t>else:</a:t>
            </a:r>
          </a:p>
          <a:p>
            <a:pPr>
              <a:tabLst>
                <a:tab pos="419100" algn="l"/>
              </a:tabLst>
            </a:pPr>
            <a:r>
              <a:rPr lang="en-NZ" sz="2200" b="1" dirty="0">
                <a:solidFill>
                  <a:srgbClr val="000090"/>
                </a:solidFill>
              </a:rPr>
              <a:t>	statement10</a:t>
            </a:r>
          </a:p>
          <a:p>
            <a:pPr>
              <a:tabLst>
                <a:tab pos="419100" algn="l"/>
              </a:tabLst>
            </a:pPr>
            <a:r>
              <a:rPr lang="en-NZ" sz="2200" b="1" dirty="0">
                <a:solidFill>
                  <a:srgbClr val="000090"/>
                </a:solidFill>
              </a:rPr>
              <a:t>	statement11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2971800"/>
            <a:ext cx="43434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As soon as a match is found, the corresponding block of code is executed, then the if…</a:t>
            </a:r>
            <a:r>
              <a:rPr lang="en-US" sz="2400" dirty="0" err="1">
                <a:solidFill>
                  <a:srgbClr val="000090"/>
                </a:solidFill>
              </a:rPr>
              <a:t>elif</a:t>
            </a:r>
            <a:r>
              <a:rPr lang="en-US" sz="2400" dirty="0">
                <a:solidFill>
                  <a:srgbClr val="000090"/>
                </a:solidFill>
              </a:rPr>
              <a:t> statement is exited.</a:t>
            </a:r>
            <a:endParaRPr lang="en-US" sz="24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" y="6248400"/>
            <a:ext cx="3581400" cy="584776"/>
          </a:xfrm>
          <a:prstGeom prst="rect">
            <a:avLst/>
          </a:prstGeom>
          <a:gradFill flip="none" rotWithShape="1">
            <a:gsLst>
              <a:gs pos="0">
                <a:srgbClr val="BF6CCE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sz="1600" b="1" dirty="0">
                <a:solidFill>
                  <a:srgbClr val="000090"/>
                </a:solidFill>
              </a:rPr>
              <a:t>Note:  at most one option is executed in an if…elif statement.</a:t>
            </a:r>
          </a:p>
        </p:txBody>
      </p:sp>
    </p:spTree>
    <p:extLst>
      <p:ext uri="{BB962C8B-B14F-4D97-AF65-F5344CB8AC3E}">
        <p14:creationId xmlns:p14="http://schemas.microsoft.com/office/powerpoint/2010/main" val="160782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Python syntax for an if…elif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763000" cy="4691211"/>
          </a:xfrm>
        </p:spPr>
        <p:txBody>
          <a:bodyPr>
            <a:normAutofit/>
          </a:bodyPr>
          <a:lstStyle/>
          <a:p>
            <a:r>
              <a:rPr lang="en-US" dirty="0"/>
              <a:t>The following diagram shows an </a:t>
            </a:r>
            <a:r>
              <a:rPr lang="en-US" b="1" dirty="0">
                <a:solidFill>
                  <a:srgbClr val="0000FF"/>
                </a:solidFill>
                <a:latin typeface="Courier" pitchFamily="2" charset="0"/>
              </a:rPr>
              <a:t>if…</a:t>
            </a:r>
            <a:r>
              <a:rPr lang="en-US" b="1" dirty="0" err="1">
                <a:solidFill>
                  <a:srgbClr val="0000FF"/>
                </a:solidFill>
                <a:latin typeface="Courier" pitchFamily="2" charset="0"/>
              </a:rPr>
              <a:t>elif</a:t>
            </a:r>
            <a:r>
              <a:rPr lang="en-US" b="1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-US" dirty="0"/>
              <a:t>situation.  As soon as a match is found, the corresponding block of code is executed, then the </a:t>
            </a:r>
            <a:r>
              <a:rPr lang="en-US" dirty="0">
                <a:latin typeface="Courier" pitchFamily="2" charset="0"/>
              </a:rPr>
              <a:t>if…</a:t>
            </a:r>
            <a:r>
              <a:rPr lang="en-US" dirty="0" err="1">
                <a:latin typeface="Courier" pitchFamily="2" charset="0"/>
              </a:rPr>
              <a:t>elif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statement is exited. 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" y="1981200"/>
            <a:ext cx="8991600" cy="4191000"/>
            <a:chOff x="0" y="2362200"/>
            <a:chExt cx="8991600" cy="4191000"/>
          </a:xfrm>
        </p:grpSpPr>
        <p:sp>
          <p:nvSpPr>
            <p:cNvPr id="57" name="Rectangle 56"/>
            <p:cNvSpPr/>
            <p:nvPr/>
          </p:nvSpPr>
          <p:spPr>
            <a:xfrm>
              <a:off x="0" y="2362200"/>
              <a:ext cx="8991600" cy="41910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731214" y="3581401"/>
              <a:ext cx="2226739" cy="838202"/>
              <a:chOff x="2127958" y="3352800"/>
              <a:chExt cx="1650042" cy="476155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>
                <a:off x="3765453" y="3352800"/>
                <a:ext cx="3300" cy="476154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2482600" y="3352800"/>
                <a:ext cx="1295400" cy="330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2127958" y="3352801"/>
                <a:ext cx="3300" cy="476154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2057400" y="5029200"/>
              <a:ext cx="1901700" cy="533400"/>
              <a:chOff x="2057400" y="4572000"/>
              <a:chExt cx="1901700" cy="533400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3949700" y="4572000"/>
                <a:ext cx="0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H="1">
                <a:off x="2057400" y="5105400"/>
                <a:ext cx="1901700" cy="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ctangle 76"/>
            <p:cNvSpPr/>
            <p:nvPr/>
          </p:nvSpPr>
          <p:spPr>
            <a:xfrm rot="18900000">
              <a:off x="1360477" y="3169584"/>
              <a:ext cx="762000" cy="762000"/>
            </a:xfrm>
            <a:prstGeom prst="rect">
              <a:avLst/>
            </a:prstGeom>
            <a:solidFill>
              <a:srgbClr val="33A3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92326" y="3383166"/>
              <a:ext cx="109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600" b="1" dirty="0">
                  <a:solidFill>
                    <a:srgbClr val="000090"/>
                  </a:solidFill>
                </a:rPr>
                <a:t>condition1</a:t>
              </a: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057400" y="5105400"/>
              <a:ext cx="4114800" cy="533400"/>
              <a:chOff x="2057400" y="4724400"/>
              <a:chExt cx="4114800" cy="533400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>
                <a:off x="6162800" y="4724400"/>
                <a:ext cx="0" cy="53340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H="1">
                <a:off x="2057400" y="5257800"/>
                <a:ext cx="4114800" cy="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2057400" y="4724400"/>
              <a:ext cx="6324600" cy="990600"/>
              <a:chOff x="2057400" y="4876800"/>
              <a:chExt cx="6248400" cy="533400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>
                <a:off x="8296400" y="4876800"/>
                <a:ext cx="0" cy="53340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>
                <a:off x="2057400" y="5410200"/>
                <a:ext cx="6248400" cy="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Rectangle 85"/>
            <p:cNvSpPr/>
            <p:nvPr/>
          </p:nvSpPr>
          <p:spPr>
            <a:xfrm>
              <a:off x="5562600" y="4419600"/>
              <a:ext cx="1143000" cy="584776"/>
            </a:xfrm>
            <a:prstGeom prst="rect">
              <a:avLst/>
            </a:prstGeom>
            <a:solidFill>
              <a:srgbClr val="33A3FF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NZ" sz="1600" b="1" dirty="0">
                  <a:solidFill>
                    <a:srgbClr val="000090"/>
                  </a:solidFill>
                </a:rPr>
                <a:t>condition3</a:t>
              </a:r>
            </a:p>
            <a:p>
              <a:pPr algn="ctr"/>
              <a:r>
                <a:rPr lang="en-NZ" sz="1600" b="1" dirty="0">
                  <a:solidFill>
                    <a:srgbClr val="000090"/>
                  </a:solidFill>
                </a:rPr>
                <a:t> code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394200" y="3581400"/>
              <a:ext cx="1752600" cy="838200"/>
              <a:chOff x="2482600" y="3352800"/>
              <a:chExt cx="1298700" cy="476154"/>
            </a:xfrm>
          </p:grpSpPr>
          <p:cxnSp>
            <p:nvCxnSpPr>
              <p:cNvPr id="88" name="Straight Arrow Connector 87"/>
              <p:cNvCxnSpPr/>
              <p:nvPr/>
            </p:nvCxnSpPr>
            <p:spPr>
              <a:xfrm>
                <a:off x="3778000" y="3352800"/>
                <a:ext cx="3300" cy="476154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2482600" y="3352800"/>
                <a:ext cx="1295400" cy="330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Rectangle 89"/>
            <p:cNvSpPr/>
            <p:nvPr/>
          </p:nvSpPr>
          <p:spPr>
            <a:xfrm>
              <a:off x="3378200" y="4419600"/>
              <a:ext cx="1143000" cy="584776"/>
            </a:xfrm>
            <a:prstGeom prst="rect">
              <a:avLst/>
            </a:prstGeom>
            <a:solidFill>
              <a:srgbClr val="33A3FF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NZ" sz="1600" b="1" dirty="0">
                  <a:solidFill>
                    <a:srgbClr val="000090"/>
                  </a:solidFill>
                </a:rPr>
                <a:t>condition2 </a:t>
              </a:r>
            </a:p>
            <a:p>
              <a:pPr algn="ctr"/>
              <a:r>
                <a:rPr lang="en-NZ" sz="1600" b="1" dirty="0">
                  <a:solidFill>
                    <a:srgbClr val="000090"/>
                  </a:solidFill>
                </a:rPr>
                <a:t>code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346200" y="4419600"/>
              <a:ext cx="1143000" cy="584776"/>
            </a:xfrm>
            <a:prstGeom prst="rect">
              <a:avLst/>
            </a:prstGeom>
            <a:solidFill>
              <a:srgbClr val="33A3FF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NZ" sz="1600" b="1" dirty="0">
                  <a:solidFill>
                    <a:srgbClr val="000090"/>
                  </a:solidFill>
                </a:rPr>
                <a:t>condition1 </a:t>
              </a:r>
            </a:p>
            <a:p>
              <a:pPr algn="ctr"/>
              <a:r>
                <a:rPr lang="en-NZ" sz="1600" b="1" dirty="0">
                  <a:solidFill>
                    <a:srgbClr val="000090"/>
                  </a:solidFill>
                </a:rPr>
                <a:t>code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6553201" y="3581400"/>
              <a:ext cx="1828800" cy="838200"/>
              <a:chOff x="2482600" y="3352800"/>
              <a:chExt cx="1355165" cy="476154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>
                <a:off x="3834465" y="3352800"/>
                <a:ext cx="3300" cy="476154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H="1">
                <a:off x="2482600" y="3352800"/>
                <a:ext cx="1295400" cy="330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/>
            <p:cNvSpPr txBox="1"/>
            <p:nvPr/>
          </p:nvSpPr>
          <p:spPr>
            <a:xfrm>
              <a:off x="1981200" y="3048000"/>
              <a:ext cx="1905000" cy="505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60"/>
                </a:lnSpc>
              </a:pPr>
              <a:r>
                <a:rPr lang="en-NZ" b="1" dirty="0">
                  <a:solidFill>
                    <a:srgbClr val="000090"/>
                  </a:solidFill>
                </a:rPr>
                <a:t>If the condition1 is False</a:t>
              </a:r>
            </a:p>
          </p:txBody>
        </p:sp>
        <p:sp>
          <p:nvSpPr>
            <p:cNvPr id="96" name="Rectangle 95"/>
            <p:cNvSpPr/>
            <p:nvPr/>
          </p:nvSpPr>
          <p:spPr>
            <a:xfrm rot="18900000">
              <a:off x="3563284" y="3169584"/>
              <a:ext cx="762000" cy="762000"/>
            </a:xfrm>
            <a:prstGeom prst="rect">
              <a:avLst/>
            </a:prstGeom>
            <a:solidFill>
              <a:srgbClr val="33A3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395133" y="3383166"/>
              <a:ext cx="109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600" b="1" dirty="0">
                  <a:solidFill>
                    <a:srgbClr val="000090"/>
                  </a:solidFill>
                </a:rPr>
                <a:t>condition2</a:t>
              </a:r>
            </a:p>
          </p:txBody>
        </p:sp>
        <p:sp>
          <p:nvSpPr>
            <p:cNvPr id="98" name="Rectangle 97"/>
            <p:cNvSpPr/>
            <p:nvPr/>
          </p:nvSpPr>
          <p:spPr>
            <a:xfrm rot="18900000">
              <a:off x="5766091" y="3169584"/>
              <a:ext cx="762000" cy="762000"/>
            </a:xfrm>
            <a:prstGeom prst="rect">
              <a:avLst/>
            </a:prstGeom>
            <a:solidFill>
              <a:srgbClr val="33A3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97940" y="3383166"/>
              <a:ext cx="1095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600" b="1" dirty="0">
                  <a:solidFill>
                    <a:srgbClr val="000090"/>
                  </a:solidFill>
                </a:rPr>
                <a:t>condition3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 rot="18900000">
              <a:off x="7995584" y="3169584"/>
              <a:ext cx="762000" cy="762000"/>
            </a:xfrm>
            <a:prstGeom prst="rect">
              <a:avLst/>
            </a:prstGeom>
            <a:solidFill>
              <a:srgbClr val="33A3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96926" y="3383166"/>
              <a:ext cx="5235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600" b="1" dirty="0">
                  <a:solidFill>
                    <a:srgbClr val="000090"/>
                  </a:solidFill>
                </a:rPr>
                <a:t>else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91000" y="3048000"/>
              <a:ext cx="1752600" cy="505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60"/>
                </a:lnSpc>
              </a:pPr>
              <a:r>
                <a:rPr lang="en-NZ" b="1" dirty="0">
                  <a:solidFill>
                    <a:srgbClr val="000090"/>
                  </a:solidFill>
                </a:rPr>
                <a:t>If the condition2 is also False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324600" y="3048000"/>
              <a:ext cx="1905000" cy="505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60"/>
                </a:lnSpc>
              </a:pPr>
              <a:r>
                <a:rPr lang="en-NZ" b="1" dirty="0">
                  <a:solidFill>
                    <a:srgbClr val="000090"/>
                  </a:solidFill>
                </a:rPr>
                <a:t>If the condition3 is also False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772400" y="4419600"/>
              <a:ext cx="1143000" cy="584776"/>
            </a:xfrm>
            <a:prstGeom prst="rect">
              <a:avLst/>
            </a:prstGeom>
            <a:solidFill>
              <a:srgbClr val="33A3FF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NZ" sz="1600" b="1" dirty="0">
                  <a:solidFill>
                    <a:srgbClr val="000090"/>
                  </a:solidFill>
                </a:rPr>
                <a:t>else </a:t>
              </a:r>
            </a:p>
            <a:p>
              <a:pPr algn="ctr"/>
              <a:r>
                <a:rPr lang="en-NZ" sz="1600" b="1" dirty="0">
                  <a:solidFill>
                    <a:srgbClr val="000090"/>
                  </a:solidFill>
                </a:rPr>
                <a:t>code</a:t>
              </a: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638300" y="2387600"/>
              <a:ext cx="190500" cy="609600"/>
              <a:chOff x="2702251" y="2895600"/>
              <a:chExt cx="190500" cy="609600"/>
            </a:xfrm>
          </p:grpSpPr>
          <p:cxnSp>
            <p:nvCxnSpPr>
              <p:cNvPr id="107" name="Straight Arrow Connector 106"/>
              <p:cNvCxnSpPr/>
              <p:nvPr/>
            </p:nvCxnSpPr>
            <p:spPr>
              <a:xfrm>
                <a:off x="2797501" y="3089528"/>
                <a:ext cx="1" cy="415672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/>
              <p:cNvSpPr/>
              <p:nvPr/>
            </p:nvSpPr>
            <p:spPr>
              <a:xfrm>
                <a:off x="2702251" y="2895600"/>
                <a:ext cx="190500" cy="190500"/>
              </a:xfrm>
              <a:prstGeom prst="ellipse">
                <a:avLst/>
              </a:prstGeom>
              <a:solidFill>
                <a:srgbClr val="000090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1524000" y="5003800"/>
              <a:ext cx="381000" cy="800099"/>
              <a:chOff x="2607001" y="5753101"/>
              <a:chExt cx="381000" cy="800099"/>
            </a:xfrm>
          </p:grpSpPr>
          <p:cxnSp>
            <p:nvCxnSpPr>
              <p:cNvPr id="110" name="Straight Arrow Connector 109"/>
              <p:cNvCxnSpPr>
                <a:cxnSpLocks/>
              </p:cNvCxnSpPr>
              <p:nvPr/>
            </p:nvCxnSpPr>
            <p:spPr>
              <a:xfrm rot="16200000" flipH="1">
                <a:off x="2614501" y="5958000"/>
                <a:ext cx="409798" cy="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2607001" y="6172200"/>
                <a:ext cx="381000" cy="381000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702251" y="6261100"/>
                <a:ext cx="190500" cy="190500"/>
              </a:xfrm>
              <a:prstGeom prst="ellipse">
                <a:avLst/>
              </a:prstGeom>
              <a:solidFill>
                <a:srgbClr val="000090"/>
              </a:solidFill>
              <a:ln w="2857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2057400" y="6412468"/>
            <a:ext cx="6172200" cy="369332"/>
          </a:xfrm>
          <a:prstGeom prst="rect">
            <a:avLst/>
          </a:prstGeom>
          <a:gradFill flip="none" rotWithShape="1">
            <a:gsLst>
              <a:gs pos="0">
                <a:srgbClr val="BF6CCE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Z" b="1" dirty="0">
                <a:solidFill>
                  <a:srgbClr val="000090"/>
                </a:solidFill>
              </a:rPr>
              <a:t>Note:  at most one option is executed in an if…elif statement.</a:t>
            </a:r>
          </a:p>
        </p:txBody>
      </p:sp>
    </p:spTree>
    <p:extLst>
      <p:ext uri="{BB962C8B-B14F-4D97-AF65-F5344CB8AC3E}">
        <p14:creationId xmlns:p14="http://schemas.microsoft.com/office/powerpoint/2010/main" val="275666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An </a:t>
            </a:r>
            <a:r>
              <a:rPr lang="en-NZ" dirty="0">
                <a:latin typeface="Courier" pitchFamily="2" charset="0"/>
              </a:rPr>
              <a:t>if…elif </a:t>
            </a:r>
            <a:r>
              <a:rPr lang="en-NZ" dirty="0"/>
              <a:t>statement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763000" cy="4691211"/>
          </a:xfrm>
        </p:spPr>
        <p:txBody>
          <a:bodyPr>
            <a:normAutofit/>
          </a:bodyPr>
          <a:lstStyle/>
          <a:p>
            <a:r>
              <a:rPr lang="en-US" dirty="0"/>
              <a:t>A clearer way of writing the program from slide 10 is to use an </a:t>
            </a:r>
          </a:p>
          <a:p>
            <a:r>
              <a:rPr lang="en-US" b="1" dirty="0">
                <a:solidFill>
                  <a:srgbClr val="0000FF"/>
                </a:solidFill>
                <a:latin typeface="Courier" pitchFamily="2" charset="0"/>
              </a:rPr>
              <a:t>if … </a:t>
            </a:r>
            <a:r>
              <a:rPr lang="en-US" b="1" dirty="0" err="1">
                <a:solidFill>
                  <a:srgbClr val="0000FF"/>
                </a:solidFill>
                <a:latin typeface="Courier" pitchFamily="2" charset="0"/>
              </a:rPr>
              <a:t>elif</a:t>
            </a:r>
            <a:r>
              <a:rPr lang="en-US" b="1" dirty="0">
                <a:solidFill>
                  <a:srgbClr val="0000FF"/>
                </a:solidFill>
                <a:latin typeface="Courier" pitchFamily="2" charset="0"/>
              </a:rPr>
              <a:t> </a:t>
            </a:r>
            <a:r>
              <a:rPr lang="en-US" dirty="0"/>
              <a:t>statement: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46100" y="1752600"/>
            <a:ext cx="8064500" cy="457200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what_to_do_now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"Time to 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prompt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Enter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selection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(1, 2, or 3): 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user_choice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int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(input(prompt))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FF00FF"/>
                </a:solidFill>
                <a:latin typeface="Courier"/>
              </a:rPr>
              <a:t>if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user_choice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== 1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print(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,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eat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FF00FF"/>
                </a:solidFill>
                <a:latin typeface="Courier"/>
              </a:rPr>
              <a:t>elif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user_choice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== 2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print(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,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play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FF00FF"/>
                </a:solidFill>
                <a:latin typeface="Courier"/>
              </a:rPr>
              <a:t>elif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user_choice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== 3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print(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,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sleep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FF00FF"/>
                </a:solidFill>
                <a:latin typeface="Courier"/>
              </a:rPr>
              <a:t>else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print("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incorrect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selection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!")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1752600"/>
            <a:ext cx="609600" cy="457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000090"/>
                </a:solidFill>
                <a:latin typeface="Courier" pitchFamily="2" charset="0"/>
              </a:rPr>
              <a:t>1</a:t>
            </a:r>
          </a:p>
          <a:p>
            <a:r>
              <a:rPr lang="en-NZ" sz="2000" b="1" dirty="0">
                <a:solidFill>
                  <a:srgbClr val="000090"/>
                </a:solidFill>
                <a:latin typeface="Courier" pitchFamily="2" charset="0"/>
              </a:rPr>
              <a:t>2</a:t>
            </a:r>
          </a:p>
          <a:p>
            <a:r>
              <a:rPr lang="en-NZ" sz="2000" b="1" dirty="0">
                <a:solidFill>
                  <a:srgbClr val="000090"/>
                </a:solidFill>
                <a:latin typeface="Courier" pitchFamily="2" charset="0"/>
              </a:rPr>
              <a:t>3</a:t>
            </a:r>
          </a:p>
          <a:p>
            <a:r>
              <a:rPr lang="en-NZ" sz="2000" b="1" dirty="0">
                <a:solidFill>
                  <a:srgbClr val="000090"/>
                </a:solidFill>
                <a:latin typeface="Courier" pitchFamily="2" charset="0"/>
              </a:rPr>
              <a:t>4</a:t>
            </a:r>
          </a:p>
          <a:p>
            <a:endParaRPr lang="en-NZ" sz="2000" b="1" dirty="0">
              <a:solidFill>
                <a:srgbClr val="000090"/>
              </a:solidFill>
              <a:latin typeface="Courier" pitchFamily="2" charset="0"/>
            </a:endParaRPr>
          </a:p>
          <a:p>
            <a:pPr>
              <a:lnSpc>
                <a:spcPct val="120000"/>
              </a:lnSpc>
            </a:pPr>
            <a:r>
              <a:rPr lang="en-NZ" sz="2000" b="1" dirty="0">
                <a:solidFill>
                  <a:srgbClr val="000090"/>
                </a:solidFill>
                <a:latin typeface="Courier" pitchFamily="2" charset="0"/>
              </a:rPr>
              <a:t>5</a:t>
            </a:r>
          </a:p>
          <a:p>
            <a:pPr>
              <a:lnSpc>
                <a:spcPct val="120000"/>
              </a:lnSpc>
            </a:pPr>
            <a:r>
              <a:rPr lang="en-NZ" sz="2000" b="1" dirty="0">
                <a:solidFill>
                  <a:srgbClr val="000090"/>
                </a:solidFill>
                <a:latin typeface="Courier" pitchFamily="2" charset="0"/>
              </a:rPr>
              <a:t>6</a:t>
            </a:r>
          </a:p>
          <a:p>
            <a:pPr>
              <a:lnSpc>
                <a:spcPct val="120000"/>
              </a:lnSpc>
            </a:pPr>
            <a:r>
              <a:rPr lang="en-NZ" sz="2000" b="1" dirty="0">
                <a:solidFill>
                  <a:srgbClr val="000090"/>
                </a:solidFill>
                <a:latin typeface="Courier" pitchFamily="2" charset="0"/>
              </a:rPr>
              <a:t>7</a:t>
            </a:r>
          </a:p>
          <a:p>
            <a:pPr>
              <a:lnSpc>
                <a:spcPct val="120000"/>
              </a:lnSpc>
            </a:pPr>
            <a:r>
              <a:rPr lang="en-NZ" sz="2000" b="1" dirty="0">
                <a:solidFill>
                  <a:srgbClr val="000090"/>
                </a:solidFill>
                <a:latin typeface="Courier" pitchFamily="2" charset="0"/>
              </a:rPr>
              <a:t>8</a:t>
            </a:r>
          </a:p>
          <a:p>
            <a:pPr>
              <a:lnSpc>
                <a:spcPct val="120000"/>
              </a:lnSpc>
            </a:pPr>
            <a:r>
              <a:rPr lang="en-NZ" sz="2000" b="1" dirty="0">
                <a:solidFill>
                  <a:srgbClr val="000090"/>
                </a:solidFill>
                <a:latin typeface="Courier" pitchFamily="2" charset="0"/>
              </a:rPr>
              <a:t>9</a:t>
            </a:r>
          </a:p>
          <a:p>
            <a:pPr>
              <a:lnSpc>
                <a:spcPct val="120000"/>
              </a:lnSpc>
            </a:pPr>
            <a:r>
              <a:rPr lang="en-NZ" sz="2000" b="1" dirty="0">
                <a:solidFill>
                  <a:srgbClr val="000090"/>
                </a:solidFill>
                <a:latin typeface="Courier" pitchFamily="2" charset="0"/>
              </a:rPr>
              <a:t>10</a:t>
            </a:r>
          </a:p>
          <a:p>
            <a:pPr>
              <a:lnSpc>
                <a:spcPct val="120000"/>
              </a:lnSpc>
            </a:pPr>
            <a:r>
              <a:rPr lang="en-NZ" sz="2000" b="1" dirty="0">
                <a:solidFill>
                  <a:srgbClr val="000090"/>
                </a:solidFill>
                <a:latin typeface="Courier" pitchFamily="2" charset="0"/>
              </a:rPr>
              <a:t>11</a:t>
            </a:r>
          </a:p>
          <a:p>
            <a:pPr>
              <a:lnSpc>
                <a:spcPct val="120000"/>
              </a:lnSpc>
            </a:pPr>
            <a:r>
              <a:rPr lang="en-NZ" sz="2000" b="1" dirty="0">
                <a:solidFill>
                  <a:srgbClr val="000090"/>
                </a:solidFill>
                <a:latin typeface="Courier" pitchFamily="2" charset="0"/>
              </a:rPr>
              <a:t>12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3886200"/>
            <a:ext cx="3124200" cy="800219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Enter selection (1, 2, or 3): </a:t>
            </a:r>
            <a:r>
              <a:rPr lang="en-US" sz="2800" b="1" dirty="0">
                <a:solidFill>
                  <a:srgbClr val="FF00FF"/>
                </a:solidFill>
              </a:rPr>
              <a:t>2</a:t>
            </a:r>
          </a:p>
          <a:p>
            <a:r>
              <a:rPr lang="en-US" b="1" dirty="0">
                <a:solidFill>
                  <a:srgbClr val="000090"/>
                </a:solidFill>
              </a:rPr>
              <a:t>Time to  play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0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Complete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533400"/>
            <a:ext cx="9144000" cy="4767411"/>
          </a:xfrm>
        </p:spPr>
        <p:txBody>
          <a:bodyPr>
            <a:normAutofit/>
          </a:bodyPr>
          <a:lstStyle/>
          <a:p>
            <a:r>
              <a:rPr lang="en-US" dirty="0"/>
              <a:t>Using and </a:t>
            </a:r>
            <a:r>
              <a:rPr lang="en-US" dirty="0">
                <a:latin typeface="Courier" pitchFamily="2" charset="0"/>
              </a:rPr>
              <a:t>if … </a:t>
            </a:r>
            <a:r>
              <a:rPr lang="en-US" dirty="0" err="1">
                <a:latin typeface="Courier" pitchFamily="2" charset="0"/>
              </a:rPr>
              <a:t>elif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statement complete the com</a:t>
            </a:r>
            <a:r>
              <a:rPr lang="en-US" dirty="0">
                <a:latin typeface="Courier"/>
                <a:cs typeface="Courier"/>
              </a:rPr>
              <a:t>pare_nums2() </a:t>
            </a:r>
            <a:r>
              <a:rPr lang="en-US" dirty="0"/>
              <a:t>function which is passed two integers and returns a string.  The function compares the first number to the second number and returns one of the following three strings (i.e., the string which is applicable):</a:t>
            </a:r>
          </a:p>
          <a:p>
            <a:pPr>
              <a:buFont typeface="Wingdings" charset="2"/>
              <a:buChar char="§"/>
            </a:pPr>
            <a:endParaRPr lang="en-NZ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81000" y="2743200"/>
            <a:ext cx="8153400" cy="3970318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>
                <a:solidFill>
                  <a:srgbClr val="FF00FF"/>
                </a:solidFill>
                <a:latin typeface="Courier"/>
              </a:rPr>
              <a:t>compare_nums2(            )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num1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(1, 100)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num2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(1, 100)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comparison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1800" b="1" dirty="0">
                <a:solidFill>
                  <a:srgbClr val="FF00FF"/>
                </a:solidFill>
                <a:latin typeface="Courier"/>
              </a:rPr>
              <a:t>compare_nums2(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num1, num2</a:t>
            </a:r>
            <a:r>
              <a:rPr lang="da-DK" altLang="en-US" sz="1800" b="1" dirty="0">
                <a:solidFill>
                  <a:srgbClr val="FF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print(num1, "is",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comparison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, num2)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2057400"/>
            <a:ext cx="2667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"equal to"</a:t>
            </a:r>
            <a:endParaRPr lang="en-US" sz="24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0400" y="2057400"/>
            <a:ext cx="2667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"less than"</a:t>
            </a:r>
            <a:endParaRPr lang="en-US" sz="24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2057400"/>
            <a:ext cx="2667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"greater than"</a:t>
            </a:r>
            <a:endParaRPr lang="en-US" sz="24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200" y="2057400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OR</a:t>
            </a:r>
            <a:endParaRPr lang="en-US" sz="24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0" y="2057400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90"/>
                </a:solidFill>
              </a:rPr>
              <a:t>OR</a:t>
            </a:r>
            <a:endParaRPr lang="en-US" sz="24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0800" y="2667000"/>
            <a:ext cx="2743200" cy="830997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Use an if…</a:t>
            </a:r>
            <a:r>
              <a:rPr lang="en-US" sz="2400" b="1" dirty="0" err="1">
                <a:solidFill>
                  <a:srgbClr val="0000FF"/>
                </a:solidFill>
              </a:rPr>
              <a:t>elif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000090"/>
                </a:solidFill>
              </a:rPr>
              <a:t>to write the code</a:t>
            </a:r>
            <a:endParaRPr lang="en-US" sz="2400" b="1" dirty="0">
              <a:solidFill>
                <a:srgbClr val="000090"/>
              </a:solidFill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2600" y="6096000"/>
            <a:ext cx="2209800" cy="38100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85 is greater than 21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32600" y="5029200"/>
            <a:ext cx="2209800" cy="38100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16 is less than 86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32600" y="5562600"/>
            <a:ext cx="2209800" cy="38100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64 is equal to 64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32232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Complete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533401"/>
            <a:ext cx="9144000" cy="4648200"/>
          </a:xfrm>
        </p:spPr>
        <p:txBody>
          <a:bodyPr>
            <a:normAutofit/>
          </a:bodyPr>
          <a:lstStyle/>
          <a:p>
            <a:r>
              <a:rPr lang="en-US" dirty="0"/>
              <a:t>A year is a leap year if it is divisible by 400, or divisible by 4 but not divisible by 100, e.g., 1900, 2011 and 2100 are not a leap years whereas 2000, 2008 and 2400 are leap years. Complete the </a:t>
            </a:r>
            <a:r>
              <a:rPr lang="en-US" dirty="0" err="1">
                <a:latin typeface="Courier"/>
                <a:cs typeface="Courier"/>
              </a:rPr>
              <a:t>is_leap_year</a:t>
            </a:r>
            <a:r>
              <a:rPr lang="en-US" dirty="0">
                <a:latin typeface="Courier"/>
                <a:cs typeface="Courier"/>
              </a:rPr>
              <a:t>() </a:t>
            </a:r>
            <a:r>
              <a:rPr lang="en-US" dirty="0"/>
              <a:t>function.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NZ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81000" y="2057400"/>
            <a:ext cx="8382000" cy="4708981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FF00FF"/>
                </a:solidFill>
                <a:latin typeface="Courier"/>
              </a:rPr>
              <a:t>is_leap_year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year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print(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is_leap_year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(1900))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print(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is_leap_year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(2011))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print(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is_leap_year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(2100))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print(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is_leap_year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(2000))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print(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is_leap_year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(2008))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print(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is_leap_year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(2018))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8600" y="4800600"/>
            <a:ext cx="1066800" cy="1938992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False</a:t>
            </a:r>
          </a:p>
          <a:p>
            <a:r>
              <a:rPr lang="en-US" sz="2000" b="1" dirty="0">
                <a:solidFill>
                  <a:srgbClr val="000090"/>
                </a:solidFill>
              </a:rPr>
              <a:t>False</a:t>
            </a:r>
          </a:p>
          <a:p>
            <a:r>
              <a:rPr lang="en-US" sz="2000" b="1" dirty="0">
                <a:solidFill>
                  <a:srgbClr val="000090"/>
                </a:solidFill>
              </a:rPr>
              <a:t>False</a:t>
            </a:r>
          </a:p>
          <a:p>
            <a:r>
              <a:rPr lang="en-US" sz="2000" b="1" dirty="0">
                <a:solidFill>
                  <a:srgbClr val="000090"/>
                </a:solidFill>
              </a:rPr>
              <a:t>True</a:t>
            </a:r>
          </a:p>
          <a:p>
            <a:r>
              <a:rPr lang="en-US" sz="2000" b="1" dirty="0">
                <a:solidFill>
                  <a:srgbClr val="000090"/>
                </a:solidFill>
              </a:rPr>
              <a:t>True</a:t>
            </a:r>
          </a:p>
          <a:p>
            <a:r>
              <a:rPr lang="en-US" sz="2000" b="1" dirty="0">
                <a:solidFill>
                  <a:srgbClr val="000090"/>
                </a:solidFill>
              </a:rPr>
              <a:t>False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38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If statements </a:t>
            </a:r>
            <a:r>
              <a:rPr lang="en-NZ"/>
              <a:t>– exercise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533400"/>
            <a:ext cx="9220200" cy="2209800"/>
          </a:xfrm>
        </p:spPr>
        <p:txBody>
          <a:bodyPr>
            <a:normAutofit/>
          </a:bodyPr>
          <a:lstStyle/>
          <a:p>
            <a:r>
              <a:rPr lang="en-NZ" dirty="0"/>
              <a:t>Complete the </a:t>
            </a:r>
            <a:r>
              <a:rPr lang="en-NZ" dirty="0">
                <a:latin typeface="Courier"/>
                <a:cs typeface="Courier"/>
              </a:rPr>
              <a:t>get_random_horoscope() </a:t>
            </a:r>
            <a:r>
              <a:rPr lang="en-NZ" dirty="0"/>
              <a:t>function which returns </a:t>
            </a:r>
          </a:p>
          <a:p>
            <a:r>
              <a:rPr lang="en-NZ" dirty="0"/>
              <a:t>a random message.  The function has 4 chances in 10 of returning "Amazing day ahead", 3 chances in 10 of returning "Romance is very likely", 1 chance in 10 of returning "Proceed with caution" and 2</a:t>
            </a:r>
          </a:p>
          <a:p>
            <a:r>
              <a:rPr lang="en-NZ" dirty="0"/>
              <a:t> chances in 10 of returning  "Lucky lucky you".</a:t>
            </a:r>
          </a:p>
          <a:p>
            <a:pPr lvl="1"/>
            <a:endParaRPr lang="en-GB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8600" y="2611428"/>
            <a:ext cx="8458200" cy="417037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import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random</a:t>
            </a: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get_random_horoscope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message1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Amazing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day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ahead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message2 = "Romance is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very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likely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message3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Proceed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with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caution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message4 = "Lucky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lucky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you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16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print("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Today's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:",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get_random_horoscope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print("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Today's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:",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get_random_horoscope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5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5400" y="2590800"/>
            <a:ext cx="4038600" cy="646331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Today's message: Romance is very likely</a:t>
            </a:r>
          </a:p>
          <a:p>
            <a:r>
              <a:rPr lang="en-US" b="1" dirty="0">
                <a:solidFill>
                  <a:srgbClr val="000090"/>
                </a:solidFill>
              </a:rPr>
              <a:t>Today's message: Amazing day ahead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5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>
            <a:normAutofit/>
          </a:bodyPr>
          <a:lstStyle/>
          <a:p>
            <a:r>
              <a:rPr lang="en-NZ" dirty="0">
                <a:latin typeface="Helvetica" charset="0"/>
              </a:rPr>
              <a:t>get_random_horoscope() </a:t>
            </a:r>
            <a:r>
              <a:rPr lang="en-NZ" dirty="0"/>
              <a:t>– solution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09600"/>
            <a:ext cx="9144000" cy="4691211"/>
          </a:xfrm>
        </p:spPr>
        <p:txBody>
          <a:bodyPr>
            <a:normAutofit/>
          </a:bodyPr>
          <a:lstStyle/>
          <a:p>
            <a:r>
              <a:rPr lang="en-NZ" dirty="0">
                <a:latin typeface="Helvetica" charset="0"/>
              </a:rPr>
              <a:t>A solution to the function </a:t>
            </a:r>
            <a:r>
              <a:rPr lang="en-NZ">
                <a:latin typeface="Helvetica" charset="0"/>
              </a:rPr>
              <a:t>on slide 17: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81000" y="1066800"/>
            <a:ext cx="8153400" cy="5786198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get_random_horoscope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message1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Amazing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day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ahead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message2 = "Romance is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very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likely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message3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Proceed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with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caution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message4 = "Lucky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lucky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you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= ""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(0, 10)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5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&gt;= 0 and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4: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= message1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&gt;= 4 and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7: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= message2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&gt;= 7 and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8: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= message3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&gt;= 8 and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10: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= message4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5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message</a:t>
            </a: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01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NZ" dirty="0">
                <a:latin typeface="Helvetica" charset="0"/>
              </a:rPr>
              <a:t>get_random_horoscope() </a:t>
            </a:r>
            <a:r>
              <a:rPr lang="en-NZ" dirty="0"/>
              <a:t>– solution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09600"/>
            <a:ext cx="9144000" cy="4691211"/>
          </a:xfrm>
        </p:spPr>
        <p:txBody>
          <a:bodyPr>
            <a:normAutofit/>
          </a:bodyPr>
          <a:lstStyle/>
          <a:p>
            <a:r>
              <a:rPr lang="en-NZ" dirty="0">
                <a:latin typeface="Helvetica" charset="0"/>
              </a:rPr>
              <a:t>A second solution to the function on slide 17: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81000" y="1143000"/>
            <a:ext cx="8153400" cy="5678477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get_random_horoscope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message1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Amazing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day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ahead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message2 = "Romance is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very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likely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message3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Proceed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with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caution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message4 = "Lucky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lucky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you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""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(0, 10)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6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4: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= message1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elif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7: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= message2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elif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8: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= message3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else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= message4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5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message</a:t>
            </a: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8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At the end of this lecture, students should:</a:t>
            </a:r>
          </a:p>
          <a:p>
            <a:pPr lvl="1"/>
            <a:r>
              <a:rPr lang="en-NZ" dirty="0"/>
              <a:t>be able to use conditional statements which contain an else block (if…else statements)</a:t>
            </a:r>
          </a:p>
          <a:p>
            <a:pPr lvl="1"/>
            <a:r>
              <a:rPr lang="en-NZ" dirty="0"/>
              <a:t>be able to use nested ifs</a:t>
            </a:r>
          </a:p>
          <a:p>
            <a:pPr lvl="1"/>
            <a:r>
              <a:rPr lang="en-NZ" dirty="0"/>
              <a:t>be able to use if…elif statements</a:t>
            </a:r>
          </a:p>
          <a:p>
            <a:pPr lvl="1"/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Learning outcomes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320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NZ" dirty="0">
                <a:latin typeface="Helvetica" charset="0"/>
              </a:rPr>
              <a:t>get_random_horoscope() function </a:t>
            </a:r>
            <a:r>
              <a:rPr lang="en-NZ" dirty="0"/>
              <a:t>– solution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09600"/>
            <a:ext cx="9144000" cy="4691211"/>
          </a:xfrm>
        </p:spPr>
        <p:txBody>
          <a:bodyPr>
            <a:normAutofit/>
          </a:bodyPr>
          <a:lstStyle/>
          <a:p>
            <a:r>
              <a:rPr lang="en-NZ" dirty="0">
                <a:latin typeface="Helvetica" charset="0"/>
              </a:rPr>
              <a:t>A third solution to the function on slide 17: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81000" y="1143000"/>
            <a:ext cx="8153400" cy="538608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get_random_horoscope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message1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Amazing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day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ahead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message2 = "Romance is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very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likely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message3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Proceed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with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caution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message4 = "Lucky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lucky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you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message4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(0, 10)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4: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= message1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elif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7: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= message2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elif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8: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= message3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	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message</a:t>
            </a:r>
            <a:endParaRPr lang="en-US" altLang="en-US" sz="20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8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NZ" dirty="0">
                <a:latin typeface="Helvetica" charset="0"/>
              </a:rPr>
              <a:t>get_random_horoscope() </a:t>
            </a:r>
            <a:r>
              <a:rPr lang="en-NZ" dirty="0"/>
              <a:t>– solution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09600"/>
            <a:ext cx="9144000" cy="4691211"/>
          </a:xfrm>
        </p:spPr>
        <p:txBody>
          <a:bodyPr>
            <a:normAutofit/>
          </a:bodyPr>
          <a:lstStyle/>
          <a:p>
            <a:r>
              <a:rPr lang="en-NZ" dirty="0">
                <a:latin typeface="Helvetica" charset="0"/>
              </a:rPr>
              <a:t>A fourth solution to the function on slide 17: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81000" y="1196401"/>
            <a:ext cx="8153400" cy="550919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get_random_horoscope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message1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Amazing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day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ahead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message2 = "Romance is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very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likely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message3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Proceed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with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caution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message4 = "Lucky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lucky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you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(0, 10)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4: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message1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elif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7: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message2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elif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8: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message3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else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message4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	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7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NZ" dirty="0">
                <a:latin typeface="Helvetica" charset="0"/>
              </a:rPr>
              <a:t>get_random_horoscope() </a:t>
            </a:r>
            <a:r>
              <a:rPr lang="en-NZ" dirty="0"/>
              <a:t>– solution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09600"/>
            <a:ext cx="9144000" cy="469121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NZ" dirty="0">
                <a:latin typeface="Helvetica" charset="0"/>
              </a:rPr>
              <a:t>A fifth solution to the function on slide 17: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81000" y="1243311"/>
            <a:ext cx="8153400" cy="538608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get_random_horoscope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message1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Amazing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day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ahead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message2 = "Romance is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very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likely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message3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Proceed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with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caution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message4 = "Lucky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lucky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you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(0, 10)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4: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message1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elif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7: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message2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elif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8: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message3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message4			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72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NZ" dirty="0">
                <a:latin typeface="Helvetica" charset="0"/>
              </a:rPr>
              <a:t>get_random_horoscope() </a:t>
            </a:r>
            <a:r>
              <a:rPr lang="en-NZ" dirty="0"/>
              <a:t>– solution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85800"/>
            <a:ext cx="9144000" cy="4691211"/>
          </a:xfrm>
        </p:spPr>
        <p:txBody>
          <a:bodyPr>
            <a:normAutofit/>
          </a:bodyPr>
          <a:lstStyle/>
          <a:p>
            <a:r>
              <a:rPr lang="en-NZ" dirty="0">
                <a:latin typeface="Helvetica" charset="0"/>
              </a:rPr>
              <a:t>A sixth solution to the function on slide 17: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81000" y="1219200"/>
            <a:ext cx="8153400" cy="550920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get_random_horoscope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message1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Amazing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day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ahead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message2 = "Romance is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very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likely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message3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Proceed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with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caution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message4 = "Lucky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lucky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you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(0, 10)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4: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message1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4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7: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message2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4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number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&lt; 8: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message3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message4			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86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NZ" dirty="0">
                <a:latin typeface="Helvetica" charset="0"/>
              </a:rPr>
              <a:t>get_random_horoscope() </a:t>
            </a:r>
            <a:r>
              <a:rPr lang="en-NZ" dirty="0"/>
              <a:t>– OOOPS!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685800"/>
            <a:ext cx="9144000" cy="4691211"/>
          </a:xfrm>
        </p:spPr>
        <p:txBody>
          <a:bodyPr>
            <a:normAutofit/>
          </a:bodyPr>
          <a:lstStyle/>
          <a:p>
            <a:r>
              <a:rPr lang="en-NZ" dirty="0">
                <a:latin typeface="Helvetica" charset="0"/>
              </a:rPr>
              <a:t>Why is the following code not a correct solution?</a:t>
            </a:r>
            <a:endParaRPr lang="en-NZ" dirty="0"/>
          </a:p>
          <a:p>
            <a:pPr lvl="1"/>
            <a:endParaRPr lang="en-GB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04800" y="1371600"/>
            <a:ext cx="8153400" cy="483209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get_random_horoscope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message1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Amazing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day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ahead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message2 = "Romance is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very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likely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message3 = 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Proceed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with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caution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message4 = "Lucky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lucky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you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(0, 10) &lt; 4: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message1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elif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(0, 10) &lt; 7: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message2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elif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(0, 10) &lt; 8: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message3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return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message4	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75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NZ" sz="2400" dirty="0"/>
              <a:t>In a Python program:</a:t>
            </a:r>
          </a:p>
          <a:p>
            <a:pPr lvl="1"/>
            <a:r>
              <a:rPr lang="en-NZ" dirty="0"/>
              <a:t>the if block of an if…else statement is executed only if the boolean expression evaluates to True, otherwise the else block is executed.</a:t>
            </a:r>
          </a:p>
          <a:p>
            <a:pPr lvl="1"/>
            <a:r>
              <a:rPr lang="en-NZ" dirty="0"/>
              <a:t>if statements can be nested inside other if statements.</a:t>
            </a:r>
          </a:p>
          <a:p>
            <a:pPr lvl="1"/>
            <a:r>
              <a:rPr lang="en-NZ" dirty="0"/>
              <a:t>if…elif statements are useful if there is a situation where at most one option is to be selected from many options.  The if…elif statement has an optional final else part.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36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Examples of Python features used in this lecture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dirty="0">
                <a:latin typeface="Courier"/>
              </a:rPr>
              <a:t>	</a:t>
            </a:r>
            <a:r>
              <a:rPr lang="da-DK" altLang="en-US" sz="1800" dirty="0" err="1">
                <a:latin typeface="Courier"/>
              </a:rPr>
              <a:t>if</a:t>
            </a:r>
            <a:r>
              <a:rPr lang="da-DK" altLang="en-US" sz="1800" dirty="0">
                <a:latin typeface="Courier"/>
              </a:rPr>
              <a:t> temperature &gt; 25: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dirty="0">
                <a:latin typeface="Courier"/>
              </a:rPr>
              <a:t>		  print("Wear shorts.")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dirty="0">
                <a:latin typeface="Courier"/>
              </a:rPr>
              <a:t>	</a:t>
            </a:r>
            <a:r>
              <a:rPr lang="da-DK" altLang="en-US" sz="1800" dirty="0" err="1">
                <a:latin typeface="Courier"/>
              </a:rPr>
              <a:t>else</a:t>
            </a:r>
            <a:r>
              <a:rPr lang="da-DK" altLang="en-US" sz="1800" dirty="0"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dirty="0">
                <a:latin typeface="Courier"/>
              </a:rPr>
              <a:t>		  print("Not hot </a:t>
            </a:r>
            <a:r>
              <a:rPr lang="da-DK" altLang="en-US" sz="1800" dirty="0" err="1">
                <a:latin typeface="Courier"/>
              </a:rPr>
              <a:t>today</a:t>
            </a:r>
            <a:r>
              <a:rPr lang="da-DK" altLang="en-US" sz="1800" dirty="0">
                <a:latin typeface="Courier"/>
              </a:rPr>
              <a:t>!")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dirty="0">
                <a:latin typeface="Courier"/>
              </a:rPr>
              <a:t>		  print("Wear long pants.")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652463" algn="l"/>
                <a:tab pos="1128713" algn="l"/>
                <a:tab pos="1728788" algn="l"/>
              </a:tabLst>
              <a:defRPr/>
            </a:pPr>
            <a:endParaRPr lang="en-US" altLang="en-US" sz="1800" dirty="0"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dirty="0">
                <a:latin typeface="Courier"/>
              </a:rPr>
              <a:t>	</a:t>
            </a:r>
            <a:r>
              <a:rPr lang="da-DK" altLang="en-US" sz="1800" dirty="0" err="1">
                <a:latin typeface="Courier"/>
              </a:rPr>
              <a:t>message</a:t>
            </a:r>
            <a:r>
              <a:rPr lang="da-DK" altLang="en-US" sz="1800" dirty="0">
                <a:latin typeface="Courier"/>
              </a:rPr>
              <a:t> = "Time to 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dirty="0">
                <a:latin typeface="Courier"/>
              </a:rPr>
              <a:t>	</a:t>
            </a:r>
            <a:r>
              <a:rPr lang="da-DK" altLang="en-US" sz="1800" dirty="0" err="1">
                <a:latin typeface="Courier"/>
              </a:rPr>
              <a:t>user_choice</a:t>
            </a:r>
            <a:r>
              <a:rPr lang="da-DK" altLang="en-US" sz="1800" dirty="0">
                <a:latin typeface="Courier"/>
              </a:rPr>
              <a:t> = </a:t>
            </a:r>
            <a:r>
              <a:rPr lang="da-DK" altLang="en-US" sz="1800" dirty="0" err="1">
                <a:latin typeface="Courier"/>
              </a:rPr>
              <a:t>int</a:t>
            </a:r>
            <a:r>
              <a:rPr lang="da-DK" altLang="en-US" sz="1800" dirty="0">
                <a:latin typeface="Courier"/>
              </a:rPr>
              <a:t>(input("</a:t>
            </a:r>
            <a:r>
              <a:rPr lang="da-DK" altLang="en-US" sz="1800" dirty="0" err="1">
                <a:latin typeface="Courier"/>
              </a:rPr>
              <a:t>Enter</a:t>
            </a:r>
            <a:r>
              <a:rPr lang="da-DK" altLang="en-US" sz="1800" dirty="0">
                <a:latin typeface="Courier"/>
              </a:rPr>
              <a:t> </a:t>
            </a:r>
            <a:r>
              <a:rPr lang="da-DK" altLang="en-US" sz="1800" dirty="0" err="1">
                <a:latin typeface="Courier"/>
              </a:rPr>
              <a:t>selection</a:t>
            </a:r>
            <a:r>
              <a:rPr lang="da-DK" altLang="en-US" sz="1800" dirty="0">
                <a:latin typeface="Courier"/>
              </a:rPr>
              <a:t> (1, 2, or 3): "))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dirty="0"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dirty="0">
                <a:latin typeface="Courier"/>
              </a:rPr>
              <a:t>	</a:t>
            </a:r>
            <a:r>
              <a:rPr lang="da-DK" altLang="en-US" sz="1800" dirty="0" err="1">
                <a:latin typeface="Courier"/>
              </a:rPr>
              <a:t>if</a:t>
            </a:r>
            <a:r>
              <a:rPr lang="da-DK" altLang="en-US" sz="1800" dirty="0">
                <a:latin typeface="Courier"/>
              </a:rPr>
              <a:t> </a:t>
            </a:r>
            <a:r>
              <a:rPr lang="da-DK" altLang="en-US" sz="1800" dirty="0" err="1">
                <a:latin typeface="Courier"/>
              </a:rPr>
              <a:t>user_choice</a:t>
            </a:r>
            <a:r>
              <a:rPr lang="da-DK" altLang="en-US" sz="1800" dirty="0">
                <a:latin typeface="Courier"/>
              </a:rPr>
              <a:t> == 1: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dirty="0">
                <a:latin typeface="Courier"/>
              </a:rPr>
              <a:t>		  print(</a:t>
            </a:r>
            <a:r>
              <a:rPr lang="da-DK" altLang="en-US" sz="1800" dirty="0" err="1">
                <a:latin typeface="Courier"/>
              </a:rPr>
              <a:t>message</a:t>
            </a:r>
            <a:r>
              <a:rPr lang="da-DK" altLang="en-US" sz="1800" dirty="0">
                <a:latin typeface="Courier"/>
              </a:rPr>
              <a:t>, "</a:t>
            </a:r>
            <a:r>
              <a:rPr lang="da-DK" altLang="en-US" sz="1800" dirty="0" err="1">
                <a:latin typeface="Courier"/>
              </a:rPr>
              <a:t>eat</a:t>
            </a:r>
            <a:r>
              <a:rPr lang="da-DK" altLang="en-US" sz="1800" dirty="0">
                <a:latin typeface="Courier"/>
              </a:rPr>
              <a:t>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dirty="0">
                <a:latin typeface="Courier"/>
              </a:rPr>
              <a:t>	</a:t>
            </a:r>
            <a:r>
              <a:rPr lang="da-DK" altLang="en-US" sz="1800" dirty="0" err="1">
                <a:latin typeface="Courier"/>
              </a:rPr>
              <a:t>elif</a:t>
            </a:r>
            <a:r>
              <a:rPr lang="da-DK" altLang="en-US" sz="1800" dirty="0">
                <a:latin typeface="Courier"/>
              </a:rPr>
              <a:t> </a:t>
            </a:r>
            <a:r>
              <a:rPr lang="da-DK" altLang="en-US" sz="1800" dirty="0" err="1">
                <a:latin typeface="Courier"/>
              </a:rPr>
              <a:t>user_choice</a:t>
            </a:r>
            <a:r>
              <a:rPr lang="da-DK" altLang="en-US" sz="1800" dirty="0">
                <a:latin typeface="Courier"/>
              </a:rPr>
              <a:t> == 2: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dirty="0">
                <a:latin typeface="Courier"/>
              </a:rPr>
              <a:t>		  print(</a:t>
            </a:r>
            <a:r>
              <a:rPr lang="da-DK" altLang="en-US" sz="1800" dirty="0" err="1">
                <a:latin typeface="Courier"/>
              </a:rPr>
              <a:t>message</a:t>
            </a:r>
            <a:r>
              <a:rPr lang="da-DK" altLang="en-US" sz="1800" dirty="0">
                <a:latin typeface="Courier"/>
              </a:rPr>
              <a:t>, "</a:t>
            </a:r>
            <a:r>
              <a:rPr lang="da-DK" altLang="en-US" sz="1800" dirty="0" err="1">
                <a:latin typeface="Courier"/>
              </a:rPr>
              <a:t>play</a:t>
            </a:r>
            <a:r>
              <a:rPr lang="da-DK" altLang="en-US" sz="1800" dirty="0">
                <a:latin typeface="Courier"/>
              </a:rPr>
              <a:t>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dirty="0">
                <a:latin typeface="Courier"/>
              </a:rPr>
              <a:t>	</a:t>
            </a:r>
            <a:r>
              <a:rPr lang="da-DK" altLang="en-US" sz="1800" dirty="0" err="1">
                <a:latin typeface="Courier"/>
              </a:rPr>
              <a:t>elif</a:t>
            </a:r>
            <a:r>
              <a:rPr lang="da-DK" altLang="en-US" sz="1800" dirty="0">
                <a:latin typeface="Courier"/>
              </a:rPr>
              <a:t> </a:t>
            </a:r>
            <a:r>
              <a:rPr lang="da-DK" altLang="en-US" sz="1800" dirty="0" err="1">
                <a:latin typeface="Courier"/>
              </a:rPr>
              <a:t>user_choice</a:t>
            </a:r>
            <a:r>
              <a:rPr lang="da-DK" altLang="en-US" sz="1800" dirty="0">
                <a:latin typeface="Courier"/>
              </a:rPr>
              <a:t> == 3: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dirty="0">
                <a:latin typeface="Courier"/>
              </a:rPr>
              <a:t>		  print(</a:t>
            </a:r>
            <a:r>
              <a:rPr lang="da-DK" altLang="en-US" sz="1800" dirty="0" err="1">
                <a:latin typeface="Courier"/>
              </a:rPr>
              <a:t>message</a:t>
            </a:r>
            <a:r>
              <a:rPr lang="da-DK" altLang="en-US" sz="1800" dirty="0">
                <a:latin typeface="Courier"/>
              </a:rPr>
              <a:t>, "</a:t>
            </a:r>
            <a:r>
              <a:rPr lang="da-DK" altLang="en-US" sz="1800" dirty="0" err="1">
                <a:latin typeface="Courier"/>
              </a:rPr>
              <a:t>sleep</a:t>
            </a:r>
            <a:r>
              <a:rPr lang="da-DK" altLang="en-US" sz="1800" dirty="0">
                <a:latin typeface="Courier"/>
              </a:rPr>
              <a:t>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dirty="0">
                <a:latin typeface="Courier"/>
              </a:rPr>
              <a:t>	</a:t>
            </a:r>
            <a:r>
              <a:rPr lang="da-DK" altLang="en-US" sz="1800" dirty="0" err="1">
                <a:latin typeface="Courier"/>
              </a:rPr>
              <a:t>else</a:t>
            </a:r>
            <a:r>
              <a:rPr lang="da-DK" altLang="en-US" sz="1800" dirty="0"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dirty="0">
                <a:latin typeface="Courier"/>
              </a:rPr>
              <a:t>		  print("</a:t>
            </a:r>
            <a:r>
              <a:rPr lang="da-DK" altLang="en-US" sz="1800" dirty="0" err="1">
                <a:latin typeface="Courier"/>
              </a:rPr>
              <a:t>incorrect</a:t>
            </a:r>
            <a:r>
              <a:rPr lang="da-DK" altLang="en-US" sz="1800" dirty="0">
                <a:latin typeface="Courier"/>
              </a:rPr>
              <a:t> </a:t>
            </a:r>
            <a:r>
              <a:rPr lang="da-DK" altLang="en-US" sz="1800" dirty="0" err="1">
                <a:latin typeface="Courier"/>
              </a:rPr>
              <a:t>selection</a:t>
            </a:r>
            <a:r>
              <a:rPr lang="da-DK" altLang="en-US" sz="1800" dirty="0">
                <a:latin typeface="Courier"/>
              </a:rPr>
              <a:t>!")</a:t>
            </a:r>
            <a:endParaRPr lang="da-DK" altLang="en-US" sz="800" dirty="0"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652463" algn="l"/>
                <a:tab pos="1128713" algn="l"/>
                <a:tab pos="1728788" algn="l"/>
              </a:tabLst>
              <a:defRPr/>
            </a:pPr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3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From lecture 10</a:t>
            </a:r>
          </a:p>
          <a:p>
            <a:pPr lvl="1"/>
            <a:r>
              <a:rPr lang="en-NZ" dirty="0"/>
              <a:t>boolean expressions evaluate to either </a:t>
            </a:r>
            <a:r>
              <a:rPr lang="en-NZ" dirty="0">
                <a:latin typeface="Courier"/>
                <a:cs typeface="Courier"/>
              </a:rPr>
              <a:t>True</a:t>
            </a:r>
            <a:r>
              <a:rPr lang="en-NZ" dirty="0"/>
              <a:t> or </a:t>
            </a:r>
            <a:r>
              <a:rPr lang="en-NZ" dirty="0">
                <a:latin typeface="Courier"/>
                <a:cs typeface="Courier"/>
              </a:rPr>
              <a:t>False</a:t>
            </a:r>
          </a:p>
          <a:p>
            <a:pPr lvl="1"/>
            <a:r>
              <a:rPr lang="en-NZ" dirty="0"/>
              <a:t>There are only two boolean values </a:t>
            </a:r>
            <a:r>
              <a:rPr lang="en-NZ" dirty="0">
                <a:latin typeface="Courier"/>
                <a:cs typeface="Courier"/>
              </a:rPr>
              <a:t>True</a:t>
            </a:r>
            <a:r>
              <a:rPr lang="en-NZ" dirty="0"/>
              <a:t> and </a:t>
            </a:r>
            <a:r>
              <a:rPr lang="en-NZ" dirty="0">
                <a:latin typeface="Courier"/>
                <a:cs typeface="Courier"/>
              </a:rPr>
              <a:t>False</a:t>
            </a:r>
          </a:p>
          <a:p>
            <a:pPr lvl="1"/>
            <a:r>
              <a:rPr lang="en-NZ" dirty="0"/>
              <a:t>Relational operators (&gt;, &lt;, &lt;=, &lt;= and ==) are used to compare values</a:t>
            </a:r>
          </a:p>
          <a:p>
            <a:pPr lvl="1"/>
            <a:r>
              <a:rPr lang="en-NZ" dirty="0"/>
              <a:t>Logical operators (not, and, or) can be used to build more complex boolean expressions</a:t>
            </a:r>
          </a:p>
          <a:p>
            <a:pPr lvl="1"/>
            <a:r>
              <a:rPr lang="en-NZ" dirty="0"/>
              <a:t>an if statements is used when a block of code is to be executed only if a particular condition is True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2400" y="2971800"/>
            <a:ext cx="8839200" cy="2975254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copyright_check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current_y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,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death_y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if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current_y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-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author_death_y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&gt;= 50: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	print("Out of copyright")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current_year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2020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author_death_year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input("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Enter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year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of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author's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death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: 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author_death_year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int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author_death_year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copyright_check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current_year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,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author_death_year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0" y="5867400"/>
            <a:ext cx="4572000" cy="677108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Enter year of author's death: </a:t>
            </a:r>
            <a:r>
              <a:rPr lang="en-US" sz="2000" b="1" dirty="0">
                <a:solidFill>
                  <a:srgbClr val="FF00FF"/>
                </a:solidFill>
              </a:rPr>
              <a:t>1960</a:t>
            </a:r>
          </a:p>
          <a:p>
            <a:r>
              <a:rPr lang="en-US" b="1" dirty="0">
                <a:solidFill>
                  <a:srgbClr val="000090"/>
                </a:solidFill>
              </a:rPr>
              <a:t>Out of copyright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2C932-5AB9-F546-99FA-3DD4F1165DC3}"/>
              </a:ext>
            </a:extLst>
          </p:cNvPr>
          <p:cNvSpPr txBox="1"/>
          <p:nvPr/>
        </p:nvSpPr>
        <p:spPr>
          <a:xfrm>
            <a:off x="4419600" y="6400800"/>
            <a:ext cx="4572000" cy="40011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Enter year of author's death</a:t>
            </a:r>
            <a:r>
              <a:rPr lang="en-US" b="1">
                <a:solidFill>
                  <a:srgbClr val="000090"/>
                </a:solidFill>
              </a:rPr>
              <a:t>: </a:t>
            </a:r>
            <a:r>
              <a:rPr lang="en-US" sz="2000" b="1">
                <a:solidFill>
                  <a:srgbClr val="FF00FF"/>
                </a:solidFill>
              </a:rPr>
              <a:t>1971</a:t>
            </a:r>
            <a:endParaRPr lang="en-US" sz="2000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1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Python syntax for an if…else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7620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In an </a:t>
            </a:r>
            <a:r>
              <a:rPr lang="en-GB" b="1" dirty="0">
                <a:solidFill>
                  <a:srgbClr val="0000FF"/>
                </a:solidFill>
                <a:latin typeface="Courier" pitchFamily="2" charset="0"/>
              </a:rPr>
              <a:t>if…else </a:t>
            </a:r>
            <a:r>
              <a:rPr lang="en-GB" dirty="0"/>
              <a:t>statement the code in the 'if block' is executed if the condition evaluates to </a:t>
            </a:r>
            <a:r>
              <a:rPr lang="en-GB" dirty="0">
                <a:latin typeface="Courier"/>
                <a:cs typeface="Courier"/>
              </a:rPr>
              <a:t>True</a:t>
            </a:r>
            <a:r>
              <a:rPr lang="en-GB" dirty="0"/>
              <a:t> and the code in the 'else block'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dirty="0"/>
              <a:t>is executed if the condition evaluates to </a:t>
            </a:r>
            <a:r>
              <a:rPr lang="en-GB" dirty="0">
                <a:latin typeface="Courier"/>
                <a:cs typeface="Courier"/>
              </a:rPr>
              <a:t>False</a:t>
            </a:r>
            <a:r>
              <a:rPr lang="en-GB" dirty="0"/>
              <a:t>.</a:t>
            </a:r>
          </a:p>
          <a:p>
            <a:pPr lvl="1"/>
            <a:endParaRPr lang="en-NZ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200" y="2819400"/>
            <a:ext cx="5715000" cy="3810000"/>
            <a:chOff x="76200" y="2819400"/>
            <a:chExt cx="5715000" cy="3810000"/>
          </a:xfrm>
        </p:grpSpPr>
        <p:sp>
          <p:nvSpPr>
            <p:cNvPr id="43" name="Rectangle 42"/>
            <p:cNvSpPr/>
            <p:nvPr/>
          </p:nvSpPr>
          <p:spPr>
            <a:xfrm>
              <a:off x="76200" y="2819400"/>
              <a:ext cx="5715000" cy="3810000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10602" y="3810001"/>
              <a:ext cx="1847198" cy="5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60"/>
                </a:lnSpc>
              </a:pPr>
              <a:r>
                <a:rPr lang="en-NZ" sz="2000" b="1" dirty="0">
                  <a:solidFill>
                    <a:srgbClr val="000090"/>
                  </a:solidFill>
                </a:rPr>
                <a:t>If the condition is True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77402" y="4837668"/>
              <a:ext cx="1219200" cy="369332"/>
            </a:xfrm>
            <a:prstGeom prst="rect">
              <a:avLst/>
            </a:prstGeom>
            <a:solidFill>
              <a:srgbClr val="33A3FF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NZ" b="1" dirty="0">
                  <a:solidFill>
                    <a:srgbClr val="000090"/>
                  </a:solidFill>
                </a:rPr>
                <a:t>if code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230788" y="3737300"/>
              <a:ext cx="1118478" cy="990600"/>
              <a:chOff x="2230788" y="3508700"/>
              <a:chExt cx="1118478" cy="990600"/>
            </a:xfrm>
          </p:grpSpPr>
          <p:sp>
            <p:nvSpPr>
              <p:cNvPr id="70" name="Rectangle 69"/>
              <p:cNvSpPr/>
              <p:nvPr/>
            </p:nvSpPr>
            <p:spPr>
              <a:xfrm rot="18900000">
                <a:off x="2251401" y="3508700"/>
                <a:ext cx="1066800" cy="990600"/>
              </a:xfrm>
              <a:prstGeom prst="rect">
                <a:avLst/>
              </a:prstGeom>
              <a:solidFill>
                <a:srgbClr val="33A3FF"/>
              </a:solidFill>
              <a:ln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230788" y="3810000"/>
                <a:ext cx="1118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b="1" dirty="0">
                    <a:solidFill>
                      <a:srgbClr val="000090"/>
                    </a:solidFill>
                  </a:rPr>
                  <a:t>Condition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563002" y="4324446"/>
              <a:ext cx="1298700" cy="476154"/>
              <a:chOff x="3124200" y="3962400"/>
              <a:chExt cx="1298700" cy="476154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4419600" y="3962400"/>
                <a:ext cx="3300" cy="476154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>
                <a:off x="3124200" y="3962400"/>
                <a:ext cx="1295400" cy="330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2819400" y="5181600"/>
              <a:ext cx="2057400" cy="533400"/>
              <a:chOff x="2362200" y="4953000"/>
              <a:chExt cx="2057400" cy="533400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>
                <a:off x="4419600" y="4953000"/>
                <a:ext cx="0" cy="53340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2362200" y="5486400"/>
                <a:ext cx="2057400" cy="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>
              <a:cxnSpLocks/>
            </p:cNvCxnSpPr>
            <p:nvPr/>
          </p:nvCxnSpPr>
          <p:spPr>
            <a:xfrm rot="16200000" flipH="1">
              <a:off x="2614501" y="5958000"/>
              <a:ext cx="409798" cy="0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2607001" y="6172200"/>
              <a:ext cx="381000" cy="381000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5" name="Oval 54"/>
            <p:cNvSpPr/>
            <p:nvPr/>
          </p:nvSpPr>
          <p:spPr>
            <a:xfrm>
              <a:off x="2702251" y="6261100"/>
              <a:ext cx="190500" cy="190500"/>
            </a:xfrm>
            <a:prstGeom prst="ellipse">
              <a:avLst/>
            </a:prstGeom>
            <a:solidFill>
              <a:srgbClr val="00009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797501" y="3089528"/>
              <a:ext cx="1" cy="415672"/>
            </a:xfrm>
            <a:prstGeom prst="straightConnector1">
              <a:avLst/>
            </a:prstGeom>
            <a:ln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702251" y="2895600"/>
              <a:ext cx="190500" cy="190500"/>
            </a:xfrm>
            <a:prstGeom prst="ellipse">
              <a:avLst/>
            </a:prstGeom>
            <a:solidFill>
              <a:srgbClr val="00009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8" name="TextBox 57"/>
            <p:cNvSpPr txBox="1"/>
            <p:nvPr/>
          </p:nvSpPr>
          <p:spPr>
            <a:xfrm flipH="1">
              <a:off x="533400" y="3810001"/>
              <a:ext cx="1847198" cy="5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60"/>
                </a:lnSpc>
              </a:pPr>
              <a:r>
                <a:rPr lang="en-NZ" sz="2000" b="1" dirty="0">
                  <a:solidFill>
                    <a:srgbClr val="000090"/>
                  </a:solidFill>
                </a:rPr>
                <a:t>If the condition is False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 flipH="1">
              <a:off x="228600" y="4837668"/>
              <a:ext cx="1219200" cy="369332"/>
            </a:xfrm>
            <a:prstGeom prst="rect">
              <a:avLst/>
            </a:prstGeom>
            <a:solidFill>
              <a:srgbClr val="33A3FF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NZ" b="1" dirty="0">
                  <a:solidFill>
                    <a:srgbClr val="000090"/>
                  </a:solidFill>
                </a:rPr>
                <a:t>else code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 flipH="1">
              <a:off x="762000" y="4324446"/>
              <a:ext cx="1298700" cy="476154"/>
              <a:chOff x="3124200" y="3962400"/>
              <a:chExt cx="1298700" cy="47615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>
                <a:off x="4419600" y="3962400"/>
                <a:ext cx="3300" cy="476154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3124200" y="3962400"/>
                <a:ext cx="1295400" cy="330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 flipH="1">
              <a:off x="762000" y="5181600"/>
              <a:ext cx="2057400" cy="533400"/>
              <a:chOff x="2362200" y="4953000"/>
              <a:chExt cx="2057400" cy="533400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>
                <a:off x="4419600" y="4953000"/>
                <a:ext cx="0" cy="53340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2362200" y="5486400"/>
                <a:ext cx="2057400" cy="0"/>
              </a:xfrm>
              <a:prstGeom prst="straightConnector1">
                <a:avLst/>
              </a:prstGeom>
              <a:ln>
                <a:solidFill>
                  <a:srgbClr val="00009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5886451" y="2057400"/>
            <a:ext cx="3333751" cy="2743200"/>
            <a:chOff x="6338208" y="1626275"/>
            <a:chExt cx="2814205" cy="2718818"/>
          </a:xfrm>
        </p:grpSpPr>
        <p:sp>
          <p:nvSpPr>
            <p:cNvPr id="73" name="Rectangle 72"/>
            <p:cNvSpPr/>
            <p:nvPr/>
          </p:nvSpPr>
          <p:spPr>
            <a:xfrm>
              <a:off x="6338208" y="1626275"/>
              <a:ext cx="2685554" cy="2718818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50776" y="1626275"/>
              <a:ext cx="2701637" cy="228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419100" algn="l"/>
                </a:tabLst>
              </a:pPr>
              <a:r>
                <a:rPr lang="en-NZ" sz="2400" b="1" dirty="0">
                  <a:solidFill>
                    <a:srgbClr val="000090"/>
                  </a:solidFill>
                </a:rPr>
                <a:t>if boolean_expression:</a:t>
              </a:r>
            </a:p>
            <a:p>
              <a:pPr>
                <a:tabLst>
                  <a:tab pos="419100" algn="l"/>
                </a:tabLst>
              </a:pPr>
              <a:r>
                <a:rPr lang="en-NZ" sz="2400" b="1" dirty="0">
                  <a:solidFill>
                    <a:srgbClr val="000090"/>
                  </a:solidFill>
                </a:rPr>
                <a:t>	statement1</a:t>
              </a:r>
            </a:p>
            <a:p>
              <a:pPr>
                <a:tabLst>
                  <a:tab pos="419100" algn="l"/>
                </a:tabLst>
              </a:pPr>
              <a:r>
                <a:rPr lang="en-NZ" sz="2400" b="1" dirty="0">
                  <a:solidFill>
                    <a:srgbClr val="000090"/>
                  </a:solidFill>
                </a:rPr>
                <a:t>	statement2</a:t>
              </a:r>
            </a:p>
            <a:p>
              <a:pPr>
                <a:tabLst>
                  <a:tab pos="419100" algn="l"/>
                </a:tabLst>
              </a:pPr>
              <a:r>
                <a:rPr lang="en-NZ" sz="2400" b="1" dirty="0">
                  <a:solidFill>
                    <a:srgbClr val="000090"/>
                  </a:solidFill>
                </a:rPr>
                <a:t>else:</a:t>
              </a:r>
            </a:p>
            <a:p>
              <a:pPr>
                <a:tabLst>
                  <a:tab pos="419100" algn="l"/>
                </a:tabLst>
              </a:pPr>
              <a:r>
                <a:rPr lang="en-NZ" sz="2400" b="1" dirty="0">
                  <a:solidFill>
                    <a:srgbClr val="000090"/>
                  </a:solidFill>
                </a:rPr>
                <a:t>	statement3</a:t>
              </a:r>
            </a:p>
            <a:p>
              <a:pPr>
                <a:tabLst>
                  <a:tab pos="419100" algn="l"/>
                </a:tabLst>
              </a:pPr>
              <a:r>
                <a:rPr lang="en-NZ" sz="2400" b="1" dirty="0">
                  <a:solidFill>
                    <a:srgbClr val="000090"/>
                  </a:solidFill>
                </a:rPr>
                <a:t>	statement4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729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if…else statement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763000" cy="469121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GB" sz="2000" b="1" dirty="0"/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" y="914401"/>
            <a:ext cx="457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000090"/>
                </a:solidFill>
              </a:rPr>
              <a:t>1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2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3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4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5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6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7</a:t>
            </a:r>
          </a:p>
          <a:p>
            <a:endParaRPr lang="en-NZ" sz="2000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8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9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10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11</a:t>
            </a:r>
          </a:p>
          <a:p>
            <a:endParaRPr lang="en-NZ" sz="2000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12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533400" y="914400"/>
            <a:ext cx="7543800" cy="4401205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what_to_wear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(temperature):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FF00FF"/>
                </a:solidFill>
                <a:latin typeface="Courier"/>
              </a:rPr>
              <a:t>if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temperature &gt; 25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print("Wear shorts.")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FF00FF"/>
                </a:solidFill>
                <a:latin typeface="Courier"/>
              </a:rPr>
              <a:t>else</a:t>
            </a:r>
            <a:r>
              <a:rPr lang="da-DK" altLang="en-US" sz="2000" b="1" dirty="0">
                <a:solidFill>
                  <a:srgbClr val="FF00FF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print("Not hot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today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!")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	print("Wear long pants.")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print("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Enjoy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yourself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.")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what_to_wear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(20)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print()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what_to_wear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(30)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20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3000" y="4038600"/>
            <a:ext cx="4038600" cy="1938992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  <a:latin typeface="Calibri"/>
                <a:cs typeface="Calibri"/>
              </a:rPr>
              <a:t>Not hot today!</a:t>
            </a:r>
          </a:p>
          <a:p>
            <a:r>
              <a:rPr lang="en-US" sz="2000" b="1" dirty="0">
                <a:solidFill>
                  <a:srgbClr val="000090"/>
                </a:solidFill>
                <a:latin typeface="Calibri"/>
                <a:cs typeface="Calibri"/>
              </a:rPr>
              <a:t>Wear long pants.</a:t>
            </a:r>
          </a:p>
          <a:p>
            <a:r>
              <a:rPr lang="da-DK" altLang="en-US" sz="2000" b="1" dirty="0" err="1">
                <a:solidFill>
                  <a:srgbClr val="000090"/>
                </a:solidFill>
                <a:latin typeface="Calibri"/>
                <a:cs typeface="Calibri"/>
              </a:rPr>
              <a:t>Enjoy</a:t>
            </a:r>
            <a:r>
              <a:rPr lang="da-DK" altLang="en-US" sz="2000" b="1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alibri"/>
                <a:cs typeface="Calibri"/>
              </a:rPr>
              <a:t>yourself</a:t>
            </a:r>
            <a:r>
              <a:rPr lang="en-US" sz="2000" b="1" dirty="0">
                <a:solidFill>
                  <a:srgbClr val="000090"/>
                </a:solidFill>
                <a:latin typeface="Calibri"/>
                <a:cs typeface="Calibri"/>
              </a:rPr>
              <a:t>.</a:t>
            </a:r>
          </a:p>
          <a:p>
            <a:endParaRPr lang="en-US" sz="20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r>
              <a:rPr lang="en-US" sz="2000" b="1" dirty="0">
                <a:solidFill>
                  <a:srgbClr val="000090"/>
                </a:solidFill>
                <a:latin typeface="Calibri"/>
                <a:cs typeface="Calibri"/>
              </a:rPr>
              <a:t>Wear shorts.</a:t>
            </a:r>
          </a:p>
          <a:p>
            <a:r>
              <a:rPr lang="da-DK" altLang="en-US" sz="2000" b="1" dirty="0" err="1">
                <a:solidFill>
                  <a:srgbClr val="000090"/>
                </a:solidFill>
                <a:latin typeface="Calibri"/>
                <a:cs typeface="Calibri"/>
              </a:rPr>
              <a:t>Enjoy</a:t>
            </a:r>
            <a:r>
              <a:rPr lang="da-DK" altLang="en-US" sz="2000" b="1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alibri"/>
                <a:cs typeface="Calibri"/>
              </a:rPr>
              <a:t>yourself</a:t>
            </a:r>
            <a:r>
              <a:rPr lang="en-US" sz="2000" b="1" dirty="0">
                <a:solidFill>
                  <a:srgbClr val="000090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Give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763000" cy="469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endParaRPr lang="en-NZ" b="1" dirty="0"/>
          </a:p>
          <a:p>
            <a:pPr lvl="1"/>
            <a:endParaRPr lang="en-GB" b="1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57200" y="762000"/>
            <a:ext cx="8153400" cy="585342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show_output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if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&gt;= 45 and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&lt; 60: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	print("A")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- 10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else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	print("B")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+ 10</a:t>
            </a:r>
            <a:endParaRPr lang="da-DK" altLang="en-US" sz="5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5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if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% 9 == 0: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	print("C")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- 5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else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	print("D")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+ 6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print(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number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5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show_output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(45)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5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()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48400" y="3733800"/>
            <a:ext cx="2590800" cy="1323439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rgbClr val="000090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2FF39-7E29-F745-94DB-34652271054F}"/>
              </a:ext>
            </a:extLst>
          </p:cNvPr>
          <p:cNvSpPr txBox="1"/>
          <p:nvPr/>
        </p:nvSpPr>
        <p:spPr>
          <a:xfrm>
            <a:off x="76200" y="825579"/>
            <a:ext cx="4572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000090"/>
                </a:solidFill>
              </a:rPr>
              <a:t>1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2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3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4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5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6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7</a:t>
            </a:r>
          </a:p>
          <a:p>
            <a:endParaRPr lang="en-NZ" sz="500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8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9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10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11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12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13</a:t>
            </a:r>
          </a:p>
          <a:p>
            <a:endParaRPr lang="en-NZ" sz="500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14</a:t>
            </a:r>
          </a:p>
          <a:p>
            <a:endParaRPr lang="en-NZ" sz="1600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15</a:t>
            </a:r>
          </a:p>
          <a:p>
            <a:r>
              <a:rPr lang="en-NZ" sz="2000" b="1" dirty="0">
                <a:solidFill>
                  <a:srgbClr val="000090"/>
                </a:solidFill>
              </a:rPr>
              <a:t>16</a:t>
            </a:r>
          </a:p>
          <a:p>
            <a:endParaRPr lang="en-NZ" sz="500" b="1" dirty="0">
              <a:solidFill>
                <a:srgbClr val="000090"/>
              </a:solidFill>
            </a:endParaRPr>
          </a:p>
          <a:p>
            <a:r>
              <a:rPr lang="en-NZ" sz="2000" b="1" dirty="0">
                <a:solidFill>
                  <a:srgbClr val="000090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53335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Complete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334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Complete the </a:t>
            </a:r>
            <a:r>
              <a:rPr lang="en-GB" dirty="0" err="1">
                <a:latin typeface="Courier"/>
                <a:cs typeface="Courier"/>
              </a:rPr>
              <a:t>add_bonus</a:t>
            </a:r>
            <a:r>
              <a:rPr lang="en-GB" dirty="0">
                <a:latin typeface="Courier"/>
                <a:cs typeface="Courier"/>
              </a:rPr>
              <a:t>() </a:t>
            </a:r>
            <a:r>
              <a:rPr lang="en-GB" dirty="0"/>
              <a:t>function which prints "</a:t>
            </a:r>
            <a:r>
              <a:rPr lang="en-US" dirty="0"/>
              <a:t>Good job!" and returns 30000 plus the salary if the parameter is a value greater than 150000.  Otherwise it prints </a:t>
            </a:r>
            <a:r>
              <a:rPr lang="en-GB" dirty="0"/>
              <a:t>"</a:t>
            </a:r>
            <a:r>
              <a:rPr lang="en-US" dirty="0"/>
              <a:t>Superb performance!" and returns 300 plus the salary. </a:t>
            </a:r>
          </a:p>
          <a:p>
            <a:pPr marL="0" indent="0">
              <a:buNone/>
            </a:pPr>
            <a:endParaRPr lang="en-NZ" dirty="0"/>
          </a:p>
          <a:p>
            <a:pPr lvl="1"/>
            <a:endParaRPr lang="en-GB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0" y="2192700"/>
            <a:ext cx="9144000" cy="4624343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da-DK" altLang="en-US" sz="2000" b="1" dirty="0" err="1">
                <a:solidFill>
                  <a:srgbClr val="0000FF"/>
                </a:solidFill>
                <a:latin typeface="Courier"/>
                <a:cs typeface="Courier"/>
              </a:rPr>
              <a:t>add_bonus</a:t>
            </a:r>
            <a:r>
              <a:rPr lang="da-DK" altLang="en-US" sz="2000" b="1" dirty="0">
                <a:solidFill>
                  <a:srgbClr val="0000FF"/>
                </a:solidFill>
                <a:latin typeface="Courier"/>
                <a:cs typeface="Courier"/>
              </a:rPr>
              <a:t>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salary</a:t>
            </a:r>
            <a:r>
              <a:rPr lang="da-DK" altLang="en-US" sz="2000" b="1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32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32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da-DK" altLang="en-US" sz="105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salary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= 34000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new_salary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da-DK" altLang="en-US" sz="2000" b="1" dirty="0" err="1">
                <a:solidFill>
                  <a:srgbClr val="0432FF"/>
                </a:solidFill>
                <a:latin typeface="Courier"/>
                <a:cs typeface="Courier"/>
              </a:rPr>
              <a:t>add_bonus</a:t>
            </a:r>
            <a:r>
              <a:rPr lang="da-DK" altLang="en-US" sz="2000" b="1" dirty="0">
                <a:solidFill>
                  <a:srgbClr val="0432FF"/>
                </a:solidFill>
                <a:latin typeface="Courier"/>
                <a:cs typeface="Courier"/>
              </a:rPr>
              <a:t>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salary</a:t>
            </a:r>
            <a:r>
              <a:rPr lang="da-DK" altLang="en-US" sz="2000" b="1" dirty="0">
                <a:solidFill>
                  <a:srgbClr val="0432FF"/>
                </a:solidFill>
                <a:latin typeface="Courier"/>
                <a:cs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print("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Was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: $" +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str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salary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),</a:t>
            </a:r>
            <a:r>
              <a:rPr lang="da-DK" alt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"Now: $"</a:t>
            </a:r>
            <a:r>
              <a:rPr lang="da-DK" alt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+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str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new_salary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print()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salary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= 250000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new_salary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da-DK" altLang="en-US" sz="2000" b="1" dirty="0" err="1">
                <a:solidFill>
                  <a:srgbClr val="0432FF"/>
                </a:solidFill>
                <a:latin typeface="Courier"/>
                <a:cs typeface="Courier"/>
              </a:rPr>
              <a:t>add_bonus</a:t>
            </a:r>
            <a:r>
              <a:rPr lang="da-DK" altLang="en-US" sz="2000" b="1" dirty="0">
                <a:solidFill>
                  <a:srgbClr val="0432FF"/>
                </a:solidFill>
                <a:latin typeface="Courier"/>
                <a:cs typeface="Courier"/>
              </a:rPr>
              <a:t>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salary</a:t>
            </a:r>
            <a:r>
              <a:rPr lang="da-DK" altLang="en-US" sz="2000" b="1" dirty="0">
                <a:solidFill>
                  <a:srgbClr val="0432FF"/>
                </a:solidFill>
                <a:latin typeface="Courier"/>
                <a:cs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	print("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Was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: $" +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str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salary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),</a:t>
            </a:r>
            <a:r>
              <a:rPr lang="da-DK" alt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"Now: $"</a:t>
            </a:r>
            <a:r>
              <a:rPr lang="da-DK" alt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+</a:t>
            </a:r>
            <a:r>
              <a:rPr lang="da-DK" alt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str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new_salary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)))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da-DK" alt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main</a:t>
            </a:r>
            <a:r>
              <a:rPr lang="da-DK" altLang="en-US" sz="2000" b="1" dirty="0">
                <a:solidFill>
                  <a:srgbClr val="000090"/>
                </a:solidFill>
                <a:latin typeface="Courier"/>
                <a:cs typeface="Courier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828800"/>
            <a:ext cx="2984500" cy="1323439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Superb performance!</a:t>
            </a:r>
          </a:p>
          <a:p>
            <a:r>
              <a:rPr lang="tr-TR" b="1" dirty="0" err="1">
                <a:solidFill>
                  <a:srgbClr val="000090"/>
                </a:solidFill>
              </a:rPr>
              <a:t>Was</a:t>
            </a:r>
            <a:r>
              <a:rPr lang="tr-TR" b="1" dirty="0">
                <a:solidFill>
                  <a:srgbClr val="000090"/>
                </a:solidFill>
              </a:rPr>
              <a:t>: $34000 </a:t>
            </a:r>
            <a:r>
              <a:rPr lang="en-US" b="1" dirty="0">
                <a:solidFill>
                  <a:srgbClr val="000090"/>
                </a:solidFill>
              </a:rPr>
              <a:t>Now: $34300</a:t>
            </a:r>
          </a:p>
          <a:p>
            <a:endParaRPr lang="en-US" sz="800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Good job!</a:t>
            </a:r>
          </a:p>
          <a:p>
            <a:r>
              <a:rPr lang="tr-TR" b="1" dirty="0" err="1">
                <a:solidFill>
                  <a:srgbClr val="000090"/>
                </a:solidFill>
              </a:rPr>
              <a:t>Was</a:t>
            </a:r>
            <a:r>
              <a:rPr lang="tr-TR" b="1" dirty="0">
                <a:solidFill>
                  <a:srgbClr val="000090"/>
                </a:solidFill>
              </a:rPr>
              <a:t>: $250000 </a:t>
            </a:r>
            <a:r>
              <a:rPr lang="en-US" b="1" dirty="0">
                <a:solidFill>
                  <a:srgbClr val="000090"/>
                </a:solidFill>
              </a:rPr>
              <a:t>Now: $280000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770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467600" y="997803"/>
            <a:ext cx="167640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90"/>
                </a:solidFill>
              </a:rPr>
              <a:t>Three calls to the </a:t>
            </a:r>
            <a:r>
              <a:rPr lang="en-US" sz="1600" b="1" dirty="0" err="1">
                <a:solidFill>
                  <a:srgbClr val="000090"/>
                </a:solidFill>
              </a:rPr>
              <a:t>ice_cream_info</a:t>
            </a:r>
            <a:r>
              <a:rPr lang="en-US" sz="1600" b="1" dirty="0">
                <a:solidFill>
                  <a:srgbClr val="000090"/>
                </a:solidFill>
              </a:rPr>
              <a:t>() function</a:t>
            </a:r>
            <a:endParaRPr lang="en-US" sz="1600" b="1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67" y="-76200"/>
            <a:ext cx="9144000" cy="685800"/>
          </a:xfrm>
        </p:spPr>
        <p:txBody>
          <a:bodyPr>
            <a:normAutofit/>
          </a:bodyPr>
          <a:lstStyle/>
          <a:p>
            <a:r>
              <a:rPr lang="en-NZ" dirty="0"/>
              <a:t>Nested if's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763000" cy="4691211"/>
          </a:xfrm>
        </p:spPr>
        <p:txBody>
          <a:bodyPr>
            <a:normAutofit/>
          </a:bodyPr>
          <a:lstStyle/>
          <a:p>
            <a:r>
              <a:rPr lang="en-US" dirty="0"/>
              <a:t>Any statements, including other if statements, can be used inside if statements.  For example:</a:t>
            </a:r>
            <a:endParaRPr lang="en-NZ" dirty="0"/>
          </a:p>
          <a:p>
            <a:pPr marL="228600" lvl="1" indent="0">
              <a:buNone/>
            </a:pP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6200" y="1384299"/>
            <a:ext cx="990600" cy="5082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3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4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8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9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10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11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12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13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14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15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16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17</a:t>
            </a: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18</a:t>
            </a:r>
          </a:p>
          <a:p>
            <a:pPr>
              <a:lnSpc>
                <a:spcPct val="90000"/>
              </a:lnSpc>
            </a:pPr>
            <a:endParaRPr lang="en-NZ" b="1" dirty="0">
              <a:solidFill>
                <a:srgbClr val="000090"/>
              </a:solidFill>
            </a:endParaRPr>
          </a:p>
          <a:p>
            <a:pPr>
              <a:lnSpc>
                <a:spcPct val="90000"/>
              </a:lnSpc>
            </a:pPr>
            <a:r>
              <a:rPr lang="en-NZ" b="1" dirty="0">
                <a:solidFill>
                  <a:srgbClr val="000090"/>
                </a:solidFill>
              </a:rPr>
              <a:t>19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57200" y="1371600"/>
            <a:ext cx="7099300" cy="508293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ice_cream_info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(scoops,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with_extras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,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on_cone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):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price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scoops * 1.50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"scoops: " +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str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(scoops)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FF00FF"/>
                </a:solidFill>
                <a:latin typeface="Courier"/>
              </a:rPr>
              <a:t>if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with_extras</a:t>
            </a:r>
            <a:r>
              <a:rPr lang="da-DK" altLang="en-US" sz="1800" b="1" dirty="0">
                <a:solidFill>
                  <a:srgbClr val="FF00FF"/>
                </a:solidFill>
                <a:latin typeface="Courier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+</a:t>
            </a:r>
            <a:r>
              <a:rPr lang="da-DK" altLang="en-US" sz="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",</a:t>
            </a:r>
            <a:r>
              <a:rPr lang="da-DK" altLang="en-US" sz="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plus</a:t>
            </a:r>
            <a:r>
              <a:rPr lang="da-DK" altLang="en-US" sz="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extras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1800" b="1" dirty="0" err="1">
                <a:solidFill>
                  <a:srgbClr val="0000FF"/>
                </a:solidFill>
                <a:latin typeface="Courier"/>
              </a:rPr>
              <a:t>if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on_cone</a:t>
            </a:r>
            <a:r>
              <a:rPr lang="da-DK" altLang="en-US" sz="1800" b="1" dirty="0">
                <a:solidFill>
                  <a:srgbClr val="0000FF"/>
                </a:solidFill>
                <a:latin typeface="Courier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	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+ ",</a:t>
            </a:r>
            <a:r>
              <a:rPr lang="da-DK" altLang="en-US" sz="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on</a:t>
            </a:r>
            <a:r>
              <a:rPr lang="da-DK" altLang="en-US" sz="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cone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	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price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price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+ 2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1800" b="1" dirty="0" err="1">
                <a:solidFill>
                  <a:srgbClr val="0000FF"/>
                </a:solidFill>
                <a:latin typeface="Courier"/>
              </a:rPr>
              <a:t>else</a:t>
            </a:r>
            <a:r>
              <a:rPr lang="da-DK" altLang="en-US" sz="1800" b="1" dirty="0">
                <a:solidFill>
                  <a:srgbClr val="0000FF"/>
                </a:solidFill>
                <a:latin typeface="Courier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	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+ ", in cup"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	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price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price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+ 1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1800" b="1" dirty="0" err="1">
                <a:solidFill>
                  <a:srgbClr val="FF00FF"/>
                </a:solidFill>
                <a:latin typeface="Courier"/>
              </a:rPr>
              <a:t>else</a:t>
            </a:r>
            <a:r>
              <a:rPr lang="da-DK" altLang="en-US" sz="1800" b="1" dirty="0">
                <a:solidFill>
                  <a:srgbClr val="FF00FF"/>
                </a:solidFill>
                <a:latin typeface="Courier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1800" b="1" dirty="0" err="1">
                <a:solidFill>
                  <a:srgbClr val="FF6600"/>
                </a:solidFill>
                <a:latin typeface="Courier"/>
              </a:rPr>
              <a:t>if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on_cone</a:t>
            </a:r>
            <a:r>
              <a:rPr lang="da-DK" altLang="en-US" sz="1800" b="1" dirty="0">
                <a:solidFill>
                  <a:srgbClr val="FF6600"/>
                </a:solidFill>
                <a:latin typeface="Courier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	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+ ", on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cone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	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price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price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+ 2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	</a:t>
            </a:r>
            <a:r>
              <a:rPr lang="da-DK" altLang="en-US" sz="1800" b="1" dirty="0" err="1">
                <a:solidFill>
                  <a:srgbClr val="FF6600"/>
                </a:solidFill>
                <a:latin typeface="Courier"/>
              </a:rPr>
              <a:t>else</a:t>
            </a:r>
            <a:r>
              <a:rPr lang="da-DK" altLang="en-US" sz="1800" b="1" dirty="0">
                <a:solidFill>
                  <a:srgbClr val="FF6600"/>
                </a:solidFill>
                <a:latin typeface="Courier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	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+ ",</a:t>
            </a:r>
            <a:r>
              <a:rPr lang="da-DK" altLang="en-US" sz="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in</a:t>
            </a:r>
            <a:r>
              <a:rPr lang="da-DK" altLang="en-US" sz="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cup"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		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price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price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+ 1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endParaRPr lang="da-DK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355600" algn="l"/>
                <a:tab pos="723900" algn="l"/>
                <a:tab pos="1193800" algn="l"/>
              </a:tabLst>
              <a:defRPr/>
            </a:pP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	print(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message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 + " $" + 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str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da-DK" altLang="en-US" sz="1800" b="1" dirty="0" err="1">
                <a:solidFill>
                  <a:srgbClr val="000090"/>
                </a:solidFill>
                <a:latin typeface="Courier"/>
              </a:rPr>
              <a:t>price</a:t>
            </a:r>
            <a:r>
              <a:rPr lang="da-DK" altLang="en-US" sz="1800" b="1" dirty="0">
                <a:solidFill>
                  <a:srgbClr val="000090"/>
                </a:solidFill>
                <a:latin typeface="Courier"/>
              </a:rPr>
              <a:t>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92800" y="2346573"/>
            <a:ext cx="3251200" cy="1615827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185738" algn="l"/>
              </a:tabLst>
            </a:pPr>
            <a:r>
              <a:rPr lang="en-US" b="1" dirty="0" err="1">
                <a:solidFill>
                  <a:srgbClr val="000090"/>
                </a:solidFill>
              </a:rPr>
              <a:t>def</a:t>
            </a:r>
            <a:r>
              <a:rPr lang="en-US" b="1" dirty="0">
                <a:solidFill>
                  <a:srgbClr val="000090"/>
                </a:solidFill>
              </a:rPr>
              <a:t> main():</a:t>
            </a:r>
          </a:p>
          <a:p>
            <a:pPr>
              <a:tabLst>
                <a:tab pos="185738" algn="l"/>
              </a:tabLst>
            </a:pPr>
            <a:r>
              <a:rPr lang="en-US" b="1" dirty="0">
                <a:solidFill>
                  <a:srgbClr val="000090"/>
                </a:solidFill>
              </a:rPr>
              <a:t>    </a:t>
            </a:r>
            <a:r>
              <a:rPr lang="en-US" b="1" dirty="0" err="1">
                <a:solidFill>
                  <a:srgbClr val="000090"/>
                </a:solidFill>
              </a:rPr>
              <a:t>ice_cream_info</a:t>
            </a:r>
            <a:r>
              <a:rPr lang="en-US" b="1" dirty="0">
                <a:solidFill>
                  <a:srgbClr val="000090"/>
                </a:solidFill>
              </a:rPr>
              <a:t>(3, True, False)</a:t>
            </a:r>
          </a:p>
          <a:p>
            <a:pPr>
              <a:tabLst>
                <a:tab pos="185738" algn="l"/>
              </a:tabLst>
            </a:pPr>
            <a:r>
              <a:rPr lang="en-US" b="1" dirty="0">
                <a:solidFill>
                  <a:srgbClr val="000090"/>
                </a:solidFill>
              </a:rPr>
              <a:t>    </a:t>
            </a:r>
            <a:r>
              <a:rPr lang="en-US" b="1" dirty="0" err="1">
                <a:solidFill>
                  <a:srgbClr val="000090"/>
                </a:solidFill>
              </a:rPr>
              <a:t>ice_cream_info</a:t>
            </a:r>
            <a:r>
              <a:rPr lang="en-US" b="1" dirty="0">
                <a:solidFill>
                  <a:srgbClr val="000090"/>
                </a:solidFill>
              </a:rPr>
              <a:t>(2, False,</a:t>
            </a:r>
            <a:r>
              <a:rPr lang="en-US" sz="500" b="1" dirty="0">
                <a:solidFill>
                  <a:srgbClr val="000090"/>
                </a:solidFill>
              </a:rPr>
              <a:t> </a:t>
            </a:r>
            <a:r>
              <a:rPr lang="en-US" b="1" dirty="0">
                <a:solidFill>
                  <a:srgbClr val="000090"/>
                </a:solidFill>
              </a:rPr>
              <a:t>False)</a:t>
            </a:r>
          </a:p>
          <a:p>
            <a:pPr>
              <a:tabLst>
                <a:tab pos="185738" algn="l"/>
              </a:tabLst>
            </a:pPr>
            <a:r>
              <a:rPr lang="en-US" b="1" dirty="0">
                <a:solidFill>
                  <a:srgbClr val="000090"/>
                </a:solidFill>
              </a:rPr>
              <a:t>    </a:t>
            </a:r>
            <a:r>
              <a:rPr lang="en-US" b="1" dirty="0" err="1">
                <a:solidFill>
                  <a:srgbClr val="000090"/>
                </a:solidFill>
              </a:rPr>
              <a:t>ice_cream_info</a:t>
            </a:r>
            <a:r>
              <a:rPr lang="en-US" b="1" dirty="0">
                <a:solidFill>
                  <a:srgbClr val="000090"/>
                </a:solidFill>
              </a:rPr>
              <a:t>(4, True, True)</a:t>
            </a:r>
          </a:p>
          <a:p>
            <a:pPr>
              <a:tabLst>
                <a:tab pos="185738" algn="l"/>
              </a:tabLst>
            </a:pPr>
            <a:endParaRPr lang="en-US" sz="900" b="1" dirty="0">
              <a:solidFill>
                <a:srgbClr val="000090"/>
              </a:solidFill>
            </a:endParaRPr>
          </a:p>
          <a:p>
            <a:pPr>
              <a:tabLst>
                <a:tab pos="185738" algn="l"/>
              </a:tabLst>
            </a:pPr>
            <a:r>
              <a:rPr lang="en-US" b="1" dirty="0">
                <a:solidFill>
                  <a:srgbClr val="000090"/>
                </a:solidFill>
                <a:latin typeface="Calibri"/>
                <a:cs typeface="Calibri"/>
              </a:rPr>
              <a:t>main()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8800" y="5934670"/>
            <a:ext cx="3505200" cy="92333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scoops: 3, plus extras, in cup $5.5</a:t>
            </a:r>
          </a:p>
          <a:p>
            <a:r>
              <a:rPr lang="it-IT" b="1" dirty="0" err="1">
                <a:solidFill>
                  <a:srgbClr val="000090"/>
                </a:solidFill>
              </a:rPr>
              <a:t>scoops</a:t>
            </a:r>
            <a:r>
              <a:rPr lang="it-IT" b="1" dirty="0">
                <a:solidFill>
                  <a:srgbClr val="000090"/>
                </a:solidFill>
              </a:rPr>
              <a:t>: 2, in </a:t>
            </a:r>
            <a:r>
              <a:rPr lang="it-IT" b="1" dirty="0" err="1">
                <a:solidFill>
                  <a:srgbClr val="000090"/>
                </a:solidFill>
              </a:rPr>
              <a:t>cup</a:t>
            </a:r>
            <a:r>
              <a:rPr lang="it-IT" b="1" dirty="0">
                <a:solidFill>
                  <a:srgbClr val="000090"/>
                </a:solidFill>
              </a:rPr>
              <a:t> $4.0</a:t>
            </a:r>
          </a:p>
          <a:p>
            <a:r>
              <a:rPr lang="it-IT" b="1" dirty="0" err="1">
                <a:solidFill>
                  <a:srgbClr val="000090"/>
                </a:solidFill>
              </a:rPr>
              <a:t>scoops</a:t>
            </a:r>
            <a:r>
              <a:rPr lang="it-IT" b="1" dirty="0">
                <a:solidFill>
                  <a:srgbClr val="000090"/>
                </a:solidFill>
              </a:rPr>
              <a:t>: 4, plus </a:t>
            </a:r>
            <a:r>
              <a:rPr lang="it-IT" b="1" dirty="0" err="1">
                <a:solidFill>
                  <a:srgbClr val="000090"/>
                </a:solidFill>
              </a:rPr>
              <a:t>extras</a:t>
            </a:r>
            <a:r>
              <a:rPr lang="it-IT" b="1" dirty="0">
                <a:solidFill>
                  <a:srgbClr val="000090"/>
                </a:solidFill>
              </a:rPr>
              <a:t>, on </a:t>
            </a:r>
            <a:r>
              <a:rPr lang="it-IT" b="1" dirty="0" err="1">
                <a:solidFill>
                  <a:srgbClr val="000090"/>
                </a:solidFill>
              </a:rPr>
              <a:t>cone</a:t>
            </a:r>
            <a:r>
              <a:rPr lang="it-IT" sz="800" b="1" dirty="0">
                <a:solidFill>
                  <a:srgbClr val="000090"/>
                </a:solidFill>
              </a:rPr>
              <a:t> </a:t>
            </a:r>
            <a:r>
              <a:rPr lang="it-IT" b="1" dirty="0">
                <a:solidFill>
                  <a:srgbClr val="000090"/>
                </a:solidFill>
              </a:rPr>
              <a:t>$8.0</a:t>
            </a:r>
            <a:endParaRPr lang="en-US" b="1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077200" y="1905000"/>
            <a:ext cx="152400" cy="304800"/>
          </a:xfrm>
          <a:prstGeom prst="straightConnector1">
            <a:avLst/>
          </a:prstGeom>
          <a:ln w="1905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1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Give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763000" cy="469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endParaRPr lang="en-NZ" b="1" dirty="0"/>
          </a:p>
          <a:p>
            <a:pPr lvl="1"/>
            <a:endParaRPr lang="en-GB" b="1" dirty="0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609600" y="838200"/>
            <a:ext cx="7924800" cy="6063198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display_output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(x, y, z):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</a:rPr>
              <a:t>	if x == 5 or y &gt; 5: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</a:rPr>
              <a:t>		if x &gt; 4 and z == 8: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</a:rPr>
              <a:t>			 print("A")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</a:rPr>
              <a:t>		else: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</a:rPr>
              <a:t>			 if y == 6 and z &gt;= x: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</a:rPr>
              <a:t>				 print("B")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</a:rPr>
              <a:t>			 else: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</a:rPr>
              <a:t>				 print("C")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</a:rPr>
              <a:t>	else: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en-US" altLang="en-US" sz="2400" b="1" dirty="0">
                <a:solidFill>
                  <a:srgbClr val="000090"/>
                </a:solidFill>
                <a:latin typeface="Courier"/>
              </a:rPr>
              <a:t>		 print("D")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4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display_output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(4, 6, 8)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4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endParaRPr lang="da-DK" altLang="en-US" sz="2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  <a:tab pos="774700" algn="l"/>
                <a:tab pos="1130300" algn="l"/>
              </a:tabLst>
              <a:defRPr/>
            </a:pPr>
            <a:r>
              <a:rPr lang="da-DK" altLang="en-US" sz="2400" b="1" dirty="0" err="1">
                <a:solidFill>
                  <a:srgbClr val="000090"/>
                </a:solidFill>
                <a:latin typeface="Courier"/>
              </a:rPr>
              <a:t>main</a:t>
            </a:r>
            <a:r>
              <a:rPr lang="da-DK" altLang="en-US" sz="24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77000" y="5534561"/>
            <a:ext cx="2590800" cy="1323439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0090"/>
              </a:solidFill>
            </a:endParaRPr>
          </a:p>
          <a:p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</a:p>
          <a:p>
            <a:endParaRPr lang="en-US" sz="2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03770-39C8-C740-B0B3-66A95F094BF7}"/>
              </a:ext>
            </a:extLst>
          </p:cNvPr>
          <p:cNvSpPr txBox="1"/>
          <p:nvPr/>
        </p:nvSpPr>
        <p:spPr>
          <a:xfrm>
            <a:off x="76200" y="914400"/>
            <a:ext cx="60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rgbClr val="000090"/>
                </a:solidFill>
                <a:latin typeface="Courier" pitchFamily="2" charset="0"/>
              </a:rPr>
              <a:t>1</a:t>
            </a:r>
          </a:p>
          <a:p>
            <a:r>
              <a:rPr lang="en-NZ" sz="2400" b="1" dirty="0">
                <a:solidFill>
                  <a:srgbClr val="000090"/>
                </a:solidFill>
                <a:latin typeface="Courier" pitchFamily="2" charset="0"/>
              </a:rPr>
              <a:t>2</a:t>
            </a:r>
          </a:p>
          <a:p>
            <a:r>
              <a:rPr lang="en-NZ" sz="2400" b="1" dirty="0">
                <a:solidFill>
                  <a:srgbClr val="000090"/>
                </a:solidFill>
                <a:latin typeface="Courier" pitchFamily="2" charset="0"/>
              </a:rPr>
              <a:t>3</a:t>
            </a:r>
          </a:p>
          <a:p>
            <a:r>
              <a:rPr lang="en-NZ" sz="2400" b="1" dirty="0">
                <a:solidFill>
                  <a:srgbClr val="000090"/>
                </a:solidFill>
                <a:latin typeface="Courier" pitchFamily="2" charset="0"/>
              </a:rPr>
              <a:t>4</a:t>
            </a:r>
          </a:p>
          <a:p>
            <a:r>
              <a:rPr lang="en-NZ" sz="2400" b="1" dirty="0">
                <a:solidFill>
                  <a:srgbClr val="000090"/>
                </a:solidFill>
                <a:latin typeface="Courier" pitchFamily="2" charset="0"/>
              </a:rPr>
              <a:t>5</a:t>
            </a:r>
          </a:p>
          <a:p>
            <a:r>
              <a:rPr lang="en-NZ" sz="2400" b="1" dirty="0">
                <a:solidFill>
                  <a:srgbClr val="000090"/>
                </a:solidFill>
                <a:latin typeface="Courier" pitchFamily="2" charset="0"/>
              </a:rPr>
              <a:t>6</a:t>
            </a:r>
          </a:p>
          <a:p>
            <a:r>
              <a:rPr lang="en-NZ" sz="2400" b="1" dirty="0">
                <a:solidFill>
                  <a:srgbClr val="000090"/>
                </a:solidFill>
                <a:latin typeface="Courier" pitchFamily="2" charset="0"/>
              </a:rPr>
              <a:t>7</a:t>
            </a:r>
          </a:p>
          <a:p>
            <a:r>
              <a:rPr lang="en-NZ" sz="2400" b="1" dirty="0">
                <a:solidFill>
                  <a:srgbClr val="000090"/>
                </a:solidFill>
                <a:latin typeface="Courier" pitchFamily="2" charset="0"/>
              </a:rPr>
              <a:t>8</a:t>
            </a:r>
          </a:p>
          <a:p>
            <a:r>
              <a:rPr lang="en-NZ" sz="2400" b="1" dirty="0">
                <a:solidFill>
                  <a:srgbClr val="000090"/>
                </a:solidFill>
                <a:latin typeface="Courier" pitchFamily="2" charset="0"/>
              </a:rPr>
              <a:t>9</a:t>
            </a:r>
          </a:p>
          <a:p>
            <a:r>
              <a:rPr lang="en-NZ" sz="2400" b="1" dirty="0">
                <a:solidFill>
                  <a:srgbClr val="000090"/>
                </a:solidFill>
                <a:latin typeface="Courier" pitchFamily="2" charset="0"/>
              </a:rPr>
              <a:t>10</a:t>
            </a:r>
          </a:p>
          <a:p>
            <a:r>
              <a:rPr lang="en-NZ" sz="2400" b="1" dirty="0">
                <a:solidFill>
                  <a:srgbClr val="000090"/>
                </a:solidFill>
                <a:latin typeface="Courier" pitchFamily="2" charset="0"/>
              </a:rPr>
              <a:t>11</a:t>
            </a:r>
          </a:p>
          <a:p>
            <a:endParaRPr lang="en-NZ" sz="2400" b="1" dirty="0">
              <a:solidFill>
                <a:srgbClr val="000090"/>
              </a:solidFill>
              <a:latin typeface="Courier" pitchFamily="2" charset="0"/>
            </a:endParaRPr>
          </a:p>
          <a:p>
            <a:r>
              <a:rPr lang="en-NZ" sz="2400" b="1" dirty="0">
                <a:solidFill>
                  <a:srgbClr val="000090"/>
                </a:solidFill>
                <a:latin typeface="Courier" pitchFamily="2" charset="0"/>
              </a:rPr>
              <a:t>12</a:t>
            </a:r>
          </a:p>
          <a:p>
            <a:r>
              <a:rPr lang="en-NZ" sz="2400" b="1" dirty="0">
                <a:solidFill>
                  <a:srgbClr val="000090"/>
                </a:solidFill>
                <a:latin typeface="Courier" pitchFamily="2" charset="0"/>
              </a:rPr>
              <a:t>13</a:t>
            </a:r>
          </a:p>
          <a:p>
            <a:endParaRPr lang="en-NZ" sz="2400" b="1" dirty="0">
              <a:solidFill>
                <a:srgbClr val="000090"/>
              </a:solidFill>
              <a:latin typeface="Courier" pitchFamily="2" charset="0"/>
            </a:endParaRPr>
          </a:p>
          <a:p>
            <a:r>
              <a:rPr lang="en-NZ" sz="2400" b="1" dirty="0">
                <a:solidFill>
                  <a:srgbClr val="000090"/>
                </a:solidFill>
                <a:latin typeface="Courier" pitchFamily="2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857560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11894</TotalTime>
  <Words>1790</Words>
  <Application>Microsoft Macintosh PowerPoint</Application>
  <PresentationFormat>On-screen Show (4:3)</PresentationFormat>
  <Paragraphs>703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</vt:lpstr>
      <vt:lpstr>Helvetica</vt:lpstr>
      <vt:lpstr>Lucida Grande</vt:lpstr>
      <vt:lpstr>Wingdings</vt:lpstr>
      <vt:lpstr>Wingdings 3</vt:lpstr>
      <vt:lpstr>Composite</vt:lpstr>
      <vt:lpstr> </vt:lpstr>
      <vt:lpstr>Learning outcomes</vt:lpstr>
      <vt:lpstr>Recap</vt:lpstr>
      <vt:lpstr>Python syntax for an if…else statement</vt:lpstr>
      <vt:lpstr>if…else statement - example</vt:lpstr>
      <vt:lpstr>Give the output</vt:lpstr>
      <vt:lpstr>Complete the function</vt:lpstr>
      <vt:lpstr>Nested if's - example</vt:lpstr>
      <vt:lpstr>Give the output</vt:lpstr>
      <vt:lpstr>Executing one of several options</vt:lpstr>
      <vt:lpstr>Complete the function</vt:lpstr>
      <vt:lpstr>Python syntax of an if…elif statement</vt:lpstr>
      <vt:lpstr>Python syntax for an if…elif statement</vt:lpstr>
      <vt:lpstr>An if…elif statement - example</vt:lpstr>
      <vt:lpstr>Complete the function</vt:lpstr>
      <vt:lpstr>Complete the function</vt:lpstr>
      <vt:lpstr>If statements – exercise</vt:lpstr>
      <vt:lpstr>get_random_horoscope() – solution 1 </vt:lpstr>
      <vt:lpstr>get_random_horoscope() – solution 2</vt:lpstr>
      <vt:lpstr>get_random_horoscope() function – solution 3</vt:lpstr>
      <vt:lpstr>get_random_horoscope() – solution 4</vt:lpstr>
      <vt:lpstr>get_random_horoscope() – solution 5</vt:lpstr>
      <vt:lpstr>get_random_horoscope() – solution 6</vt:lpstr>
      <vt:lpstr>get_random_horoscope() – OOOPS!</vt:lpstr>
      <vt:lpstr>Summary</vt:lpstr>
      <vt:lpstr>Examples of Python features used in this lecture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250</dc:title>
  <dc:creator>Andrew Luxton-Reilly</dc:creator>
  <cp:lastModifiedBy>Microsoft Office User</cp:lastModifiedBy>
  <cp:revision>411</cp:revision>
  <cp:lastPrinted>2019-01-16T01:57:18Z</cp:lastPrinted>
  <dcterms:created xsi:type="dcterms:W3CDTF">2006-08-16T00:00:00Z</dcterms:created>
  <dcterms:modified xsi:type="dcterms:W3CDTF">2020-01-15T02:15:14Z</dcterms:modified>
</cp:coreProperties>
</file>