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
  </p:notesMasterIdLst>
  <p:handoutMasterIdLst>
    <p:handoutMasterId r:id="rId21"/>
  </p:handoutMasterIdLst>
  <p:sldIdLst>
    <p:sldId id="256" r:id="rId2"/>
    <p:sldId id="257" r:id="rId3"/>
    <p:sldId id="315" r:id="rId4"/>
    <p:sldId id="316" r:id="rId5"/>
    <p:sldId id="336" r:id="rId6"/>
    <p:sldId id="337" r:id="rId7"/>
    <p:sldId id="331" r:id="rId8"/>
    <p:sldId id="338" r:id="rId9"/>
    <p:sldId id="297" r:id="rId10"/>
    <p:sldId id="317" r:id="rId11"/>
    <p:sldId id="345" r:id="rId12"/>
    <p:sldId id="346" r:id="rId13"/>
    <p:sldId id="339" r:id="rId14"/>
    <p:sldId id="342" r:id="rId15"/>
    <p:sldId id="343" r:id="rId16"/>
    <p:sldId id="340" r:id="rId17"/>
    <p:sldId id="311" r:id="rId18"/>
    <p:sldId id="312" r:id="rId19"/>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a:srgbClr val="BF6CCE"/>
    <a:srgbClr val="33A3FF"/>
    <a:srgbClr val="00FF00"/>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38"/>
    <p:restoredTop sz="82623" autoAdjust="0"/>
  </p:normalViewPr>
  <p:slideViewPr>
    <p:cSldViewPr>
      <p:cViewPr varScale="1">
        <p:scale>
          <a:sx n="107" d="100"/>
          <a:sy n="107" d="100"/>
        </p:scale>
        <p:origin x="176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5438459" y="0"/>
            <a:ext cx="4160520" cy="365760"/>
          </a:xfrm>
          <a:prstGeom prst="rect">
            <a:avLst/>
          </a:prstGeom>
        </p:spPr>
        <p:txBody>
          <a:bodyPr vert="horz" lIns="91440" tIns="45720" rIns="91440" bIns="45720" rtlCol="0"/>
          <a:lstStyle>
            <a:lvl1pPr algn="r">
              <a:defRPr sz="1200"/>
            </a:lvl1pPr>
          </a:lstStyle>
          <a:p>
            <a:endParaRPr lang="en-NZ" dirty="0"/>
          </a:p>
        </p:txBody>
      </p:sp>
      <p:sp>
        <p:nvSpPr>
          <p:cNvPr id="4" name="Footer Placeholder 3"/>
          <p:cNvSpPr>
            <a:spLocks noGrp="1"/>
          </p:cNvSpPr>
          <p:nvPr>
            <p:ph type="ftr" sz="quarter" idx="2"/>
          </p:nvPr>
        </p:nvSpPr>
        <p:spPr>
          <a:xfrm>
            <a:off x="0" y="6948170"/>
            <a:ext cx="4160520" cy="365760"/>
          </a:xfrm>
          <a:prstGeom prst="rect">
            <a:avLst/>
          </a:prstGeom>
        </p:spPr>
        <p:txBody>
          <a:bodyPr vert="horz" lIns="91440" tIns="45720" rIns="91440" bIns="45720" rtlCol="0" anchor="b"/>
          <a:lstStyle>
            <a:lvl1pPr algn="l">
              <a:defRPr sz="1200"/>
            </a:lvl1pPr>
          </a:lstStyle>
          <a:p>
            <a:r>
              <a:rPr lang="en-NZ" dirty="0">
                <a:latin typeface="Calibri"/>
                <a:cs typeface="Calibri"/>
              </a:rPr>
              <a:t>CompSci 101</a:t>
            </a:r>
          </a:p>
        </p:txBody>
      </p:sp>
      <p:sp>
        <p:nvSpPr>
          <p:cNvPr id="5" name="Slide Number Placeholder 4"/>
          <p:cNvSpPr>
            <a:spLocks noGrp="1"/>
          </p:cNvSpPr>
          <p:nvPr>
            <p:ph type="sldNum" sz="quarter" idx="3"/>
          </p:nvPr>
        </p:nvSpPr>
        <p:spPr>
          <a:xfrm>
            <a:off x="5438459" y="6948170"/>
            <a:ext cx="4160520" cy="3657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438459" y="0"/>
            <a:ext cx="4160520" cy="3657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60121" y="3474720"/>
            <a:ext cx="7680960" cy="32918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948170"/>
            <a:ext cx="4160520" cy="365760"/>
          </a:xfrm>
          <a:prstGeom prst="rect">
            <a:avLst/>
          </a:prstGeom>
        </p:spPr>
        <p:txBody>
          <a:bodyPr vert="horz" lIns="91440" tIns="45720" rIns="91440" bIns="45720" rtlCol="0" anchor="b"/>
          <a:lstStyle>
            <a:lvl1pPr algn="l">
              <a:defRPr sz="1200"/>
            </a:lvl1pPr>
          </a:lstStyle>
          <a:p>
            <a:r>
              <a:rPr lang="en-NZ"/>
              <a:t>CompSci 101</a:t>
            </a:r>
          </a:p>
        </p:txBody>
      </p:sp>
      <p:sp>
        <p:nvSpPr>
          <p:cNvPr id="7" name="Slide Number Placeholder 6"/>
          <p:cNvSpPr>
            <a:spLocks noGrp="1"/>
          </p:cNvSpPr>
          <p:nvPr>
            <p:ph type="sldNum" sz="quarter" idx="5"/>
          </p:nvPr>
        </p:nvSpPr>
        <p:spPr>
          <a:xfrm>
            <a:off x="5438459" y="6948170"/>
            <a:ext cx="4160520" cy="3657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15</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16</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25320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7</a:t>
            </a:r>
            <a:endParaRPr lang="en-US" dirty="0">
              <a:latin typeface="Courier"/>
              <a:cs typeface="Courier"/>
            </a:endParaRPr>
          </a:p>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39200" cy="5791200"/>
          </a:xfrm>
          <a:prstGeom prst="rect">
            <a:avLst/>
          </a:prstGeo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0" y="0"/>
            <a:ext cx="9144000" cy="762000"/>
          </a:xfrm>
          <a:prstGeom prst="rect">
            <a:avLst/>
          </a:prstGeom>
        </p:spPr>
        <p:txBody>
          <a:bodyPr anchor="b" anchorCtr="0">
            <a:normAutofit/>
          </a:bodyPr>
          <a:lstStyle>
            <a:lvl1pPr algn="ctr">
              <a:defRPr sz="3600" b="1"/>
            </a:lvl1pPr>
          </a:lstStyle>
          <a:p>
            <a:r>
              <a:rPr lang="en-US" dirty="0"/>
              <a:t>Click to edit Master title style</a:t>
            </a:r>
          </a:p>
        </p:txBody>
      </p:sp>
      <p:sp>
        <p:nvSpPr>
          <p:cNvPr id="8" name="Slide Number Placeholder 7"/>
          <p:cNvSpPr>
            <a:spLocks noGrp="1"/>
          </p:cNvSpPr>
          <p:nvPr>
            <p:ph type="sldNum" sz="quarter" idx="4"/>
          </p:nvPr>
        </p:nvSpPr>
        <p:spPr>
          <a:xfrm>
            <a:off x="8305800"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9" name="Footer Placeholder 9"/>
          <p:cNvSpPr>
            <a:spLocks noGrp="1"/>
          </p:cNvSpPr>
          <p:nvPr>
            <p:ph type="ftr" sz="quarter" idx="3"/>
          </p:nvPr>
        </p:nvSpPr>
        <p:spPr>
          <a:xfrm>
            <a:off x="5562600" y="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0" indent="0" algn="l" defTabSz="914400" rtl="0" eaLnBrk="1" latinLnBrk="0" hangingPunct="1">
        <a:spcBef>
          <a:spcPct val="20000"/>
        </a:spcBef>
        <a:buClr>
          <a:schemeClr val="tx1">
            <a:lumMod val="50000"/>
            <a:lumOff val="50000"/>
          </a:schemeClr>
        </a:buClr>
        <a:buFont typeface="Wingdings" pitchFamily="2" charset="2"/>
        <a:buNone/>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438400" y="3657600"/>
            <a:ext cx="3962400" cy="2133600"/>
          </a:xfrm>
          <a:prstGeom prst="rect">
            <a:avLst/>
          </a:prstGeom>
        </p:spPr>
        <p:txBody>
          <a:bodyPr>
            <a:normAutofit/>
          </a:bodyPr>
          <a:lstStyle/>
          <a:p>
            <a:pPr algn="ctr"/>
            <a:r>
              <a:rPr lang="en-NZ" sz="2400" dirty="0">
                <a:solidFill>
                  <a:srgbClr val="000090"/>
                </a:solidFill>
                <a:latin typeface="Calibri"/>
                <a:cs typeface="Calibri"/>
              </a:rPr>
              <a:t>Lecture 13 – range function, </a:t>
            </a:r>
            <a:r>
              <a:rPr lang="en-US" sz="2400" dirty="0">
                <a:solidFill>
                  <a:srgbClr val="000090"/>
                </a:solidFill>
                <a:latin typeface="Calibri"/>
                <a:ea typeface="Lucida Grande"/>
                <a:cs typeface="Calibri"/>
              </a:rPr>
              <a:t>for…in range() loops</a:t>
            </a:r>
            <a:endParaRPr lang="en-US" sz="2400" dirty="0">
              <a:solidFill>
                <a:srgbClr val="000090"/>
              </a:solidFill>
              <a:latin typeface="Calibri"/>
              <a:ea typeface="Calibri"/>
              <a:cs typeface="Calibri"/>
            </a:endParaRPr>
          </a:p>
        </p:txBody>
      </p:sp>
      <p:sp>
        <p:nvSpPr>
          <p:cNvPr id="4" name="Title 3"/>
          <p:cNvSpPr>
            <a:spLocks noGrp="1"/>
          </p:cNvSpPr>
          <p:nvPr>
            <p:ph type="title" idx="4294967295"/>
          </p:nvPr>
        </p:nvSpPr>
        <p:spPr>
          <a:xfrm>
            <a:off x="2438400" y="1447800"/>
            <a:ext cx="3962400" cy="2133600"/>
          </a:xfrm>
          <a:prstGeom prst="rect">
            <a:avLst/>
          </a:prstGeom>
        </p:spPr>
        <p:txBody>
          <a:bodyPr/>
          <a:lstStyle/>
          <a:p>
            <a:r>
              <a:rPr lang="en-US" dirty="0"/>
              <a:t> </a:t>
            </a:r>
          </a:p>
        </p:txBody>
      </p:sp>
      <p:sp>
        <p:nvSpPr>
          <p:cNvPr id="6"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7"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9"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0"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1" name="Title 1"/>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2"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3"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4"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5" name="Title 4"/>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6" name="Title 4"/>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7" name="Title 4"/>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8" name="Title 2"/>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9"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20"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286000"/>
            <a:ext cx="432048" cy="43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itle 1"/>
          <p:cNvSpPr txBox="1">
            <a:spLocks/>
          </p:cNvSpPr>
          <p:nvPr/>
        </p:nvSpPr>
        <p:spPr>
          <a:xfrm>
            <a:off x="2209800" y="12192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5400" b="1" dirty="0"/>
              <a:t>COMPSCI 1  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Complete the loops</a:t>
            </a:r>
          </a:p>
        </p:txBody>
      </p:sp>
      <p:sp>
        <p:nvSpPr>
          <p:cNvPr id="3" name="Content Placeholder 2"/>
          <p:cNvSpPr>
            <a:spLocks noGrp="1"/>
          </p:cNvSpPr>
          <p:nvPr>
            <p:ph sz="quarter" idx="1"/>
          </p:nvPr>
        </p:nvSpPr>
        <p:spPr>
          <a:xfrm>
            <a:off x="152400" y="609600"/>
            <a:ext cx="8763000" cy="4691211"/>
          </a:xfrm>
        </p:spPr>
        <p:txBody>
          <a:bodyPr>
            <a:normAutofit/>
          </a:bodyPr>
          <a:lstStyle/>
          <a:p>
            <a:r>
              <a:rPr lang="en-US" dirty="0"/>
              <a:t> </a:t>
            </a:r>
            <a:r>
              <a:rPr lang="en-GB" dirty="0"/>
              <a:t>Complete the </a:t>
            </a:r>
            <a:r>
              <a:rPr lang="en-GB" dirty="0">
                <a:latin typeface="Courier" pitchFamily="2" charset="0"/>
              </a:rPr>
              <a:t>for…in range() </a:t>
            </a:r>
            <a:r>
              <a:rPr lang="en-GB" dirty="0"/>
              <a:t>loop so that the output is:</a:t>
            </a:r>
          </a:p>
          <a:p>
            <a:endParaRPr lang="en-GB" dirty="0"/>
          </a:p>
          <a:p>
            <a:endParaRPr lang="en-GB" dirty="0"/>
          </a:p>
          <a:p>
            <a:endParaRPr lang="en-GB" dirty="0"/>
          </a:p>
          <a:p>
            <a:endParaRPr lang="en-GB" dirty="0"/>
          </a:p>
          <a:p>
            <a:endParaRPr lang="en-GB" dirty="0"/>
          </a:p>
          <a:p>
            <a:endParaRPr lang="en-GB" sz="4400" dirty="0"/>
          </a:p>
          <a:p>
            <a:r>
              <a:rPr lang="en-GB" dirty="0"/>
              <a:t>Complete the </a:t>
            </a:r>
            <a:r>
              <a:rPr lang="en-GB" dirty="0">
                <a:latin typeface="Courier" pitchFamily="2" charset="0"/>
              </a:rPr>
              <a:t>for…in range() </a:t>
            </a:r>
            <a:r>
              <a:rPr lang="en-GB" dirty="0"/>
              <a:t>loop so that the output is:</a:t>
            </a:r>
            <a:endParaRPr lang="en-NZ"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8" name="Text Box 9"/>
          <p:cNvSpPr txBox="1">
            <a:spLocks noChangeArrowheads="1"/>
          </p:cNvSpPr>
          <p:nvPr/>
        </p:nvSpPr>
        <p:spPr bwMode="auto">
          <a:xfrm>
            <a:off x="381000" y="1828800"/>
            <a:ext cx="8153400" cy="156966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 pos="774700" algn="l"/>
                <a:tab pos="1130300" algn="l"/>
              </a:tabLst>
              <a:defRPr/>
            </a:pPr>
            <a:r>
              <a:rPr lang="en-US" altLang="en-US" sz="2400" b="1" dirty="0">
                <a:solidFill>
                  <a:srgbClr val="000090"/>
                </a:solidFill>
                <a:latin typeface="Courier"/>
              </a:rPr>
              <a:t>for              in                    :</a:t>
            </a:r>
          </a:p>
          <a:p>
            <a:pPr>
              <a:spcBef>
                <a:spcPct val="0"/>
              </a:spcBef>
              <a:buClrTx/>
              <a:buSzTx/>
              <a:buNone/>
              <a:tabLst>
                <a:tab pos="355600" algn="l"/>
                <a:tab pos="774700" algn="l"/>
                <a:tab pos="1130300" algn="l"/>
              </a:tabLst>
              <a:defRPr/>
            </a:pPr>
            <a:r>
              <a:rPr lang="en-US" altLang="en-US" sz="2400" b="1" dirty="0">
                <a:solidFill>
                  <a:srgbClr val="000090"/>
                </a:solidFill>
                <a:latin typeface="Courier"/>
              </a:rPr>
              <a:t>	print(number, end = " ")</a:t>
            </a:r>
          </a:p>
          <a:p>
            <a:pPr>
              <a:spcBef>
                <a:spcPct val="0"/>
              </a:spcBef>
              <a:buClrTx/>
              <a:buSzTx/>
              <a:buNone/>
              <a:tabLst>
                <a:tab pos="355600" algn="l"/>
                <a:tab pos="774700" algn="l"/>
                <a:tab pos="1130300" algn="l"/>
              </a:tabLst>
              <a:defRPr/>
            </a:pPr>
            <a:endParaRPr lang="en-US" altLang="en-US" sz="2400" b="1" dirty="0">
              <a:solidFill>
                <a:srgbClr val="000090"/>
              </a:solidFill>
              <a:latin typeface="Courier"/>
            </a:endParaRPr>
          </a:p>
          <a:p>
            <a:pPr>
              <a:spcBef>
                <a:spcPct val="0"/>
              </a:spcBef>
              <a:buClrTx/>
              <a:buSzTx/>
              <a:buNone/>
              <a:tabLst>
                <a:tab pos="355600" algn="l"/>
                <a:tab pos="774700" algn="l"/>
                <a:tab pos="1130300" algn="l"/>
              </a:tabLst>
              <a:defRPr/>
            </a:pPr>
            <a:r>
              <a:rPr lang="en-US" altLang="en-US" sz="2400" b="1" dirty="0">
                <a:solidFill>
                  <a:srgbClr val="000090"/>
                </a:solidFill>
                <a:latin typeface="Courier"/>
              </a:rPr>
              <a:t>print()</a:t>
            </a:r>
          </a:p>
        </p:txBody>
      </p:sp>
      <p:sp>
        <p:nvSpPr>
          <p:cNvPr id="9" name="TextBox 8"/>
          <p:cNvSpPr txBox="1"/>
          <p:nvPr/>
        </p:nvSpPr>
        <p:spPr>
          <a:xfrm>
            <a:off x="2876550" y="1138535"/>
            <a:ext cx="3162300" cy="461665"/>
          </a:xfrm>
          <a:prstGeom prst="rect">
            <a:avLst/>
          </a:prstGeom>
          <a:solidFill>
            <a:srgbClr val="E3EBF3"/>
          </a:solidFill>
          <a:ln>
            <a:solidFill>
              <a:srgbClr val="0000FF"/>
            </a:solidFill>
          </a:ln>
          <a:effectLst/>
        </p:spPr>
        <p:txBody>
          <a:bodyPr wrap="square" rtlCol="0">
            <a:spAutoFit/>
          </a:bodyPr>
          <a:lstStyle/>
          <a:p>
            <a:r>
              <a:rPr lang="en-US" sz="2400" b="1" dirty="0">
                <a:solidFill>
                  <a:srgbClr val="000090"/>
                </a:solidFill>
                <a:latin typeface="Courier"/>
                <a:cs typeface="Courier"/>
              </a:rPr>
              <a:t>7 10 13 16 </a:t>
            </a:r>
            <a:r>
              <a:rPr lang="en-US" sz="2400" b="1">
                <a:solidFill>
                  <a:srgbClr val="000090"/>
                </a:solidFill>
                <a:latin typeface="Courier"/>
                <a:cs typeface="Courier"/>
              </a:rPr>
              <a:t>19 22</a:t>
            </a:r>
            <a:endParaRPr lang="en-US" sz="2400" b="1" dirty="0">
              <a:solidFill>
                <a:srgbClr val="000090"/>
              </a:solidFill>
              <a:latin typeface="Courier"/>
              <a:cs typeface="Courier"/>
            </a:endParaRPr>
          </a:p>
        </p:txBody>
      </p:sp>
      <p:sp>
        <p:nvSpPr>
          <p:cNvPr id="10" name="Text Box 9"/>
          <p:cNvSpPr txBox="1">
            <a:spLocks noChangeArrowheads="1"/>
          </p:cNvSpPr>
          <p:nvPr/>
        </p:nvSpPr>
        <p:spPr bwMode="auto">
          <a:xfrm>
            <a:off x="381000" y="5135940"/>
            <a:ext cx="8153400" cy="156966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 pos="774700" algn="l"/>
                <a:tab pos="1130300" algn="l"/>
              </a:tabLst>
              <a:defRPr/>
            </a:pPr>
            <a:r>
              <a:rPr lang="en-US" altLang="en-US" sz="2400" b="1" dirty="0">
                <a:solidFill>
                  <a:srgbClr val="000090"/>
                </a:solidFill>
                <a:latin typeface="Courier"/>
              </a:rPr>
              <a:t>for              in                    :</a:t>
            </a:r>
          </a:p>
          <a:p>
            <a:pPr>
              <a:spcBef>
                <a:spcPct val="0"/>
              </a:spcBef>
              <a:buClrTx/>
              <a:buSzTx/>
              <a:buNone/>
              <a:tabLst>
                <a:tab pos="355600" algn="l"/>
                <a:tab pos="774700" algn="l"/>
                <a:tab pos="1130300" algn="l"/>
              </a:tabLst>
              <a:defRPr/>
            </a:pPr>
            <a:r>
              <a:rPr lang="en-US" altLang="en-US" sz="2400" b="1" dirty="0">
                <a:solidFill>
                  <a:srgbClr val="000090"/>
                </a:solidFill>
                <a:latin typeface="Courier"/>
              </a:rPr>
              <a:t>	print(value, end = " ")</a:t>
            </a:r>
          </a:p>
          <a:p>
            <a:pPr>
              <a:spcBef>
                <a:spcPct val="0"/>
              </a:spcBef>
              <a:buClrTx/>
              <a:buSzTx/>
              <a:buNone/>
              <a:tabLst>
                <a:tab pos="355600" algn="l"/>
                <a:tab pos="774700" algn="l"/>
                <a:tab pos="1130300" algn="l"/>
              </a:tabLst>
              <a:defRPr/>
            </a:pPr>
            <a:endParaRPr lang="en-US" altLang="en-US" sz="2400" b="1" dirty="0">
              <a:solidFill>
                <a:srgbClr val="000090"/>
              </a:solidFill>
              <a:latin typeface="Courier"/>
            </a:endParaRPr>
          </a:p>
          <a:p>
            <a:pPr>
              <a:spcBef>
                <a:spcPct val="0"/>
              </a:spcBef>
              <a:buClrTx/>
              <a:buSzTx/>
              <a:buNone/>
              <a:tabLst>
                <a:tab pos="355600" algn="l"/>
                <a:tab pos="774700" algn="l"/>
                <a:tab pos="1130300" algn="l"/>
              </a:tabLst>
              <a:defRPr/>
            </a:pPr>
            <a:r>
              <a:rPr lang="en-US" altLang="en-US" sz="2400" b="1" dirty="0">
                <a:solidFill>
                  <a:srgbClr val="000090"/>
                </a:solidFill>
                <a:latin typeface="Courier"/>
              </a:rPr>
              <a:t>print()</a:t>
            </a:r>
          </a:p>
        </p:txBody>
      </p:sp>
      <p:sp>
        <p:nvSpPr>
          <p:cNvPr id="11" name="TextBox 10"/>
          <p:cNvSpPr txBox="1"/>
          <p:nvPr/>
        </p:nvSpPr>
        <p:spPr>
          <a:xfrm>
            <a:off x="1924050" y="4572000"/>
            <a:ext cx="5067300" cy="461665"/>
          </a:xfrm>
          <a:prstGeom prst="rect">
            <a:avLst/>
          </a:prstGeom>
          <a:solidFill>
            <a:srgbClr val="E3EBF3"/>
          </a:solidFill>
          <a:ln>
            <a:solidFill>
              <a:srgbClr val="0000FF"/>
            </a:solidFill>
          </a:ln>
          <a:effectLst/>
        </p:spPr>
        <p:txBody>
          <a:bodyPr wrap="square" rtlCol="0">
            <a:spAutoFit/>
          </a:bodyPr>
          <a:lstStyle/>
          <a:p>
            <a:r>
              <a:rPr lang="en-US" sz="2400" b="1" dirty="0">
                <a:solidFill>
                  <a:srgbClr val="000090"/>
                </a:solidFill>
                <a:latin typeface="Courier"/>
                <a:cs typeface="Courier"/>
              </a:rPr>
              <a:t>30 25 20 15 10 5 0 -5 -10</a:t>
            </a:r>
          </a:p>
        </p:txBody>
      </p:sp>
    </p:spTree>
    <p:extLst>
      <p:ext uri="{BB962C8B-B14F-4D97-AF65-F5344CB8AC3E}">
        <p14:creationId xmlns:p14="http://schemas.microsoft.com/office/powerpoint/2010/main" val="1203323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NZ" dirty="0"/>
              <a:t>Complete the function</a:t>
            </a:r>
          </a:p>
        </p:txBody>
      </p:sp>
      <p:sp>
        <p:nvSpPr>
          <p:cNvPr id="3" name="Content Placeholder 2"/>
          <p:cNvSpPr>
            <a:spLocks noGrp="1"/>
          </p:cNvSpPr>
          <p:nvPr>
            <p:ph sz="quarter" idx="1"/>
          </p:nvPr>
        </p:nvSpPr>
        <p:spPr>
          <a:xfrm>
            <a:off x="152400" y="533400"/>
            <a:ext cx="7924800" cy="4691211"/>
          </a:xfrm>
        </p:spPr>
        <p:txBody>
          <a:bodyPr>
            <a:normAutofit/>
          </a:bodyPr>
          <a:lstStyle/>
          <a:p>
            <a:pPr>
              <a:spcBef>
                <a:spcPts val="200"/>
              </a:spcBef>
            </a:pPr>
            <a:r>
              <a:rPr lang="en-US" dirty="0"/>
              <a:t>An amount doubles each year.  Using a </a:t>
            </a:r>
            <a:r>
              <a:rPr lang="en-US" dirty="0">
                <a:latin typeface="Courier" pitchFamily="2" charset="0"/>
              </a:rPr>
              <a:t>for…in range() </a:t>
            </a:r>
            <a:r>
              <a:rPr lang="en-US" dirty="0"/>
              <a:t>loop complete the </a:t>
            </a:r>
            <a:r>
              <a:rPr lang="da-DK" altLang="en-US" dirty="0" err="1">
                <a:latin typeface="Courier"/>
              </a:rPr>
              <a:t>double_each_year</a:t>
            </a:r>
            <a:r>
              <a:rPr lang="da-DK" altLang="en-US" dirty="0">
                <a:latin typeface="Courier"/>
              </a:rPr>
              <a:t>() </a:t>
            </a:r>
            <a:r>
              <a:rPr lang="en-US" dirty="0"/>
              <a:t>function which prints the growth of the parameter, (</a:t>
            </a:r>
            <a:r>
              <a:rPr lang="en-US" dirty="0" err="1">
                <a:latin typeface="Courier"/>
                <a:cs typeface="Courier"/>
              </a:rPr>
              <a:t>start_amt</a:t>
            </a:r>
            <a:r>
              <a:rPr lang="en-US" dirty="0">
                <a:cs typeface="Courier"/>
              </a:rPr>
              <a:t>)</a:t>
            </a:r>
            <a:r>
              <a:rPr lang="en-US" dirty="0">
                <a:latin typeface="Courier"/>
                <a:cs typeface="Courier"/>
              </a:rPr>
              <a:t> </a:t>
            </a:r>
          </a:p>
          <a:p>
            <a:pPr>
              <a:spcBef>
                <a:spcPts val="200"/>
              </a:spcBef>
            </a:pPr>
            <a:r>
              <a:rPr lang="en-US" dirty="0"/>
              <a:t>for the given number of years (</a:t>
            </a:r>
            <a:r>
              <a:rPr lang="en-US" dirty="0" err="1">
                <a:latin typeface="Courier"/>
                <a:cs typeface="Courier"/>
              </a:rPr>
              <a:t>num_years</a:t>
            </a:r>
            <a:r>
              <a:rPr lang="en-US" dirty="0">
                <a:cs typeface="Courier"/>
              </a:rPr>
              <a:t>)</a:t>
            </a:r>
            <a:r>
              <a:rPr lang="en-US" dirty="0"/>
              <a:t>.   </a:t>
            </a:r>
          </a:p>
          <a:p>
            <a:pPr>
              <a:spcBef>
                <a:spcPts val="200"/>
              </a:spcBef>
            </a:pPr>
            <a:r>
              <a:rPr lang="en-US" dirty="0"/>
              <a:t>The first line printed by the function is the starting </a:t>
            </a:r>
          </a:p>
          <a:p>
            <a:pPr>
              <a:spcBef>
                <a:spcPts val="200"/>
              </a:spcBef>
            </a:pPr>
            <a:r>
              <a:rPr lang="en-US" dirty="0"/>
              <a:t>amount.  Each line of the output is numbered starting </a:t>
            </a:r>
          </a:p>
          <a:p>
            <a:pPr>
              <a:spcBef>
                <a:spcPts val="200"/>
              </a:spcBef>
            </a:pPr>
            <a:r>
              <a:rPr lang="en-US" dirty="0"/>
              <a:t>from the number 1.   The function returns the final </a:t>
            </a:r>
          </a:p>
          <a:p>
            <a:pPr>
              <a:spcBef>
                <a:spcPts val="200"/>
              </a:spcBef>
            </a:pPr>
            <a:r>
              <a:rPr lang="en-US" dirty="0"/>
              <a:t>amount.</a:t>
            </a:r>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12" name="Text Box 9"/>
          <p:cNvSpPr txBox="1">
            <a:spLocks noChangeArrowheads="1"/>
          </p:cNvSpPr>
          <p:nvPr/>
        </p:nvSpPr>
        <p:spPr bwMode="auto">
          <a:xfrm>
            <a:off x="0" y="3657600"/>
            <a:ext cx="7620000" cy="298543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double_each_year</a:t>
            </a:r>
            <a:r>
              <a:rPr lang="da-DK" altLang="en-US" sz="1800" b="1" dirty="0">
                <a:solidFill>
                  <a:srgbClr val="000090"/>
                </a:solidFill>
                <a:latin typeface="Courier"/>
              </a:rPr>
              <a:t>(</a:t>
            </a:r>
            <a:r>
              <a:rPr lang="da-DK" altLang="en-US" sz="1800" b="1" dirty="0" err="1">
                <a:solidFill>
                  <a:srgbClr val="000090"/>
                </a:solidFill>
                <a:latin typeface="Courier"/>
              </a:rPr>
              <a:t>start_amt</a:t>
            </a:r>
            <a:r>
              <a:rPr lang="da-DK" altLang="en-US" sz="1800" b="1" dirty="0">
                <a:solidFill>
                  <a:srgbClr val="000090"/>
                </a:solidFill>
                <a:latin typeface="Courier"/>
              </a:rPr>
              <a:t>, </a:t>
            </a:r>
            <a:r>
              <a:rPr lang="da-DK" altLang="en-US" sz="1800" b="1" dirty="0" err="1">
                <a:solidFill>
                  <a:srgbClr val="000090"/>
                </a:solidFill>
                <a:latin typeface="Courier"/>
              </a:rPr>
              <a:t>num_years</a:t>
            </a:r>
            <a:r>
              <a:rPr lang="da-DK" altLang="en-US" sz="1800" b="1" dirty="0">
                <a:solidFill>
                  <a:srgbClr val="000090"/>
                </a:solidFill>
                <a:latin typeface="Courier"/>
              </a:rPr>
              <a:t>):</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cs typeface="Courier"/>
              </a:rPr>
              <a:t>	print("</a:t>
            </a:r>
            <a:r>
              <a:rPr lang="en-US" sz="1800" b="1" dirty="0">
                <a:solidFill>
                  <a:srgbClr val="000090"/>
                </a:solidFill>
                <a:latin typeface="Courier"/>
                <a:cs typeface="Courier"/>
              </a:rPr>
              <a:t>After</a:t>
            </a:r>
            <a:r>
              <a:rPr lang="en-US" sz="900" b="1" dirty="0">
                <a:solidFill>
                  <a:srgbClr val="000090"/>
                </a:solidFill>
                <a:latin typeface="Courier"/>
                <a:cs typeface="Courier"/>
              </a:rPr>
              <a:t> </a:t>
            </a:r>
            <a:r>
              <a:rPr lang="en-US" sz="1800" b="1" dirty="0">
                <a:solidFill>
                  <a:srgbClr val="000090"/>
                </a:solidFill>
                <a:latin typeface="Courier"/>
                <a:cs typeface="Courier"/>
              </a:rPr>
              <a:t>4</a:t>
            </a:r>
            <a:r>
              <a:rPr lang="en-US" sz="800" b="1" dirty="0">
                <a:solidFill>
                  <a:srgbClr val="000090"/>
                </a:solidFill>
                <a:latin typeface="Courier"/>
                <a:cs typeface="Courier"/>
              </a:rPr>
              <a:t> </a:t>
            </a:r>
            <a:r>
              <a:rPr lang="en-US" sz="1800" b="1" dirty="0">
                <a:solidFill>
                  <a:srgbClr val="000090"/>
                </a:solidFill>
                <a:latin typeface="Courier"/>
                <a:cs typeface="Courier"/>
              </a:rPr>
              <a:t>years:",</a:t>
            </a:r>
            <a:r>
              <a:rPr lang="en-US" sz="400" b="1" dirty="0">
                <a:solidFill>
                  <a:srgbClr val="000090"/>
                </a:solidFill>
                <a:latin typeface="Courier"/>
                <a:cs typeface="Courier"/>
              </a:rPr>
              <a:t> </a:t>
            </a:r>
            <a:r>
              <a:rPr lang="da-DK" altLang="en-US" sz="1800" b="1" dirty="0" err="1">
                <a:solidFill>
                  <a:srgbClr val="000090"/>
                </a:solidFill>
                <a:latin typeface="Courier"/>
                <a:cs typeface="Courier"/>
              </a:rPr>
              <a:t>double_each_year</a:t>
            </a:r>
            <a:r>
              <a:rPr lang="da-DK" altLang="en-US" sz="1800" b="1" dirty="0">
                <a:solidFill>
                  <a:srgbClr val="000090"/>
                </a:solidFill>
                <a:latin typeface="Courier"/>
                <a:cs typeface="Courier"/>
              </a:rPr>
              <a:t>(24,</a:t>
            </a:r>
            <a:r>
              <a:rPr lang="en-US" sz="800" b="1" dirty="0">
                <a:solidFill>
                  <a:srgbClr val="000090"/>
                </a:solidFill>
                <a:latin typeface="Courier"/>
                <a:cs typeface="Courier"/>
              </a:rPr>
              <a:t> </a:t>
            </a:r>
            <a:r>
              <a:rPr lang="da-DK" altLang="en-US" sz="1800" b="1" dirty="0">
                <a:solidFill>
                  <a:srgbClr val="000090"/>
                </a:solidFill>
                <a:latin typeface="Courier"/>
                <a:cs typeface="Courier"/>
              </a:rPr>
              <a:t>4))</a:t>
            </a:r>
          </a:p>
          <a:p>
            <a:pPr>
              <a:spcBef>
                <a:spcPct val="0"/>
              </a:spcBef>
              <a:buClrTx/>
              <a:buSzTx/>
              <a:buNone/>
              <a:tabLst>
                <a:tab pos="355600" algn="l"/>
              </a:tabLst>
              <a:defRPr/>
            </a:pPr>
            <a:r>
              <a:rPr lang="da-DK" altLang="en-US" sz="1800" b="1" dirty="0">
                <a:solidFill>
                  <a:srgbClr val="000090"/>
                </a:solidFill>
                <a:latin typeface="Courier"/>
                <a:cs typeface="Courier"/>
              </a:rPr>
              <a:t>	print("</a:t>
            </a:r>
            <a:r>
              <a:rPr lang="en-US" sz="1800" b="1" dirty="0">
                <a:solidFill>
                  <a:srgbClr val="000090"/>
                </a:solidFill>
                <a:latin typeface="Courier"/>
                <a:cs typeface="Courier"/>
              </a:rPr>
              <a:t>After</a:t>
            </a:r>
            <a:r>
              <a:rPr lang="en-US" sz="900" b="1" dirty="0">
                <a:solidFill>
                  <a:srgbClr val="000090"/>
                </a:solidFill>
                <a:latin typeface="Courier"/>
                <a:cs typeface="Courier"/>
              </a:rPr>
              <a:t> </a:t>
            </a:r>
            <a:r>
              <a:rPr lang="en-US" sz="1800" b="1" dirty="0">
                <a:solidFill>
                  <a:srgbClr val="000090"/>
                </a:solidFill>
                <a:latin typeface="Courier"/>
                <a:cs typeface="Courier"/>
              </a:rPr>
              <a:t>3</a:t>
            </a:r>
            <a:r>
              <a:rPr lang="en-US" sz="800" b="1" dirty="0">
                <a:solidFill>
                  <a:srgbClr val="000090"/>
                </a:solidFill>
                <a:latin typeface="Courier"/>
                <a:cs typeface="Courier"/>
              </a:rPr>
              <a:t> </a:t>
            </a:r>
            <a:r>
              <a:rPr lang="en-US" sz="1800" b="1" dirty="0">
                <a:solidFill>
                  <a:srgbClr val="000090"/>
                </a:solidFill>
                <a:latin typeface="Courier"/>
                <a:cs typeface="Courier"/>
              </a:rPr>
              <a:t>years:",</a:t>
            </a:r>
            <a:r>
              <a:rPr lang="en-US" sz="800" b="1" dirty="0">
                <a:solidFill>
                  <a:srgbClr val="000090"/>
                </a:solidFill>
                <a:latin typeface="Courier"/>
                <a:cs typeface="Courier"/>
              </a:rPr>
              <a:t> </a:t>
            </a:r>
            <a:r>
              <a:rPr lang="da-DK" altLang="en-US" sz="1800" b="1" dirty="0" err="1">
                <a:solidFill>
                  <a:srgbClr val="000090"/>
                </a:solidFill>
                <a:latin typeface="Courier"/>
                <a:cs typeface="Courier"/>
              </a:rPr>
              <a:t>double_each_year</a:t>
            </a:r>
            <a:r>
              <a:rPr lang="da-DK" altLang="en-US" sz="1800" b="1" dirty="0">
                <a:solidFill>
                  <a:srgbClr val="000090"/>
                </a:solidFill>
                <a:latin typeface="Courier"/>
                <a:cs typeface="Courier"/>
              </a:rPr>
              <a:t>(235,</a:t>
            </a:r>
            <a:r>
              <a:rPr lang="en-US" sz="800" b="1" dirty="0">
                <a:solidFill>
                  <a:srgbClr val="000090"/>
                </a:solidFill>
                <a:latin typeface="Courier"/>
                <a:cs typeface="Courier"/>
              </a:rPr>
              <a:t> </a:t>
            </a:r>
            <a:r>
              <a:rPr lang="da-DK" altLang="en-US" sz="1800" b="1" dirty="0">
                <a:solidFill>
                  <a:srgbClr val="000090"/>
                </a:solidFill>
                <a:latin typeface="Courier"/>
                <a:cs typeface="Courier"/>
              </a:rPr>
              <a:t>3))</a:t>
            </a:r>
          </a:p>
          <a:p>
            <a:pPr>
              <a:spcBef>
                <a:spcPct val="0"/>
              </a:spcBef>
              <a:buClrTx/>
              <a:buSzTx/>
              <a:buNone/>
              <a:tabLst>
                <a:tab pos="355600" algn="l"/>
              </a:tabLst>
              <a:defRPr/>
            </a:pPr>
            <a:r>
              <a:rPr lang="da-DK" altLang="en-US" sz="1800" b="1" dirty="0">
                <a:solidFill>
                  <a:srgbClr val="000090"/>
                </a:solidFill>
                <a:latin typeface="Courier"/>
                <a:cs typeface="Courier"/>
              </a:rPr>
              <a:t>	print("</a:t>
            </a:r>
            <a:r>
              <a:rPr lang="en-US" sz="1800" b="1" dirty="0">
                <a:solidFill>
                  <a:srgbClr val="000090"/>
                </a:solidFill>
                <a:latin typeface="Courier"/>
                <a:cs typeface="Courier"/>
              </a:rPr>
              <a:t>After</a:t>
            </a:r>
            <a:r>
              <a:rPr lang="en-US" sz="900" b="1" dirty="0">
                <a:solidFill>
                  <a:srgbClr val="000090"/>
                </a:solidFill>
                <a:latin typeface="Courier"/>
                <a:cs typeface="Courier"/>
              </a:rPr>
              <a:t> </a:t>
            </a:r>
            <a:r>
              <a:rPr lang="en-US" sz="1800" b="1" dirty="0">
                <a:solidFill>
                  <a:srgbClr val="000090"/>
                </a:solidFill>
                <a:latin typeface="Courier"/>
                <a:cs typeface="Courier"/>
              </a:rPr>
              <a:t>5</a:t>
            </a:r>
            <a:r>
              <a:rPr lang="en-US" sz="800" b="1" dirty="0">
                <a:solidFill>
                  <a:srgbClr val="000090"/>
                </a:solidFill>
                <a:latin typeface="Courier"/>
                <a:cs typeface="Courier"/>
              </a:rPr>
              <a:t> </a:t>
            </a:r>
            <a:r>
              <a:rPr lang="en-US" sz="1800" b="1" dirty="0">
                <a:solidFill>
                  <a:srgbClr val="000090"/>
                </a:solidFill>
                <a:latin typeface="Courier"/>
                <a:cs typeface="Courier"/>
              </a:rPr>
              <a:t>years:",</a:t>
            </a:r>
            <a:r>
              <a:rPr lang="en-US" sz="800" b="1" dirty="0">
                <a:solidFill>
                  <a:srgbClr val="000090"/>
                </a:solidFill>
                <a:latin typeface="Courier"/>
                <a:cs typeface="Courier"/>
              </a:rPr>
              <a:t> </a:t>
            </a:r>
            <a:r>
              <a:rPr lang="da-DK" altLang="en-US" sz="1800" b="1" dirty="0" err="1">
                <a:solidFill>
                  <a:srgbClr val="000090"/>
                </a:solidFill>
                <a:latin typeface="Courier"/>
                <a:cs typeface="Courier"/>
              </a:rPr>
              <a:t>double_each_year</a:t>
            </a:r>
            <a:r>
              <a:rPr lang="da-DK" altLang="en-US" sz="1800" b="1" dirty="0">
                <a:solidFill>
                  <a:srgbClr val="000090"/>
                </a:solidFill>
                <a:latin typeface="Courier"/>
                <a:cs typeface="Courier"/>
              </a:rPr>
              <a:t>(15,</a:t>
            </a:r>
            <a:r>
              <a:rPr lang="en-US" sz="800" b="1" dirty="0">
                <a:solidFill>
                  <a:srgbClr val="000090"/>
                </a:solidFill>
                <a:latin typeface="Courier"/>
                <a:cs typeface="Courier"/>
              </a:rPr>
              <a:t> </a:t>
            </a:r>
            <a:r>
              <a:rPr lang="da-DK" altLang="en-US" sz="1800" b="1" dirty="0">
                <a:solidFill>
                  <a:srgbClr val="000090"/>
                </a:solidFill>
                <a:latin typeface="Courier"/>
                <a:cs typeface="Courier"/>
              </a:rPr>
              <a:t>5))</a:t>
            </a:r>
          </a:p>
          <a:p>
            <a:pPr>
              <a:spcBef>
                <a:spcPct val="0"/>
              </a:spcBef>
              <a:buClrTx/>
              <a:buSzTx/>
              <a:buNone/>
              <a:tabLst>
                <a:tab pos="355600" algn="l"/>
              </a:tabLst>
              <a:defRPr/>
            </a:pPr>
            <a:endParaRPr lang="da-DK" altLang="en-US" sz="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13" name="TextBox 12"/>
          <p:cNvSpPr txBox="1"/>
          <p:nvPr/>
        </p:nvSpPr>
        <p:spPr>
          <a:xfrm>
            <a:off x="7162800" y="1549400"/>
            <a:ext cx="1981200" cy="5283200"/>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Starting with: 24</a:t>
            </a:r>
          </a:p>
          <a:p>
            <a:r>
              <a:rPr lang="en-US" b="1" dirty="0">
                <a:solidFill>
                  <a:srgbClr val="000090"/>
                </a:solidFill>
              </a:rPr>
              <a:t>1: 48</a:t>
            </a:r>
          </a:p>
          <a:p>
            <a:r>
              <a:rPr lang="en-US" b="1" dirty="0">
                <a:solidFill>
                  <a:srgbClr val="000090"/>
                </a:solidFill>
              </a:rPr>
              <a:t>2: 96</a:t>
            </a:r>
          </a:p>
          <a:p>
            <a:r>
              <a:rPr lang="en-US" b="1" dirty="0">
                <a:solidFill>
                  <a:srgbClr val="000090"/>
                </a:solidFill>
              </a:rPr>
              <a:t>3: 192</a:t>
            </a:r>
          </a:p>
          <a:p>
            <a:r>
              <a:rPr lang="en-US" b="1" dirty="0">
                <a:solidFill>
                  <a:srgbClr val="000090"/>
                </a:solidFill>
              </a:rPr>
              <a:t>4: 384</a:t>
            </a:r>
          </a:p>
          <a:p>
            <a:r>
              <a:rPr lang="en-US" b="1" dirty="0">
                <a:solidFill>
                  <a:srgbClr val="000090"/>
                </a:solidFill>
              </a:rPr>
              <a:t>After 4 years: 384</a:t>
            </a:r>
          </a:p>
          <a:p>
            <a:endParaRPr lang="en-US" sz="800" b="1" dirty="0">
              <a:solidFill>
                <a:srgbClr val="000090"/>
              </a:solidFill>
            </a:endParaRPr>
          </a:p>
          <a:p>
            <a:r>
              <a:rPr lang="en-US" b="1" dirty="0">
                <a:solidFill>
                  <a:srgbClr val="000090"/>
                </a:solidFill>
              </a:rPr>
              <a:t>Starting with: 235</a:t>
            </a:r>
          </a:p>
          <a:p>
            <a:r>
              <a:rPr lang="en-US" b="1" dirty="0">
                <a:solidFill>
                  <a:srgbClr val="000090"/>
                </a:solidFill>
              </a:rPr>
              <a:t>1: 470</a:t>
            </a:r>
          </a:p>
          <a:p>
            <a:r>
              <a:rPr lang="en-US" b="1" dirty="0">
                <a:solidFill>
                  <a:srgbClr val="000090"/>
                </a:solidFill>
              </a:rPr>
              <a:t>2: 940</a:t>
            </a:r>
          </a:p>
          <a:p>
            <a:r>
              <a:rPr lang="en-US" b="1" dirty="0">
                <a:solidFill>
                  <a:srgbClr val="000090"/>
                </a:solidFill>
              </a:rPr>
              <a:t>3: 1880</a:t>
            </a:r>
          </a:p>
          <a:p>
            <a:r>
              <a:rPr lang="en-US" b="1" dirty="0">
                <a:solidFill>
                  <a:srgbClr val="000090"/>
                </a:solidFill>
              </a:rPr>
              <a:t>After 3 years: 1880</a:t>
            </a:r>
          </a:p>
          <a:p>
            <a:endParaRPr lang="en-US" sz="800" b="1" dirty="0">
              <a:solidFill>
                <a:srgbClr val="000090"/>
              </a:solidFill>
            </a:endParaRPr>
          </a:p>
          <a:p>
            <a:r>
              <a:rPr lang="en-US" b="1" dirty="0">
                <a:solidFill>
                  <a:srgbClr val="000090"/>
                </a:solidFill>
              </a:rPr>
              <a:t>Starting with: 15</a:t>
            </a:r>
          </a:p>
          <a:p>
            <a:r>
              <a:rPr lang="en-US" b="1" dirty="0">
                <a:solidFill>
                  <a:srgbClr val="000090"/>
                </a:solidFill>
              </a:rPr>
              <a:t>1: 30</a:t>
            </a:r>
          </a:p>
          <a:p>
            <a:r>
              <a:rPr lang="en-US" b="1" dirty="0">
                <a:solidFill>
                  <a:srgbClr val="000090"/>
                </a:solidFill>
              </a:rPr>
              <a:t>2: 60</a:t>
            </a:r>
          </a:p>
          <a:p>
            <a:r>
              <a:rPr lang="en-US" b="1" dirty="0">
                <a:solidFill>
                  <a:srgbClr val="000090"/>
                </a:solidFill>
              </a:rPr>
              <a:t>3: 120</a:t>
            </a:r>
          </a:p>
          <a:p>
            <a:r>
              <a:rPr lang="en-US" b="1" dirty="0">
                <a:solidFill>
                  <a:srgbClr val="000090"/>
                </a:solidFill>
              </a:rPr>
              <a:t>4: 240</a:t>
            </a:r>
          </a:p>
          <a:p>
            <a:r>
              <a:rPr lang="en-US" b="1" dirty="0">
                <a:solidFill>
                  <a:srgbClr val="000090"/>
                </a:solidFill>
              </a:rPr>
              <a:t>5: 480</a:t>
            </a:r>
          </a:p>
          <a:p>
            <a:r>
              <a:rPr lang="en-US" b="1" dirty="0">
                <a:solidFill>
                  <a:srgbClr val="000090"/>
                </a:solidFill>
              </a:rPr>
              <a:t>After 5 years: 480</a:t>
            </a:r>
            <a:endParaRPr lang="en-US" b="1" dirty="0">
              <a:solidFill>
                <a:srgbClr val="000090"/>
              </a:solidFill>
              <a:latin typeface="Courier"/>
              <a:cs typeface="Courier"/>
            </a:endParaRPr>
          </a:p>
        </p:txBody>
      </p:sp>
    </p:spTree>
    <p:extLst>
      <p:ext uri="{BB962C8B-B14F-4D97-AF65-F5344CB8AC3E}">
        <p14:creationId xmlns:p14="http://schemas.microsoft.com/office/powerpoint/2010/main" val="72065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Complete the function</a:t>
            </a:r>
          </a:p>
        </p:txBody>
      </p:sp>
      <p:sp>
        <p:nvSpPr>
          <p:cNvPr id="3" name="Content Placeholder 2"/>
          <p:cNvSpPr>
            <a:spLocks noGrp="1"/>
          </p:cNvSpPr>
          <p:nvPr>
            <p:ph sz="quarter" idx="1"/>
          </p:nvPr>
        </p:nvSpPr>
        <p:spPr>
          <a:xfrm>
            <a:off x="152400" y="685800"/>
            <a:ext cx="8915400" cy="4691211"/>
          </a:xfrm>
        </p:spPr>
        <p:txBody>
          <a:bodyPr>
            <a:normAutofit/>
          </a:bodyPr>
          <a:lstStyle/>
          <a:p>
            <a:r>
              <a:rPr lang="en-US" dirty="0"/>
              <a:t>Using a </a:t>
            </a:r>
            <a:r>
              <a:rPr lang="en-US" dirty="0">
                <a:latin typeface="Courier" pitchFamily="2" charset="0"/>
              </a:rPr>
              <a:t>for…in range() </a:t>
            </a:r>
            <a:r>
              <a:rPr lang="en-US" dirty="0"/>
              <a:t>loop complete the </a:t>
            </a:r>
            <a:r>
              <a:rPr lang="da-DK" altLang="en-US" dirty="0" err="1">
                <a:latin typeface="Courier"/>
              </a:rPr>
              <a:t>print_series</a:t>
            </a:r>
            <a:r>
              <a:rPr lang="da-DK" altLang="en-US" dirty="0">
                <a:latin typeface="Courier"/>
              </a:rPr>
              <a:t>() </a:t>
            </a:r>
            <a:r>
              <a:rPr lang="en-US" dirty="0"/>
              <a:t>function which prints a series of numbers starting from the parameter value, </a:t>
            </a:r>
            <a:r>
              <a:rPr lang="en-US" dirty="0" err="1">
                <a:latin typeface="Courier"/>
                <a:cs typeface="Courier"/>
              </a:rPr>
              <a:t>start_num</a:t>
            </a:r>
            <a:r>
              <a:rPr lang="en-US" dirty="0"/>
              <a:t>.  The second number printed is the  first number plus 1, the third number is the second number plus 2, the fourth number is the third number plus 3, and so on, e.g., a series of 8 numbers starting from the number 2 is:</a:t>
            </a:r>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grpSp>
        <p:nvGrpSpPr>
          <p:cNvPr id="20" name="Group 19"/>
          <p:cNvGrpSpPr/>
          <p:nvPr/>
        </p:nvGrpSpPr>
        <p:grpSpPr>
          <a:xfrm>
            <a:off x="4165600" y="2971800"/>
            <a:ext cx="4978400" cy="1143000"/>
            <a:chOff x="4038600" y="5715000"/>
            <a:chExt cx="4978400" cy="1143000"/>
          </a:xfrm>
        </p:grpSpPr>
        <p:sp>
          <p:nvSpPr>
            <p:cNvPr id="21" name="Rectangle 20"/>
            <p:cNvSpPr/>
            <p:nvPr/>
          </p:nvSpPr>
          <p:spPr>
            <a:xfrm>
              <a:off x="4038600" y="5715000"/>
              <a:ext cx="4978400" cy="1143000"/>
            </a:xfrm>
            <a:prstGeom prst="rect">
              <a:avLst/>
            </a:prstGeom>
            <a:solidFill>
              <a:srgbClr val="00FFFF"/>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4178300" y="5867400"/>
              <a:ext cx="4648200" cy="461665"/>
            </a:xfrm>
            <a:prstGeom prst="rect">
              <a:avLst/>
            </a:prstGeom>
            <a:solidFill>
              <a:srgbClr val="E3EBF3"/>
            </a:solidFill>
            <a:ln>
              <a:solidFill>
                <a:srgbClr val="0000FF"/>
              </a:solidFill>
            </a:ln>
          </p:spPr>
          <p:txBody>
            <a:bodyPr wrap="square" rtlCol="0">
              <a:spAutoFit/>
            </a:bodyPr>
            <a:lstStyle/>
            <a:p>
              <a:r>
                <a:rPr lang="en-US" sz="2400" b="1" dirty="0">
                  <a:solidFill>
                    <a:srgbClr val="000090"/>
                  </a:solidFill>
                </a:rPr>
                <a:t>2     3     5     8     12    17    23     30 </a:t>
              </a:r>
            </a:p>
          </p:txBody>
        </p:sp>
        <p:sp>
          <p:nvSpPr>
            <p:cNvPr id="23" name="TextBox 22"/>
            <p:cNvSpPr txBox="1"/>
            <p:nvPr/>
          </p:nvSpPr>
          <p:spPr>
            <a:xfrm>
              <a:off x="4559300" y="6243935"/>
              <a:ext cx="609600" cy="461665"/>
            </a:xfrm>
            <a:prstGeom prst="rect">
              <a:avLst/>
            </a:prstGeom>
            <a:noFill/>
            <a:ln>
              <a:noFill/>
            </a:ln>
          </p:spPr>
          <p:txBody>
            <a:bodyPr wrap="square" rtlCol="0">
              <a:spAutoFit/>
            </a:bodyPr>
            <a:lstStyle/>
            <a:p>
              <a:r>
                <a:rPr lang="en-US" sz="2400" b="1" dirty="0">
                  <a:solidFill>
                    <a:srgbClr val="000090"/>
                  </a:solidFill>
                </a:rPr>
                <a:t>+1</a:t>
              </a:r>
            </a:p>
          </p:txBody>
        </p:sp>
        <p:sp>
          <p:nvSpPr>
            <p:cNvPr id="24" name="TextBox 23"/>
            <p:cNvSpPr txBox="1"/>
            <p:nvPr/>
          </p:nvSpPr>
          <p:spPr>
            <a:xfrm>
              <a:off x="5092700" y="6243935"/>
              <a:ext cx="609600" cy="461665"/>
            </a:xfrm>
            <a:prstGeom prst="rect">
              <a:avLst/>
            </a:prstGeom>
            <a:noFill/>
            <a:ln>
              <a:noFill/>
            </a:ln>
          </p:spPr>
          <p:txBody>
            <a:bodyPr wrap="square" rtlCol="0">
              <a:spAutoFit/>
            </a:bodyPr>
            <a:lstStyle/>
            <a:p>
              <a:r>
                <a:rPr lang="en-US" sz="2400" b="1" dirty="0">
                  <a:solidFill>
                    <a:srgbClr val="000090"/>
                  </a:solidFill>
                </a:rPr>
                <a:t>+2</a:t>
              </a:r>
            </a:p>
          </p:txBody>
        </p:sp>
        <p:sp>
          <p:nvSpPr>
            <p:cNvPr id="25" name="TextBox 24"/>
            <p:cNvSpPr txBox="1"/>
            <p:nvPr/>
          </p:nvSpPr>
          <p:spPr>
            <a:xfrm>
              <a:off x="5600700" y="6243935"/>
              <a:ext cx="609600" cy="461665"/>
            </a:xfrm>
            <a:prstGeom prst="rect">
              <a:avLst/>
            </a:prstGeom>
            <a:noFill/>
            <a:ln>
              <a:noFill/>
            </a:ln>
          </p:spPr>
          <p:txBody>
            <a:bodyPr wrap="square" rtlCol="0">
              <a:spAutoFit/>
            </a:bodyPr>
            <a:lstStyle/>
            <a:p>
              <a:r>
                <a:rPr lang="en-US" sz="2400" b="1" dirty="0">
                  <a:solidFill>
                    <a:srgbClr val="000090"/>
                  </a:solidFill>
                </a:rPr>
                <a:t>+3</a:t>
              </a:r>
            </a:p>
          </p:txBody>
        </p:sp>
        <p:sp>
          <p:nvSpPr>
            <p:cNvPr id="26" name="TextBox 25"/>
            <p:cNvSpPr txBox="1"/>
            <p:nvPr/>
          </p:nvSpPr>
          <p:spPr>
            <a:xfrm>
              <a:off x="6159500" y="6243935"/>
              <a:ext cx="609600" cy="461665"/>
            </a:xfrm>
            <a:prstGeom prst="rect">
              <a:avLst/>
            </a:prstGeom>
            <a:noFill/>
            <a:ln>
              <a:noFill/>
            </a:ln>
          </p:spPr>
          <p:txBody>
            <a:bodyPr wrap="square" rtlCol="0">
              <a:spAutoFit/>
            </a:bodyPr>
            <a:lstStyle/>
            <a:p>
              <a:r>
                <a:rPr lang="en-US" sz="2400" b="1" dirty="0">
                  <a:solidFill>
                    <a:srgbClr val="000090"/>
                  </a:solidFill>
                </a:rPr>
                <a:t>+4</a:t>
              </a:r>
            </a:p>
          </p:txBody>
        </p:sp>
        <p:sp>
          <p:nvSpPr>
            <p:cNvPr id="27" name="TextBox 26"/>
            <p:cNvSpPr txBox="1"/>
            <p:nvPr/>
          </p:nvSpPr>
          <p:spPr>
            <a:xfrm>
              <a:off x="6769100" y="6248400"/>
              <a:ext cx="609600" cy="461665"/>
            </a:xfrm>
            <a:prstGeom prst="rect">
              <a:avLst/>
            </a:prstGeom>
            <a:noFill/>
            <a:ln>
              <a:noFill/>
            </a:ln>
          </p:spPr>
          <p:txBody>
            <a:bodyPr wrap="square" rtlCol="0">
              <a:spAutoFit/>
            </a:bodyPr>
            <a:lstStyle/>
            <a:p>
              <a:r>
                <a:rPr lang="en-US" sz="2400" b="1" dirty="0">
                  <a:solidFill>
                    <a:srgbClr val="000090"/>
                  </a:solidFill>
                </a:rPr>
                <a:t>+5</a:t>
              </a:r>
            </a:p>
          </p:txBody>
        </p:sp>
        <p:sp>
          <p:nvSpPr>
            <p:cNvPr id="28" name="TextBox 27"/>
            <p:cNvSpPr txBox="1"/>
            <p:nvPr/>
          </p:nvSpPr>
          <p:spPr>
            <a:xfrm>
              <a:off x="7302500" y="6243935"/>
              <a:ext cx="609600" cy="461665"/>
            </a:xfrm>
            <a:prstGeom prst="rect">
              <a:avLst/>
            </a:prstGeom>
            <a:noFill/>
            <a:ln>
              <a:noFill/>
            </a:ln>
          </p:spPr>
          <p:txBody>
            <a:bodyPr wrap="square" rtlCol="0">
              <a:spAutoFit/>
            </a:bodyPr>
            <a:lstStyle/>
            <a:p>
              <a:r>
                <a:rPr lang="en-US" sz="2400" b="1" dirty="0">
                  <a:solidFill>
                    <a:srgbClr val="000090"/>
                  </a:solidFill>
                </a:rPr>
                <a:t>+6</a:t>
              </a:r>
            </a:p>
          </p:txBody>
        </p:sp>
        <p:sp>
          <p:nvSpPr>
            <p:cNvPr id="29" name="TextBox 28"/>
            <p:cNvSpPr txBox="1"/>
            <p:nvPr/>
          </p:nvSpPr>
          <p:spPr>
            <a:xfrm>
              <a:off x="7988300" y="6243935"/>
              <a:ext cx="609600" cy="461665"/>
            </a:xfrm>
            <a:prstGeom prst="rect">
              <a:avLst/>
            </a:prstGeom>
            <a:noFill/>
            <a:ln>
              <a:noFill/>
            </a:ln>
          </p:spPr>
          <p:txBody>
            <a:bodyPr wrap="square" rtlCol="0">
              <a:spAutoFit/>
            </a:bodyPr>
            <a:lstStyle/>
            <a:p>
              <a:r>
                <a:rPr lang="en-US" sz="2400" b="1" dirty="0">
                  <a:solidFill>
                    <a:srgbClr val="000090"/>
                  </a:solidFill>
                </a:rPr>
                <a:t>+7</a:t>
              </a:r>
            </a:p>
          </p:txBody>
        </p:sp>
      </p:grpSp>
      <p:sp>
        <p:nvSpPr>
          <p:cNvPr id="12" name="Text Box 9"/>
          <p:cNvSpPr txBox="1">
            <a:spLocks noChangeArrowheads="1"/>
          </p:cNvSpPr>
          <p:nvPr/>
        </p:nvSpPr>
        <p:spPr bwMode="auto">
          <a:xfrm>
            <a:off x="152400" y="4038600"/>
            <a:ext cx="8915400" cy="276998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print_series</a:t>
            </a:r>
            <a:r>
              <a:rPr lang="da-DK" altLang="en-US" sz="1800" b="1" dirty="0">
                <a:solidFill>
                  <a:srgbClr val="000090"/>
                </a:solidFill>
                <a:latin typeface="Courier"/>
              </a:rPr>
              <a:t>(</a:t>
            </a:r>
            <a:r>
              <a:rPr lang="da-DK" altLang="en-US" sz="1800" b="1" dirty="0" err="1">
                <a:solidFill>
                  <a:srgbClr val="000090"/>
                </a:solidFill>
                <a:latin typeface="Courier"/>
              </a:rPr>
              <a:t>start_num</a:t>
            </a:r>
            <a:r>
              <a:rPr lang="da-DK" altLang="en-US" sz="1800" b="1" dirty="0">
                <a:solidFill>
                  <a:srgbClr val="000090"/>
                </a:solidFill>
                <a:latin typeface="Courier"/>
              </a:rPr>
              <a:t>, </a:t>
            </a:r>
            <a:r>
              <a:rPr lang="da-DK" altLang="en-US" sz="1800" b="1" dirty="0" err="1">
                <a:solidFill>
                  <a:srgbClr val="000090"/>
                </a:solidFill>
                <a:latin typeface="Courier"/>
              </a:rPr>
              <a:t>how_many</a:t>
            </a:r>
            <a:r>
              <a:rPr lang="da-DK" altLang="en-US" sz="1800" b="1" dirty="0">
                <a:solidFill>
                  <a:srgbClr val="000090"/>
                </a:solidFill>
                <a:latin typeface="Courier"/>
              </a:rPr>
              <a:t>):</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2400" b="1" dirty="0">
              <a:solidFill>
                <a:srgbClr val="000090"/>
              </a:solidFill>
              <a:latin typeface="Courier"/>
            </a:endParaRPr>
          </a:p>
          <a:p>
            <a:pPr>
              <a:spcBef>
                <a:spcPct val="0"/>
              </a:spcBef>
              <a:buClrTx/>
              <a:buSzTx/>
              <a:buNone/>
              <a:tabLst>
                <a:tab pos="355600" algn="l"/>
              </a:tabLst>
              <a:defRPr/>
            </a:pPr>
            <a:endParaRPr lang="da-DK" altLang="en-US" sz="500" b="1" dirty="0">
              <a:solidFill>
                <a:srgbClr val="000090"/>
              </a:solidFill>
              <a:latin typeface="Courier"/>
            </a:endParaRPr>
          </a:p>
          <a:p>
            <a:pPr>
              <a:spcBef>
                <a:spcPct val="0"/>
              </a:spcBef>
              <a:buClrTx/>
              <a:buSzTx/>
              <a:buNone/>
              <a:tabLst>
                <a:tab pos="355600" algn="l"/>
              </a:tabLst>
              <a:defRPr/>
            </a:pPr>
            <a:endParaRPr lang="da-DK" altLang="en-US" sz="400" b="1" dirty="0">
              <a:solidFill>
                <a:srgbClr val="000090"/>
              </a:solidFill>
              <a:latin typeface="Courier"/>
            </a:endParaRPr>
          </a:p>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print_series</a:t>
            </a:r>
            <a:r>
              <a:rPr lang="da-DK" altLang="en-US" sz="2000" b="1" dirty="0">
                <a:solidFill>
                  <a:srgbClr val="000090"/>
                </a:solidFill>
                <a:latin typeface="Courier"/>
              </a:rPr>
              <a:t>(2, 8)</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print_series</a:t>
            </a:r>
            <a:r>
              <a:rPr lang="da-DK" altLang="en-US" sz="2000" b="1" dirty="0">
                <a:solidFill>
                  <a:srgbClr val="000090"/>
                </a:solidFill>
                <a:latin typeface="Courier"/>
              </a:rPr>
              <a:t>(5, 12)</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print_series</a:t>
            </a:r>
            <a:r>
              <a:rPr lang="da-DK" altLang="en-US" sz="2000" b="1" dirty="0">
                <a:solidFill>
                  <a:srgbClr val="000090"/>
                </a:solidFill>
                <a:latin typeface="Courier"/>
              </a:rPr>
              <a:t>(16, 9)</a:t>
            </a:r>
          </a:p>
          <a:p>
            <a:pPr>
              <a:spcBef>
                <a:spcPct val="0"/>
              </a:spcBef>
              <a:buClrTx/>
              <a:buSzTx/>
              <a:buNone/>
              <a:tabLst>
                <a:tab pos="355600" algn="l"/>
              </a:tabLst>
              <a:defRPr/>
            </a:pPr>
            <a:endParaRPr lang="da-DK" altLang="en-US" sz="600" b="1" dirty="0">
              <a:solidFill>
                <a:srgbClr val="000090"/>
              </a:solidFill>
              <a:latin typeface="Courier"/>
            </a:endParaRPr>
          </a:p>
          <a:p>
            <a:pPr>
              <a:spcBef>
                <a:spcPct val="0"/>
              </a:spcBef>
              <a:buClrTx/>
              <a:buSzTx/>
              <a:buNone/>
              <a:tabLst>
                <a:tab pos="355600" algn="l"/>
              </a:tabLst>
              <a:defRPr/>
            </a:pPr>
            <a:endParaRPr lang="da-DK" altLang="en-US" sz="3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8" name="TextBox 7"/>
          <p:cNvSpPr txBox="1"/>
          <p:nvPr/>
        </p:nvSpPr>
        <p:spPr>
          <a:xfrm>
            <a:off x="5257800" y="5842337"/>
            <a:ext cx="3886200" cy="1015663"/>
          </a:xfrm>
          <a:prstGeom prst="rect">
            <a:avLst/>
          </a:prstGeom>
          <a:solidFill>
            <a:srgbClr val="E3EBF3"/>
          </a:solidFill>
          <a:ln>
            <a:solidFill>
              <a:srgbClr val="0000FF"/>
            </a:solidFill>
          </a:ln>
          <a:effectLst/>
        </p:spPr>
        <p:txBody>
          <a:bodyPr wrap="square" rtlCol="0">
            <a:spAutoFit/>
          </a:bodyPr>
          <a:lstStyle/>
          <a:p>
            <a:r>
              <a:rPr lang="en-US" sz="2000" b="1" dirty="0">
                <a:solidFill>
                  <a:srgbClr val="000090"/>
                </a:solidFill>
              </a:rPr>
              <a:t>2 3 5 8 12 17 23 30 </a:t>
            </a:r>
          </a:p>
          <a:p>
            <a:r>
              <a:rPr lang="en-US" sz="2000" b="1" dirty="0">
                <a:solidFill>
                  <a:srgbClr val="000090"/>
                </a:solidFill>
              </a:rPr>
              <a:t>5 6 8 11 15 20 26 33 41 50 60 71 </a:t>
            </a:r>
          </a:p>
          <a:p>
            <a:r>
              <a:rPr lang="en-US" sz="2000" b="1" dirty="0">
                <a:solidFill>
                  <a:srgbClr val="000090"/>
                </a:solidFill>
              </a:rPr>
              <a:t>16 17 19 22 26 31 37 44 52 </a:t>
            </a:r>
            <a:endParaRPr lang="en-US" sz="2000" b="1" dirty="0">
              <a:solidFill>
                <a:srgbClr val="000090"/>
              </a:solidFill>
              <a:latin typeface="Courier"/>
              <a:cs typeface="Courier"/>
            </a:endParaRPr>
          </a:p>
        </p:txBody>
      </p:sp>
    </p:spTree>
    <p:extLst>
      <p:ext uri="{BB962C8B-B14F-4D97-AF65-F5344CB8AC3E}">
        <p14:creationId xmlns:p14="http://schemas.microsoft.com/office/powerpoint/2010/main" val="299138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while loop vs for…in loops</a:t>
            </a:r>
          </a:p>
        </p:txBody>
      </p:sp>
      <p:sp>
        <p:nvSpPr>
          <p:cNvPr id="3" name="Content Placeholder 2"/>
          <p:cNvSpPr>
            <a:spLocks noGrp="1"/>
          </p:cNvSpPr>
          <p:nvPr>
            <p:ph sz="quarter" idx="1"/>
          </p:nvPr>
        </p:nvSpPr>
        <p:spPr>
          <a:xfrm>
            <a:off x="0" y="762000"/>
            <a:ext cx="8915400" cy="5715000"/>
          </a:xfrm>
        </p:spPr>
        <p:txBody>
          <a:bodyPr>
            <a:normAutofit/>
          </a:bodyPr>
          <a:lstStyle/>
          <a:p>
            <a:r>
              <a:rPr lang="en-US" dirty="0">
                <a:ea typeface="ＭＳ Ｐゴシック" charset="0"/>
                <a:cs typeface="Calibri"/>
              </a:rPr>
              <a:t>Counter-controlled while loops can be converted into for…in range() loops and vice versa.</a:t>
            </a:r>
            <a:endParaRPr lang="en-US" dirty="0"/>
          </a:p>
          <a:p>
            <a:pPr>
              <a:buFont typeface="Wingdings" charset="2"/>
              <a:buChar char="§"/>
            </a:pPr>
            <a:endParaRPr lang="en-US" dirty="0">
              <a:ea typeface="ＭＳ Ｐゴシック" charset="0"/>
              <a:cs typeface="Calibri"/>
            </a:endParaRPr>
          </a:p>
          <a:p>
            <a:pPr>
              <a:buFont typeface="Wingdings" charset="2"/>
              <a:buChar char="§"/>
            </a:pPr>
            <a:endParaRPr lang="en-US" dirty="0">
              <a:ea typeface="ＭＳ Ｐゴシック" charset="0"/>
              <a:cs typeface="Calibri"/>
            </a:endParaRPr>
          </a:p>
          <a:p>
            <a:pPr marL="0" indent="0">
              <a:buNone/>
            </a:pPr>
            <a:endParaRPr lang="en-US" dirty="0">
              <a:ea typeface="ＭＳ Ｐゴシック" charset="0"/>
              <a:cs typeface="Calibri"/>
            </a:endParaRPr>
          </a:p>
          <a:p>
            <a:pPr marL="0" indent="0">
              <a:buNone/>
            </a:pPr>
            <a:endParaRPr lang="en-US" dirty="0">
              <a:ea typeface="ＭＳ Ｐゴシック" charset="0"/>
              <a:cs typeface="Calibri"/>
            </a:endParaRPr>
          </a:p>
          <a:p>
            <a:pPr marL="0" indent="0">
              <a:buNone/>
            </a:pPr>
            <a:endParaRPr lang="en-US" dirty="0">
              <a:ea typeface="ＭＳ Ｐゴシック" charset="0"/>
              <a:cs typeface="Calibri"/>
            </a:endParaRPr>
          </a:p>
          <a:p>
            <a:pPr marL="0" indent="0">
              <a:buNone/>
            </a:pPr>
            <a:endParaRPr lang="en-US" dirty="0">
              <a:ea typeface="ＭＳ Ｐゴシック" charset="0"/>
              <a:cs typeface="Calibri"/>
            </a:endParaRPr>
          </a:p>
          <a:p>
            <a:r>
              <a:rPr lang="en-US" dirty="0">
                <a:ea typeface="ＭＳ Ｐゴシック" charset="0"/>
                <a:cs typeface="Calibri"/>
              </a:rPr>
              <a:t>Not all </a:t>
            </a:r>
            <a:r>
              <a:rPr lang="en-US" dirty="0">
                <a:latin typeface="Courier" pitchFamily="2" charset="0"/>
                <a:ea typeface="ＭＳ Ｐゴシック" charset="0"/>
                <a:cs typeface="Calibri"/>
              </a:rPr>
              <a:t>while</a:t>
            </a:r>
            <a:r>
              <a:rPr lang="en-US" dirty="0">
                <a:ea typeface="ＭＳ Ｐゴシック" charset="0"/>
                <a:cs typeface="Calibri"/>
              </a:rPr>
              <a:t> loops can be expressed using a </a:t>
            </a:r>
            <a:r>
              <a:rPr lang="en-US" dirty="0">
                <a:latin typeface="Courier" pitchFamily="2" charset="0"/>
                <a:ea typeface="ＭＳ Ｐゴシック" charset="0"/>
                <a:cs typeface="Calibri"/>
              </a:rPr>
              <a:t>for…in range(…) </a:t>
            </a:r>
            <a:r>
              <a:rPr lang="en-US" dirty="0">
                <a:ea typeface="ＭＳ Ｐゴシック" charset="0"/>
                <a:cs typeface="Calibri"/>
              </a:rPr>
              <a:t>loop (only the ones for which we know exactly how many times the loop body is to be executed).  </a:t>
            </a:r>
          </a:p>
          <a:p>
            <a:pPr>
              <a:buFont typeface="Wingdings" charset="2"/>
              <a:buChar char="§"/>
            </a:pPr>
            <a:endParaRPr lang="en-US" dirty="0">
              <a:ea typeface="ＭＳ Ｐゴシック" charset="0"/>
              <a:cs typeface="Calibri"/>
            </a:endParaRPr>
          </a:p>
          <a:p>
            <a:r>
              <a:rPr lang="en-US" dirty="0">
                <a:ea typeface="ＭＳ Ｐゴシック" charset="0"/>
                <a:cs typeface="Calibri"/>
              </a:rPr>
              <a:t>All </a:t>
            </a:r>
            <a:r>
              <a:rPr lang="en-US" dirty="0">
                <a:latin typeface="Courier" pitchFamily="2" charset="0"/>
                <a:ea typeface="ＭＳ Ｐゴシック" charset="0"/>
                <a:cs typeface="Calibri"/>
              </a:rPr>
              <a:t>for…in range() </a:t>
            </a:r>
            <a:r>
              <a:rPr lang="en-US" dirty="0">
                <a:ea typeface="ＭＳ Ｐゴシック" charset="0"/>
                <a:cs typeface="Calibri"/>
              </a:rPr>
              <a:t>loops can be expressed as </a:t>
            </a:r>
            <a:r>
              <a:rPr lang="en-US" dirty="0">
                <a:latin typeface="Courier" pitchFamily="2" charset="0"/>
                <a:ea typeface="ＭＳ Ｐゴシック" charset="0"/>
                <a:cs typeface="Calibri"/>
              </a:rPr>
              <a:t>while</a:t>
            </a:r>
            <a:r>
              <a:rPr lang="en-US" dirty="0">
                <a:ea typeface="ＭＳ Ｐゴシック" charset="0"/>
                <a:cs typeface="Calibri"/>
              </a:rPr>
              <a:t> loops.</a:t>
            </a:r>
            <a:endParaRPr lang="en-US" dirty="0"/>
          </a:p>
          <a:p>
            <a:pPr marL="0" indent="0">
              <a:buNone/>
            </a:pPr>
            <a:endParaRPr lang="en-NZ" dirty="0"/>
          </a:p>
          <a:p>
            <a:pPr lvl="1"/>
            <a:endParaRPr lang="en-GB" dirty="0"/>
          </a:p>
        </p:txBody>
      </p:sp>
      <p:sp>
        <p:nvSpPr>
          <p:cNvPr id="45" name="Slide Number Placeholder 44"/>
          <p:cNvSpPr>
            <a:spLocks noGrp="1"/>
          </p:cNvSpPr>
          <p:nvPr>
            <p:ph type="sldNum" sz="quarter" idx="4"/>
          </p:nvPr>
        </p:nvSpPr>
        <p:spPr/>
        <p:txBody>
          <a:bodyPr/>
          <a:lstStyle/>
          <a:p>
            <a:fld id="{B6F15528-21DE-4FAA-801E-634DDDAF4B2B}" type="slidenum">
              <a:rPr lang="en-US" smtClean="0"/>
              <a:pPr/>
              <a:t>13</a:t>
            </a:fld>
            <a:endParaRPr lang="en-US" dirty="0"/>
          </a:p>
        </p:txBody>
      </p:sp>
      <p:sp>
        <p:nvSpPr>
          <p:cNvPr id="46" name="Footer Placeholder 45"/>
          <p:cNvSpPr>
            <a:spLocks noGrp="1"/>
          </p:cNvSpPr>
          <p:nvPr>
            <p:ph type="ftr" sz="quarter" idx="3"/>
          </p:nvPr>
        </p:nvSpPr>
        <p:spPr/>
        <p:txBody>
          <a:bodyPr/>
          <a:lstStyle/>
          <a:p>
            <a:r>
              <a:rPr lang="en-US"/>
              <a:t>CompSci 101 - Principles of Programming</a:t>
            </a:r>
            <a:endParaRPr lang="en-US" dirty="0"/>
          </a:p>
        </p:txBody>
      </p:sp>
      <p:sp>
        <p:nvSpPr>
          <p:cNvPr id="39" name="Text Box 9"/>
          <p:cNvSpPr txBox="1">
            <a:spLocks noChangeArrowheads="1"/>
          </p:cNvSpPr>
          <p:nvPr/>
        </p:nvSpPr>
        <p:spPr bwMode="auto">
          <a:xfrm>
            <a:off x="76200" y="1752600"/>
            <a:ext cx="4419600" cy="120032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err="1">
                <a:solidFill>
                  <a:srgbClr val="000090"/>
                </a:solidFill>
                <a:latin typeface="Courier"/>
              </a:rPr>
              <a:t>count</a:t>
            </a:r>
            <a:r>
              <a:rPr lang="da-DK" altLang="en-US" sz="1800" b="1" dirty="0">
                <a:solidFill>
                  <a:srgbClr val="000090"/>
                </a:solidFill>
                <a:latin typeface="Courier"/>
              </a:rPr>
              <a:t> = 0</a:t>
            </a:r>
          </a:p>
          <a:p>
            <a:pPr>
              <a:spcBef>
                <a:spcPct val="0"/>
              </a:spcBef>
              <a:buClrTx/>
              <a:buSzTx/>
              <a:buNone/>
              <a:tabLst>
                <a:tab pos="355600" algn="l"/>
              </a:tabLst>
              <a:defRPr/>
            </a:pPr>
            <a:r>
              <a:rPr lang="da-DK" altLang="en-US" sz="1800" b="1" dirty="0" err="1">
                <a:solidFill>
                  <a:srgbClr val="000090"/>
                </a:solidFill>
                <a:latin typeface="Courier"/>
              </a:rPr>
              <a:t>while</a:t>
            </a: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&lt; 100:</a:t>
            </a:r>
          </a:p>
          <a:p>
            <a:pPr>
              <a:spcBef>
                <a:spcPct val="0"/>
              </a:spcBef>
              <a:buClrTx/>
              <a:buSzTx/>
              <a:buNone/>
              <a:tabLst>
                <a:tab pos="355600" algn="l"/>
              </a:tabLst>
              <a:defRPr/>
            </a:pPr>
            <a:r>
              <a:rPr lang="da-DK" altLang="en-US" sz="1800" b="1" dirty="0">
                <a:solidFill>
                  <a:srgbClr val="000090"/>
                </a:solidFill>
                <a:latin typeface="Courier"/>
              </a:rPr>
              <a:t>	print("Programming is </a:t>
            </a:r>
            <a:r>
              <a:rPr lang="da-DK" altLang="en-US" sz="1800" b="1" dirty="0" err="1">
                <a:solidFill>
                  <a:srgbClr val="000090"/>
                </a:solidFill>
                <a:latin typeface="Courier"/>
              </a:rPr>
              <a:t>fun</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 </a:t>
            </a:r>
            <a:r>
              <a:rPr lang="da-DK" altLang="en-US" sz="1800" b="1" dirty="0" err="1">
                <a:solidFill>
                  <a:srgbClr val="000090"/>
                </a:solidFill>
                <a:latin typeface="Courier"/>
              </a:rPr>
              <a:t>count</a:t>
            </a:r>
            <a:r>
              <a:rPr lang="da-DK" altLang="en-US" sz="1800" b="1" dirty="0">
                <a:solidFill>
                  <a:srgbClr val="000090"/>
                </a:solidFill>
                <a:latin typeface="Courier"/>
              </a:rPr>
              <a:t> + 1</a:t>
            </a:r>
          </a:p>
        </p:txBody>
      </p:sp>
      <p:sp>
        <p:nvSpPr>
          <p:cNvPr id="41" name="Text Box 9"/>
          <p:cNvSpPr txBox="1">
            <a:spLocks noChangeArrowheads="1"/>
          </p:cNvSpPr>
          <p:nvPr/>
        </p:nvSpPr>
        <p:spPr bwMode="auto">
          <a:xfrm>
            <a:off x="4648200" y="1934528"/>
            <a:ext cx="4432300" cy="92333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for </a:t>
            </a:r>
            <a:r>
              <a:rPr lang="da-DK" altLang="en-US" sz="1800" b="1" dirty="0" err="1">
                <a:solidFill>
                  <a:srgbClr val="000090"/>
                </a:solidFill>
                <a:latin typeface="Courier"/>
              </a:rPr>
              <a:t>count</a:t>
            </a:r>
            <a:r>
              <a:rPr lang="da-DK" altLang="en-US" sz="1800" b="1" dirty="0">
                <a:solidFill>
                  <a:srgbClr val="000090"/>
                </a:solidFill>
                <a:latin typeface="Courier"/>
              </a:rPr>
              <a:t> in range(0, 100):</a:t>
            </a:r>
          </a:p>
          <a:p>
            <a:pPr>
              <a:spcBef>
                <a:spcPct val="0"/>
              </a:spcBef>
              <a:buClrTx/>
              <a:buSzTx/>
              <a:buNone/>
              <a:tabLst>
                <a:tab pos="355600" algn="l"/>
              </a:tabLst>
              <a:defRPr/>
            </a:pPr>
            <a:r>
              <a:rPr lang="da-DK" altLang="en-US" sz="1800" b="1" dirty="0">
                <a:solidFill>
                  <a:srgbClr val="000090"/>
                </a:solidFill>
                <a:latin typeface="Courier"/>
              </a:rPr>
              <a:t>	print("Programming is </a:t>
            </a:r>
            <a:r>
              <a:rPr lang="da-DK" altLang="en-US" sz="1800" b="1" dirty="0" err="1">
                <a:solidFill>
                  <a:srgbClr val="000090"/>
                </a:solidFill>
                <a:latin typeface="Courier"/>
              </a:rPr>
              <a:t>fun</a:t>
            </a:r>
            <a:r>
              <a:rPr lang="da-DK" altLang="en-US" sz="1800" b="1" dirty="0">
                <a:solidFill>
                  <a:srgbClr val="000090"/>
                </a:solidFill>
                <a:latin typeface="Courier"/>
              </a:rPr>
              <a:t>!")</a:t>
            </a:r>
          </a:p>
          <a:p>
            <a:pPr>
              <a:spcBef>
                <a:spcPct val="0"/>
              </a:spcBef>
              <a:buClrTx/>
              <a:buSzTx/>
              <a:buNone/>
              <a:tabLst>
                <a:tab pos="355600" algn="l"/>
              </a:tabLst>
              <a:defRPr/>
            </a:pPr>
            <a:endParaRPr lang="da-DK" altLang="en-US" sz="1800" b="1" dirty="0">
              <a:solidFill>
                <a:srgbClr val="000090"/>
              </a:solidFill>
              <a:latin typeface="Courier"/>
            </a:endParaRPr>
          </a:p>
        </p:txBody>
      </p:sp>
    </p:spTree>
    <p:extLst>
      <p:ext uri="{BB962C8B-B14F-4D97-AF65-F5344CB8AC3E}">
        <p14:creationId xmlns:p14="http://schemas.microsoft.com/office/powerpoint/2010/main" val="364560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Convert - while loop       for…in loop</a:t>
            </a:r>
          </a:p>
        </p:txBody>
      </p:sp>
      <p:sp>
        <p:nvSpPr>
          <p:cNvPr id="3" name="Content Placeholder 2"/>
          <p:cNvSpPr>
            <a:spLocks noGrp="1"/>
          </p:cNvSpPr>
          <p:nvPr>
            <p:ph sz="quarter" idx="1"/>
          </p:nvPr>
        </p:nvSpPr>
        <p:spPr>
          <a:xfrm>
            <a:off x="152400" y="914400"/>
            <a:ext cx="8763000" cy="4800600"/>
          </a:xfrm>
        </p:spPr>
        <p:txBody>
          <a:bodyPr>
            <a:normAutofit/>
          </a:bodyPr>
          <a:lstStyle/>
          <a:p>
            <a:r>
              <a:rPr lang="en-US" dirty="0">
                <a:ea typeface="ＭＳ Ｐゴシック" charset="0"/>
                <a:cs typeface="Calibri"/>
              </a:rPr>
              <a:t>Convert the following </a:t>
            </a:r>
            <a:r>
              <a:rPr lang="en-US" dirty="0">
                <a:latin typeface="Courier" pitchFamily="2" charset="0"/>
                <a:ea typeface="ＭＳ Ｐゴシック" charset="0"/>
                <a:cs typeface="Calibri"/>
              </a:rPr>
              <a:t>while</a:t>
            </a:r>
            <a:r>
              <a:rPr lang="en-US" dirty="0">
                <a:ea typeface="ＭＳ Ｐゴシック" charset="0"/>
                <a:cs typeface="Calibri"/>
              </a:rPr>
              <a:t> loop into a </a:t>
            </a:r>
            <a:r>
              <a:rPr lang="en-US" dirty="0">
                <a:latin typeface="Courier" pitchFamily="2" charset="0"/>
                <a:ea typeface="ＭＳ Ｐゴシック" charset="0"/>
                <a:cs typeface="Calibri"/>
              </a:rPr>
              <a:t>for…in range() </a:t>
            </a:r>
            <a:r>
              <a:rPr lang="en-US" dirty="0">
                <a:ea typeface="ＭＳ Ｐゴシック" charset="0"/>
                <a:cs typeface="Calibri"/>
              </a:rPr>
              <a:t>loop:</a:t>
            </a:r>
            <a:endParaRPr lang="en-US" dirty="0"/>
          </a:p>
          <a:p>
            <a:pPr>
              <a:buFont typeface="Wingdings" charset="2"/>
              <a:buChar char="§"/>
            </a:pPr>
            <a:endParaRPr lang="en-US" dirty="0">
              <a:ea typeface="ＭＳ Ｐゴシック" charset="0"/>
              <a:cs typeface="Calibri"/>
            </a:endParaRPr>
          </a:p>
          <a:p>
            <a:pPr>
              <a:buFont typeface="Wingdings" charset="2"/>
              <a:buChar char="§"/>
            </a:pPr>
            <a:endParaRPr lang="en-US" dirty="0">
              <a:ea typeface="ＭＳ Ｐゴシック" charset="0"/>
              <a:cs typeface="Calibri"/>
            </a:endParaRPr>
          </a:p>
          <a:p>
            <a:pPr marL="0" indent="0">
              <a:buNone/>
            </a:pPr>
            <a:endParaRPr lang="en-US" dirty="0">
              <a:ea typeface="ＭＳ Ｐゴシック" charset="0"/>
              <a:cs typeface="Calibri"/>
            </a:endParaRPr>
          </a:p>
          <a:p>
            <a:pPr marL="0" indent="0">
              <a:buNone/>
            </a:pPr>
            <a:endParaRPr lang="en-US" dirty="0">
              <a:ea typeface="ＭＳ Ｐゴシック" charset="0"/>
              <a:cs typeface="Calibri"/>
            </a:endParaRPr>
          </a:p>
          <a:p>
            <a:pPr>
              <a:buFont typeface="Wingdings" charset="2"/>
              <a:buChar char="§"/>
            </a:pPr>
            <a:endParaRPr lang="en-US" dirty="0">
              <a:ea typeface="ＭＳ Ｐゴシック" charset="0"/>
              <a:cs typeface="Calibri"/>
            </a:endParaRPr>
          </a:p>
          <a:p>
            <a:pPr>
              <a:buFont typeface="Wingdings" charset="2"/>
              <a:buChar char="§"/>
            </a:pPr>
            <a:endParaRPr lang="en-US" dirty="0">
              <a:ea typeface="ＭＳ Ｐゴシック" charset="0"/>
              <a:cs typeface="Calibri"/>
            </a:endParaRPr>
          </a:p>
          <a:p>
            <a:r>
              <a:rPr lang="en-US" dirty="0">
                <a:ea typeface="ＭＳ Ｐゴシック" charset="0"/>
                <a:cs typeface="Calibri"/>
              </a:rPr>
              <a:t>Convert the following </a:t>
            </a:r>
            <a:r>
              <a:rPr lang="en-US" dirty="0">
                <a:latin typeface="Courier" pitchFamily="2" charset="0"/>
                <a:ea typeface="ＭＳ Ｐゴシック" charset="0"/>
                <a:cs typeface="Calibri"/>
              </a:rPr>
              <a:t>for…in range()  </a:t>
            </a:r>
            <a:r>
              <a:rPr lang="en-US" dirty="0">
                <a:ea typeface="ＭＳ Ｐゴシック" charset="0"/>
                <a:cs typeface="Calibri"/>
              </a:rPr>
              <a:t>loop into a </a:t>
            </a:r>
            <a:r>
              <a:rPr lang="en-US" dirty="0">
                <a:latin typeface="Courier" pitchFamily="2" charset="0"/>
                <a:ea typeface="ＭＳ Ｐゴシック" charset="0"/>
                <a:cs typeface="Calibri"/>
              </a:rPr>
              <a:t>while</a:t>
            </a:r>
            <a:r>
              <a:rPr lang="en-US" dirty="0">
                <a:ea typeface="ＭＳ Ｐゴシック" charset="0"/>
                <a:cs typeface="Calibri"/>
              </a:rPr>
              <a:t> loop:</a:t>
            </a:r>
            <a:endParaRPr lang="en-NZ" dirty="0"/>
          </a:p>
          <a:p>
            <a:pPr lvl="1"/>
            <a:endParaRPr lang="en-GB" dirty="0"/>
          </a:p>
        </p:txBody>
      </p:sp>
      <p:sp>
        <p:nvSpPr>
          <p:cNvPr id="45" name="Slide Number Placeholder 44"/>
          <p:cNvSpPr>
            <a:spLocks noGrp="1"/>
          </p:cNvSpPr>
          <p:nvPr>
            <p:ph type="sldNum" sz="quarter" idx="4"/>
          </p:nvPr>
        </p:nvSpPr>
        <p:spPr/>
        <p:txBody>
          <a:bodyPr/>
          <a:lstStyle/>
          <a:p>
            <a:fld id="{B6F15528-21DE-4FAA-801E-634DDDAF4B2B}" type="slidenum">
              <a:rPr lang="en-US" smtClean="0"/>
              <a:pPr/>
              <a:t>14</a:t>
            </a:fld>
            <a:endParaRPr lang="en-US" dirty="0"/>
          </a:p>
        </p:txBody>
      </p:sp>
      <p:sp>
        <p:nvSpPr>
          <p:cNvPr id="46" name="Footer Placeholder 45"/>
          <p:cNvSpPr>
            <a:spLocks noGrp="1"/>
          </p:cNvSpPr>
          <p:nvPr>
            <p:ph type="ftr" sz="quarter" idx="3"/>
          </p:nvPr>
        </p:nvSpPr>
        <p:spPr/>
        <p:txBody>
          <a:bodyPr/>
          <a:lstStyle/>
          <a:p>
            <a:r>
              <a:rPr lang="en-US"/>
              <a:t>CompSci 101 - Principles of Programming</a:t>
            </a:r>
            <a:endParaRPr lang="en-US" dirty="0"/>
          </a:p>
        </p:txBody>
      </p:sp>
      <p:sp>
        <p:nvSpPr>
          <p:cNvPr id="39" name="Text Box 9"/>
          <p:cNvSpPr txBox="1">
            <a:spLocks noChangeArrowheads="1"/>
          </p:cNvSpPr>
          <p:nvPr/>
        </p:nvSpPr>
        <p:spPr bwMode="auto">
          <a:xfrm>
            <a:off x="152400" y="1447800"/>
            <a:ext cx="4419600" cy="147732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err="1">
                <a:solidFill>
                  <a:srgbClr val="000090"/>
                </a:solidFill>
                <a:latin typeface="Courier"/>
              </a:rPr>
              <a:t>counter</a:t>
            </a:r>
            <a:r>
              <a:rPr lang="da-DK" altLang="en-US" sz="1800" b="1" dirty="0">
                <a:solidFill>
                  <a:srgbClr val="000090"/>
                </a:solidFill>
                <a:latin typeface="Courier"/>
              </a:rPr>
              <a:t> = 12</a:t>
            </a:r>
          </a:p>
          <a:p>
            <a:pPr>
              <a:spcBef>
                <a:spcPct val="0"/>
              </a:spcBef>
              <a:buClrTx/>
              <a:buSzTx/>
              <a:buNone/>
              <a:tabLst>
                <a:tab pos="355600" algn="l"/>
              </a:tabLst>
              <a:defRPr/>
            </a:pPr>
            <a:r>
              <a:rPr lang="da-DK" altLang="en-US" sz="1800" b="1" dirty="0" err="1">
                <a:solidFill>
                  <a:srgbClr val="000090"/>
                </a:solidFill>
                <a:latin typeface="Courier"/>
              </a:rPr>
              <a:t>while</a:t>
            </a:r>
            <a:r>
              <a:rPr lang="da-DK" altLang="en-US" sz="1800" b="1" dirty="0">
                <a:solidFill>
                  <a:srgbClr val="000090"/>
                </a:solidFill>
                <a:latin typeface="Courier"/>
              </a:rPr>
              <a:t> </a:t>
            </a:r>
            <a:r>
              <a:rPr lang="da-DK" altLang="en-US" sz="1800" b="1" dirty="0" err="1">
                <a:solidFill>
                  <a:srgbClr val="000090"/>
                </a:solidFill>
                <a:latin typeface="Courier"/>
              </a:rPr>
              <a:t>counter</a:t>
            </a:r>
            <a:r>
              <a:rPr lang="da-DK" altLang="en-US" sz="1800" b="1" dirty="0">
                <a:solidFill>
                  <a:srgbClr val="000090"/>
                </a:solidFill>
                <a:latin typeface="Courier"/>
              </a:rPr>
              <a:t> &lt; 260:</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counter</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counter</a:t>
            </a:r>
            <a:r>
              <a:rPr lang="da-DK" altLang="en-US" sz="1800" b="1" dirty="0">
                <a:solidFill>
                  <a:srgbClr val="000090"/>
                </a:solidFill>
                <a:latin typeface="Courier"/>
              </a:rPr>
              <a:t> = </a:t>
            </a:r>
            <a:r>
              <a:rPr lang="da-DK" altLang="en-US" sz="1800" b="1" dirty="0" err="1">
                <a:solidFill>
                  <a:srgbClr val="000090"/>
                </a:solidFill>
                <a:latin typeface="Courier"/>
              </a:rPr>
              <a:t>counter</a:t>
            </a:r>
            <a:r>
              <a:rPr lang="da-DK" altLang="en-US" sz="1800" b="1" dirty="0">
                <a:solidFill>
                  <a:srgbClr val="000090"/>
                </a:solidFill>
                <a:latin typeface="Courier"/>
              </a:rPr>
              <a:t> + 10</a:t>
            </a:r>
          </a:p>
          <a:p>
            <a:pPr>
              <a:spcBef>
                <a:spcPct val="0"/>
              </a:spcBef>
              <a:buClrTx/>
              <a:buSzTx/>
              <a:buNone/>
              <a:tabLst>
                <a:tab pos="355600" algn="l"/>
              </a:tabLst>
              <a:defRPr/>
            </a:pPr>
            <a:endParaRPr lang="da-DK" altLang="en-US" sz="1800" b="1" dirty="0">
              <a:solidFill>
                <a:srgbClr val="000090"/>
              </a:solidFill>
              <a:latin typeface="Courier"/>
            </a:endParaRPr>
          </a:p>
        </p:txBody>
      </p:sp>
      <p:sp>
        <p:nvSpPr>
          <p:cNvPr id="8" name="Text Box 9"/>
          <p:cNvSpPr txBox="1">
            <a:spLocks noChangeArrowheads="1"/>
          </p:cNvSpPr>
          <p:nvPr/>
        </p:nvSpPr>
        <p:spPr bwMode="auto">
          <a:xfrm>
            <a:off x="4648200" y="1447800"/>
            <a:ext cx="4419600" cy="147732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 </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a:solidFill>
                  <a:srgbClr val="000090"/>
                </a:solidFill>
                <a:latin typeface="Courier"/>
              </a:rPr>
              <a:t> </a:t>
            </a:r>
          </a:p>
          <a:p>
            <a:pPr>
              <a:spcBef>
                <a:spcPct val="0"/>
              </a:spcBef>
              <a:buClrTx/>
              <a:buSzTx/>
              <a:buNone/>
              <a:tabLst>
                <a:tab pos="355600" algn="l"/>
              </a:tabLst>
              <a:defRPr/>
            </a:pPr>
            <a:endParaRPr lang="da-DK" altLang="en-US" sz="1800" b="1" dirty="0">
              <a:solidFill>
                <a:srgbClr val="000090"/>
              </a:solidFill>
              <a:latin typeface="Courier"/>
            </a:endParaRPr>
          </a:p>
        </p:txBody>
      </p:sp>
      <p:sp>
        <p:nvSpPr>
          <p:cNvPr id="9" name="Text Box 9"/>
          <p:cNvSpPr txBox="1">
            <a:spLocks noChangeArrowheads="1"/>
          </p:cNvSpPr>
          <p:nvPr/>
        </p:nvSpPr>
        <p:spPr bwMode="auto">
          <a:xfrm>
            <a:off x="152400" y="4819471"/>
            <a:ext cx="4419600" cy="120032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for </a:t>
            </a:r>
            <a:r>
              <a:rPr lang="da-DK" altLang="en-US" sz="1800" b="1" dirty="0" err="1">
                <a:solidFill>
                  <a:srgbClr val="000090"/>
                </a:solidFill>
                <a:latin typeface="Courier"/>
              </a:rPr>
              <a:t>num</a:t>
            </a:r>
            <a:r>
              <a:rPr lang="da-DK" altLang="en-US" sz="1800" b="1" dirty="0">
                <a:solidFill>
                  <a:srgbClr val="000090"/>
                </a:solidFill>
                <a:latin typeface="Courier"/>
              </a:rPr>
              <a:t> in range(45, 3, -5):</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num</a:t>
            </a:r>
            <a:r>
              <a:rPr lang="da-DK" altLang="en-US" sz="1800" b="1" dirty="0">
                <a:solidFill>
                  <a:srgbClr val="000090"/>
                </a:solidFill>
                <a:latin typeface="Courier"/>
              </a:rPr>
              <a:t> * 2)</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p:txBody>
      </p:sp>
      <p:sp>
        <p:nvSpPr>
          <p:cNvPr id="10" name="Text Box 9"/>
          <p:cNvSpPr txBox="1">
            <a:spLocks noChangeArrowheads="1"/>
          </p:cNvSpPr>
          <p:nvPr/>
        </p:nvSpPr>
        <p:spPr bwMode="auto">
          <a:xfrm>
            <a:off x="4648200" y="4819471"/>
            <a:ext cx="4419600" cy="120032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 </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p:txBody>
      </p:sp>
      <p:cxnSp>
        <p:nvCxnSpPr>
          <p:cNvPr id="5" name="Straight Arrow Connector 4"/>
          <p:cNvCxnSpPr/>
          <p:nvPr/>
        </p:nvCxnSpPr>
        <p:spPr>
          <a:xfrm>
            <a:off x="6248400" y="533400"/>
            <a:ext cx="609600" cy="0"/>
          </a:xfrm>
          <a:prstGeom prst="straightConnector1">
            <a:avLst/>
          </a:prstGeom>
          <a:ln>
            <a:solidFill>
              <a:srgbClr val="000090"/>
            </a:solidFill>
            <a:headEnd type="arrow"/>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67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33400"/>
          </a:xfrm>
        </p:spPr>
        <p:txBody>
          <a:bodyPr>
            <a:normAutofit fontScale="90000"/>
          </a:bodyPr>
          <a:lstStyle/>
          <a:p>
            <a:r>
              <a:rPr lang="en-NZ" dirty="0"/>
              <a:t>Same output?</a:t>
            </a:r>
          </a:p>
        </p:txBody>
      </p:sp>
      <p:sp>
        <p:nvSpPr>
          <p:cNvPr id="3" name="Content Placeholder 2"/>
          <p:cNvSpPr>
            <a:spLocks noGrp="1"/>
          </p:cNvSpPr>
          <p:nvPr>
            <p:ph sz="quarter" idx="1"/>
          </p:nvPr>
        </p:nvSpPr>
        <p:spPr>
          <a:xfrm>
            <a:off x="152400" y="609600"/>
            <a:ext cx="8763000" cy="4691211"/>
          </a:xfrm>
        </p:spPr>
        <p:txBody>
          <a:bodyPr>
            <a:normAutofit/>
          </a:bodyPr>
          <a:lstStyle/>
          <a:p>
            <a:r>
              <a:rPr lang="en-US" dirty="0">
                <a:ea typeface="ＭＳ Ｐゴシック" charset="0"/>
                <a:cs typeface="Calibri"/>
              </a:rPr>
              <a:t>Do the following two loops give the same output?  If not, what is the difference in output and what change needs to be made in order to make the outputs of the two loops the same?</a:t>
            </a:r>
            <a:endParaRPr lang="en-US" dirty="0"/>
          </a:p>
          <a:p>
            <a:pPr marL="0" indent="0">
              <a:buNone/>
            </a:pPr>
            <a:endParaRPr lang="en-NZ"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10" name="Text Box 9"/>
          <p:cNvSpPr txBox="1">
            <a:spLocks noChangeArrowheads="1"/>
          </p:cNvSpPr>
          <p:nvPr/>
        </p:nvSpPr>
        <p:spPr bwMode="auto">
          <a:xfrm>
            <a:off x="152400" y="3413879"/>
            <a:ext cx="5029200" cy="313932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top = 6</a:t>
            </a:r>
          </a:p>
          <a:p>
            <a:pPr>
              <a:spcBef>
                <a:spcPct val="0"/>
              </a:spcBef>
              <a:buClrTx/>
              <a:buSzTx/>
              <a:buNone/>
              <a:tabLst>
                <a:tab pos="355600" algn="l"/>
              </a:tabLst>
              <a:defRPr/>
            </a:pPr>
            <a:r>
              <a:rPr lang="da-DK" altLang="en-US" sz="1800" b="1" dirty="0" err="1">
                <a:solidFill>
                  <a:srgbClr val="000090"/>
                </a:solidFill>
                <a:latin typeface="Courier"/>
              </a:rPr>
              <a:t>bottom</a:t>
            </a:r>
            <a:r>
              <a:rPr lang="da-DK" altLang="en-US" sz="1800" b="1" dirty="0">
                <a:solidFill>
                  <a:srgbClr val="000090"/>
                </a:solidFill>
                <a:latin typeface="Courier"/>
              </a:rPr>
              <a:t> = 0</a:t>
            </a:r>
          </a:p>
          <a:p>
            <a:pPr>
              <a:spcBef>
                <a:spcPct val="0"/>
              </a:spcBef>
              <a:buClrTx/>
              <a:buSzTx/>
              <a:buNone/>
              <a:tabLst>
                <a:tab pos="355600" algn="l"/>
              </a:tabLst>
              <a:defRPr/>
            </a:pPr>
            <a:r>
              <a:rPr lang="da-DK" altLang="en-US" sz="1800" b="1" dirty="0" err="1">
                <a:solidFill>
                  <a:srgbClr val="000090"/>
                </a:solidFill>
                <a:latin typeface="Courier"/>
              </a:rPr>
              <a:t>count</a:t>
            </a:r>
            <a:r>
              <a:rPr lang="da-DK" altLang="en-US" sz="1800" b="1" dirty="0">
                <a:solidFill>
                  <a:srgbClr val="000090"/>
                </a:solidFill>
                <a:latin typeface="Courier"/>
              </a:rPr>
              <a:t> = 0</a:t>
            </a:r>
          </a:p>
          <a:p>
            <a:pPr>
              <a:spcBef>
                <a:spcPct val="0"/>
              </a:spcBef>
              <a:buClrTx/>
              <a:buSzTx/>
              <a:buNone/>
              <a:tabLst>
                <a:tab pos="355600" algn="l"/>
              </a:tabLst>
              <a:defRPr/>
            </a:pPr>
            <a:r>
              <a:rPr lang="da-DK" altLang="en-US" sz="1800" b="1" dirty="0">
                <a:solidFill>
                  <a:srgbClr val="000090"/>
                </a:solidFill>
                <a:latin typeface="Courier"/>
              </a:rPr>
              <a:t>total = 0</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err="1">
                <a:solidFill>
                  <a:srgbClr val="000090"/>
                </a:solidFill>
                <a:latin typeface="Courier"/>
              </a:rPr>
              <a:t>while</a:t>
            </a:r>
            <a:r>
              <a:rPr lang="da-DK" altLang="en-US" sz="1800" b="1" dirty="0">
                <a:solidFill>
                  <a:srgbClr val="000090"/>
                </a:solidFill>
                <a:latin typeface="Courier"/>
              </a:rPr>
              <a:t> </a:t>
            </a:r>
            <a:r>
              <a:rPr lang="da-DK" altLang="en-US" sz="1800" b="1" dirty="0" err="1">
                <a:solidFill>
                  <a:srgbClr val="000090"/>
                </a:solidFill>
                <a:latin typeface="Courier"/>
              </a:rPr>
              <a:t>bottom</a:t>
            </a:r>
            <a:r>
              <a:rPr lang="da-DK" altLang="en-US" sz="1800" b="1" dirty="0">
                <a:solidFill>
                  <a:srgbClr val="000090"/>
                </a:solidFill>
                <a:latin typeface="Courier"/>
              </a:rPr>
              <a:t> &lt;= top:</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 </a:t>
            </a:r>
            <a:r>
              <a:rPr lang="da-DK" altLang="en-US" sz="1800" b="1" dirty="0" err="1">
                <a:solidFill>
                  <a:srgbClr val="000090"/>
                </a:solidFill>
                <a:latin typeface="Courier"/>
              </a:rPr>
              <a:t>count</a:t>
            </a:r>
            <a:r>
              <a:rPr lang="da-DK" altLang="en-US" sz="1800" b="1" dirty="0">
                <a:solidFill>
                  <a:srgbClr val="000090"/>
                </a:solidFill>
                <a:latin typeface="Courier"/>
              </a:rPr>
              <a:t> + 1</a:t>
            </a:r>
          </a:p>
          <a:p>
            <a:pPr>
              <a:spcBef>
                <a:spcPct val="0"/>
              </a:spcBef>
              <a:buClrTx/>
              <a:buSzTx/>
              <a:buNone/>
              <a:tabLst>
                <a:tab pos="355600" algn="l"/>
              </a:tabLst>
              <a:defRPr/>
            </a:pPr>
            <a:r>
              <a:rPr lang="da-DK" altLang="en-US" sz="1800" b="1" dirty="0">
                <a:solidFill>
                  <a:srgbClr val="000090"/>
                </a:solidFill>
                <a:latin typeface="Courier"/>
              </a:rPr>
              <a:t>	total = total + top + </a:t>
            </a:r>
            <a:r>
              <a:rPr lang="da-DK" altLang="en-US" sz="1800" b="1" dirty="0" err="1">
                <a:solidFill>
                  <a:srgbClr val="000090"/>
                </a:solidFill>
                <a:latin typeface="Courier"/>
              </a:rPr>
              <a:t>bottom</a:t>
            </a: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bottom</a:t>
            </a:r>
            <a:r>
              <a:rPr lang="da-DK" altLang="en-US" sz="1800" b="1" dirty="0">
                <a:solidFill>
                  <a:srgbClr val="000090"/>
                </a:solidFill>
                <a:latin typeface="Courier"/>
              </a:rPr>
              <a:t> = </a:t>
            </a:r>
            <a:r>
              <a:rPr lang="da-DK" altLang="en-US" sz="1800" b="1" dirty="0" err="1">
                <a:solidFill>
                  <a:srgbClr val="000090"/>
                </a:solidFill>
                <a:latin typeface="Courier"/>
              </a:rPr>
              <a:t>bottom</a:t>
            </a:r>
            <a:r>
              <a:rPr lang="da-DK" altLang="en-US" sz="1800" b="1" dirty="0">
                <a:solidFill>
                  <a:srgbClr val="000090"/>
                </a:solidFill>
                <a:latin typeface="Courier"/>
              </a:rPr>
              <a:t> + 2</a:t>
            </a:r>
          </a:p>
          <a:p>
            <a:pPr>
              <a:spcBef>
                <a:spcPct val="0"/>
              </a:spcBef>
              <a:buClrTx/>
              <a:buSzTx/>
              <a:buNone/>
              <a:tabLst>
                <a:tab pos="355600" algn="l"/>
              </a:tabLst>
              <a:defRPr/>
            </a:pPr>
            <a:r>
              <a:rPr lang="da-DK" altLang="en-US" sz="1800" b="1" dirty="0">
                <a:solidFill>
                  <a:srgbClr val="000090"/>
                </a:solidFill>
                <a:latin typeface="Courier"/>
              </a:rPr>
              <a:t>	</a:t>
            </a:r>
          </a:p>
          <a:p>
            <a:pPr>
              <a:spcBef>
                <a:spcPct val="0"/>
              </a:spcBef>
              <a:buClrTx/>
              <a:buSzTx/>
              <a:buNone/>
              <a:tabLst>
                <a:tab pos="355600" algn="l"/>
              </a:tabLst>
              <a:defRPr/>
            </a:pPr>
            <a:r>
              <a:rPr lang="da-DK" altLang="en-US" sz="1800" b="1" dirty="0">
                <a:solidFill>
                  <a:srgbClr val="000090"/>
                </a:solidFill>
                <a:latin typeface="Courier"/>
              </a:rPr>
              <a:t>print("</a:t>
            </a:r>
            <a:r>
              <a:rPr lang="da-DK" altLang="en-US" sz="1800" b="1" dirty="0" err="1">
                <a:solidFill>
                  <a:srgbClr val="000090"/>
                </a:solidFill>
                <a:latin typeface="Courier"/>
              </a:rPr>
              <a:t>count</a:t>
            </a: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a:t>
            </a:r>
            <a:r>
              <a:rPr lang="da-DK" altLang="en-US" sz="1800" b="1" dirty="0" err="1">
                <a:solidFill>
                  <a:srgbClr val="000090"/>
                </a:solidFill>
                <a:latin typeface="Courier"/>
              </a:rPr>
              <a:t>sum:",total</a:t>
            </a:r>
            <a:r>
              <a:rPr lang="da-DK" altLang="en-US" sz="1800" b="1" dirty="0">
                <a:solidFill>
                  <a:srgbClr val="000090"/>
                </a:solidFill>
                <a:latin typeface="Courier"/>
              </a:rPr>
              <a:t>)</a:t>
            </a:r>
          </a:p>
        </p:txBody>
      </p:sp>
      <p:sp>
        <p:nvSpPr>
          <p:cNvPr id="11" name="Text Box 9"/>
          <p:cNvSpPr txBox="1">
            <a:spLocks noChangeArrowheads="1"/>
          </p:cNvSpPr>
          <p:nvPr/>
        </p:nvSpPr>
        <p:spPr bwMode="auto">
          <a:xfrm>
            <a:off x="4114800" y="1828800"/>
            <a:ext cx="4914900" cy="258532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top = 6</a:t>
            </a:r>
          </a:p>
          <a:p>
            <a:pPr>
              <a:spcBef>
                <a:spcPct val="0"/>
              </a:spcBef>
              <a:buClrTx/>
              <a:buSzTx/>
              <a:buNone/>
              <a:tabLst>
                <a:tab pos="355600" algn="l"/>
              </a:tabLst>
              <a:defRPr/>
            </a:pPr>
            <a:r>
              <a:rPr lang="da-DK" altLang="en-US" sz="1800" b="1" dirty="0" err="1">
                <a:solidFill>
                  <a:srgbClr val="000090"/>
                </a:solidFill>
                <a:latin typeface="Courier"/>
              </a:rPr>
              <a:t>count</a:t>
            </a:r>
            <a:r>
              <a:rPr lang="da-DK" altLang="en-US" sz="1800" b="1" dirty="0">
                <a:solidFill>
                  <a:srgbClr val="000090"/>
                </a:solidFill>
                <a:latin typeface="Courier"/>
              </a:rPr>
              <a:t> = 0</a:t>
            </a:r>
          </a:p>
          <a:p>
            <a:pPr>
              <a:spcBef>
                <a:spcPct val="0"/>
              </a:spcBef>
              <a:buClrTx/>
              <a:buSzTx/>
              <a:buNone/>
              <a:tabLst>
                <a:tab pos="355600" algn="l"/>
              </a:tabLst>
              <a:defRPr/>
            </a:pPr>
            <a:r>
              <a:rPr lang="da-DK" altLang="en-US" sz="1800" b="1" dirty="0">
                <a:solidFill>
                  <a:srgbClr val="000090"/>
                </a:solidFill>
                <a:latin typeface="Courier"/>
              </a:rPr>
              <a:t>total = 0</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a:solidFill>
                  <a:srgbClr val="000090"/>
                </a:solidFill>
                <a:latin typeface="Courier"/>
              </a:rPr>
              <a:t>for </a:t>
            </a:r>
            <a:r>
              <a:rPr lang="da-DK" altLang="en-US" sz="1800" b="1" dirty="0" err="1">
                <a:solidFill>
                  <a:srgbClr val="000090"/>
                </a:solidFill>
                <a:latin typeface="Courier"/>
              </a:rPr>
              <a:t>bottom</a:t>
            </a:r>
            <a:r>
              <a:rPr lang="da-DK" altLang="en-US" sz="1800" b="1" dirty="0">
                <a:solidFill>
                  <a:srgbClr val="000090"/>
                </a:solidFill>
                <a:latin typeface="Courier"/>
              </a:rPr>
              <a:t> in range(0,</a:t>
            </a:r>
            <a:r>
              <a:rPr lang="da-DK" altLang="en-US" sz="800" b="1" dirty="0">
                <a:solidFill>
                  <a:srgbClr val="000090"/>
                </a:solidFill>
                <a:latin typeface="Courier"/>
              </a:rPr>
              <a:t> </a:t>
            </a:r>
            <a:r>
              <a:rPr lang="da-DK" altLang="en-US" sz="1800" b="1" dirty="0">
                <a:solidFill>
                  <a:srgbClr val="000090"/>
                </a:solidFill>
                <a:latin typeface="Courier"/>
              </a:rPr>
              <a:t>top</a:t>
            </a:r>
            <a:r>
              <a:rPr lang="da-DK" altLang="en-US" sz="800" b="1" dirty="0">
                <a:solidFill>
                  <a:srgbClr val="000090"/>
                </a:solidFill>
                <a:latin typeface="Courier"/>
              </a:rPr>
              <a:t> </a:t>
            </a:r>
            <a:r>
              <a:rPr lang="da-DK" altLang="en-US" sz="1800" b="1" dirty="0">
                <a:solidFill>
                  <a:srgbClr val="000090"/>
                </a:solidFill>
                <a:latin typeface="Courier"/>
              </a:rPr>
              <a:t>,</a:t>
            </a:r>
            <a:r>
              <a:rPr lang="da-DK" altLang="en-US" sz="800" b="1" dirty="0">
                <a:solidFill>
                  <a:srgbClr val="000090"/>
                </a:solidFill>
                <a:latin typeface="Courier"/>
              </a:rPr>
              <a:t> </a:t>
            </a:r>
            <a:r>
              <a:rPr lang="da-DK" altLang="en-US" sz="1800" b="1" dirty="0">
                <a:solidFill>
                  <a:srgbClr val="000090"/>
                </a:solidFill>
                <a:latin typeface="Courier"/>
              </a:rPr>
              <a:t>2):</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 </a:t>
            </a:r>
            <a:r>
              <a:rPr lang="da-DK" altLang="en-US" sz="1800" b="1" dirty="0" err="1">
                <a:solidFill>
                  <a:srgbClr val="000090"/>
                </a:solidFill>
                <a:latin typeface="Courier"/>
              </a:rPr>
              <a:t>count</a:t>
            </a:r>
            <a:r>
              <a:rPr lang="da-DK" altLang="en-US" sz="1800" b="1" dirty="0">
                <a:solidFill>
                  <a:srgbClr val="000090"/>
                </a:solidFill>
                <a:latin typeface="Courier"/>
              </a:rPr>
              <a:t> + 1</a:t>
            </a:r>
          </a:p>
          <a:p>
            <a:pPr>
              <a:spcBef>
                <a:spcPct val="0"/>
              </a:spcBef>
              <a:buClrTx/>
              <a:buSzTx/>
              <a:buNone/>
              <a:tabLst>
                <a:tab pos="355600" algn="l"/>
              </a:tabLst>
              <a:defRPr/>
            </a:pPr>
            <a:r>
              <a:rPr lang="da-DK" altLang="en-US" sz="1800" b="1" dirty="0">
                <a:solidFill>
                  <a:srgbClr val="000090"/>
                </a:solidFill>
                <a:latin typeface="Courier"/>
              </a:rPr>
              <a:t>	total = total + top + </a:t>
            </a:r>
            <a:r>
              <a:rPr lang="da-DK" altLang="en-US" sz="1800" b="1" dirty="0" err="1">
                <a:solidFill>
                  <a:srgbClr val="000090"/>
                </a:solidFill>
                <a:latin typeface="Courier"/>
              </a:rPr>
              <a:t>bottom</a:t>
            </a: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a:solidFill>
                  <a:srgbClr val="000090"/>
                </a:solidFill>
                <a:latin typeface="Courier"/>
              </a:rPr>
              <a:t>print("</a:t>
            </a:r>
            <a:r>
              <a:rPr lang="da-DK" altLang="en-US" sz="1800" b="1" dirty="0" err="1">
                <a:solidFill>
                  <a:srgbClr val="000090"/>
                </a:solidFill>
                <a:latin typeface="Courier"/>
              </a:rPr>
              <a:t>count</a:t>
            </a:r>
            <a:r>
              <a:rPr lang="da-DK" altLang="en-US" sz="1800" b="1" dirty="0">
                <a:solidFill>
                  <a:srgbClr val="000090"/>
                </a:solidFill>
                <a:latin typeface="Courier"/>
              </a:rPr>
              <a:t>:",</a:t>
            </a:r>
            <a:r>
              <a:rPr lang="da-DK" altLang="en-US" sz="1800" b="1" dirty="0" err="1">
                <a:solidFill>
                  <a:srgbClr val="000090"/>
                </a:solidFill>
                <a:latin typeface="Courier"/>
              </a:rPr>
              <a:t>count</a:t>
            </a:r>
            <a:r>
              <a:rPr lang="da-DK" altLang="en-US" sz="1800" b="1" dirty="0">
                <a:solidFill>
                  <a:srgbClr val="000090"/>
                </a:solidFill>
                <a:latin typeface="Courier"/>
              </a:rPr>
              <a:t>,"</a:t>
            </a:r>
            <a:r>
              <a:rPr lang="da-DK" altLang="en-US" sz="1800" b="1" dirty="0" err="1">
                <a:solidFill>
                  <a:srgbClr val="000090"/>
                </a:solidFill>
                <a:latin typeface="Courier"/>
              </a:rPr>
              <a:t>sum:",total</a:t>
            </a:r>
            <a:r>
              <a:rPr lang="da-DK" altLang="en-US" sz="1800" b="1" dirty="0">
                <a:solidFill>
                  <a:srgbClr val="000090"/>
                </a:solidFill>
                <a:latin typeface="Courier"/>
              </a:rPr>
              <a:t>)</a:t>
            </a:r>
          </a:p>
        </p:txBody>
      </p:sp>
    </p:spTree>
    <p:extLst>
      <p:ext uri="{BB962C8B-B14F-4D97-AF65-F5344CB8AC3E}">
        <p14:creationId xmlns:p14="http://schemas.microsoft.com/office/powerpoint/2010/main" val="2016130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Which to use, while loop or for…in loop?</a:t>
            </a:r>
          </a:p>
        </p:txBody>
      </p:sp>
      <p:sp>
        <p:nvSpPr>
          <p:cNvPr id="3" name="Content Placeholder 2"/>
          <p:cNvSpPr>
            <a:spLocks noGrp="1"/>
          </p:cNvSpPr>
          <p:nvPr>
            <p:ph sz="quarter" idx="1"/>
          </p:nvPr>
        </p:nvSpPr>
        <p:spPr>
          <a:xfrm>
            <a:off x="152400" y="1066800"/>
            <a:ext cx="8763000" cy="4800600"/>
          </a:xfrm>
        </p:spPr>
        <p:txBody>
          <a:bodyPr>
            <a:normAutofit/>
          </a:bodyPr>
          <a:lstStyle/>
          <a:p>
            <a:pPr marL="0" indent="0">
              <a:buNone/>
            </a:pPr>
            <a:r>
              <a:rPr lang="en-US" dirty="0">
                <a:ea typeface="ＭＳ Ｐゴシック" charset="0"/>
                <a:cs typeface="Calibri"/>
              </a:rPr>
              <a:t>Which type of loop should you use?</a:t>
            </a:r>
          </a:p>
          <a:p>
            <a:pPr marL="0" indent="0">
              <a:buNone/>
            </a:pPr>
            <a:endParaRPr lang="en-US" dirty="0">
              <a:ea typeface="ＭＳ Ｐゴシック" charset="0"/>
              <a:cs typeface="Calibri"/>
            </a:endParaRPr>
          </a:p>
          <a:p>
            <a:r>
              <a:rPr lang="en-US" dirty="0">
                <a:ea typeface="ＭＳ Ｐゴシック" charset="0"/>
                <a:cs typeface="Calibri"/>
              </a:rPr>
              <a:t>A </a:t>
            </a:r>
            <a:r>
              <a:rPr lang="en-US" b="1" dirty="0">
                <a:solidFill>
                  <a:srgbClr val="FF00FF"/>
                </a:solidFill>
                <a:ea typeface="ＭＳ Ｐゴシック" charset="0"/>
                <a:cs typeface="Calibri"/>
              </a:rPr>
              <a:t>while</a:t>
            </a:r>
            <a:r>
              <a:rPr lang="en-US" dirty="0">
                <a:ea typeface="ＭＳ Ｐゴシック" charset="0"/>
                <a:cs typeface="Calibri"/>
              </a:rPr>
              <a:t> loop is more general.  It can be used to handle repetition of a block of code a given number of times and also to handle user controlled repetitions, e.g., when the number of times the loop is executed depends on the user input (or on a condition which depends on a random number).</a:t>
            </a:r>
          </a:p>
          <a:p>
            <a:endParaRPr lang="en-US" dirty="0">
              <a:ea typeface="ＭＳ Ｐゴシック" charset="0"/>
              <a:cs typeface="Calibri"/>
            </a:endParaRPr>
          </a:p>
          <a:p>
            <a:r>
              <a:rPr lang="en-US" dirty="0">
                <a:ea typeface="ＭＳ Ｐゴシック" charset="0"/>
                <a:cs typeface="Calibri"/>
              </a:rPr>
              <a:t>A </a:t>
            </a:r>
            <a:r>
              <a:rPr lang="en-US" b="1" dirty="0">
                <a:solidFill>
                  <a:srgbClr val="FF00FF"/>
                </a:solidFill>
                <a:ea typeface="ＭＳ Ｐゴシック" charset="0"/>
                <a:cs typeface="Calibri"/>
              </a:rPr>
              <a:t>for…in range() </a:t>
            </a:r>
            <a:r>
              <a:rPr lang="en-US" dirty="0">
                <a:ea typeface="ＭＳ Ｐゴシック" charset="0"/>
                <a:cs typeface="Calibri"/>
              </a:rPr>
              <a:t>loop is more compact and it is used for repeating a block of code a given number of times.  It is useful for processing a block of code for a sequence of values.</a:t>
            </a:r>
          </a:p>
          <a:p>
            <a:pPr>
              <a:buFont typeface="Wingdings" charset="2"/>
              <a:buChar char="§"/>
            </a:pPr>
            <a:endParaRPr lang="en-US" dirty="0">
              <a:ea typeface="ＭＳ Ｐゴシック" charset="0"/>
              <a:cs typeface="Calibri"/>
            </a:endParaRPr>
          </a:p>
          <a:p>
            <a:pPr>
              <a:buFont typeface="Wingdings" charset="2"/>
              <a:buChar char="§"/>
            </a:pPr>
            <a:endParaRPr lang="en-US" dirty="0"/>
          </a:p>
          <a:p>
            <a:pPr>
              <a:buFont typeface="Wingdings" charset="2"/>
              <a:buChar char="§"/>
            </a:pPr>
            <a:endParaRPr lang="en-US" dirty="0">
              <a:ea typeface="ＭＳ Ｐゴシック" charset="0"/>
              <a:cs typeface="Calibri"/>
            </a:endParaRPr>
          </a:p>
          <a:p>
            <a:pPr marL="0" indent="0">
              <a:buNone/>
            </a:pPr>
            <a:endParaRPr lang="en-NZ" dirty="0"/>
          </a:p>
          <a:p>
            <a:pPr lvl="1"/>
            <a:endParaRPr lang="en-GB" dirty="0"/>
          </a:p>
        </p:txBody>
      </p:sp>
      <p:sp>
        <p:nvSpPr>
          <p:cNvPr id="45" name="Slide Number Placeholder 44"/>
          <p:cNvSpPr>
            <a:spLocks noGrp="1"/>
          </p:cNvSpPr>
          <p:nvPr>
            <p:ph type="sldNum" sz="quarter" idx="4"/>
          </p:nvPr>
        </p:nvSpPr>
        <p:spPr/>
        <p:txBody>
          <a:bodyPr/>
          <a:lstStyle/>
          <a:p>
            <a:fld id="{B6F15528-21DE-4FAA-801E-634DDDAF4B2B}" type="slidenum">
              <a:rPr lang="en-US" smtClean="0"/>
              <a:pPr/>
              <a:t>16</a:t>
            </a:fld>
            <a:endParaRPr lang="en-US" dirty="0"/>
          </a:p>
        </p:txBody>
      </p:sp>
      <p:sp>
        <p:nvSpPr>
          <p:cNvPr id="46" name="Footer Placeholder 45"/>
          <p:cNvSpPr>
            <a:spLocks noGrp="1"/>
          </p:cNvSpPr>
          <p:nvPr>
            <p:ph type="ftr" sz="quarter" idx="3"/>
          </p:nvPr>
        </p:nvSpPr>
        <p:spPr/>
        <p:txBody>
          <a:bodyPr/>
          <a:lstStyle/>
          <a:p>
            <a:r>
              <a:rPr lang="en-US"/>
              <a:t>CompSci 101 - Principles of Programming</a:t>
            </a:r>
            <a:endParaRPr lang="en-US" dirty="0"/>
          </a:p>
        </p:txBody>
      </p:sp>
    </p:spTree>
    <p:extLst>
      <p:ext uri="{BB962C8B-B14F-4D97-AF65-F5344CB8AC3E}">
        <p14:creationId xmlns:p14="http://schemas.microsoft.com/office/powerpoint/2010/main" val="35790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pPr marL="0" lvl="1" indent="0">
              <a:buNone/>
            </a:pPr>
            <a:r>
              <a:rPr lang="en-NZ" sz="2400" dirty="0"/>
              <a:t>In a Python program:</a:t>
            </a:r>
          </a:p>
          <a:p>
            <a:pPr lvl="1"/>
            <a:r>
              <a:rPr lang="en-NZ" dirty="0"/>
              <a:t>the Python range() function is used to define a sequence of values</a:t>
            </a:r>
          </a:p>
          <a:p>
            <a:pPr lvl="1"/>
            <a:r>
              <a:rPr lang="en-NZ" dirty="0"/>
              <a:t>a for…in range() loop can be used to implement counter-controlled repetition</a:t>
            </a:r>
          </a:p>
          <a:p>
            <a:pPr lvl="1"/>
            <a:r>
              <a:rPr lang="en-NZ" dirty="0"/>
              <a:t>a for…in range() loop can be converted into a while loop </a:t>
            </a:r>
          </a:p>
          <a:p>
            <a:pPr lvl="1"/>
            <a:r>
              <a:rPr lang="en-NZ" dirty="0"/>
              <a:t>a for…in range() loop has the following syntax:</a:t>
            </a:r>
          </a:p>
          <a:p>
            <a:pPr marL="1498600" indent="0">
              <a:buNone/>
              <a:tabLst>
                <a:tab pos="419100" algn="l"/>
                <a:tab pos="1917700" algn="l"/>
              </a:tabLst>
            </a:pPr>
            <a:r>
              <a:rPr lang="en-NZ" sz="2000" dirty="0">
                <a:latin typeface="Courier"/>
                <a:cs typeface="Courier"/>
              </a:rPr>
              <a:t>for a_variable in range(     ):</a:t>
            </a:r>
          </a:p>
          <a:p>
            <a:pPr marL="1498600" indent="0">
              <a:buNone/>
              <a:tabLst>
                <a:tab pos="419100" algn="l"/>
                <a:tab pos="1917700" algn="l"/>
              </a:tabLst>
            </a:pPr>
            <a:r>
              <a:rPr lang="en-NZ" sz="2000" dirty="0">
                <a:latin typeface="Courier"/>
                <a:cs typeface="Courier"/>
              </a:rPr>
              <a:t>	statement1</a:t>
            </a:r>
          </a:p>
          <a:p>
            <a:pPr marL="1498600" indent="0">
              <a:buNone/>
              <a:tabLst>
                <a:tab pos="419100" algn="l"/>
                <a:tab pos="1917700" algn="l"/>
              </a:tabLst>
            </a:pPr>
            <a:r>
              <a:rPr lang="en-NZ" sz="2000" dirty="0">
                <a:latin typeface="Courier"/>
                <a:cs typeface="Courier"/>
              </a:rPr>
              <a:t>	statement2</a:t>
            </a:r>
          </a:p>
          <a:p>
            <a:pPr marL="1498600" indent="0">
              <a:buNone/>
              <a:tabLst>
                <a:tab pos="419100" algn="l"/>
                <a:tab pos="1917700" algn="l"/>
              </a:tabLst>
            </a:pPr>
            <a:r>
              <a:rPr lang="en-NZ" sz="2000" dirty="0">
                <a:latin typeface="Courier"/>
                <a:cs typeface="Courier"/>
              </a:rPr>
              <a:t>	…</a:t>
            </a:r>
          </a:p>
          <a:p>
            <a:pPr lvl="1"/>
            <a:endParaRPr lang="en-NZ" dirty="0"/>
          </a:p>
          <a:p>
            <a:pPr lvl="1"/>
            <a:endParaRPr lang="en-NZ" dirty="0"/>
          </a:p>
          <a:p>
            <a:pPr lvl="1"/>
            <a:endParaRPr lang="en-NZ" dirty="0"/>
          </a:p>
          <a:p>
            <a:pPr lvl="1"/>
            <a:endParaRPr lang="en-NZ" dirty="0"/>
          </a:p>
          <a:p>
            <a:pPr lvl="1"/>
            <a:endParaRPr lang="en-NZ" dirty="0"/>
          </a:p>
          <a:p>
            <a:pPr lvl="1"/>
            <a:endParaRPr lang="en-US" dirty="0"/>
          </a:p>
          <a:p>
            <a:pPr lvl="1"/>
            <a:endParaRPr lang="en-US" dirty="0"/>
          </a:p>
          <a:p>
            <a:pPr lvl="1"/>
            <a:endParaRPr lang="en-NZ"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dirty="0"/>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Tree>
    <p:extLst>
      <p:ext uri="{BB962C8B-B14F-4D97-AF65-F5344CB8AC3E}">
        <p14:creationId xmlns:p14="http://schemas.microsoft.com/office/powerpoint/2010/main" val="400063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Python features used in this lecture</a:t>
            </a:r>
            <a:endParaRPr lang="en-NZ" dirty="0"/>
          </a:p>
        </p:txBody>
      </p:sp>
      <p:sp>
        <p:nvSpPr>
          <p:cNvPr id="3" name="Content Placeholder 2"/>
          <p:cNvSpPr>
            <a:spLocks noGrp="1"/>
          </p:cNvSpPr>
          <p:nvPr>
            <p:ph sz="quarter" idx="1"/>
          </p:nvPr>
        </p:nvSpPr>
        <p:spPr/>
        <p:txBody>
          <a:bodyPr>
            <a:normAutofit/>
          </a:bodyPr>
          <a:lstStyle/>
          <a:p>
            <a:pPr marL="4763" indent="-4763">
              <a:spcBef>
                <a:spcPct val="0"/>
              </a:spcBef>
              <a:buClrTx/>
              <a:buSzTx/>
              <a:buNone/>
              <a:tabLst>
                <a:tab pos="419100" algn="l"/>
                <a:tab pos="838200" algn="l"/>
                <a:tab pos="1257300" algn="l"/>
              </a:tabLst>
              <a:defRPr/>
            </a:pPr>
            <a:r>
              <a:rPr lang="da-DK" altLang="en-US" sz="2000" dirty="0" err="1">
                <a:latin typeface="Courier"/>
                <a:cs typeface="Courier"/>
              </a:rPr>
              <a:t>def</a:t>
            </a:r>
            <a:r>
              <a:rPr lang="da-DK" altLang="en-US" sz="2000" dirty="0">
                <a:latin typeface="Courier"/>
                <a:cs typeface="Courier"/>
              </a:rPr>
              <a:t> </a:t>
            </a:r>
            <a:r>
              <a:rPr lang="da-DK" altLang="en-US" sz="2000" dirty="0" err="1">
                <a:latin typeface="Courier"/>
                <a:cs typeface="Courier"/>
              </a:rPr>
              <a:t>get_divisor_sum</a:t>
            </a:r>
            <a:r>
              <a:rPr lang="da-DK" altLang="en-US" sz="2000" dirty="0">
                <a:latin typeface="Courier"/>
                <a:cs typeface="Courier"/>
              </a:rPr>
              <a:t>(</a:t>
            </a:r>
            <a:r>
              <a:rPr lang="da-DK" altLang="en-US" sz="2000" dirty="0" err="1">
                <a:latin typeface="Courier"/>
                <a:cs typeface="Courier"/>
              </a:rPr>
              <a:t>number</a:t>
            </a:r>
            <a:r>
              <a:rPr lang="da-DK" altLang="en-US" sz="2000" dirty="0">
                <a:latin typeface="Courier"/>
                <a:cs typeface="Courier"/>
              </a:rPr>
              <a:t>):</a:t>
            </a: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altLang="en-US" sz="2000" dirty="0" err="1">
                <a:latin typeface="Courier"/>
                <a:cs typeface="Courier"/>
              </a:rPr>
              <a:t>div_sum</a:t>
            </a:r>
            <a:r>
              <a:rPr lang="da-DK" altLang="en-US" sz="2000" dirty="0">
                <a:latin typeface="Courier"/>
                <a:cs typeface="Courier"/>
              </a:rPr>
              <a:t> = 1</a:t>
            </a: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altLang="en-US" sz="2000" dirty="0" err="1">
                <a:latin typeface="Courier"/>
                <a:cs typeface="Courier"/>
              </a:rPr>
              <a:t>middle_num</a:t>
            </a:r>
            <a:r>
              <a:rPr lang="da-DK" altLang="en-US" sz="2000" dirty="0">
                <a:latin typeface="Courier"/>
                <a:cs typeface="Courier"/>
              </a:rPr>
              <a:t> = </a:t>
            </a:r>
            <a:r>
              <a:rPr lang="da-DK" altLang="en-US" sz="2000" dirty="0" err="1">
                <a:latin typeface="Courier"/>
                <a:cs typeface="Courier"/>
              </a:rPr>
              <a:t>number</a:t>
            </a:r>
            <a:r>
              <a:rPr lang="da-DK" altLang="en-US" sz="2000" dirty="0">
                <a:latin typeface="Courier"/>
                <a:cs typeface="Courier"/>
              </a:rPr>
              <a:t> // 2</a:t>
            </a:r>
          </a:p>
          <a:p>
            <a:pPr marL="4763" indent="-4763">
              <a:spcBef>
                <a:spcPct val="0"/>
              </a:spcBef>
              <a:buClrTx/>
              <a:buSzTx/>
              <a:buNone/>
              <a:tabLst>
                <a:tab pos="419100" algn="l"/>
                <a:tab pos="838200" algn="l"/>
                <a:tab pos="1257300" algn="l"/>
              </a:tabLst>
              <a:defRPr/>
            </a:pPr>
            <a:r>
              <a:rPr lang="da-DK" altLang="en-US" sz="2000" dirty="0">
                <a:latin typeface="Courier"/>
                <a:cs typeface="Courier"/>
              </a:rPr>
              <a:t>		for </a:t>
            </a:r>
            <a:r>
              <a:rPr lang="da-DK" altLang="en-US" sz="2000" dirty="0" err="1">
                <a:latin typeface="Courier"/>
                <a:cs typeface="Courier"/>
              </a:rPr>
              <a:t>num_to_check</a:t>
            </a:r>
            <a:r>
              <a:rPr lang="da-DK" altLang="en-US" sz="2000" dirty="0">
                <a:latin typeface="Courier"/>
                <a:cs typeface="Courier"/>
              </a:rPr>
              <a:t> in range(2, </a:t>
            </a:r>
            <a:r>
              <a:rPr lang="da-DK" altLang="en-US" sz="2000" dirty="0" err="1">
                <a:latin typeface="Courier"/>
                <a:cs typeface="Courier"/>
              </a:rPr>
              <a:t>middle_num</a:t>
            </a:r>
            <a:r>
              <a:rPr lang="da-DK" altLang="en-US" sz="2000" dirty="0">
                <a:latin typeface="Courier"/>
                <a:cs typeface="Courier"/>
              </a:rPr>
              <a:t> + 1):</a:t>
            </a: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altLang="en-US" sz="2000" dirty="0" err="1">
                <a:latin typeface="Courier"/>
                <a:cs typeface="Courier"/>
              </a:rPr>
              <a:t>if</a:t>
            </a:r>
            <a:r>
              <a:rPr lang="da-DK" altLang="en-US" sz="2000" dirty="0">
                <a:latin typeface="Courier"/>
                <a:cs typeface="Courier"/>
              </a:rPr>
              <a:t> </a:t>
            </a:r>
            <a:r>
              <a:rPr lang="da-DK" altLang="en-US" sz="2000" dirty="0" err="1">
                <a:latin typeface="Courier"/>
                <a:cs typeface="Courier"/>
              </a:rPr>
              <a:t>number</a:t>
            </a:r>
            <a:r>
              <a:rPr lang="da-DK" altLang="en-US" sz="2000" dirty="0">
                <a:latin typeface="Courier"/>
                <a:cs typeface="Courier"/>
              </a:rPr>
              <a:t> % </a:t>
            </a:r>
            <a:r>
              <a:rPr lang="da-DK" altLang="en-US" sz="2000" dirty="0" err="1">
                <a:latin typeface="Courier"/>
                <a:cs typeface="Courier"/>
              </a:rPr>
              <a:t>num_to_check</a:t>
            </a:r>
            <a:r>
              <a:rPr lang="da-DK" altLang="en-US" sz="2000" dirty="0">
                <a:latin typeface="Courier"/>
                <a:cs typeface="Courier"/>
              </a:rPr>
              <a:t> == 0:</a:t>
            </a: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altLang="en-US" sz="2000" dirty="0" err="1">
                <a:latin typeface="Courier"/>
                <a:cs typeface="Courier"/>
              </a:rPr>
              <a:t>div_sum</a:t>
            </a:r>
            <a:r>
              <a:rPr lang="da-DK" altLang="en-US" sz="2000" dirty="0">
                <a:latin typeface="Courier"/>
                <a:cs typeface="Courier"/>
              </a:rPr>
              <a:t> = </a:t>
            </a:r>
            <a:r>
              <a:rPr lang="da-DK" altLang="en-US" sz="2000" dirty="0" err="1">
                <a:latin typeface="Courier"/>
                <a:cs typeface="Courier"/>
              </a:rPr>
              <a:t>div_sum</a:t>
            </a:r>
            <a:r>
              <a:rPr lang="da-DK" altLang="en-US" sz="2000" dirty="0">
                <a:latin typeface="Courier"/>
                <a:cs typeface="Courier"/>
              </a:rPr>
              <a:t> + </a:t>
            </a:r>
            <a:r>
              <a:rPr lang="da-DK" altLang="en-US" sz="2000" dirty="0" err="1">
                <a:latin typeface="Courier"/>
                <a:cs typeface="Courier"/>
              </a:rPr>
              <a:t>num_to_check</a:t>
            </a:r>
            <a:endParaRPr lang="da-DK" altLang="en-US" sz="2000" dirty="0">
              <a:latin typeface="Courier"/>
              <a:cs typeface="Courier"/>
            </a:endParaRP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altLang="en-US" sz="2000" dirty="0" err="1">
                <a:latin typeface="Courier"/>
                <a:cs typeface="Courier"/>
              </a:rPr>
              <a:t>return</a:t>
            </a:r>
            <a:r>
              <a:rPr lang="da-DK" altLang="en-US" sz="2000" dirty="0">
                <a:latin typeface="Courier"/>
                <a:cs typeface="Courier"/>
              </a:rPr>
              <a:t> </a:t>
            </a:r>
            <a:r>
              <a:rPr lang="da-DK" altLang="en-US" sz="2000" dirty="0" err="1">
                <a:latin typeface="Courier"/>
                <a:cs typeface="Courier"/>
              </a:rPr>
              <a:t>div_sum</a:t>
            </a:r>
            <a:endParaRPr lang="da-DK" altLang="en-US" sz="2000" dirty="0">
              <a:latin typeface="Courier"/>
              <a:cs typeface="Courier"/>
            </a:endParaRPr>
          </a:p>
          <a:p>
            <a:pPr marL="4763" indent="-4763">
              <a:spcBef>
                <a:spcPct val="0"/>
              </a:spcBef>
              <a:buClrTx/>
              <a:buSzTx/>
              <a:buNone/>
              <a:tabLst>
                <a:tab pos="419100" algn="l"/>
                <a:tab pos="838200" algn="l"/>
                <a:tab pos="1257300" algn="l"/>
              </a:tabLst>
              <a:defRPr/>
            </a:pPr>
            <a:endParaRPr lang="da-DK" sz="2000" dirty="0">
              <a:latin typeface="Courier"/>
              <a:cs typeface="Courier"/>
            </a:endParaRPr>
          </a:p>
          <a:p>
            <a:pPr marL="4763" indent="-4763">
              <a:spcBef>
                <a:spcPct val="0"/>
              </a:spcBef>
              <a:buClrTx/>
              <a:buSzTx/>
              <a:buNone/>
              <a:tabLst>
                <a:tab pos="419100" algn="l"/>
                <a:tab pos="838200" algn="l"/>
                <a:tab pos="1257300" algn="l"/>
              </a:tabLst>
              <a:defRPr/>
            </a:pPr>
            <a:r>
              <a:rPr lang="da-DK" sz="2000" dirty="0" err="1">
                <a:latin typeface="Courier"/>
                <a:cs typeface="Courier"/>
              </a:rPr>
              <a:t>def</a:t>
            </a:r>
            <a:r>
              <a:rPr lang="da-DK" sz="2000" dirty="0">
                <a:latin typeface="Courier"/>
                <a:cs typeface="Courier"/>
              </a:rPr>
              <a:t> </a:t>
            </a:r>
            <a:r>
              <a:rPr lang="da-DK" sz="2000" dirty="0" err="1">
                <a:latin typeface="Courier"/>
                <a:cs typeface="Courier"/>
              </a:rPr>
              <a:t>fun_stuff</a:t>
            </a:r>
            <a:r>
              <a:rPr lang="da-DK" sz="2000" dirty="0">
                <a:latin typeface="Courier"/>
                <a:cs typeface="Courier"/>
              </a:rPr>
              <a:t>():</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en-US" sz="2000" dirty="0">
                <a:latin typeface="Courier"/>
                <a:cs typeface="Courier"/>
              </a:rPr>
              <a:t>	total = 0</a:t>
            </a:r>
          </a:p>
          <a:p>
            <a:pPr marL="4763" indent="-4763">
              <a:spcBef>
                <a:spcPct val="0"/>
              </a:spcBef>
              <a:buClrTx/>
              <a:buSzTx/>
              <a:buNone/>
              <a:tabLst>
                <a:tab pos="419100" algn="l"/>
                <a:tab pos="838200" algn="l"/>
                <a:tab pos="1257300" algn="l"/>
              </a:tabLst>
              <a:defRPr/>
            </a:pPr>
            <a:r>
              <a:rPr lang="en-US" sz="2000" dirty="0">
                <a:latin typeface="Courier"/>
                <a:cs typeface="Courier"/>
              </a:rPr>
              <a:t>		for number in range(9, 20):</a:t>
            </a:r>
          </a:p>
          <a:p>
            <a:pPr marL="4763" indent="-4763">
              <a:spcBef>
                <a:spcPct val="0"/>
              </a:spcBef>
              <a:buClrTx/>
              <a:buSzTx/>
              <a:buNone/>
              <a:tabLst>
                <a:tab pos="419100" algn="l"/>
                <a:tab pos="838200" algn="l"/>
                <a:tab pos="1257300" algn="l"/>
              </a:tabLst>
              <a:defRPr/>
            </a:pPr>
            <a:r>
              <a:rPr lang="en-US" sz="2000" dirty="0">
                <a:latin typeface="Courier"/>
                <a:cs typeface="Courier"/>
              </a:rPr>
              <a:t>			if number % 2 == 0 or number % 3 == 0:</a:t>
            </a:r>
          </a:p>
          <a:p>
            <a:pPr marL="4763" indent="-4763">
              <a:spcBef>
                <a:spcPct val="0"/>
              </a:spcBef>
              <a:buClrTx/>
              <a:buSzTx/>
              <a:buNone/>
              <a:tabLst>
                <a:tab pos="419100" algn="l"/>
                <a:tab pos="838200" algn="l"/>
                <a:tab pos="1257300" algn="l"/>
              </a:tabLst>
              <a:defRPr/>
            </a:pPr>
            <a:r>
              <a:rPr lang="en-US" sz="2000" dirty="0">
                <a:latin typeface="Courier"/>
                <a:cs typeface="Courier"/>
              </a:rPr>
              <a:t>				total += 1</a:t>
            </a:r>
          </a:p>
          <a:p>
            <a:pPr marL="4763" indent="-4763">
              <a:spcBef>
                <a:spcPct val="0"/>
              </a:spcBef>
              <a:buClrTx/>
              <a:buSzTx/>
              <a:buNone/>
              <a:tabLst>
                <a:tab pos="419100" algn="l"/>
                <a:tab pos="838200" algn="l"/>
                <a:tab pos="1257300" algn="l"/>
              </a:tabLst>
              <a:defRPr/>
            </a:pPr>
            <a:endParaRPr lang="en-US" sz="2000" dirty="0">
              <a:latin typeface="Courier"/>
              <a:cs typeface="Courier"/>
            </a:endParaRPr>
          </a:p>
          <a:p>
            <a:pPr marL="4763" indent="-4763">
              <a:spcBef>
                <a:spcPct val="0"/>
              </a:spcBef>
              <a:buClrTx/>
              <a:buSzTx/>
              <a:buNone/>
              <a:tabLst>
                <a:tab pos="419100" algn="l"/>
                <a:tab pos="838200" algn="l"/>
                <a:tab pos="1257300" algn="l"/>
              </a:tabLst>
              <a:defRPr/>
            </a:pPr>
            <a:r>
              <a:rPr lang="en-US" sz="2000" dirty="0">
                <a:latin typeface="Courier"/>
                <a:cs typeface="Courier"/>
              </a:rPr>
              <a:t>		print(total)</a:t>
            </a:r>
            <a:endParaRPr lang="en-NZ" sz="2000" dirty="0">
              <a:latin typeface="Courier"/>
              <a:cs typeface="Courier"/>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dirty="0"/>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Tree>
    <p:extLst>
      <p:ext uri="{BB962C8B-B14F-4D97-AF65-F5344CB8AC3E}">
        <p14:creationId xmlns:p14="http://schemas.microsoft.com/office/powerpoint/2010/main" val="101693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a:t>
            </a:r>
          </a:p>
          <a:p>
            <a:pPr lvl="1"/>
            <a:r>
              <a:rPr lang="en-NZ" dirty="0"/>
              <a:t>understand the Python range() function and be able to use it to define a series of values</a:t>
            </a:r>
          </a:p>
          <a:p>
            <a:pPr lvl="1"/>
            <a:r>
              <a:rPr lang="en-NZ" dirty="0"/>
              <a:t>understand the for…in loop structure used with the range() function</a:t>
            </a:r>
          </a:p>
          <a:p>
            <a:pPr lvl="1"/>
            <a:r>
              <a:rPr lang="en-NZ" dirty="0"/>
              <a:t>be able to define a for…in range() loop to implement counter-controlled repetition</a:t>
            </a:r>
          </a:p>
          <a:p>
            <a:pPr lvl="1"/>
            <a:r>
              <a:rPr lang="en-NZ" dirty="0"/>
              <a:t>be able to convert a for…in range() loop into an equivalent while loop and vice versa</a:t>
            </a:r>
          </a:p>
          <a:p>
            <a:pPr lvl="1"/>
            <a:endParaRPr lang="en-NZ" dirty="0"/>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6" name="Slide Number Placeholder 5"/>
          <p:cNvSpPr>
            <a:spLocks noGrp="1"/>
          </p:cNvSpPr>
          <p:nvPr>
            <p:ph type="sldNum" sz="quarter" idx="4"/>
          </p:nvPr>
        </p:nvSpPr>
        <p:spPr/>
        <p:txBody>
          <a:bodyPr/>
          <a:lstStyle/>
          <a:p>
            <a:fld id="{B6F15528-21DE-4FAA-801E-634DDDAF4B2B}" type="slidenum">
              <a:rPr lang="en-US" smtClean="0"/>
              <a:pPr/>
              <a:t>2</a:t>
            </a:fld>
            <a:endParaRPr lang="en-US" dirty="0"/>
          </a:p>
        </p:txBody>
      </p:sp>
      <p:sp>
        <p:nvSpPr>
          <p:cNvPr id="7" name="Footer Placeholder 6"/>
          <p:cNvSpPr>
            <a:spLocks noGrp="1"/>
          </p:cNvSpPr>
          <p:nvPr>
            <p:ph type="ftr" sz="quarter" idx="3"/>
          </p:nvPr>
        </p:nvSpPr>
        <p:spPr/>
        <p:txBody>
          <a:bodyPr/>
          <a:lstStyle/>
          <a:p>
            <a:r>
              <a:rPr lang="en-US"/>
              <a:t>CompSci 101 - Principles of Programming</a:t>
            </a:r>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Recap</a:t>
            </a:r>
          </a:p>
        </p:txBody>
      </p:sp>
      <p:sp>
        <p:nvSpPr>
          <p:cNvPr id="3" name="Content Placeholder 2"/>
          <p:cNvSpPr>
            <a:spLocks noGrp="1"/>
          </p:cNvSpPr>
          <p:nvPr>
            <p:ph sz="quarter" idx="1"/>
          </p:nvPr>
        </p:nvSpPr>
        <p:spPr>
          <a:xfrm>
            <a:off x="152400" y="533400"/>
            <a:ext cx="8763000" cy="4691211"/>
          </a:xfrm>
        </p:spPr>
        <p:txBody>
          <a:bodyPr>
            <a:normAutofit/>
          </a:bodyPr>
          <a:lstStyle/>
          <a:p>
            <a:r>
              <a:rPr lang="en-GB" dirty="0">
                <a:latin typeface="Courier" pitchFamily="2" charset="0"/>
              </a:rPr>
              <a:t>while</a:t>
            </a:r>
            <a:r>
              <a:rPr lang="en-GB" dirty="0"/>
              <a:t> loops</a:t>
            </a:r>
          </a:p>
          <a:p>
            <a:pPr lvl="1"/>
            <a:r>
              <a:rPr lang="en-NZ" dirty="0"/>
              <a:t>a loop is used for implementing repeated tasks</a:t>
            </a:r>
          </a:p>
          <a:p>
            <a:pPr lvl="1"/>
            <a:r>
              <a:rPr lang="en-NZ" dirty="0"/>
              <a:t>be able to design and write Python </a:t>
            </a:r>
            <a:r>
              <a:rPr lang="en-NZ" dirty="0">
                <a:latin typeface="Courier" pitchFamily="2" charset="0"/>
              </a:rPr>
              <a:t>while</a:t>
            </a:r>
            <a:r>
              <a:rPr lang="en-NZ" dirty="0"/>
              <a:t> loops</a:t>
            </a:r>
          </a:p>
        </p:txBody>
      </p:sp>
      <p:sp>
        <p:nvSpPr>
          <p:cNvPr id="11" name="Text Box 9"/>
          <p:cNvSpPr txBox="1">
            <a:spLocks noChangeArrowheads="1"/>
          </p:cNvSpPr>
          <p:nvPr/>
        </p:nvSpPr>
        <p:spPr bwMode="auto">
          <a:xfrm>
            <a:off x="233819" y="1676400"/>
            <a:ext cx="8839200" cy="437042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 pos="774700" algn="l"/>
                <a:tab pos="1130300" algn="l"/>
              </a:tabLst>
              <a:defRPr/>
            </a:pPr>
            <a:r>
              <a:rPr lang="da-DK" altLang="en-US" sz="1800" b="1" dirty="0">
                <a:solidFill>
                  <a:srgbClr val="000090"/>
                </a:solidFill>
                <a:latin typeface="Courier"/>
              </a:rPr>
              <a:t>def </a:t>
            </a:r>
            <a:r>
              <a:rPr lang="da-DK" altLang="en-US" sz="1800" b="1" dirty="0" err="1">
                <a:solidFill>
                  <a:srgbClr val="000090"/>
                </a:solidFill>
                <a:latin typeface="Courier"/>
              </a:rPr>
              <a:t>get_sum_of_divisors</a:t>
            </a:r>
            <a:r>
              <a:rPr lang="da-DK" altLang="en-US" sz="1800" b="1" dirty="0">
                <a:solidFill>
                  <a:srgbClr val="000090"/>
                </a:solidFill>
                <a:latin typeface="Courier"/>
              </a:rPr>
              <a:t>(</a:t>
            </a:r>
            <a:r>
              <a:rPr lang="da-DK" altLang="en-US" sz="1800" b="1" dirty="0" err="1">
                <a:solidFill>
                  <a:srgbClr val="000090"/>
                </a:solidFill>
                <a:latin typeface="Courier"/>
              </a:rPr>
              <a:t>number</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divisor = 1</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div_sum</a:t>
            </a:r>
            <a:r>
              <a:rPr lang="da-DK" altLang="en-US" sz="1800" b="1" dirty="0">
                <a:solidFill>
                  <a:srgbClr val="000090"/>
                </a:solidFill>
                <a:latin typeface="Courier"/>
              </a:rPr>
              <a:t> = 0</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while</a:t>
            </a:r>
            <a:r>
              <a:rPr lang="da-DK" altLang="en-US" sz="1800" b="1" dirty="0">
                <a:solidFill>
                  <a:srgbClr val="000090"/>
                </a:solidFill>
                <a:latin typeface="Courier"/>
              </a:rPr>
              <a:t> divisor &lt;= </a:t>
            </a:r>
            <a:r>
              <a:rPr lang="da-DK" altLang="en-US" sz="1800" b="1" dirty="0" err="1">
                <a:solidFill>
                  <a:srgbClr val="000090"/>
                </a:solidFill>
                <a:latin typeface="Courier"/>
              </a:rPr>
              <a:t>number</a:t>
            </a:r>
            <a:r>
              <a:rPr lang="da-DK" altLang="en-US" sz="1800" b="1" dirty="0">
                <a:solidFill>
                  <a:srgbClr val="000090"/>
                </a:solidFill>
                <a:latin typeface="Courier"/>
              </a:rPr>
              <a:t> // 2:</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if </a:t>
            </a:r>
            <a:r>
              <a:rPr lang="da-DK" altLang="en-US" sz="1800" b="1" dirty="0" err="1">
                <a:solidFill>
                  <a:srgbClr val="000090"/>
                </a:solidFill>
                <a:latin typeface="Courier"/>
              </a:rPr>
              <a:t>number</a:t>
            </a:r>
            <a:r>
              <a:rPr lang="da-DK" altLang="en-US" sz="1800" b="1" dirty="0">
                <a:solidFill>
                  <a:srgbClr val="000090"/>
                </a:solidFill>
                <a:latin typeface="Courier"/>
              </a:rPr>
              <a:t> % divisor == 0:</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div_sum</a:t>
            </a:r>
            <a:r>
              <a:rPr lang="da-DK" altLang="en-US" sz="1800" b="1" dirty="0">
                <a:solidFill>
                  <a:srgbClr val="000090"/>
                </a:solidFill>
                <a:latin typeface="Courier"/>
              </a:rPr>
              <a:t> = </a:t>
            </a:r>
            <a:r>
              <a:rPr lang="da-DK" altLang="en-US" sz="1800" b="1" dirty="0" err="1">
                <a:solidFill>
                  <a:srgbClr val="000090"/>
                </a:solidFill>
                <a:latin typeface="Courier"/>
              </a:rPr>
              <a:t>div_sum</a:t>
            </a:r>
            <a:r>
              <a:rPr lang="da-DK" altLang="en-US" sz="1800" b="1" dirty="0">
                <a:solidFill>
                  <a:srgbClr val="000090"/>
                </a:solidFill>
                <a:latin typeface="Courier"/>
              </a:rPr>
              <a:t> + divisor</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divisor = divisor + 1</a:t>
            </a:r>
          </a:p>
          <a:p>
            <a:pPr>
              <a:spcBef>
                <a:spcPct val="0"/>
              </a:spcBef>
              <a:buClrTx/>
              <a:buSzTx/>
              <a:buNone/>
              <a:tabLst>
                <a:tab pos="355600" algn="l"/>
                <a:tab pos="774700" algn="l"/>
                <a:tab pos="1130300" algn="l"/>
              </a:tabLst>
              <a:defRPr/>
            </a:pPr>
            <a:endParaRPr lang="da-DK" altLang="en-US" sz="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return</a:t>
            </a:r>
            <a:r>
              <a:rPr lang="da-DK" altLang="en-US" sz="1800" b="1" dirty="0">
                <a:solidFill>
                  <a:srgbClr val="000090"/>
                </a:solidFill>
                <a:latin typeface="Courier"/>
              </a:rPr>
              <a:t> </a:t>
            </a:r>
            <a:r>
              <a:rPr lang="da-DK" altLang="en-US" sz="1800" b="1" dirty="0" err="1">
                <a:solidFill>
                  <a:srgbClr val="000090"/>
                </a:solidFill>
                <a:latin typeface="Courier"/>
              </a:rPr>
              <a:t>div_sum</a:t>
            </a: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get_sum_of_divisors</a:t>
            </a:r>
            <a:r>
              <a:rPr lang="da-DK" altLang="en-US" sz="1800" b="1" dirty="0">
                <a:solidFill>
                  <a:srgbClr val="000090"/>
                </a:solidFill>
                <a:latin typeface="Courier"/>
              </a:rPr>
              <a:t>(6))</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get_sum_of_divisors</a:t>
            </a:r>
            <a:r>
              <a:rPr lang="da-DK" altLang="en-US" sz="1800" b="1" dirty="0">
                <a:solidFill>
                  <a:srgbClr val="000090"/>
                </a:solidFill>
                <a:latin typeface="Courier"/>
              </a:rPr>
              <a:t>(36))</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get_sum_of_divisors</a:t>
            </a:r>
            <a:r>
              <a:rPr lang="da-DK" altLang="en-US" sz="1800" b="1" dirty="0">
                <a:solidFill>
                  <a:srgbClr val="000090"/>
                </a:solidFill>
                <a:latin typeface="Courier"/>
              </a:rPr>
              <a:t>(25))</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get_sum_of_divisors</a:t>
            </a:r>
            <a:r>
              <a:rPr lang="da-DK" altLang="en-US" sz="1800" b="1" dirty="0">
                <a:solidFill>
                  <a:srgbClr val="000090"/>
                </a:solidFill>
                <a:latin typeface="Courier"/>
              </a:rPr>
              <a:t>(9604))</a:t>
            </a:r>
          </a:p>
          <a:p>
            <a:pPr>
              <a:spcBef>
                <a:spcPct val="0"/>
              </a:spcBef>
              <a:buClrTx/>
              <a:buSzTx/>
              <a:buNone/>
              <a:tabLst>
                <a:tab pos="355600" algn="l"/>
                <a:tab pos="774700" algn="l"/>
                <a:tab pos="1130300" algn="l"/>
              </a:tabLst>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8" name="TextBox 7">
            <a:extLst>
              <a:ext uri="{FF2B5EF4-FFF2-40B4-BE49-F238E27FC236}">
                <a16:creationId xmlns:a16="http://schemas.microsoft.com/office/drawing/2014/main" id="{4B96BADE-0BC2-9F4E-A8C6-B0987813B814}"/>
              </a:ext>
            </a:extLst>
          </p:cNvPr>
          <p:cNvSpPr txBox="1"/>
          <p:nvPr/>
        </p:nvSpPr>
        <p:spPr>
          <a:xfrm>
            <a:off x="4191000" y="5728784"/>
            <a:ext cx="4648200" cy="1200329"/>
          </a:xfrm>
          <a:prstGeom prst="rect">
            <a:avLst/>
          </a:prstGeom>
          <a:solidFill>
            <a:srgbClr val="E3EBF3"/>
          </a:solidFill>
          <a:ln>
            <a:solidFill>
              <a:srgbClr val="0000FF"/>
            </a:solidFill>
          </a:ln>
        </p:spPr>
        <p:txBody>
          <a:bodyPr wrap="square" rtlCol="0">
            <a:spAutoFit/>
          </a:bodyPr>
          <a:lstStyle/>
          <a:p>
            <a:r>
              <a:rPr lang="en-US" b="1" dirty="0" err="1">
                <a:solidFill>
                  <a:srgbClr val="000090"/>
                </a:solidFill>
                <a:latin typeface="Courier"/>
                <a:cs typeface="Courier"/>
              </a:rPr>
              <a:t>get_sum_of_divisors</a:t>
            </a:r>
            <a:r>
              <a:rPr lang="en-US" b="1" dirty="0">
                <a:solidFill>
                  <a:srgbClr val="000090"/>
                </a:solidFill>
                <a:latin typeface="Courier"/>
                <a:cs typeface="Courier"/>
              </a:rPr>
              <a:t>(6) 6</a:t>
            </a:r>
          </a:p>
          <a:p>
            <a:r>
              <a:rPr lang="en-US" b="1" dirty="0" err="1">
                <a:solidFill>
                  <a:srgbClr val="000090"/>
                </a:solidFill>
                <a:latin typeface="Courier"/>
                <a:cs typeface="Courier"/>
              </a:rPr>
              <a:t>get_sum_of_divisors</a:t>
            </a:r>
            <a:r>
              <a:rPr lang="en-US" b="1" dirty="0">
                <a:solidFill>
                  <a:srgbClr val="000090"/>
                </a:solidFill>
                <a:latin typeface="Courier"/>
                <a:cs typeface="Courier"/>
              </a:rPr>
              <a:t>(24) 36</a:t>
            </a:r>
          </a:p>
          <a:p>
            <a:r>
              <a:rPr lang="en-US" b="1" dirty="0" err="1">
                <a:solidFill>
                  <a:srgbClr val="000090"/>
                </a:solidFill>
                <a:latin typeface="Courier"/>
                <a:cs typeface="Courier"/>
              </a:rPr>
              <a:t>get_sum_of_divisors</a:t>
            </a:r>
            <a:r>
              <a:rPr lang="en-US" b="1" dirty="0">
                <a:solidFill>
                  <a:srgbClr val="000090"/>
                </a:solidFill>
                <a:latin typeface="Courier"/>
                <a:cs typeface="Courier"/>
              </a:rPr>
              <a:t>(25) 6</a:t>
            </a:r>
          </a:p>
          <a:p>
            <a:r>
              <a:rPr lang="en-US" b="1" dirty="0" err="1">
                <a:solidFill>
                  <a:srgbClr val="000090"/>
                </a:solidFill>
                <a:latin typeface="Courier"/>
                <a:cs typeface="Courier"/>
              </a:rPr>
              <a:t>get_sum_of_divisors</a:t>
            </a:r>
            <a:r>
              <a:rPr lang="en-US" b="1" dirty="0">
                <a:solidFill>
                  <a:srgbClr val="000090"/>
                </a:solidFill>
                <a:latin typeface="Courier"/>
                <a:cs typeface="Courier"/>
              </a:rPr>
              <a:t>(5628) 9604</a:t>
            </a:r>
          </a:p>
        </p:txBody>
      </p:sp>
    </p:spTree>
    <p:extLst>
      <p:ext uri="{BB962C8B-B14F-4D97-AF65-F5344CB8AC3E}">
        <p14:creationId xmlns:p14="http://schemas.microsoft.com/office/powerpoint/2010/main" val="276961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The Python range() function</a:t>
            </a:r>
          </a:p>
        </p:txBody>
      </p:sp>
      <p:sp>
        <p:nvSpPr>
          <p:cNvPr id="3" name="Content Placeholder 2"/>
          <p:cNvSpPr>
            <a:spLocks noGrp="1"/>
          </p:cNvSpPr>
          <p:nvPr>
            <p:ph sz="quarter" idx="1"/>
          </p:nvPr>
        </p:nvSpPr>
        <p:spPr>
          <a:xfrm>
            <a:off x="76200" y="762000"/>
            <a:ext cx="8991600" cy="5791200"/>
          </a:xfrm>
        </p:spPr>
        <p:txBody>
          <a:bodyPr>
            <a:normAutofit/>
          </a:bodyPr>
          <a:lstStyle/>
          <a:p>
            <a:r>
              <a:rPr lang="en-US" sz="2200" dirty="0">
                <a:ea typeface="ＭＳ Ｐゴシック" charset="-128"/>
                <a:cs typeface="Calibri"/>
              </a:rPr>
              <a:t>The Python range() function defines a sequence of integer values within  boundaries.</a:t>
            </a:r>
          </a:p>
          <a:p>
            <a:r>
              <a:rPr lang="en-US" sz="2200" dirty="0">
                <a:ea typeface="ＭＳ Ｐゴシック" charset="-128"/>
                <a:cs typeface="Calibri"/>
              </a:rPr>
              <a:t>The range() function has the following syntax:    </a:t>
            </a:r>
            <a:r>
              <a:rPr lang="en-US" sz="2200" b="1" dirty="0">
                <a:solidFill>
                  <a:srgbClr val="0000FF"/>
                </a:solidFill>
                <a:ea typeface="ＭＳ Ｐゴシック" charset="-128"/>
                <a:cs typeface="Calibri"/>
              </a:rPr>
              <a:t>range(start, stop, step)</a:t>
            </a:r>
          </a:p>
          <a:p>
            <a:pPr>
              <a:buFont typeface="Wingdings" charset="2"/>
              <a:buChar char="§"/>
            </a:pPr>
            <a:endParaRPr lang="en-US" sz="800" dirty="0">
              <a:ea typeface="ＭＳ Ｐゴシック" charset="-128"/>
              <a:cs typeface="Calibri"/>
            </a:endParaRPr>
          </a:p>
          <a:p>
            <a:pPr marL="0" indent="0">
              <a:buNone/>
            </a:pPr>
            <a:endParaRPr lang="en-US" sz="300" dirty="0">
              <a:ea typeface="ＭＳ Ｐゴシック" charset="-128"/>
              <a:cs typeface="Calibri"/>
            </a:endParaRPr>
          </a:p>
          <a:p>
            <a:pPr marL="0" indent="0">
              <a:spcBef>
                <a:spcPts val="0"/>
              </a:spcBef>
              <a:buNone/>
            </a:pPr>
            <a:r>
              <a:rPr lang="en-US" sz="2200" dirty="0">
                <a:ea typeface="ＭＳ Ｐゴシック" charset="-128"/>
                <a:cs typeface="Calibri"/>
              </a:rPr>
              <a:t>   where the three arguments are:</a:t>
            </a:r>
          </a:p>
          <a:p>
            <a:pPr marL="0" indent="0">
              <a:buNone/>
              <a:tabLst>
                <a:tab pos="723900" algn="l"/>
              </a:tabLst>
            </a:pPr>
            <a:r>
              <a:rPr lang="en-US" sz="2200" dirty="0">
                <a:ea typeface="ＭＳ Ｐゴシック" charset="-128"/>
                <a:cs typeface="Calibri"/>
              </a:rPr>
              <a:t>	</a:t>
            </a:r>
            <a:r>
              <a:rPr lang="en-US" sz="2200" b="1" dirty="0">
                <a:solidFill>
                  <a:srgbClr val="FF00FF"/>
                </a:solidFill>
                <a:ea typeface="ＭＳ Ｐゴシック" charset="-128"/>
                <a:cs typeface="Calibri"/>
              </a:rPr>
              <a:t>start</a:t>
            </a:r>
            <a:r>
              <a:rPr lang="en-US" sz="2200" dirty="0">
                <a:solidFill>
                  <a:srgbClr val="FF00FF"/>
                </a:solidFill>
                <a:ea typeface="ＭＳ Ｐゴシック" charset="-128"/>
                <a:cs typeface="Calibri"/>
              </a:rPr>
              <a:t> </a:t>
            </a:r>
            <a:r>
              <a:rPr lang="en-US" sz="2200" dirty="0">
                <a:ea typeface="ＭＳ Ｐゴシック" charset="-128"/>
                <a:cs typeface="Calibri"/>
              </a:rPr>
              <a:t>- the lower bound (included) of the sequence defined,</a:t>
            </a:r>
          </a:p>
          <a:p>
            <a:pPr marL="0" indent="0">
              <a:buNone/>
              <a:tabLst>
                <a:tab pos="723900" algn="l"/>
              </a:tabLst>
            </a:pPr>
            <a:r>
              <a:rPr lang="en-US" sz="2200" dirty="0">
                <a:ea typeface="ＭＳ Ｐゴシック" charset="-128"/>
                <a:cs typeface="Calibri"/>
              </a:rPr>
              <a:t>	</a:t>
            </a:r>
            <a:r>
              <a:rPr lang="en-US" sz="2200" b="1" dirty="0">
                <a:solidFill>
                  <a:srgbClr val="FF00FF"/>
                </a:solidFill>
                <a:ea typeface="ＭＳ Ｐゴシック" charset="-128"/>
                <a:cs typeface="Calibri"/>
              </a:rPr>
              <a:t>stop</a:t>
            </a:r>
            <a:r>
              <a:rPr lang="en-US" sz="2200" dirty="0">
                <a:solidFill>
                  <a:srgbClr val="FF00FF"/>
                </a:solidFill>
                <a:ea typeface="ＭＳ Ｐゴシック" charset="-128"/>
                <a:cs typeface="Calibri"/>
              </a:rPr>
              <a:t> </a:t>
            </a:r>
            <a:r>
              <a:rPr lang="en-US" sz="2200" dirty="0">
                <a:ea typeface="ＭＳ Ｐゴシック" charset="-128"/>
                <a:cs typeface="Calibri"/>
              </a:rPr>
              <a:t>- the upper bound (excluded) of the sequence defined,</a:t>
            </a:r>
          </a:p>
          <a:p>
            <a:pPr marL="0" indent="0">
              <a:buNone/>
              <a:tabLst>
                <a:tab pos="723900" algn="l"/>
              </a:tabLst>
            </a:pPr>
            <a:r>
              <a:rPr lang="en-US" sz="2200" dirty="0">
                <a:ea typeface="ＭＳ Ｐゴシック" charset="-128"/>
                <a:cs typeface="Calibri"/>
              </a:rPr>
              <a:t>	</a:t>
            </a:r>
            <a:r>
              <a:rPr lang="en-US" sz="2200" b="1" dirty="0">
                <a:solidFill>
                  <a:srgbClr val="FF00FF"/>
                </a:solidFill>
                <a:ea typeface="ＭＳ Ｐゴシック" charset="-128"/>
                <a:cs typeface="Calibri"/>
              </a:rPr>
              <a:t>step</a:t>
            </a:r>
            <a:r>
              <a:rPr lang="en-US" sz="2200" dirty="0">
                <a:solidFill>
                  <a:srgbClr val="FF00FF"/>
                </a:solidFill>
                <a:ea typeface="ＭＳ Ｐゴシック" charset="-128"/>
                <a:cs typeface="Calibri"/>
              </a:rPr>
              <a:t> </a:t>
            </a:r>
            <a:r>
              <a:rPr lang="en-US" sz="2200" dirty="0">
                <a:ea typeface="ＭＳ Ｐゴシック" charset="-128"/>
                <a:cs typeface="Calibri"/>
              </a:rPr>
              <a:t>- the increment between each number in the sequence defined.</a:t>
            </a:r>
          </a:p>
          <a:p>
            <a:pPr marL="0" indent="0">
              <a:buNone/>
              <a:tabLst>
                <a:tab pos="723900" algn="l"/>
              </a:tabLst>
            </a:pPr>
            <a:endParaRPr lang="en-US" sz="800" dirty="0">
              <a:ea typeface="ＭＳ Ｐゴシック" charset="-128"/>
              <a:cs typeface="Calibri"/>
            </a:endParaRPr>
          </a:p>
          <a:p>
            <a:pPr marL="0" indent="0">
              <a:buNone/>
              <a:tabLst>
                <a:tab pos="723900" algn="l"/>
              </a:tabLst>
            </a:pPr>
            <a:endParaRPr lang="en-US" sz="800" dirty="0">
              <a:ea typeface="ＭＳ Ｐゴシック" charset="-128"/>
              <a:cs typeface="Calibri"/>
            </a:endParaRPr>
          </a:p>
          <a:p>
            <a:r>
              <a:rPr lang="en-US" dirty="0"/>
              <a:t>Some examples:</a:t>
            </a:r>
          </a:p>
          <a:p>
            <a:pPr lvl="1"/>
            <a:r>
              <a:rPr lang="en-US" sz="2400" dirty="0"/>
              <a:t>range(1, 10, 2) defines the sequence 1, 3, 5, 7, 9</a:t>
            </a:r>
          </a:p>
          <a:p>
            <a:pPr lvl="1"/>
            <a:r>
              <a:rPr lang="en-US" sz="2400" dirty="0"/>
              <a:t>range(5, 20, 6) defines the sequence 5, 11, 17</a:t>
            </a:r>
          </a:p>
          <a:p>
            <a:pPr lvl="1"/>
            <a:r>
              <a:rPr lang="en-US" sz="2400" dirty="0"/>
              <a:t>range(14, 4, -3) defines the sequence 14, 11, 8, 5</a:t>
            </a:r>
          </a:p>
          <a:p>
            <a:pPr lvl="1"/>
            <a:r>
              <a:rPr lang="en-US" sz="2400" dirty="0"/>
              <a:t>range(0, 7, 1) defines the sequence 0, 1, 2, 3, 4, 5, 6</a:t>
            </a: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Tree>
    <p:extLst>
      <p:ext uri="{BB962C8B-B14F-4D97-AF65-F5344CB8AC3E}">
        <p14:creationId xmlns:p14="http://schemas.microsoft.com/office/powerpoint/2010/main" val="17770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The Python range() function continued</a:t>
            </a:r>
          </a:p>
        </p:txBody>
      </p:sp>
      <p:sp>
        <p:nvSpPr>
          <p:cNvPr id="3" name="Content Placeholder 2"/>
          <p:cNvSpPr>
            <a:spLocks noGrp="1"/>
          </p:cNvSpPr>
          <p:nvPr>
            <p:ph sz="quarter" idx="1"/>
          </p:nvPr>
        </p:nvSpPr>
        <p:spPr>
          <a:xfrm>
            <a:off x="76200" y="914400"/>
            <a:ext cx="8991600" cy="5410200"/>
          </a:xfrm>
        </p:spPr>
        <p:txBody>
          <a:bodyPr>
            <a:normAutofit/>
          </a:bodyPr>
          <a:lstStyle/>
          <a:p>
            <a:pPr marL="0" indent="0">
              <a:buNone/>
            </a:pPr>
            <a:r>
              <a:rPr lang="en-US" sz="2800" dirty="0">
                <a:ea typeface="ＭＳ Ｐゴシック" charset="-128"/>
                <a:cs typeface="Calibri"/>
              </a:rPr>
              <a:t>	range(start, stop, </a:t>
            </a:r>
            <a:r>
              <a:rPr lang="en-US" sz="2800" b="1" dirty="0">
                <a:solidFill>
                  <a:srgbClr val="FF00FF"/>
                </a:solidFill>
                <a:ea typeface="ＭＳ Ｐゴシック" charset="-128"/>
                <a:cs typeface="Calibri"/>
              </a:rPr>
              <a:t>step</a:t>
            </a:r>
            <a:r>
              <a:rPr lang="en-US" sz="2800" dirty="0">
                <a:ea typeface="ＭＳ Ｐゴシック" charset="-128"/>
                <a:cs typeface="Calibri"/>
              </a:rPr>
              <a:t>)</a:t>
            </a:r>
          </a:p>
          <a:p>
            <a:pPr marL="0" indent="0">
              <a:buNone/>
            </a:pPr>
            <a:endParaRPr lang="en-US" sz="800" dirty="0">
              <a:ea typeface="ＭＳ Ｐゴシック" charset="-128"/>
              <a:cs typeface="Calibri"/>
            </a:endParaRPr>
          </a:p>
          <a:p>
            <a:r>
              <a:rPr lang="en-US" sz="2600" dirty="0">
                <a:ea typeface="ＭＳ Ｐゴシック" charset="-128"/>
                <a:cs typeface="Calibri"/>
              </a:rPr>
              <a:t>If the step is omitted, the default step is 1.</a:t>
            </a:r>
          </a:p>
          <a:p>
            <a:pPr marL="342900" lvl="2" indent="-165100"/>
            <a:r>
              <a:rPr lang="en-US" sz="2400" dirty="0"/>
              <a:t>range(0, 7) defines the sequence 0, 1, 2, 3, 4, 5, 6</a:t>
            </a:r>
          </a:p>
          <a:p>
            <a:pPr marL="342900" lvl="2" indent="-165100"/>
            <a:r>
              <a:rPr lang="en-US" sz="2400" dirty="0"/>
              <a:t>range(6, 10) defines the sequence 6, 7, 8</a:t>
            </a:r>
            <a:r>
              <a:rPr lang="en-US" sz="2400"/>
              <a:t>, 9</a:t>
            </a:r>
          </a:p>
          <a:p>
            <a:pPr marL="342900" lvl="2" indent="-165100"/>
            <a:endParaRPr lang="en-US" sz="2400" dirty="0"/>
          </a:p>
          <a:p>
            <a:r>
              <a:rPr lang="en-US" sz="2600" dirty="0">
                <a:ea typeface="ＭＳ Ｐゴシック" charset="-128"/>
                <a:cs typeface="Calibri"/>
              </a:rPr>
              <a:t>If both the start and the step are omitted, the sequence starts from 0 with a step increment of 1.</a:t>
            </a:r>
          </a:p>
          <a:p>
            <a:pPr marL="342900" lvl="2" indent="-165100"/>
            <a:r>
              <a:rPr lang="en-US" sz="2400" dirty="0"/>
              <a:t>range(5) defines the sequence 0, 1, 2, 3, 4,</a:t>
            </a:r>
          </a:p>
          <a:p>
            <a:pPr marL="342900" lvl="2" indent="-165100"/>
            <a:r>
              <a:rPr lang="en-US" sz="2400" dirty="0"/>
              <a:t>range(7) defines the sequence 0, 1, 2, 3, 4, 5, 6</a:t>
            </a: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TextBox 6"/>
          <p:cNvSpPr txBox="1"/>
          <p:nvPr/>
        </p:nvSpPr>
        <p:spPr>
          <a:xfrm>
            <a:off x="457200" y="5968424"/>
            <a:ext cx="8305800" cy="584776"/>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NZ" sz="1600" b="1" dirty="0">
                <a:solidFill>
                  <a:srgbClr val="000090"/>
                </a:solidFill>
              </a:rPr>
              <a:t>Note that printing a range object does NOT print the defined sequence of integers, i.e., print(range(6)) does NOT print the numbers 0 1 2 3 4 5</a:t>
            </a:r>
          </a:p>
        </p:txBody>
      </p:sp>
    </p:spTree>
    <p:extLst>
      <p:ext uri="{BB962C8B-B14F-4D97-AF65-F5344CB8AC3E}">
        <p14:creationId xmlns:p14="http://schemas.microsoft.com/office/powerpoint/2010/main" val="81372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The Python range() function continued</a:t>
            </a:r>
          </a:p>
        </p:txBody>
      </p:sp>
      <p:sp>
        <p:nvSpPr>
          <p:cNvPr id="3" name="Content Placeholder 2"/>
          <p:cNvSpPr>
            <a:spLocks noGrp="1"/>
          </p:cNvSpPr>
          <p:nvPr>
            <p:ph sz="quarter" idx="1"/>
          </p:nvPr>
        </p:nvSpPr>
        <p:spPr>
          <a:xfrm>
            <a:off x="76200" y="838200"/>
            <a:ext cx="9067800" cy="6019800"/>
          </a:xfrm>
        </p:spPr>
        <p:txBody>
          <a:bodyPr>
            <a:normAutofit/>
          </a:bodyPr>
          <a:lstStyle/>
          <a:p>
            <a:pPr marL="0" indent="0">
              <a:buNone/>
            </a:pPr>
            <a:r>
              <a:rPr lang="en-US" sz="2800" dirty="0">
                <a:ea typeface="ＭＳ Ｐゴシック" charset="-128"/>
                <a:cs typeface="Calibri"/>
              </a:rPr>
              <a:t>	range(start, stop, step)</a:t>
            </a:r>
          </a:p>
          <a:p>
            <a:pPr marL="0" indent="0">
              <a:buNone/>
            </a:pPr>
            <a:endParaRPr lang="en-US" sz="800" dirty="0">
              <a:ea typeface="ＭＳ Ｐゴシック" charset="-128"/>
              <a:cs typeface="Calibri"/>
            </a:endParaRPr>
          </a:p>
          <a:p>
            <a:r>
              <a:rPr lang="en-US" sz="2600" dirty="0">
                <a:ea typeface="ＭＳ Ｐゴシック" charset="-128"/>
                <a:cs typeface="Calibri"/>
              </a:rPr>
              <a:t>The step cannot be 0:</a:t>
            </a:r>
          </a:p>
          <a:p>
            <a:pPr marL="342900" lvl="2" indent="-165100"/>
            <a:r>
              <a:rPr lang="en-US" sz="2000" dirty="0"/>
              <a:t>range(0, 7,</a:t>
            </a:r>
            <a:r>
              <a:rPr lang="en-US" sz="2800" dirty="0"/>
              <a:t> </a:t>
            </a:r>
            <a:r>
              <a:rPr lang="en-US" sz="2800" b="1" dirty="0">
                <a:solidFill>
                  <a:srgbClr val="FF00FF"/>
                </a:solidFill>
              </a:rPr>
              <a:t>0</a:t>
            </a:r>
            <a:r>
              <a:rPr lang="en-US" sz="2000" dirty="0"/>
              <a:t>) gives an error</a:t>
            </a:r>
          </a:p>
          <a:p>
            <a:pPr marL="365760" lvl="2">
              <a:buFont typeface="Wingdings" charset="2"/>
              <a:buChar char="§"/>
            </a:pPr>
            <a:endParaRPr lang="en-US" sz="1600" dirty="0"/>
          </a:p>
          <a:p>
            <a:r>
              <a:rPr lang="en-US" sz="2600" dirty="0">
                <a:ea typeface="ＭＳ Ｐゴシック" charset="-128"/>
                <a:cs typeface="Calibri"/>
              </a:rPr>
              <a:t>If the step is negative then the start value should be greater than the stop value.</a:t>
            </a:r>
          </a:p>
          <a:p>
            <a:pPr marL="342900" lvl="2" indent="-165100"/>
            <a:r>
              <a:rPr lang="en-US" sz="2400" dirty="0"/>
              <a:t>range(14, 4, -3) defines the sequence 14, 11, 8, 5</a:t>
            </a:r>
          </a:p>
          <a:p>
            <a:pPr marL="342900" lvl="2" indent="-165100"/>
            <a:r>
              <a:rPr lang="en-US" sz="2400" dirty="0"/>
              <a:t>range(4, 14, -3) defines an </a:t>
            </a:r>
            <a:r>
              <a:rPr lang="en-US" sz="2400" b="1" dirty="0">
                <a:solidFill>
                  <a:srgbClr val="0000FF"/>
                </a:solidFill>
              </a:rPr>
              <a:t>empty range of numbers</a:t>
            </a:r>
          </a:p>
          <a:p>
            <a:pPr marL="365760" lvl="2">
              <a:buFont typeface="Wingdings" charset="2"/>
              <a:buChar char="§"/>
            </a:pPr>
            <a:endParaRPr lang="en-US" sz="1600" dirty="0"/>
          </a:p>
          <a:p>
            <a:r>
              <a:rPr lang="en-US" sz="2600" dirty="0">
                <a:ea typeface="ＭＳ Ｐゴシック" charset="-128"/>
                <a:cs typeface="Calibri"/>
              </a:rPr>
              <a:t>If the step is positive then the start value should be smaller than the stop value.</a:t>
            </a:r>
          </a:p>
          <a:p>
            <a:pPr marL="342900" lvl="2" indent="-165100"/>
            <a:r>
              <a:rPr lang="en-US" sz="2400" dirty="0"/>
              <a:t>range(14, 4, 3) defines an </a:t>
            </a:r>
            <a:r>
              <a:rPr lang="en-US" sz="2400" b="1" dirty="0">
                <a:solidFill>
                  <a:srgbClr val="0000FF"/>
                </a:solidFill>
              </a:rPr>
              <a:t>empty range of numbers</a:t>
            </a:r>
          </a:p>
          <a:p>
            <a:pPr marL="342900" lvl="2" indent="-165100"/>
            <a:r>
              <a:rPr lang="en-US" sz="2400" dirty="0"/>
              <a:t>range(4, 14, 3) defines the sequence 4, 7, 10, 13</a:t>
            </a: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8" name="TextBox 7"/>
          <p:cNvSpPr txBox="1"/>
          <p:nvPr/>
        </p:nvSpPr>
        <p:spPr>
          <a:xfrm>
            <a:off x="3886200" y="1905000"/>
            <a:ext cx="4953000" cy="400110"/>
          </a:xfrm>
          <a:prstGeom prst="rect">
            <a:avLst/>
          </a:prstGeom>
          <a:solidFill>
            <a:srgbClr val="00FF00"/>
          </a:soli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err="1">
                <a:solidFill>
                  <a:srgbClr val="0000FF"/>
                </a:solidFill>
              </a:rPr>
              <a:t>ValueError</a:t>
            </a:r>
            <a:r>
              <a:rPr lang="en-US" sz="2000" b="1" dirty="0">
                <a:solidFill>
                  <a:srgbClr val="000090"/>
                </a:solidFill>
              </a:rPr>
              <a:t>: range() </a:t>
            </a:r>
            <a:r>
              <a:rPr lang="en-US" sz="2000" b="1" dirty="0" err="1">
                <a:solidFill>
                  <a:srgbClr val="000090"/>
                </a:solidFill>
              </a:rPr>
              <a:t>arg</a:t>
            </a:r>
            <a:r>
              <a:rPr lang="en-US" sz="2000" b="1" dirty="0">
                <a:solidFill>
                  <a:srgbClr val="000090"/>
                </a:solidFill>
              </a:rPr>
              <a:t> 3 must not be zero</a:t>
            </a:r>
            <a:endParaRPr lang="en-NZ" sz="2000" b="1" dirty="0">
              <a:solidFill>
                <a:srgbClr val="000090"/>
              </a:solidFill>
            </a:endParaRPr>
          </a:p>
        </p:txBody>
      </p:sp>
    </p:spTree>
    <p:extLst>
      <p:ext uri="{BB962C8B-B14F-4D97-AF65-F5344CB8AC3E}">
        <p14:creationId xmlns:p14="http://schemas.microsoft.com/office/powerpoint/2010/main" val="188467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normAutofit/>
          </a:bodyPr>
          <a:lstStyle/>
          <a:p>
            <a:r>
              <a:rPr lang="en-NZ" dirty="0"/>
              <a:t>Iteration – </a:t>
            </a:r>
            <a:r>
              <a:rPr lang="en-NZ" dirty="0">
                <a:latin typeface="Courier" pitchFamily="2" charset="0"/>
              </a:rPr>
              <a:t>for…in </a:t>
            </a:r>
            <a:r>
              <a:rPr lang="en-NZ" dirty="0"/>
              <a:t>loops</a:t>
            </a:r>
          </a:p>
        </p:txBody>
      </p:sp>
      <p:sp>
        <p:nvSpPr>
          <p:cNvPr id="3" name="Content Placeholder 2"/>
          <p:cNvSpPr>
            <a:spLocks noGrp="1"/>
          </p:cNvSpPr>
          <p:nvPr>
            <p:ph sz="quarter" idx="1"/>
          </p:nvPr>
        </p:nvSpPr>
        <p:spPr>
          <a:xfrm>
            <a:off x="152400" y="609600"/>
            <a:ext cx="8991600" cy="4648201"/>
          </a:xfrm>
        </p:spPr>
        <p:txBody>
          <a:bodyPr>
            <a:normAutofit lnSpcReduction="10000"/>
          </a:bodyPr>
          <a:lstStyle/>
          <a:p>
            <a:r>
              <a:rPr lang="en-US" dirty="0">
                <a:ea typeface="ＭＳ Ｐゴシック" charset="0"/>
                <a:cs typeface="Calibri"/>
              </a:rPr>
              <a:t>The following </a:t>
            </a:r>
            <a:r>
              <a:rPr lang="en-US" b="1" dirty="0">
                <a:solidFill>
                  <a:srgbClr val="0000FF"/>
                </a:solidFill>
                <a:latin typeface="Courier" pitchFamily="2" charset="0"/>
                <a:ea typeface="ＭＳ Ｐゴシック" charset="0"/>
                <a:cs typeface="Calibri"/>
              </a:rPr>
              <a:t>while</a:t>
            </a:r>
            <a:r>
              <a:rPr lang="en-US" dirty="0">
                <a:ea typeface="ＭＳ Ｐゴシック" charset="0"/>
                <a:cs typeface="Calibri"/>
              </a:rPr>
              <a:t> loop executes exactly 100 times (for count = 0 to count = 99).  The variable, </a:t>
            </a:r>
            <a:r>
              <a:rPr lang="en-US" dirty="0">
                <a:latin typeface="Courier" pitchFamily="2" charset="0"/>
                <a:ea typeface="ＭＳ Ｐゴシック" charset="0"/>
                <a:cs typeface="Calibri"/>
              </a:rPr>
              <a:t>count</a:t>
            </a:r>
            <a:r>
              <a:rPr lang="en-US" dirty="0">
                <a:ea typeface="ＭＳ Ｐゴシック" charset="0"/>
                <a:cs typeface="Calibri"/>
              </a:rPr>
              <a:t>, controls the number of times the loop body is executed.</a:t>
            </a:r>
            <a:endParaRPr lang="en-US" dirty="0"/>
          </a:p>
          <a:p>
            <a:pPr>
              <a:buFont typeface="Wingdings" charset="2"/>
              <a:buChar char="§"/>
            </a:pPr>
            <a:endParaRPr lang="en-US" dirty="0">
              <a:ea typeface="ＭＳ Ｐゴシック" charset="0"/>
              <a:cs typeface="Calibri"/>
            </a:endParaRPr>
          </a:p>
          <a:p>
            <a:pPr>
              <a:buFont typeface="Wingdings" charset="2"/>
              <a:buChar char="§"/>
            </a:pPr>
            <a:endParaRPr lang="en-US" dirty="0">
              <a:ea typeface="ＭＳ Ｐゴシック" charset="0"/>
              <a:cs typeface="Calibri"/>
            </a:endParaRPr>
          </a:p>
          <a:p>
            <a:pPr>
              <a:buFont typeface="Wingdings" charset="2"/>
              <a:buChar char="§"/>
            </a:pPr>
            <a:endParaRPr lang="en-US" dirty="0">
              <a:ea typeface="ＭＳ Ｐゴシック" charset="0"/>
              <a:cs typeface="Calibri"/>
            </a:endParaRPr>
          </a:p>
          <a:p>
            <a:pPr marL="0" indent="0">
              <a:buNone/>
            </a:pPr>
            <a:endParaRPr lang="en-US" dirty="0">
              <a:ea typeface="ＭＳ Ｐゴシック" charset="0"/>
              <a:cs typeface="Calibri"/>
            </a:endParaRPr>
          </a:p>
          <a:p>
            <a:pPr marL="0" indent="0">
              <a:buNone/>
            </a:pPr>
            <a:endParaRPr lang="en-US" dirty="0">
              <a:ea typeface="ＭＳ Ｐゴシック" charset="0"/>
              <a:cs typeface="Calibri"/>
            </a:endParaRPr>
          </a:p>
          <a:p>
            <a:pPr marL="0" indent="0">
              <a:buNone/>
            </a:pPr>
            <a:endParaRPr lang="en-US" dirty="0">
              <a:ea typeface="ＭＳ Ｐゴシック" charset="0"/>
              <a:cs typeface="Calibri"/>
            </a:endParaRPr>
          </a:p>
          <a:p>
            <a:r>
              <a:rPr lang="en-US" dirty="0">
                <a:ea typeface="ＭＳ Ｐゴシック" charset="0"/>
                <a:cs typeface="Calibri"/>
              </a:rPr>
              <a:t>The </a:t>
            </a:r>
            <a:r>
              <a:rPr lang="en-US" b="1" dirty="0">
                <a:solidFill>
                  <a:srgbClr val="FF00FF"/>
                </a:solidFill>
                <a:ea typeface="ＭＳ Ｐゴシック" charset="0"/>
                <a:cs typeface="Calibri"/>
              </a:rPr>
              <a:t>for…in range(…) </a:t>
            </a:r>
            <a:r>
              <a:rPr lang="en-US" dirty="0">
                <a:ea typeface="ＭＳ Ｐゴシック" charset="0"/>
                <a:cs typeface="Calibri"/>
              </a:rPr>
              <a:t>loop provides a compact </a:t>
            </a:r>
          </a:p>
          <a:p>
            <a:pPr marL="0" indent="0">
              <a:buNone/>
            </a:pPr>
            <a:r>
              <a:rPr lang="en-US" dirty="0">
                <a:ea typeface="ＭＳ Ｐゴシック" charset="0"/>
                <a:cs typeface="Calibri"/>
              </a:rPr>
              <a:t>  structure for counter-controlled loops.</a:t>
            </a:r>
            <a:endParaRPr lang="en-NZ" dirty="0"/>
          </a:p>
          <a:p>
            <a:pPr lvl="1"/>
            <a:endParaRPr lang="en-GB" dirty="0"/>
          </a:p>
        </p:txBody>
      </p:sp>
      <p:sp>
        <p:nvSpPr>
          <p:cNvPr id="45" name="Slide Number Placeholder 44"/>
          <p:cNvSpPr>
            <a:spLocks noGrp="1"/>
          </p:cNvSpPr>
          <p:nvPr>
            <p:ph type="sldNum" sz="quarter" idx="4"/>
          </p:nvPr>
        </p:nvSpPr>
        <p:spPr/>
        <p:txBody>
          <a:bodyPr/>
          <a:lstStyle/>
          <a:p>
            <a:fld id="{B6F15528-21DE-4FAA-801E-634DDDAF4B2B}" type="slidenum">
              <a:rPr lang="en-US" smtClean="0"/>
              <a:pPr/>
              <a:t>7</a:t>
            </a:fld>
            <a:endParaRPr lang="en-US" dirty="0"/>
          </a:p>
        </p:txBody>
      </p:sp>
      <p:sp>
        <p:nvSpPr>
          <p:cNvPr id="46" name="Footer Placeholder 45"/>
          <p:cNvSpPr>
            <a:spLocks noGrp="1"/>
          </p:cNvSpPr>
          <p:nvPr>
            <p:ph type="ftr" sz="quarter" idx="3"/>
          </p:nvPr>
        </p:nvSpPr>
        <p:spPr/>
        <p:txBody>
          <a:bodyPr/>
          <a:lstStyle/>
          <a:p>
            <a:r>
              <a:rPr lang="en-US"/>
              <a:t>CompSci 101 - Principles of Programming</a:t>
            </a:r>
            <a:endParaRPr lang="en-US" dirty="0"/>
          </a:p>
        </p:txBody>
      </p:sp>
      <p:sp>
        <p:nvSpPr>
          <p:cNvPr id="39" name="Text Box 9"/>
          <p:cNvSpPr txBox="1">
            <a:spLocks noChangeArrowheads="1"/>
          </p:cNvSpPr>
          <p:nvPr/>
        </p:nvSpPr>
        <p:spPr bwMode="auto">
          <a:xfrm>
            <a:off x="3517900" y="1447800"/>
            <a:ext cx="5168900" cy="166199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2000" b="1" dirty="0" err="1">
                <a:solidFill>
                  <a:srgbClr val="000090"/>
                </a:solidFill>
                <a:latin typeface="Courier"/>
              </a:rPr>
              <a:t>count</a:t>
            </a:r>
            <a:r>
              <a:rPr lang="da-DK" altLang="en-US" sz="2000" b="1" dirty="0">
                <a:solidFill>
                  <a:srgbClr val="000090"/>
                </a:solidFill>
                <a:latin typeface="Courier"/>
              </a:rPr>
              <a:t> = 0</a:t>
            </a:r>
          </a:p>
          <a:p>
            <a:pPr>
              <a:spcBef>
                <a:spcPct val="0"/>
              </a:spcBef>
              <a:buClrTx/>
              <a:buSzTx/>
              <a:buNone/>
              <a:tabLst>
                <a:tab pos="355600" algn="l"/>
              </a:tabLst>
              <a:defRPr/>
            </a:pPr>
            <a:r>
              <a:rPr lang="da-DK" altLang="en-US" sz="2000" b="1" dirty="0" err="1">
                <a:solidFill>
                  <a:srgbClr val="0000FF"/>
                </a:solidFill>
                <a:latin typeface="Courier"/>
              </a:rPr>
              <a:t>while</a:t>
            </a:r>
            <a:r>
              <a:rPr lang="da-DK" altLang="en-US" sz="2000" b="1" dirty="0">
                <a:solidFill>
                  <a:srgbClr val="0000FF"/>
                </a:solidFill>
                <a:latin typeface="Courier"/>
              </a:rPr>
              <a:t> </a:t>
            </a:r>
            <a:r>
              <a:rPr lang="da-DK" altLang="en-US" sz="2000" b="1" dirty="0" err="1">
                <a:solidFill>
                  <a:srgbClr val="000090"/>
                </a:solidFill>
                <a:latin typeface="Courier"/>
              </a:rPr>
              <a:t>count</a:t>
            </a:r>
            <a:r>
              <a:rPr lang="da-DK" altLang="en-US" sz="2000" b="1" dirty="0">
                <a:solidFill>
                  <a:srgbClr val="000090"/>
                </a:solidFill>
                <a:latin typeface="Courier"/>
              </a:rPr>
              <a:t> &lt; 100</a:t>
            </a:r>
            <a:r>
              <a:rPr lang="da-DK" altLang="en-US" sz="2000" b="1" dirty="0">
                <a:solidFill>
                  <a:srgbClr val="0000FF"/>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print("Programming is </a:t>
            </a:r>
            <a:r>
              <a:rPr lang="da-DK" altLang="en-US" sz="2000" b="1" dirty="0" err="1">
                <a:solidFill>
                  <a:srgbClr val="000090"/>
                </a:solidFill>
                <a:latin typeface="Courier"/>
              </a:rPr>
              <a:t>fun</a:t>
            </a:r>
            <a:r>
              <a:rPr lang="da-DK" altLang="en-US" sz="2000" b="1" dirty="0">
                <a:solidFill>
                  <a:srgbClr val="000090"/>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count</a:t>
            </a:r>
            <a:r>
              <a:rPr lang="da-DK" altLang="en-US" sz="2000" b="1" dirty="0">
                <a:solidFill>
                  <a:srgbClr val="000090"/>
                </a:solidFill>
                <a:latin typeface="Courier"/>
              </a:rPr>
              <a:t> = </a:t>
            </a:r>
            <a:r>
              <a:rPr lang="da-DK" altLang="en-US" sz="2000" b="1" dirty="0" err="1">
                <a:solidFill>
                  <a:srgbClr val="000090"/>
                </a:solidFill>
                <a:latin typeface="Courier"/>
              </a:rPr>
              <a:t>count</a:t>
            </a:r>
            <a:r>
              <a:rPr lang="da-DK" altLang="en-US" sz="2000" b="1" dirty="0">
                <a:solidFill>
                  <a:srgbClr val="000090"/>
                </a:solidFill>
                <a:latin typeface="Courier"/>
              </a:rPr>
              <a:t> + 1</a:t>
            </a:r>
          </a:p>
          <a:p>
            <a:pPr>
              <a:spcBef>
                <a:spcPct val="0"/>
              </a:spcBef>
              <a:buClrTx/>
              <a:buSzTx/>
              <a:buNone/>
              <a:tabLst>
                <a:tab pos="355600" algn="l"/>
              </a:tabLst>
              <a:defRPr/>
            </a:pPr>
            <a:endParaRPr lang="da-DK" altLang="en-US" sz="400" b="1" dirty="0">
              <a:solidFill>
                <a:srgbClr val="000090"/>
              </a:solidFill>
              <a:latin typeface="Courier"/>
            </a:endParaRPr>
          </a:p>
          <a:p>
            <a:pPr>
              <a:spcBef>
                <a:spcPct val="0"/>
              </a:spcBef>
              <a:buClrTx/>
              <a:buSzTx/>
              <a:buNone/>
              <a:tabLst>
                <a:tab pos="355600" algn="l"/>
              </a:tabLst>
              <a:defRPr/>
            </a:pPr>
            <a:r>
              <a:rPr lang="da-DK" altLang="en-US" sz="1800" b="1" dirty="0">
                <a:solidFill>
                  <a:srgbClr val="000090"/>
                </a:solidFill>
                <a:latin typeface="Courier"/>
              </a:rPr>
              <a:t>print("Done!")</a:t>
            </a:r>
          </a:p>
        </p:txBody>
      </p:sp>
      <p:sp>
        <p:nvSpPr>
          <p:cNvPr id="41" name="Text Box 9"/>
          <p:cNvSpPr txBox="1">
            <a:spLocks noChangeArrowheads="1"/>
          </p:cNvSpPr>
          <p:nvPr/>
        </p:nvSpPr>
        <p:spPr bwMode="auto">
          <a:xfrm>
            <a:off x="152400" y="5334000"/>
            <a:ext cx="5715000" cy="132343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2000" b="1" dirty="0">
                <a:solidFill>
                  <a:srgbClr val="FF00FF"/>
                </a:solidFill>
                <a:latin typeface="Courier"/>
              </a:rPr>
              <a:t>for</a:t>
            </a:r>
            <a:r>
              <a:rPr lang="da-DK" altLang="en-US" sz="2000" b="1" dirty="0">
                <a:solidFill>
                  <a:srgbClr val="000090"/>
                </a:solidFill>
                <a:latin typeface="Courier"/>
              </a:rPr>
              <a:t> </a:t>
            </a:r>
            <a:r>
              <a:rPr lang="da-DK" altLang="en-US" sz="2000" b="1" dirty="0" err="1">
                <a:solidFill>
                  <a:srgbClr val="000090"/>
                </a:solidFill>
                <a:latin typeface="Courier"/>
              </a:rPr>
              <a:t>count</a:t>
            </a:r>
            <a:r>
              <a:rPr lang="da-DK" altLang="en-US" sz="2000" b="1" dirty="0">
                <a:solidFill>
                  <a:srgbClr val="000090"/>
                </a:solidFill>
                <a:latin typeface="Courier"/>
              </a:rPr>
              <a:t> </a:t>
            </a:r>
            <a:r>
              <a:rPr lang="da-DK" altLang="en-US" sz="2000" b="1" dirty="0">
                <a:solidFill>
                  <a:srgbClr val="FF00FF"/>
                </a:solidFill>
                <a:latin typeface="Courier"/>
              </a:rPr>
              <a:t>in</a:t>
            </a:r>
            <a:r>
              <a:rPr lang="da-DK" altLang="en-US" sz="2000" b="1" dirty="0">
                <a:solidFill>
                  <a:srgbClr val="000090"/>
                </a:solidFill>
                <a:latin typeface="Courier"/>
              </a:rPr>
              <a:t> range(0, 100)</a:t>
            </a:r>
            <a:r>
              <a:rPr lang="da-DK" altLang="en-US" sz="2000" b="1" dirty="0">
                <a:solidFill>
                  <a:srgbClr val="FF00FF"/>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print("Programming is </a:t>
            </a:r>
            <a:r>
              <a:rPr lang="da-DK" altLang="en-US" sz="2000" b="1" dirty="0" err="1">
                <a:solidFill>
                  <a:srgbClr val="000090"/>
                </a:solidFill>
                <a:latin typeface="Courier"/>
              </a:rPr>
              <a:t>fun</a:t>
            </a:r>
            <a:r>
              <a:rPr lang="da-DK" altLang="en-US" sz="2000" b="1" dirty="0">
                <a:solidFill>
                  <a:srgbClr val="000090"/>
                </a:solidFill>
                <a:latin typeface="Courier"/>
              </a:rPr>
              <a:t>!")</a:t>
            </a:r>
          </a:p>
          <a:p>
            <a:pPr>
              <a:spcBef>
                <a:spcPct val="0"/>
              </a:spcBef>
              <a:buClrTx/>
              <a:buSzTx/>
              <a:buNone/>
              <a:tabLst>
                <a:tab pos="355600" algn="l"/>
              </a:tabLst>
              <a:defRPr/>
            </a:pPr>
            <a:endParaRPr lang="da-DK" altLang="en-US" sz="2000" b="1" dirty="0">
              <a:solidFill>
                <a:srgbClr val="000090"/>
              </a:solidFill>
              <a:latin typeface="Courier"/>
            </a:endParaRPr>
          </a:p>
          <a:p>
            <a:pPr>
              <a:spcBef>
                <a:spcPct val="0"/>
              </a:spcBef>
              <a:buClrTx/>
              <a:buSzTx/>
              <a:buNone/>
              <a:tabLst>
                <a:tab pos="355600" algn="l"/>
              </a:tabLst>
              <a:defRPr/>
            </a:pPr>
            <a:r>
              <a:rPr lang="da-DK" altLang="en-US" sz="2000" b="1" dirty="0">
                <a:solidFill>
                  <a:srgbClr val="000090"/>
                </a:solidFill>
                <a:latin typeface="Courier"/>
              </a:rPr>
              <a:t>print("Done!")</a:t>
            </a:r>
          </a:p>
        </p:txBody>
      </p:sp>
      <p:grpSp>
        <p:nvGrpSpPr>
          <p:cNvPr id="4" name="Group 3"/>
          <p:cNvGrpSpPr/>
          <p:nvPr/>
        </p:nvGrpSpPr>
        <p:grpSpPr>
          <a:xfrm>
            <a:off x="6172200" y="3200400"/>
            <a:ext cx="3124200" cy="2091392"/>
            <a:chOff x="6019800" y="4495800"/>
            <a:chExt cx="3124200" cy="2091392"/>
          </a:xfrm>
        </p:grpSpPr>
        <p:sp>
          <p:nvSpPr>
            <p:cNvPr id="37" name="Rectangle 36"/>
            <p:cNvSpPr/>
            <p:nvPr/>
          </p:nvSpPr>
          <p:spPr>
            <a:xfrm>
              <a:off x="6019800" y="4495800"/>
              <a:ext cx="2971800" cy="2057400"/>
            </a:xfrm>
            <a:prstGeom prst="rect">
              <a:avLst/>
            </a:prstGeom>
            <a:solidFill>
              <a:srgbClr val="00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a:p>
          </p:txBody>
        </p:sp>
        <p:sp>
          <p:nvSpPr>
            <p:cNvPr id="38" name="TextBox 37"/>
            <p:cNvSpPr txBox="1"/>
            <p:nvPr/>
          </p:nvSpPr>
          <p:spPr>
            <a:xfrm>
              <a:off x="6089650" y="4648200"/>
              <a:ext cx="3054350" cy="1938992"/>
            </a:xfrm>
            <a:prstGeom prst="rect">
              <a:avLst/>
            </a:prstGeom>
            <a:noFill/>
          </p:spPr>
          <p:txBody>
            <a:bodyPr wrap="square" rtlCol="0">
              <a:spAutoFit/>
            </a:bodyPr>
            <a:lstStyle/>
            <a:p>
              <a:pPr>
                <a:tabLst>
                  <a:tab pos="419100" algn="l"/>
                </a:tabLst>
              </a:pPr>
              <a:r>
                <a:rPr lang="en-NZ" sz="2400" b="1" dirty="0">
                  <a:solidFill>
                    <a:srgbClr val="FF00FF"/>
                  </a:solidFill>
                </a:rPr>
                <a:t>for</a:t>
              </a:r>
              <a:r>
                <a:rPr lang="en-NZ" sz="2400" b="1" dirty="0">
                  <a:solidFill>
                    <a:srgbClr val="000090"/>
                  </a:solidFill>
                </a:rPr>
                <a:t> count </a:t>
              </a:r>
              <a:r>
                <a:rPr lang="en-NZ" sz="2400" b="1" dirty="0">
                  <a:solidFill>
                    <a:srgbClr val="FF00FF"/>
                  </a:solidFill>
                </a:rPr>
                <a:t>in</a:t>
              </a:r>
              <a:r>
                <a:rPr lang="en-NZ" sz="2400" b="1" dirty="0">
                  <a:solidFill>
                    <a:srgbClr val="000090"/>
                  </a:solidFill>
                </a:rPr>
                <a:t> range(…)</a:t>
              </a:r>
              <a:r>
                <a:rPr lang="en-NZ" sz="2400" b="1" dirty="0">
                  <a:solidFill>
                    <a:srgbClr val="FF00FF"/>
                  </a:solidFill>
                </a:rPr>
                <a:t>:</a:t>
              </a:r>
            </a:p>
            <a:p>
              <a:pPr>
                <a:tabLst>
                  <a:tab pos="419100" algn="l"/>
                </a:tabLst>
              </a:pPr>
              <a:r>
                <a:rPr lang="en-NZ" sz="2400" b="1" dirty="0">
                  <a:solidFill>
                    <a:srgbClr val="000090"/>
                  </a:solidFill>
                </a:rPr>
                <a:t>	statement1</a:t>
              </a:r>
            </a:p>
            <a:p>
              <a:pPr>
                <a:tabLst>
                  <a:tab pos="419100" algn="l"/>
                </a:tabLst>
              </a:pPr>
              <a:r>
                <a:rPr lang="en-NZ" sz="2400" b="1" dirty="0">
                  <a:solidFill>
                    <a:srgbClr val="000090"/>
                  </a:solidFill>
                </a:rPr>
                <a:t>	statement2</a:t>
              </a:r>
            </a:p>
            <a:p>
              <a:pPr>
                <a:tabLst>
                  <a:tab pos="419100" algn="l"/>
                </a:tabLst>
              </a:pPr>
              <a:r>
                <a:rPr lang="en-NZ" sz="2400" b="1" dirty="0">
                  <a:solidFill>
                    <a:srgbClr val="000090"/>
                  </a:solidFill>
                </a:rPr>
                <a:t>	statement3</a:t>
              </a:r>
            </a:p>
            <a:p>
              <a:pPr>
                <a:tabLst>
                  <a:tab pos="419100" algn="l"/>
                </a:tabLst>
              </a:pPr>
              <a:r>
                <a:rPr lang="en-NZ" sz="2400" b="1" dirty="0">
                  <a:solidFill>
                    <a:srgbClr val="000090"/>
                  </a:solidFill>
                </a:rPr>
                <a:t>	…	</a:t>
              </a:r>
            </a:p>
          </p:txBody>
        </p:sp>
      </p:grpSp>
      <p:sp>
        <p:nvSpPr>
          <p:cNvPr id="12" name="TextBox 11"/>
          <p:cNvSpPr txBox="1"/>
          <p:nvPr/>
        </p:nvSpPr>
        <p:spPr>
          <a:xfrm>
            <a:off x="6019800" y="5334000"/>
            <a:ext cx="2895600" cy="1477328"/>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Programming is fun!</a:t>
            </a:r>
          </a:p>
          <a:p>
            <a:r>
              <a:rPr lang="en-US" b="1" dirty="0">
                <a:solidFill>
                  <a:srgbClr val="000090"/>
                </a:solidFill>
              </a:rPr>
              <a:t>Programming is fun!</a:t>
            </a:r>
          </a:p>
          <a:p>
            <a:r>
              <a:rPr lang="en-US" b="1" dirty="0">
                <a:solidFill>
                  <a:srgbClr val="000090"/>
                </a:solidFill>
              </a:rPr>
              <a:t>Programming is fun!</a:t>
            </a:r>
          </a:p>
          <a:p>
            <a:r>
              <a:rPr lang="en-US" b="1" dirty="0">
                <a:solidFill>
                  <a:srgbClr val="000090"/>
                </a:solidFill>
              </a:rPr>
              <a:t>…</a:t>
            </a:r>
          </a:p>
          <a:p>
            <a:r>
              <a:rPr lang="en-US" b="1" dirty="0">
                <a:solidFill>
                  <a:srgbClr val="000090"/>
                </a:solidFill>
                <a:latin typeface="Calibri"/>
                <a:cs typeface="Calibri"/>
              </a:rPr>
              <a:t>Done!</a:t>
            </a:r>
          </a:p>
        </p:txBody>
      </p:sp>
    </p:spTree>
    <p:extLst>
      <p:ext uri="{BB962C8B-B14F-4D97-AF65-F5344CB8AC3E}">
        <p14:creationId xmlns:p14="http://schemas.microsoft.com/office/powerpoint/2010/main" val="39128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Iteration – for…in loops</a:t>
            </a:r>
          </a:p>
        </p:txBody>
      </p:sp>
      <p:sp>
        <p:nvSpPr>
          <p:cNvPr id="3" name="Content Placeholder 2"/>
          <p:cNvSpPr>
            <a:spLocks noGrp="1"/>
          </p:cNvSpPr>
          <p:nvPr>
            <p:ph sz="quarter" idx="1"/>
          </p:nvPr>
        </p:nvSpPr>
        <p:spPr>
          <a:xfrm>
            <a:off x="0" y="685800"/>
            <a:ext cx="9144000" cy="4648200"/>
          </a:xfrm>
        </p:spPr>
        <p:txBody>
          <a:bodyPr>
            <a:normAutofit lnSpcReduction="10000"/>
          </a:bodyPr>
          <a:lstStyle/>
          <a:p>
            <a:r>
              <a:rPr lang="en-US" dirty="0">
                <a:ea typeface="ＭＳ Ｐゴシック" charset="0"/>
                <a:cs typeface="Calibri"/>
              </a:rPr>
              <a:t>Note that in the </a:t>
            </a:r>
            <a:r>
              <a:rPr lang="en-US" dirty="0">
                <a:latin typeface="Courier" pitchFamily="2" charset="0"/>
                <a:ea typeface="ＭＳ Ｐゴシック" charset="0"/>
                <a:cs typeface="Calibri"/>
              </a:rPr>
              <a:t>for…in </a:t>
            </a:r>
            <a:r>
              <a:rPr lang="en-US" dirty="0">
                <a:ea typeface="ＭＳ Ｐゴシック" charset="0"/>
                <a:cs typeface="Calibri"/>
              </a:rPr>
              <a:t>loop on the previous slide the name used as the loop variable can be </a:t>
            </a:r>
            <a:r>
              <a:rPr lang="en-US" b="1" dirty="0">
                <a:solidFill>
                  <a:srgbClr val="0000FF"/>
                </a:solidFill>
                <a:ea typeface="ＭＳ Ｐゴシック" charset="0"/>
                <a:cs typeface="Calibri"/>
              </a:rPr>
              <a:t>any</a:t>
            </a:r>
            <a:r>
              <a:rPr lang="en-US" dirty="0">
                <a:ea typeface="ＭＳ Ｐゴシック" charset="0"/>
                <a:cs typeface="Calibri"/>
              </a:rPr>
              <a:t> </a:t>
            </a:r>
            <a:r>
              <a:rPr lang="en-US" b="1" dirty="0">
                <a:solidFill>
                  <a:srgbClr val="0000FF"/>
                </a:solidFill>
                <a:ea typeface="ＭＳ Ｐゴシック" charset="0"/>
                <a:cs typeface="Calibri"/>
              </a:rPr>
              <a:t>identifier</a:t>
            </a:r>
            <a:r>
              <a:rPr lang="en-US" dirty="0">
                <a:ea typeface="ＭＳ Ｐゴシック" charset="0"/>
                <a:cs typeface="Calibri"/>
              </a:rPr>
              <a:t>.  The following two sections of code behave in exactly the same way.</a:t>
            </a:r>
          </a:p>
          <a:p>
            <a:pPr marL="0" indent="0">
              <a:buNone/>
            </a:pPr>
            <a:endParaRPr lang="en-US" dirty="0">
              <a:ea typeface="ＭＳ Ｐゴシック" charset="0"/>
              <a:cs typeface="Calibri"/>
            </a:endParaRPr>
          </a:p>
          <a:p>
            <a:pPr>
              <a:buFont typeface="Wingdings" charset="2"/>
              <a:buChar char="§"/>
            </a:pPr>
            <a:endParaRPr lang="en-US" dirty="0">
              <a:ea typeface="ＭＳ Ｐゴシック" charset="0"/>
              <a:cs typeface="Calibri"/>
            </a:endParaRPr>
          </a:p>
          <a:p>
            <a:pPr>
              <a:buFont typeface="Wingdings" charset="2"/>
              <a:buChar char="§"/>
            </a:pPr>
            <a:endParaRPr lang="en-US" dirty="0">
              <a:ea typeface="ＭＳ Ｐゴシック" charset="0"/>
              <a:cs typeface="Calibri"/>
            </a:endParaRPr>
          </a:p>
          <a:p>
            <a:pPr>
              <a:buFont typeface="Wingdings" charset="2"/>
              <a:buChar char="§"/>
            </a:pPr>
            <a:endParaRPr lang="en-US" dirty="0">
              <a:ea typeface="ＭＳ Ｐゴシック" charset="0"/>
              <a:cs typeface="Calibri"/>
            </a:endParaRPr>
          </a:p>
          <a:p>
            <a:pPr marL="0" indent="0">
              <a:buNone/>
            </a:pPr>
            <a:r>
              <a:rPr lang="en-US" dirty="0">
                <a:ea typeface="ＭＳ Ｐゴシック" charset="0"/>
                <a:cs typeface="Calibri"/>
              </a:rPr>
              <a:t>   </a:t>
            </a:r>
            <a:endParaRPr lang="en-US" sz="800" dirty="0"/>
          </a:p>
          <a:p>
            <a:pPr marL="0" indent="0">
              <a:buNone/>
            </a:pPr>
            <a:endParaRPr lang="en-US" sz="800" dirty="0"/>
          </a:p>
          <a:p>
            <a:r>
              <a:rPr lang="en-US" dirty="0">
                <a:ea typeface="ＭＳ Ｐゴシック" charset="0"/>
                <a:cs typeface="Calibri"/>
              </a:rPr>
              <a:t>Note that in the </a:t>
            </a:r>
            <a:r>
              <a:rPr lang="en-US" dirty="0">
                <a:latin typeface="Courier" pitchFamily="2" charset="0"/>
                <a:ea typeface="ＭＳ Ｐゴシック" charset="0"/>
                <a:cs typeface="Calibri"/>
              </a:rPr>
              <a:t>for…in </a:t>
            </a:r>
            <a:r>
              <a:rPr lang="en-US" dirty="0">
                <a:ea typeface="ＭＳ Ｐゴシック" charset="0"/>
                <a:cs typeface="Calibri"/>
              </a:rPr>
              <a:t>loops above, the loop body is executed for each value in the numbers defined by the </a:t>
            </a:r>
            <a:r>
              <a:rPr lang="en-US" dirty="0">
                <a:latin typeface="Courier" pitchFamily="2" charset="0"/>
                <a:ea typeface="ＭＳ Ｐゴシック" charset="0"/>
                <a:cs typeface="Calibri"/>
              </a:rPr>
              <a:t>range() </a:t>
            </a:r>
            <a:r>
              <a:rPr lang="en-US" dirty="0">
                <a:ea typeface="ＭＳ Ｐゴシック" charset="0"/>
                <a:cs typeface="Calibri"/>
              </a:rPr>
              <a:t>function.  In the body of the loop, the loop variable takes on each value of the numbers defined by the </a:t>
            </a:r>
            <a:r>
              <a:rPr lang="en-US" dirty="0">
                <a:latin typeface="Courier" pitchFamily="2" charset="0"/>
                <a:ea typeface="ＭＳ Ｐゴシック" charset="0"/>
                <a:cs typeface="Calibri"/>
              </a:rPr>
              <a:t>range() </a:t>
            </a:r>
            <a:r>
              <a:rPr lang="en-US" dirty="0">
                <a:ea typeface="ＭＳ Ｐゴシック" charset="0"/>
                <a:cs typeface="Calibri"/>
              </a:rPr>
              <a:t>function, e.g., </a:t>
            </a:r>
            <a:endParaRPr lang="en-NZ" dirty="0"/>
          </a:p>
          <a:p>
            <a:pPr lvl="1"/>
            <a:endParaRPr lang="en-GB" dirty="0"/>
          </a:p>
        </p:txBody>
      </p:sp>
      <p:sp>
        <p:nvSpPr>
          <p:cNvPr id="45" name="Slide Number Placeholder 44"/>
          <p:cNvSpPr>
            <a:spLocks noGrp="1"/>
          </p:cNvSpPr>
          <p:nvPr>
            <p:ph type="sldNum" sz="quarter" idx="4"/>
          </p:nvPr>
        </p:nvSpPr>
        <p:spPr/>
        <p:txBody>
          <a:bodyPr/>
          <a:lstStyle/>
          <a:p>
            <a:fld id="{B6F15528-21DE-4FAA-801E-634DDDAF4B2B}" type="slidenum">
              <a:rPr lang="en-US" smtClean="0"/>
              <a:pPr/>
              <a:t>8</a:t>
            </a:fld>
            <a:endParaRPr lang="en-US" dirty="0"/>
          </a:p>
        </p:txBody>
      </p:sp>
      <p:sp>
        <p:nvSpPr>
          <p:cNvPr id="46" name="Footer Placeholder 45"/>
          <p:cNvSpPr>
            <a:spLocks noGrp="1"/>
          </p:cNvSpPr>
          <p:nvPr>
            <p:ph type="ftr" sz="quarter" idx="3"/>
          </p:nvPr>
        </p:nvSpPr>
        <p:spPr/>
        <p:txBody>
          <a:bodyPr/>
          <a:lstStyle/>
          <a:p>
            <a:r>
              <a:rPr lang="en-US"/>
              <a:t>CompSci 101 - Principles of Programming</a:t>
            </a:r>
            <a:endParaRPr lang="en-US" dirty="0"/>
          </a:p>
        </p:txBody>
      </p:sp>
      <p:sp>
        <p:nvSpPr>
          <p:cNvPr id="41" name="Text Box 9"/>
          <p:cNvSpPr txBox="1">
            <a:spLocks noChangeArrowheads="1"/>
          </p:cNvSpPr>
          <p:nvPr/>
        </p:nvSpPr>
        <p:spPr bwMode="auto">
          <a:xfrm>
            <a:off x="381000" y="2706469"/>
            <a:ext cx="8153400" cy="64633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for </a:t>
            </a:r>
            <a:r>
              <a:rPr lang="da-DK" altLang="en-US" sz="1800" b="1" dirty="0" err="1">
                <a:solidFill>
                  <a:srgbClr val="FF00FF"/>
                </a:solidFill>
                <a:latin typeface="Courier"/>
              </a:rPr>
              <a:t>number</a:t>
            </a:r>
            <a:r>
              <a:rPr lang="da-DK" altLang="en-US" sz="1800" b="1" dirty="0">
                <a:solidFill>
                  <a:srgbClr val="FF00FF"/>
                </a:solidFill>
                <a:latin typeface="Courier"/>
              </a:rPr>
              <a:t> </a:t>
            </a:r>
            <a:r>
              <a:rPr lang="da-DK" altLang="en-US" sz="1800" b="1" dirty="0">
                <a:solidFill>
                  <a:srgbClr val="000090"/>
                </a:solidFill>
                <a:latin typeface="Courier"/>
              </a:rPr>
              <a:t>in range(0, 100):</a:t>
            </a:r>
          </a:p>
          <a:p>
            <a:pPr>
              <a:spcBef>
                <a:spcPct val="0"/>
              </a:spcBef>
              <a:buClrTx/>
              <a:buSzTx/>
              <a:buNone/>
              <a:tabLst>
                <a:tab pos="355600" algn="l"/>
              </a:tabLst>
              <a:defRPr/>
            </a:pPr>
            <a:r>
              <a:rPr lang="da-DK" altLang="en-US" sz="1800" b="1" dirty="0">
                <a:solidFill>
                  <a:srgbClr val="000090"/>
                </a:solidFill>
                <a:latin typeface="Courier"/>
              </a:rPr>
              <a:t>	print("Programming is </a:t>
            </a:r>
            <a:r>
              <a:rPr lang="da-DK" altLang="en-US" sz="1800" b="1" dirty="0" err="1">
                <a:solidFill>
                  <a:srgbClr val="000090"/>
                </a:solidFill>
                <a:latin typeface="Courier"/>
              </a:rPr>
              <a:t>fun</a:t>
            </a:r>
            <a:r>
              <a:rPr lang="da-DK" altLang="en-US" sz="1800" b="1" dirty="0">
                <a:solidFill>
                  <a:srgbClr val="000090"/>
                </a:solidFill>
                <a:latin typeface="Courier"/>
              </a:rPr>
              <a:t>!")</a:t>
            </a:r>
          </a:p>
        </p:txBody>
      </p:sp>
      <p:sp>
        <p:nvSpPr>
          <p:cNvPr id="12" name="Text Box 9"/>
          <p:cNvSpPr txBox="1">
            <a:spLocks noChangeArrowheads="1"/>
          </p:cNvSpPr>
          <p:nvPr/>
        </p:nvSpPr>
        <p:spPr bwMode="auto">
          <a:xfrm>
            <a:off x="381000" y="1905000"/>
            <a:ext cx="8153400" cy="64633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for </a:t>
            </a:r>
            <a:r>
              <a:rPr lang="da-DK" altLang="en-US" sz="1800" b="1" dirty="0" err="1">
                <a:solidFill>
                  <a:srgbClr val="FF00FF"/>
                </a:solidFill>
                <a:latin typeface="Courier"/>
              </a:rPr>
              <a:t>value</a:t>
            </a:r>
            <a:r>
              <a:rPr lang="da-DK" altLang="en-US" sz="1800" b="1" dirty="0">
                <a:solidFill>
                  <a:srgbClr val="FF00FF"/>
                </a:solidFill>
                <a:latin typeface="Courier"/>
              </a:rPr>
              <a:t> </a:t>
            </a:r>
            <a:r>
              <a:rPr lang="da-DK" altLang="en-US" sz="1800" b="1" dirty="0">
                <a:solidFill>
                  <a:srgbClr val="000090"/>
                </a:solidFill>
                <a:latin typeface="Courier"/>
              </a:rPr>
              <a:t>in range(0, 100):</a:t>
            </a:r>
          </a:p>
          <a:p>
            <a:pPr>
              <a:spcBef>
                <a:spcPct val="0"/>
              </a:spcBef>
              <a:buClrTx/>
              <a:buSzTx/>
              <a:buNone/>
              <a:tabLst>
                <a:tab pos="355600" algn="l"/>
              </a:tabLst>
              <a:defRPr/>
            </a:pPr>
            <a:r>
              <a:rPr lang="da-DK" altLang="en-US" sz="1800" b="1" dirty="0">
                <a:solidFill>
                  <a:srgbClr val="000090"/>
                </a:solidFill>
                <a:latin typeface="Courier"/>
              </a:rPr>
              <a:t>	print("Programming is </a:t>
            </a:r>
            <a:r>
              <a:rPr lang="da-DK" altLang="en-US" sz="1800" b="1" dirty="0" err="1">
                <a:solidFill>
                  <a:srgbClr val="000090"/>
                </a:solidFill>
                <a:latin typeface="Courier"/>
              </a:rPr>
              <a:t>fun</a:t>
            </a:r>
            <a:r>
              <a:rPr lang="da-DK" altLang="en-US" sz="1800" b="1" dirty="0">
                <a:solidFill>
                  <a:srgbClr val="000090"/>
                </a:solidFill>
                <a:latin typeface="Courier"/>
              </a:rPr>
              <a:t>!")</a:t>
            </a:r>
          </a:p>
        </p:txBody>
      </p:sp>
      <p:sp>
        <p:nvSpPr>
          <p:cNvPr id="9" name="Text Box 9"/>
          <p:cNvSpPr txBox="1">
            <a:spLocks noChangeArrowheads="1"/>
          </p:cNvSpPr>
          <p:nvPr/>
        </p:nvSpPr>
        <p:spPr bwMode="auto">
          <a:xfrm>
            <a:off x="4724400" y="5503544"/>
            <a:ext cx="3810000" cy="64633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for </a:t>
            </a:r>
            <a:r>
              <a:rPr lang="da-DK" altLang="en-US" sz="1800" b="1" dirty="0" err="1">
                <a:solidFill>
                  <a:srgbClr val="FF00FF"/>
                </a:solidFill>
                <a:latin typeface="Courier"/>
              </a:rPr>
              <a:t>value</a:t>
            </a:r>
            <a:r>
              <a:rPr lang="da-DK" altLang="en-US" sz="1800" b="1" dirty="0">
                <a:solidFill>
                  <a:srgbClr val="FF00FF"/>
                </a:solidFill>
                <a:latin typeface="Courier"/>
              </a:rPr>
              <a:t> </a:t>
            </a:r>
            <a:r>
              <a:rPr lang="da-DK" altLang="en-US" sz="1800" b="1" dirty="0">
                <a:solidFill>
                  <a:srgbClr val="000090"/>
                </a:solidFill>
                <a:latin typeface="Courier"/>
              </a:rPr>
              <a:t>in range(0, 5):</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FF00FF"/>
                </a:solidFill>
                <a:latin typeface="Courier"/>
              </a:rPr>
              <a:t>value</a:t>
            </a:r>
            <a:r>
              <a:rPr lang="da-DK" altLang="en-US" sz="1800" b="1" dirty="0">
                <a:solidFill>
                  <a:srgbClr val="000090"/>
                </a:solidFill>
                <a:latin typeface="Courier"/>
              </a:rPr>
              <a:t>)</a:t>
            </a:r>
          </a:p>
        </p:txBody>
      </p:sp>
      <p:sp>
        <p:nvSpPr>
          <p:cNvPr id="11" name="Text Box 9"/>
          <p:cNvSpPr txBox="1">
            <a:spLocks noChangeArrowheads="1"/>
          </p:cNvSpPr>
          <p:nvPr/>
        </p:nvSpPr>
        <p:spPr bwMode="auto">
          <a:xfrm>
            <a:off x="0" y="5715000"/>
            <a:ext cx="3810000" cy="64633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for </a:t>
            </a:r>
            <a:r>
              <a:rPr lang="da-DK" altLang="en-US" sz="1800" b="1" dirty="0" err="1">
                <a:solidFill>
                  <a:srgbClr val="FF00FF"/>
                </a:solidFill>
                <a:latin typeface="Courier"/>
              </a:rPr>
              <a:t>number</a:t>
            </a:r>
            <a:r>
              <a:rPr lang="da-DK" altLang="en-US" sz="1800" b="1" dirty="0">
                <a:solidFill>
                  <a:srgbClr val="FF00FF"/>
                </a:solidFill>
                <a:latin typeface="Courier"/>
              </a:rPr>
              <a:t> </a:t>
            </a:r>
            <a:r>
              <a:rPr lang="da-DK" altLang="en-US" sz="1800" b="1" dirty="0">
                <a:solidFill>
                  <a:srgbClr val="000090"/>
                </a:solidFill>
                <a:latin typeface="Courier"/>
              </a:rPr>
              <a:t>in range(3, 7):</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FF00FF"/>
                </a:solidFill>
                <a:latin typeface="Courier"/>
              </a:rPr>
              <a:t>number</a:t>
            </a:r>
            <a:r>
              <a:rPr lang="da-DK" altLang="en-US" sz="1800" b="1" dirty="0">
                <a:solidFill>
                  <a:srgbClr val="FF00FF"/>
                </a:solidFill>
                <a:latin typeface="Courier"/>
              </a:rPr>
              <a:t> </a:t>
            </a:r>
            <a:r>
              <a:rPr lang="da-DK" altLang="en-US" sz="1800" b="1" dirty="0">
                <a:solidFill>
                  <a:srgbClr val="000090"/>
                </a:solidFill>
                <a:latin typeface="Courier"/>
              </a:rPr>
              <a:t>* 5)</a:t>
            </a:r>
          </a:p>
        </p:txBody>
      </p:sp>
      <p:sp>
        <p:nvSpPr>
          <p:cNvPr id="14" name="TextBox 13"/>
          <p:cNvSpPr txBox="1"/>
          <p:nvPr/>
        </p:nvSpPr>
        <p:spPr>
          <a:xfrm>
            <a:off x="6096000" y="1981200"/>
            <a:ext cx="2895600" cy="1219200"/>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Programming is fun!</a:t>
            </a:r>
          </a:p>
          <a:p>
            <a:r>
              <a:rPr lang="en-US" b="1" dirty="0">
                <a:solidFill>
                  <a:srgbClr val="000090"/>
                </a:solidFill>
              </a:rPr>
              <a:t>Programming is fun!</a:t>
            </a:r>
          </a:p>
          <a:p>
            <a:r>
              <a:rPr lang="en-US" b="1" dirty="0">
                <a:solidFill>
                  <a:srgbClr val="000090"/>
                </a:solidFill>
              </a:rPr>
              <a:t>Programming is fun!</a:t>
            </a:r>
          </a:p>
          <a:p>
            <a:r>
              <a:rPr lang="en-US" b="1" dirty="0">
                <a:solidFill>
                  <a:srgbClr val="000090"/>
                </a:solidFill>
              </a:rPr>
              <a:t>…</a:t>
            </a:r>
            <a:endParaRPr lang="en-US" b="1" dirty="0">
              <a:solidFill>
                <a:srgbClr val="000090"/>
              </a:solidFill>
              <a:latin typeface="Calibri"/>
              <a:cs typeface="Calibri"/>
            </a:endParaRPr>
          </a:p>
        </p:txBody>
      </p:sp>
      <p:sp>
        <p:nvSpPr>
          <p:cNvPr id="15" name="TextBox 14"/>
          <p:cNvSpPr txBox="1"/>
          <p:nvPr/>
        </p:nvSpPr>
        <p:spPr>
          <a:xfrm>
            <a:off x="8458200" y="5380672"/>
            <a:ext cx="609600" cy="1477328"/>
          </a:xfrm>
          <a:prstGeom prst="rect">
            <a:avLst/>
          </a:prstGeom>
          <a:solidFill>
            <a:srgbClr val="E3EBF3"/>
          </a:solidFill>
          <a:ln>
            <a:solidFill>
              <a:srgbClr val="0000FF"/>
            </a:solidFill>
          </a:ln>
          <a:effectLst/>
        </p:spPr>
        <p:txBody>
          <a:bodyPr wrap="square" rtlCol="0">
            <a:spAutoFit/>
          </a:bodyPr>
          <a:lstStyle/>
          <a:p>
            <a:r>
              <a:rPr lang="en-US" b="1" dirty="0">
                <a:solidFill>
                  <a:srgbClr val="000090"/>
                </a:solidFill>
              </a:rPr>
              <a:t>0</a:t>
            </a:r>
          </a:p>
          <a:p>
            <a:r>
              <a:rPr lang="en-US" b="1" dirty="0">
                <a:solidFill>
                  <a:srgbClr val="000090"/>
                </a:solidFill>
                <a:latin typeface="Calibri"/>
                <a:cs typeface="Calibri"/>
              </a:rPr>
              <a:t>1</a:t>
            </a:r>
          </a:p>
          <a:p>
            <a:r>
              <a:rPr lang="en-US" b="1" dirty="0">
                <a:solidFill>
                  <a:srgbClr val="000090"/>
                </a:solidFill>
                <a:latin typeface="Calibri"/>
                <a:cs typeface="Calibri"/>
              </a:rPr>
              <a:t>2</a:t>
            </a:r>
          </a:p>
          <a:p>
            <a:r>
              <a:rPr lang="en-US" b="1" dirty="0">
                <a:solidFill>
                  <a:srgbClr val="000090"/>
                </a:solidFill>
                <a:latin typeface="Calibri"/>
                <a:cs typeface="Calibri"/>
              </a:rPr>
              <a:t>3</a:t>
            </a:r>
          </a:p>
          <a:p>
            <a:r>
              <a:rPr lang="en-US" b="1" dirty="0">
                <a:solidFill>
                  <a:srgbClr val="000090"/>
                </a:solidFill>
                <a:latin typeface="Calibri"/>
                <a:cs typeface="Calibri"/>
              </a:rPr>
              <a:t>4</a:t>
            </a:r>
          </a:p>
        </p:txBody>
      </p:sp>
      <p:sp>
        <p:nvSpPr>
          <p:cNvPr id="16" name="TextBox 15"/>
          <p:cNvSpPr txBox="1"/>
          <p:nvPr/>
        </p:nvSpPr>
        <p:spPr>
          <a:xfrm>
            <a:off x="3733800" y="5592128"/>
            <a:ext cx="609600" cy="1200329"/>
          </a:xfrm>
          <a:prstGeom prst="rect">
            <a:avLst/>
          </a:prstGeom>
          <a:solidFill>
            <a:srgbClr val="E3EBF3"/>
          </a:solidFill>
          <a:ln>
            <a:solidFill>
              <a:srgbClr val="0000FF"/>
            </a:solidFill>
          </a:ln>
          <a:effectLst/>
        </p:spPr>
        <p:txBody>
          <a:bodyPr wrap="square" rtlCol="0">
            <a:spAutoFit/>
          </a:bodyPr>
          <a:lstStyle/>
          <a:p>
            <a:r>
              <a:rPr lang="en-US" b="1" dirty="0">
                <a:solidFill>
                  <a:srgbClr val="000090"/>
                </a:solidFill>
              </a:rPr>
              <a:t>15</a:t>
            </a:r>
          </a:p>
          <a:p>
            <a:r>
              <a:rPr lang="en-US" b="1" dirty="0">
                <a:solidFill>
                  <a:srgbClr val="000090"/>
                </a:solidFill>
                <a:latin typeface="Calibri"/>
                <a:cs typeface="Calibri"/>
              </a:rPr>
              <a:t>20</a:t>
            </a:r>
          </a:p>
          <a:p>
            <a:r>
              <a:rPr lang="en-US" b="1" dirty="0">
                <a:solidFill>
                  <a:srgbClr val="000090"/>
                </a:solidFill>
                <a:latin typeface="Calibri"/>
                <a:cs typeface="Calibri"/>
              </a:rPr>
              <a:t>25</a:t>
            </a:r>
          </a:p>
          <a:p>
            <a:r>
              <a:rPr lang="en-US" b="1" dirty="0">
                <a:solidFill>
                  <a:srgbClr val="000090"/>
                </a:solidFill>
                <a:latin typeface="Calibri"/>
                <a:cs typeface="Calibri"/>
              </a:rPr>
              <a:t>30</a:t>
            </a:r>
          </a:p>
        </p:txBody>
      </p:sp>
    </p:spTree>
    <p:extLst>
      <p:ext uri="{BB962C8B-B14F-4D97-AF65-F5344CB8AC3E}">
        <p14:creationId xmlns:p14="http://schemas.microsoft.com/office/powerpoint/2010/main" val="406410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Give the output</a:t>
            </a:r>
          </a:p>
        </p:txBody>
      </p:sp>
      <p:sp>
        <p:nvSpPr>
          <p:cNvPr id="3" name="Content Placeholder 2"/>
          <p:cNvSpPr>
            <a:spLocks noGrp="1"/>
          </p:cNvSpPr>
          <p:nvPr>
            <p:ph sz="quarter" idx="1"/>
          </p:nvPr>
        </p:nvSpPr>
        <p:spPr>
          <a:xfrm>
            <a:off x="152400" y="1066800"/>
            <a:ext cx="8763000" cy="4691211"/>
          </a:xfrm>
        </p:spPr>
        <p:txBody>
          <a:bodyPr>
            <a:normAutofit/>
          </a:bodyPr>
          <a:lstStyle/>
          <a:p>
            <a:pPr marL="0" indent="0">
              <a:buNone/>
            </a:pPr>
            <a:r>
              <a:rPr lang="en-US" dirty="0"/>
              <a:t> </a:t>
            </a:r>
            <a:endParaRPr lang="en-NZ" dirty="0"/>
          </a:p>
          <a:p>
            <a:pPr lvl="1"/>
            <a:endParaRPr lang="en-GB" dirty="0"/>
          </a:p>
        </p:txBody>
      </p:sp>
      <p:sp>
        <p:nvSpPr>
          <p:cNvPr id="26" name="Text Box 9"/>
          <p:cNvSpPr txBox="1">
            <a:spLocks noChangeArrowheads="1"/>
          </p:cNvSpPr>
          <p:nvPr/>
        </p:nvSpPr>
        <p:spPr bwMode="auto">
          <a:xfrm>
            <a:off x="304800" y="1143000"/>
            <a:ext cx="8458200" cy="452431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 pos="774700" algn="l"/>
                <a:tab pos="1130300" algn="l"/>
              </a:tabLst>
              <a:defRPr/>
            </a:pPr>
            <a:r>
              <a:rPr lang="da-DK" altLang="en-US" sz="2400" b="1" dirty="0" err="1">
                <a:solidFill>
                  <a:srgbClr val="000090"/>
                </a:solidFill>
                <a:latin typeface="Courier"/>
              </a:rPr>
              <a:t>def</a:t>
            </a:r>
            <a:r>
              <a:rPr lang="da-DK" altLang="en-US" sz="2400" b="1" dirty="0">
                <a:solidFill>
                  <a:srgbClr val="000090"/>
                </a:solidFill>
                <a:latin typeface="Courier"/>
              </a:rPr>
              <a:t> </a:t>
            </a:r>
            <a:r>
              <a:rPr lang="da-DK" altLang="en-US" sz="2400" b="1" dirty="0" err="1">
                <a:solidFill>
                  <a:srgbClr val="000090"/>
                </a:solidFill>
                <a:latin typeface="Courier"/>
              </a:rPr>
              <a:t>print_output</a:t>
            </a:r>
            <a:r>
              <a:rPr lang="da-DK" altLang="en-US" sz="2400" b="1" dirty="0">
                <a:solidFill>
                  <a:srgbClr val="000090"/>
                </a:solidFill>
                <a:latin typeface="Courier"/>
              </a:rPr>
              <a:t>():</a:t>
            </a:r>
          </a:p>
          <a:p>
            <a:pPr>
              <a:spcBef>
                <a:spcPct val="0"/>
              </a:spcBef>
              <a:buClrTx/>
              <a:buSzTx/>
              <a:buNone/>
              <a:tabLst>
                <a:tab pos="355600" algn="l"/>
                <a:tab pos="774700" algn="l"/>
                <a:tab pos="1130300" algn="l"/>
              </a:tabLst>
              <a:defRPr/>
            </a:pPr>
            <a:r>
              <a:rPr lang="en-US" altLang="en-US" sz="2400" b="1" dirty="0">
                <a:solidFill>
                  <a:srgbClr val="000090"/>
                </a:solidFill>
                <a:latin typeface="Courier"/>
              </a:rPr>
              <a:t>	total = 0</a:t>
            </a:r>
          </a:p>
          <a:p>
            <a:pPr>
              <a:spcBef>
                <a:spcPct val="0"/>
              </a:spcBef>
              <a:buClrTx/>
              <a:buSzTx/>
              <a:buNone/>
              <a:tabLst>
                <a:tab pos="355600" algn="l"/>
                <a:tab pos="774700" algn="l"/>
                <a:tab pos="1130300" algn="l"/>
              </a:tabLst>
              <a:defRPr/>
            </a:pPr>
            <a:r>
              <a:rPr lang="en-US" altLang="en-US" sz="2400" b="1" dirty="0">
                <a:solidFill>
                  <a:srgbClr val="000090"/>
                </a:solidFill>
                <a:latin typeface="Courier"/>
              </a:rPr>
              <a:t>	for number in range(9, 20):</a:t>
            </a:r>
          </a:p>
          <a:p>
            <a:pPr>
              <a:spcBef>
                <a:spcPct val="0"/>
              </a:spcBef>
              <a:buClrTx/>
              <a:buSzTx/>
              <a:buNone/>
              <a:tabLst>
                <a:tab pos="355600" algn="l"/>
                <a:tab pos="774700" algn="l"/>
                <a:tab pos="1130300" algn="l"/>
              </a:tabLst>
              <a:defRPr/>
            </a:pPr>
            <a:r>
              <a:rPr lang="en-US" altLang="en-US" sz="2400" b="1" dirty="0">
                <a:solidFill>
                  <a:srgbClr val="000090"/>
                </a:solidFill>
                <a:latin typeface="Courier"/>
              </a:rPr>
              <a:t>		if number % 2 == 0 or number % 3 == 0:</a:t>
            </a:r>
          </a:p>
          <a:p>
            <a:pPr>
              <a:spcBef>
                <a:spcPct val="0"/>
              </a:spcBef>
              <a:buClrTx/>
              <a:buSzTx/>
              <a:buNone/>
              <a:tabLst>
                <a:tab pos="355600" algn="l"/>
                <a:tab pos="774700" algn="l"/>
                <a:tab pos="1130300" algn="l"/>
              </a:tabLst>
              <a:defRPr/>
            </a:pPr>
            <a:r>
              <a:rPr lang="en-US" altLang="en-US" sz="2400" b="1" dirty="0">
                <a:solidFill>
                  <a:srgbClr val="000090"/>
                </a:solidFill>
                <a:latin typeface="Courier"/>
              </a:rPr>
              <a:t>			 total = total + 1</a:t>
            </a:r>
          </a:p>
          <a:p>
            <a:pPr>
              <a:spcBef>
                <a:spcPct val="0"/>
              </a:spcBef>
              <a:buClrTx/>
              <a:buSzTx/>
              <a:buNone/>
              <a:tabLst>
                <a:tab pos="355600" algn="l"/>
                <a:tab pos="774700" algn="l"/>
                <a:tab pos="1130300" algn="l"/>
              </a:tabLst>
              <a:defRPr/>
            </a:pPr>
            <a:endParaRPr lang="en-US" altLang="en-US" sz="2400" b="1" dirty="0">
              <a:solidFill>
                <a:srgbClr val="000090"/>
              </a:solidFill>
              <a:latin typeface="Courier"/>
            </a:endParaRPr>
          </a:p>
          <a:p>
            <a:pPr>
              <a:spcBef>
                <a:spcPct val="0"/>
              </a:spcBef>
              <a:buClrTx/>
              <a:buSzTx/>
              <a:buNone/>
              <a:tabLst>
                <a:tab pos="355600" algn="l"/>
                <a:tab pos="774700" algn="l"/>
                <a:tab pos="1130300" algn="l"/>
              </a:tabLst>
              <a:defRPr/>
            </a:pPr>
            <a:r>
              <a:rPr lang="en-US" altLang="en-US" sz="2400" b="1" dirty="0">
                <a:solidFill>
                  <a:srgbClr val="000090"/>
                </a:solidFill>
                <a:latin typeface="Courier"/>
              </a:rPr>
              <a:t>	print(total)</a:t>
            </a:r>
          </a:p>
          <a:p>
            <a:pPr>
              <a:spcBef>
                <a:spcPct val="0"/>
              </a:spcBef>
              <a:buClrTx/>
              <a:buSzTx/>
              <a:buNone/>
              <a:tabLst>
                <a:tab pos="355600" algn="l"/>
                <a:tab pos="774700" algn="l"/>
                <a:tab pos="1130300" algn="l"/>
              </a:tabLst>
              <a:defRPr/>
            </a:pPr>
            <a:endParaRPr lang="da-DK" altLang="en-US" sz="2400" b="1" dirty="0">
              <a:solidFill>
                <a:srgbClr val="000090"/>
              </a:solidFill>
              <a:latin typeface="Courier"/>
            </a:endParaRPr>
          </a:p>
          <a:p>
            <a:pPr>
              <a:spcBef>
                <a:spcPct val="0"/>
              </a:spcBef>
              <a:buClrTx/>
              <a:buSzTx/>
              <a:buNone/>
              <a:tabLst>
                <a:tab pos="355600" algn="l"/>
                <a:tab pos="774700" algn="l"/>
                <a:tab pos="1130300" algn="l"/>
              </a:tabLst>
              <a:defRPr/>
            </a:pPr>
            <a:r>
              <a:rPr lang="da-DK" altLang="en-US" sz="2400" b="1" dirty="0" err="1">
                <a:solidFill>
                  <a:srgbClr val="000090"/>
                </a:solidFill>
                <a:latin typeface="Courier"/>
              </a:rPr>
              <a:t>def</a:t>
            </a:r>
            <a:r>
              <a:rPr lang="da-DK" altLang="en-US" sz="2400" b="1" dirty="0">
                <a:solidFill>
                  <a:srgbClr val="000090"/>
                </a:solidFill>
                <a:latin typeface="Courier"/>
              </a:rPr>
              <a:t> </a:t>
            </a:r>
            <a:r>
              <a:rPr lang="da-DK" altLang="en-US" sz="2400" b="1" dirty="0" err="1">
                <a:solidFill>
                  <a:srgbClr val="000090"/>
                </a:solidFill>
                <a:latin typeface="Courier"/>
              </a:rPr>
              <a:t>main</a:t>
            </a:r>
            <a:r>
              <a:rPr lang="da-DK" altLang="en-US" sz="2400" b="1" dirty="0">
                <a:solidFill>
                  <a:srgbClr val="000090"/>
                </a:solidFill>
                <a:latin typeface="Courier"/>
              </a:rPr>
              <a:t>():</a:t>
            </a:r>
          </a:p>
          <a:p>
            <a:pPr>
              <a:spcBef>
                <a:spcPct val="0"/>
              </a:spcBef>
              <a:buClrTx/>
              <a:buSzTx/>
              <a:buNone/>
              <a:tabLst>
                <a:tab pos="355600" algn="l"/>
                <a:tab pos="774700" algn="l"/>
                <a:tab pos="1130300" algn="l"/>
              </a:tabLst>
              <a:defRPr/>
            </a:pPr>
            <a:r>
              <a:rPr lang="da-DK" altLang="en-US" sz="2400" b="1" dirty="0">
                <a:solidFill>
                  <a:srgbClr val="000090"/>
                </a:solidFill>
                <a:latin typeface="Courier"/>
              </a:rPr>
              <a:t>	</a:t>
            </a:r>
            <a:r>
              <a:rPr lang="da-DK" altLang="en-US" sz="2400" b="1" dirty="0" err="1">
                <a:solidFill>
                  <a:srgbClr val="000090"/>
                </a:solidFill>
                <a:latin typeface="Courier"/>
              </a:rPr>
              <a:t>print_output</a:t>
            </a:r>
            <a:r>
              <a:rPr lang="da-DK" altLang="en-US" sz="2400" b="1" dirty="0">
                <a:solidFill>
                  <a:srgbClr val="000090"/>
                </a:solidFill>
                <a:latin typeface="Courier"/>
              </a:rPr>
              <a:t>()</a:t>
            </a:r>
          </a:p>
          <a:p>
            <a:pPr>
              <a:spcBef>
                <a:spcPct val="0"/>
              </a:spcBef>
              <a:buClrTx/>
              <a:buSzTx/>
              <a:buNone/>
              <a:tabLst>
                <a:tab pos="355600" algn="l"/>
                <a:tab pos="774700" algn="l"/>
                <a:tab pos="1130300" algn="l"/>
              </a:tabLst>
              <a:defRPr/>
            </a:pPr>
            <a:endParaRPr lang="da-DK" altLang="en-US" sz="2400" b="1" dirty="0">
              <a:solidFill>
                <a:srgbClr val="000090"/>
              </a:solidFill>
              <a:latin typeface="Courier"/>
            </a:endParaRPr>
          </a:p>
          <a:p>
            <a:pPr>
              <a:spcBef>
                <a:spcPct val="0"/>
              </a:spcBef>
              <a:buClrTx/>
              <a:buSzTx/>
              <a:buNone/>
              <a:tabLst>
                <a:tab pos="355600" algn="l"/>
                <a:tab pos="774700" algn="l"/>
                <a:tab pos="1130300" algn="l"/>
              </a:tabLst>
              <a:defRPr/>
            </a:pPr>
            <a:r>
              <a:rPr lang="da-DK" altLang="en-US" sz="2400" b="1" dirty="0" err="1">
                <a:solidFill>
                  <a:srgbClr val="000090"/>
                </a:solidFill>
                <a:latin typeface="Courier"/>
              </a:rPr>
              <a:t>main</a:t>
            </a:r>
            <a:r>
              <a:rPr lang="da-DK" altLang="en-US" sz="2400" b="1" dirty="0">
                <a:solidFill>
                  <a:srgbClr val="000090"/>
                </a:solidFill>
                <a:latin typeface="Courier"/>
              </a:rPr>
              <a:t>()</a:t>
            </a:r>
          </a:p>
        </p:txBody>
      </p:sp>
      <p:sp>
        <p:nvSpPr>
          <p:cNvPr id="24" name="TextBox 23"/>
          <p:cNvSpPr txBox="1"/>
          <p:nvPr/>
        </p:nvSpPr>
        <p:spPr>
          <a:xfrm>
            <a:off x="6934200" y="3962400"/>
            <a:ext cx="2057400" cy="923330"/>
          </a:xfrm>
          <a:prstGeom prst="rect">
            <a:avLst/>
          </a:prstGeom>
          <a:solidFill>
            <a:srgbClr val="E3EBF3"/>
          </a:solidFill>
          <a:ln>
            <a:solidFill>
              <a:srgbClr val="0000FF"/>
            </a:solidFill>
          </a:ln>
        </p:spPr>
        <p:txBody>
          <a:bodyPr wrap="square" rtlCol="0">
            <a:spAutoFit/>
          </a:bodyPr>
          <a:lstStyle/>
          <a:p>
            <a:endParaRPr lang="en-US" b="1" dirty="0">
              <a:latin typeface="Courier"/>
              <a:cs typeface="Courier"/>
            </a:endParaRPr>
          </a:p>
          <a:p>
            <a:endParaRPr lang="en-US" b="1" dirty="0">
              <a:latin typeface="Courier"/>
              <a:cs typeface="Courier"/>
            </a:endParaRPr>
          </a:p>
          <a:p>
            <a:endParaRPr lang="en-US" b="1" dirty="0">
              <a:latin typeface="Courier"/>
              <a:cs typeface="Courier"/>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Tree>
    <p:extLst>
      <p:ext uri="{BB962C8B-B14F-4D97-AF65-F5344CB8AC3E}">
        <p14:creationId xmlns:p14="http://schemas.microsoft.com/office/powerpoint/2010/main" val="3533354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12184</TotalTime>
  <Words>1614</Words>
  <Application>Microsoft Macintosh PowerPoint</Application>
  <PresentationFormat>On-screen Show (4:3)</PresentationFormat>
  <Paragraphs>417</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Courier</vt:lpstr>
      <vt:lpstr>Lucida Grande</vt:lpstr>
      <vt:lpstr>Wingdings</vt:lpstr>
      <vt:lpstr>Wingdings 3</vt:lpstr>
      <vt:lpstr>Composite</vt:lpstr>
      <vt:lpstr> </vt:lpstr>
      <vt:lpstr>Learning outcomes</vt:lpstr>
      <vt:lpstr>Recap</vt:lpstr>
      <vt:lpstr>The Python range() function</vt:lpstr>
      <vt:lpstr>The Python range() function continued</vt:lpstr>
      <vt:lpstr>The Python range() function continued</vt:lpstr>
      <vt:lpstr>Iteration – for…in loops</vt:lpstr>
      <vt:lpstr>Iteration – for…in loops</vt:lpstr>
      <vt:lpstr>Give the output</vt:lpstr>
      <vt:lpstr>Complete the loops</vt:lpstr>
      <vt:lpstr>Complete the function</vt:lpstr>
      <vt:lpstr>Complete the function</vt:lpstr>
      <vt:lpstr>while loop vs for…in loops</vt:lpstr>
      <vt:lpstr>Convert - while loop       for…in loop</vt:lpstr>
      <vt:lpstr>Same output?</vt:lpstr>
      <vt:lpstr>Which to use, while loop or for…in loop?</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419</cp:revision>
  <cp:lastPrinted>2017-01-18T19:55:28Z</cp:lastPrinted>
  <dcterms:created xsi:type="dcterms:W3CDTF">2006-08-16T00:00:00Z</dcterms:created>
  <dcterms:modified xsi:type="dcterms:W3CDTF">2020-04-21T22:12:58Z</dcterms:modified>
</cp:coreProperties>
</file>