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15" r:id="rId4"/>
    <p:sldId id="402" r:id="rId5"/>
    <p:sldId id="316" r:id="rId6"/>
    <p:sldId id="373" r:id="rId7"/>
    <p:sldId id="362" r:id="rId8"/>
    <p:sldId id="356" r:id="rId9"/>
    <p:sldId id="363" r:id="rId10"/>
    <p:sldId id="405" r:id="rId11"/>
    <p:sldId id="366" r:id="rId12"/>
    <p:sldId id="367" r:id="rId13"/>
    <p:sldId id="403" r:id="rId14"/>
    <p:sldId id="343" r:id="rId15"/>
    <p:sldId id="311" r:id="rId16"/>
    <p:sldId id="368" r:id="rId17"/>
    <p:sldId id="404" r:id="rId18"/>
    <p:sldId id="312" r:id="rId1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90"/>
    <a:srgbClr val="002060"/>
    <a:srgbClr val="0020B5"/>
    <a:srgbClr val="FF00FF"/>
    <a:srgbClr val="0432FF"/>
    <a:srgbClr val="BF6CCE"/>
    <a:srgbClr val="33A3FF"/>
    <a:srgbClr val="00FF00"/>
    <a:srgbClr val="D7F7FF"/>
    <a:srgbClr val="E3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2623" autoAdjust="0"/>
  </p:normalViewPr>
  <p:slideViewPr>
    <p:cSldViewPr snapToGrid="0">
      <p:cViewPr varScale="1">
        <p:scale>
          <a:sx n="107" d="100"/>
          <a:sy n="107" d="100"/>
        </p:scale>
        <p:origin x="1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dirty="0">
                <a:latin typeface="Calibri"/>
                <a:cs typeface="Calibri"/>
              </a:rPr>
              <a:t>CompSci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9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22/04/20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0"/>
            <a:ext cx="7680960" cy="3291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/>
              <a:t>CompSci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20560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strip() to get rid of space at front</a:t>
            </a:r>
            <a:r>
              <a:rPr lang="en-GB" baseline="0" dirty="0"/>
              <a:t> or end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119864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12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13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339820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14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4tun8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16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355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551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5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6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90"/>
                </a:solidFill>
              </a:rPr>
              <a:t>0 0</a:t>
            </a:r>
          </a:p>
          <a:p>
            <a:r>
              <a:rPr lang="en-US" sz="1200" dirty="0">
                <a:solidFill>
                  <a:srgbClr val="000090"/>
                </a:solidFill>
              </a:rPr>
              <a:t>1 8</a:t>
            </a:r>
          </a:p>
          <a:p>
            <a:r>
              <a:rPr lang="en-US" sz="1200" dirty="0">
                <a:solidFill>
                  <a:srgbClr val="000090"/>
                </a:solidFill>
              </a:rPr>
              <a:t>2 12</a:t>
            </a:r>
          </a:p>
          <a:p>
            <a:r>
              <a:rPr lang="en-US" sz="1200" dirty="0">
                <a:solidFill>
                  <a:srgbClr val="000090"/>
                </a:solidFill>
              </a:rPr>
              <a:t>3 12</a:t>
            </a:r>
          </a:p>
          <a:p>
            <a:r>
              <a:rPr lang="en-US" sz="1200" dirty="0">
                <a:solidFill>
                  <a:srgbClr val="000090"/>
                </a:solidFill>
              </a:rPr>
              <a:t>4 28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7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8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9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11480" indent="-182880">
              <a:buFont typeface="Arial"/>
              <a:buChar char="•"/>
              <a:defRPr/>
            </a:lvl2pPr>
            <a:lvl3pPr marL="594360" indent="-182880">
              <a:buFont typeface="Arial"/>
              <a:buChar char="•"/>
              <a:defRPr/>
            </a:lvl3pPr>
            <a:lvl4pPr marL="777240" indent="-182880">
              <a:buFont typeface="Arial"/>
              <a:buChar char="•"/>
              <a:defRPr/>
            </a:lvl4pPr>
            <a:lvl5pPr marL="960120" indent="-182880">
              <a:buFont typeface="Arial"/>
              <a:buChar char="•"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19800" y="0"/>
            <a:ext cx="2743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0090"/>
                </a:solidFill>
              </a:defRPr>
            </a:lvl1pPr>
          </a:lstStyle>
          <a:p>
            <a:r>
              <a:rPr lang="en-US" dirty="0" err="1"/>
              <a:t>CompSci</a:t>
            </a:r>
            <a:r>
              <a:rPr lang="en-US" dirty="0"/>
              <a:t> 101 - Principles of Programming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>
          <a:solidFill>
            <a:srgbClr val="000090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38400" y="3733800"/>
            <a:ext cx="3962400" cy="213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2400" dirty="0">
                <a:solidFill>
                  <a:srgbClr val="000090"/>
                </a:solidFill>
                <a:latin typeface="Calibri"/>
                <a:cs typeface="Calibri"/>
              </a:rPr>
              <a:t>Lecture 15 – </a:t>
            </a:r>
            <a:r>
              <a:rPr lang="en-US" dirty="0"/>
              <a:t>the split() method, </a:t>
            </a:r>
            <a:r>
              <a:rPr lang="en-US" sz="2400" dirty="0">
                <a:solidFill>
                  <a:srgbClr val="000090"/>
                </a:solidFill>
              </a:rPr>
              <a:t>updating the elements of lists, </a:t>
            </a:r>
            <a:r>
              <a:rPr lang="en-US" dirty="0">
                <a:cs typeface="Calibri"/>
              </a:rPr>
              <a:t>lists </a:t>
            </a:r>
            <a:r>
              <a:rPr lang="en-US" dirty="0"/>
              <a:t>are mutable objects</a:t>
            </a:r>
            <a:endParaRPr lang="en-US" sz="2400" dirty="0">
              <a:solidFill>
                <a:srgbClr val="00009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2438400" y="9144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2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1200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2209800" y="9144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NZ" dirty="0"/>
            </a:br>
            <a:r>
              <a:rPr lang="en-NZ" sz="5400" b="1" dirty="0"/>
              <a:t>COMPSCI 1  1</a:t>
            </a:r>
            <a:br>
              <a:rPr lang="en-NZ" dirty="0"/>
            </a:br>
            <a:r>
              <a:rPr lang="en-NZ" dirty="0"/>
              <a:t>Principles of Programming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55626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Complete the code in the </a:t>
            </a:r>
            <a:r>
              <a:rPr lang="en-US" sz="2800" dirty="0">
                <a:latin typeface="Courier"/>
                <a:ea typeface="ＭＳ Ｐゴシック" charset="0"/>
                <a:cs typeface="Courier"/>
              </a:rPr>
              <a:t>main()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function which changes each string element of the list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into an integer.</a:t>
            </a: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9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charset="-128"/>
              <a:cs typeface="Calibri"/>
            </a:endParaRPr>
          </a:p>
          <a:p>
            <a:pPr marL="365760" lvl="2">
              <a:buFont typeface="Wingdings" charset="2"/>
              <a:buChar char="§"/>
            </a:pPr>
            <a:endParaRPr lang="en-US" sz="1900" dirty="0"/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9700" y="1696494"/>
            <a:ext cx="9004300" cy="4245714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import random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["6", "7", "5", "3", "8", "1", "9", "2", "8"]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print("1.",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32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32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32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print("2.",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fr-FR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r>
              <a:rPr lang="en-US" altLang="en-US" sz="20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endParaRPr lang="da-DK" altLang="en-US" sz="20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" y="6111318"/>
            <a:ext cx="7810152" cy="707887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1. ['6', '7', '5', '3', '8', '1', '9', '2', '8']</a:t>
            </a:r>
          </a:p>
          <a:p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2. [6, 7, 5, 3, 8, 1, 9, 2, 8]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19700" y="4114800"/>
            <a:ext cx="2819400" cy="346249"/>
            <a:chOff x="5410200" y="5267151"/>
            <a:chExt cx="2819400" cy="346249"/>
          </a:xfrm>
        </p:grpSpPr>
        <p:sp>
          <p:nvSpPr>
            <p:cNvPr id="14" name="TextBox 13"/>
            <p:cNvSpPr txBox="1"/>
            <p:nvPr/>
          </p:nvSpPr>
          <p:spPr>
            <a:xfrm>
              <a:off x="6172200" y="5267151"/>
              <a:ext cx="2057400" cy="346249"/>
            </a:xfrm>
            <a:prstGeom prst="rect">
              <a:avLst/>
            </a:prstGeom>
            <a:solidFill>
              <a:srgbClr val="E3EBF3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None/>
                <a:tabLst>
                  <a:tab pos="355600" algn="l"/>
                  <a:tab pos="723900" algn="l"/>
                  <a:tab pos="1257300" algn="l"/>
                </a:tabLst>
              </a:pPr>
              <a:r>
                <a:rPr lang="en-US" altLang="en-US" dirty="0">
                  <a:solidFill>
                    <a:srgbClr val="000090"/>
                  </a:solidFill>
                  <a:latin typeface="Calibri"/>
                  <a:cs typeface="Calibri"/>
                </a:rPr>
                <a:t>#write code here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410200" y="5410200"/>
              <a:ext cx="685800" cy="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69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762000"/>
          </a:xfrm>
        </p:spPr>
        <p:txBody>
          <a:bodyPr>
            <a:normAutofit/>
          </a:bodyPr>
          <a:lstStyle/>
          <a:p>
            <a:r>
              <a:rPr lang="en-NZ" dirty="0"/>
              <a:t>The string method, split()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9067800" cy="3276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800" b="1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string method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2800" dirty="0">
                <a:latin typeface="Courier"/>
                <a:ea typeface="ＭＳ Ｐゴシック" charset="0"/>
                <a:cs typeface="Courier"/>
              </a:rPr>
              <a:t>split()</a:t>
            </a:r>
            <a:r>
              <a:rPr lang="en-US" sz="2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separates a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single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string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into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 list of the parts of the string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(the tokens)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using the separator defined (inside the parentheses).  Each element of the resulting list is a string object.  This method can be applied to any string object.</a:t>
            </a:r>
          </a:p>
          <a:p>
            <a:endParaRPr lang="en-US" sz="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If no separator is defined (as in the code below), whitespace is the default separator,</a:t>
            </a:r>
            <a:r>
              <a:rPr lang="en-US" sz="5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e.g., 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4800" y="3581400"/>
            <a:ext cx="8839200" cy="249812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phrase = 'The best   cure for insomnia   is to get  a </a:t>
            </a:r>
          </a:p>
          <a:p>
            <a:pPr algn="r"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		lot of sleep'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words_list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phrase</a:t>
            </a:r>
            <a:r>
              <a:rPr lang="en-US" alt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.split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words_list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[0],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words_list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[4],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words_list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[7])	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6248400"/>
            <a:ext cx="4191000" cy="40011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The insomnia get</a:t>
            </a:r>
          </a:p>
        </p:txBody>
      </p:sp>
    </p:spTree>
    <p:extLst>
      <p:ext uri="{BB962C8B-B14F-4D97-AF65-F5344CB8AC3E}">
        <p14:creationId xmlns:p14="http://schemas.microsoft.com/office/powerpoint/2010/main" val="397449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split() method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1000" y="762000"/>
            <a:ext cx="8674100" cy="47346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prompt = "Enter a line of numbers: "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line_of_nums</a:t>
            </a: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 = input(prompt)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list_of_nums</a:t>
            </a: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line_of_nums</a:t>
            </a:r>
            <a:r>
              <a:rPr lang="en-US" altLang="en-US" sz="2200" b="1" dirty="0" err="1">
                <a:solidFill>
                  <a:srgbClr val="0000FF"/>
                </a:solidFill>
                <a:latin typeface="Courier"/>
                <a:cs typeface="Courier"/>
              </a:rPr>
              <a:t>.split</a:t>
            </a:r>
            <a:r>
              <a:rPr lang="en-US" altLang="en-US" sz="2200" b="1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for index in range(</a:t>
            </a: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len</a:t>
            </a: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list_of_nums</a:t>
            </a: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)):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	</a:t>
            </a: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list_of_nums</a:t>
            </a: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[index] =</a:t>
            </a:r>
            <a:r>
              <a:rPr lang="en-US" altLang="en-US" sz="22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altLang="en-US" sz="2200" b="1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altLang="en-US" sz="2200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list_of_nums</a:t>
            </a: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[index]</a:t>
            </a:r>
            <a:r>
              <a:rPr lang="en-US" altLang="en-US" sz="2200" b="1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total = 0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for number in </a:t>
            </a:r>
            <a:r>
              <a:rPr lang="en-US" alt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list_of_nums</a:t>
            </a: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	total = total + number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	print("Total:", total)	</a:t>
            </a: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22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ts val="200"/>
              </a:spcBef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200" b="1" dirty="0">
                <a:solidFill>
                  <a:srgbClr val="000090"/>
                </a:solidFill>
                <a:latin typeface="Courier"/>
                <a:cs typeface="Courier"/>
              </a:rPr>
              <a:t>main()	</a:t>
            </a:r>
            <a:endParaRPr lang="da-DK" altLang="en-US" sz="22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6671" y="4805306"/>
            <a:ext cx="6007329" cy="707886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Enter a line of numbers: 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4 6 12 13 9</a:t>
            </a:r>
          </a:p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Total: 44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0" y="5562600"/>
            <a:ext cx="6781800" cy="707886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Enter a line of numbers: 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5 -3 6     8    1</a:t>
            </a:r>
          </a:p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Total: 17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50800" y="762000"/>
            <a:ext cx="533400" cy="479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2</a:t>
            </a: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3</a:t>
            </a: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4</a:t>
            </a:r>
          </a:p>
          <a:p>
            <a:pPr>
              <a:spcBef>
                <a:spcPts val="200"/>
              </a:spcBef>
            </a:pPr>
            <a:endParaRPr lang="en-NZ" sz="1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6</a:t>
            </a:r>
          </a:p>
          <a:p>
            <a:pPr>
              <a:spcBef>
                <a:spcPts val="200"/>
              </a:spcBef>
            </a:pPr>
            <a:endParaRPr lang="en-NZ" sz="1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8</a:t>
            </a: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9</a:t>
            </a: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10</a:t>
            </a:r>
          </a:p>
          <a:p>
            <a:pPr>
              <a:spcBef>
                <a:spcPts val="200"/>
              </a:spcBef>
            </a:pPr>
            <a:endParaRPr lang="en-NZ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ts val="200"/>
              </a:spcBef>
            </a:pPr>
            <a:r>
              <a:rPr lang="en-NZ" sz="2200" b="1" dirty="0">
                <a:solidFill>
                  <a:srgbClr val="000090"/>
                </a:solidFill>
                <a:latin typeface="Courier"/>
                <a:cs typeface="Courier"/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6383635"/>
            <a:ext cx="6858000" cy="461665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600" b="1" dirty="0">
                <a:solidFill>
                  <a:srgbClr val="000090"/>
                </a:solidFill>
              </a:rPr>
              <a:t>Note that split() function breaks a </a:t>
            </a:r>
            <a:r>
              <a:rPr lang="en-NZ" sz="2400" b="1" dirty="0">
                <a:solidFill>
                  <a:srgbClr val="0000FF"/>
                </a:solidFill>
              </a:rPr>
              <a:t>string</a:t>
            </a:r>
            <a:r>
              <a:rPr lang="en-NZ" sz="1600" b="1" dirty="0">
                <a:solidFill>
                  <a:srgbClr val="0000FF"/>
                </a:solidFill>
              </a:rPr>
              <a:t> </a:t>
            </a:r>
            <a:r>
              <a:rPr lang="en-NZ" sz="1600" b="1" dirty="0">
                <a:solidFill>
                  <a:srgbClr val="000090"/>
                </a:solidFill>
              </a:rPr>
              <a:t>up into </a:t>
            </a:r>
            <a:r>
              <a:rPr lang="en-NZ" sz="2400" b="1" dirty="0">
                <a:solidFill>
                  <a:srgbClr val="000090"/>
                </a:solidFill>
              </a:rPr>
              <a:t>a </a:t>
            </a:r>
            <a:r>
              <a:rPr lang="en-NZ" sz="2400" b="1" dirty="0">
                <a:solidFill>
                  <a:srgbClr val="0000FF"/>
                </a:solidFill>
              </a:rPr>
              <a:t>list</a:t>
            </a:r>
            <a:r>
              <a:rPr lang="en-NZ" sz="2400" b="1" dirty="0">
                <a:solidFill>
                  <a:srgbClr val="000090"/>
                </a:solidFill>
              </a:rPr>
              <a:t> of strings</a:t>
            </a:r>
            <a:r>
              <a:rPr lang="en-NZ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93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762000"/>
          </a:xfrm>
        </p:spPr>
        <p:txBody>
          <a:bodyPr>
            <a:normAutofit/>
          </a:bodyPr>
          <a:lstStyle/>
          <a:p>
            <a:r>
              <a:rPr lang="en-NZ" dirty="0"/>
              <a:t>Assigning a list object to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0" y="914400"/>
            <a:ext cx="5410200" cy="5686052"/>
          </a:xfrm>
        </p:spPr>
        <p:txBody>
          <a:bodyPr>
            <a:normAutofit/>
          </a:bodyPr>
          <a:lstStyle/>
          <a:p>
            <a:r>
              <a:rPr lang="en-US" sz="2800" dirty="0"/>
              <a:t>Python lists are </a:t>
            </a:r>
            <a:r>
              <a:rPr lang="en-US" sz="2800" b="1" dirty="0">
                <a:solidFill>
                  <a:srgbClr val="0000FF"/>
                </a:solidFill>
              </a:rPr>
              <a:t>objects</a:t>
            </a:r>
            <a:r>
              <a:rPr lang="en-US" sz="2800" dirty="0"/>
              <a:t>.  When an object is assigned to a variable, </a:t>
            </a:r>
            <a:r>
              <a:rPr lang="en-US" sz="2800" b="1" dirty="0">
                <a:solidFill>
                  <a:srgbClr val="FF00FF"/>
                </a:solidFill>
              </a:rPr>
              <a:t>the reference (i.e., the address) is copied </a:t>
            </a:r>
            <a:r>
              <a:rPr lang="en-US" sz="2800" dirty="0"/>
              <a:t>and stored in the variable.</a:t>
            </a: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charset="-128"/>
              <a:cs typeface="Calibri"/>
            </a:endParaRPr>
          </a:p>
          <a:p>
            <a:pPr marL="365760" lvl="2">
              <a:buFont typeface="Wingdings" charset="2"/>
              <a:buChar char="§"/>
            </a:pPr>
            <a:endParaRPr lang="en-US" sz="1900" dirty="0"/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0" y="609600"/>
            <a:ext cx="3733800" cy="4939814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None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list1 =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[1, 2, 3]</a:t>
            </a:r>
          </a:p>
          <a:p>
            <a:pPr>
              <a:buNone/>
            </a:pPr>
            <a:r>
              <a:rPr lang="da-DK" altLang="en-US" sz="2000" b="1" dirty="0">
                <a:solidFill>
                  <a:srgbClr val="FF00FF"/>
                </a:solidFill>
                <a:latin typeface="Courier"/>
                <a:cs typeface="Courier"/>
              </a:rPr>
              <a:t>list2 = 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list1</a:t>
            </a:r>
            <a:endParaRPr lang="da-DK" altLang="en-US" sz="2000" b="1" dirty="0">
              <a:solidFill>
                <a:srgbClr val="FF00FF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list3 =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[1, 2, 3]</a:t>
            </a:r>
          </a:p>
          <a:p>
            <a:pPr>
              <a:buNone/>
            </a:pPr>
            <a:endParaRPr 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print(list1)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print(list2)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print(list3)</a:t>
            </a:r>
          </a:p>
          <a:p>
            <a:pPr>
              <a:buNone/>
            </a:pPr>
            <a:endParaRPr 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list1[2] = list1[2] + 1</a:t>
            </a:r>
          </a:p>
          <a:p>
            <a:pPr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list2[2] = list2[2] + 1</a:t>
            </a:r>
          </a:p>
          <a:p>
            <a:pPr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list3[2] = list3[2] + 1</a:t>
            </a:r>
          </a:p>
          <a:p>
            <a:pPr>
              <a:buNone/>
            </a:pPr>
            <a:endParaRPr 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print(list1)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print(list2)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print(list3)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05200" y="4419601"/>
            <a:ext cx="1981200" cy="243840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[1, 2, 3]</a:t>
            </a:r>
          </a:p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[1, 2, 3]</a:t>
            </a:r>
          </a:p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[1, 2, 3]</a:t>
            </a:r>
          </a:p>
          <a:p>
            <a:endParaRPr 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[1, 2, 5]</a:t>
            </a:r>
          </a:p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[1, 2, 5]</a:t>
            </a:r>
          </a:p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[1, 2, 4]</a:t>
            </a:r>
            <a:endParaRPr lang="en-US" altLang="en-US" sz="24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391400" y="3124200"/>
            <a:ext cx="1371600" cy="1600200"/>
          </a:xfrm>
          <a:prstGeom prst="roundRect">
            <a:avLst/>
          </a:prstGeom>
          <a:solidFill>
            <a:srgbClr val="62FFD9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Rounded Rectangle 87"/>
          <p:cNvSpPr/>
          <p:nvPr/>
        </p:nvSpPr>
        <p:spPr>
          <a:xfrm>
            <a:off x="7467600" y="4876800"/>
            <a:ext cx="1371600" cy="1600200"/>
          </a:xfrm>
          <a:prstGeom prst="roundRect">
            <a:avLst/>
          </a:prstGeom>
          <a:solidFill>
            <a:srgbClr val="62FFD9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9" name="TextBox 88"/>
          <p:cNvSpPr txBox="1"/>
          <p:nvPr/>
        </p:nvSpPr>
        <p:spPr>
          <a:xfrm>
            <a:off x="7467600" y="3352800"/>
            <a:ext cx="76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0</a:t>
            </a:r>
          </a:p>
          <a:p>
            <a:endParaRPr lang="en-US" sz="400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1</a:t>
            </a:r>
          </a:p>
          <a:p>
            <a:endParaRPr lang="en-US" sz="1000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772400" y="3382328"/>
            <a:ext cx="762000" cy="36933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72400" y="3763328"/>
            <a:ext cx="762000" cy="36933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72400" y="4144328"/>
            <a:ext cx="762000" cy="369332"/>
          </a:xfrm>
          <a:prstGeom prst="rect">
            <a:avLst/>
          </a:prstGeom>
          <a:noFill/>
          <a:ln>
            <a:solidFill>
              <a:srgbClr val="00009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77200" y="41275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38800" y="3352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list1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29400" y="3581400"/>
            <a:ext cx="762000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63880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list2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6616700" y="3733800"/>
            <a:ext cx="774700" cy="8255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638800" y="502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list3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629400" y="5257800"/>
            <a:ext cx="762000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467600" y="5029200"/>
            <a:ext cx="1066800" cy="1160860"/>
            <a:chOff x="4038600" y="5075872"/>
            <a:chExt cx="1066800" cy="1160860"/>
          </a:xfrm>
        </p:grpSpPr>
        <p:sp>
          <p:nvSpPr>
            <p:cNvPr id="101" name="TextBox 100"/>
            <p:cNvSpPr txBox="1"/>
            <p:nvPr/>
          </p:nvSpPr>
          <p:spPr>
            <a:xfrm>
              <a:off x="4038600" y="5075872"/>
              <a:ext cx="7620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90"/>
                  </a:solidFill>
                </a:rPr>
                <a:t>0</a:t>
              </a:r>
            </a:p>
            <a:p>
              <a:endParaRPr lang="en-US" sz="400" b="1" dirty="0">
                <a:solidFill>
                  <a:srgbClr val="000090"/>
                </a:solidFill>
              </a:endParaRPr>
            </a:p>
            <a:p>
              <a:r>
                <a:rPr lang="en-US" b="1" dirty="0">
                  <a:solidFill>
                    <a:srgbClr val="000090"/>
                  </a:solidFill>
                </a:rPr>
                <a:t>1</a:t>
              </a:r>
            </a:p>
            <a:p>
              <a:endParaRPr lang="en-US" sz="1000" b="1" dirty="0">
                <a:solidFill>
                  <a:srgbClr val="000090"/>
                </a:solidFill>
              </a:endParaRPr>
            </a:p>
            <a:p>
              <a:r>
                <a:rPr lang="en-US" b="1" dirty="0">
                  <a:solidFill>
                    <a:srgbClr val="000090"/>
                  </a:solidFill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343400" y="5105400"/>
              <a:ext cx="762000" cy="369332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90"/>
                  </a:solidFill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43400" y="5486400"/>
              <a:ext cx="762000" cy="369332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90"/>
                  </a:solidFill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43400" y="5867400"/>
              <a:ext cx="762000" cy="369332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90"/>
                  </a:solidFill>
                </a:rPr>
                <a:t>3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8115300" y="58039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4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8089900" y="4254500"/>
            <a:ext cx="76200" cy="170260"/>
          </a:xfrm>
          <a:prstGeom prst="straightConnector1">
            <a:avLst/>
          </a:prstGeom>
          <a:ln>
            <a:solidFill>
              <a:srgbClr val="00009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115474" y="5925740"/>
            <a:ext cx="76200" cy="170260"/>
          </a:xfrm>
          <a:prstGeom prst="straightConnector1">
            <a:avLst/>
          </a:prstGeom>
          <a:ln>
            <a:solidFill>
              <a:srgbClr val="00009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229600" y="41148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5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8255174" y="4236814"/>
            <a:ext cx="76200" cy="170260"/>
          </a:xfrm>
          <a:prstGeom prst="straightConnector1">
            <a:avLst/>
          </a:prstGeom>
          <a:ln>
            <a:solidFill>
              <a:srgbClr val="00009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562600" y="3048000"/>
            <a:ext cx="3505200" cy="3505200"/>
          </a:xfrm>
          <a:prstGeom prst="roundRect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156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5" grpId="0"/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Same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4691211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Calibri"/>
              </a:rPr>
              <a:t>Do the following two sections of code give the same output?   If not, what is the difference in output?</a:t>
            </a:r>
            <a:endParaRPr lang="en-US" sz="2800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" y="2478679"/>
            <a:ext cx="4267200" cy="332090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None/>
            </a:pP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list1 = </a:t>
            </a:r>
            <a:r>
              <a:rPr lang="en-US" sz="2400" b="1" dirty="0">
                <a:solidFill>
                  <a:srgbClr val="000090"/>
                </a:solidFill>
                <a:latin typeface="Calibri"/>
                <a:cs typeface="Calibri"/>
              </a:rPr>
              <a:t>[1, 2, 3]</a:t>
            </a:r>
          </a:p>
          <a:p>
            <a:pPr>
              <a:buNone/>
            </a:pP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list2 = </a:t>
            </a:r>
            <a:r>
              <a:rPr 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list1</a:t>
            </a:r>
          </a:p>
          <a:p>
            <a:pPr>
              <a:buNone/>
            </a:pPr>
            <a:endParaRPr lang="en-US" sz="24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for index in range(</a:t>
            </a:r>
            <a:r>
              <a:rPr lang="en-US" altLang="en-US" sz="2400" b="1" dirty="0" err="1">
                <a:solidFill>
                  <a:srgbClr val="000090"/>
                </a:solidFill>
                <a:latin typeface="Calibri"/>
                <a:cs typeface="Calibri"/>
              </a:rPr>
              <a:t>len</a:t>
            </a: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(list1)):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	list2[index] = list1[index] * 2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da-DK" altLang="en-US" sz="24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print(</a:t>
            </a: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"1.", </a:t>
            </a: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list1)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print(</a:t>
            </a: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"2.", </a:t>
            </a: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list2)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24400" y="2478679"/>
            <a:ext cx="4191000" cy="332090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None/>
            </a:pP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list1 = </a:t>
            </a:r>
            <a:r>
              <a:rPr lang="en-US" sz="2400" b="1" dirty="0">
                <a:solidFill>
                  <a:srgbClr val="000090"/>
                </a:solidFill>
                <a:latin typeface="Calibri"/>
                <a:cs typeface="Calibri"/>
              </a:rPr>
              <a:t>[1, 2, 3]</a:t>
            </a:r>
          </a:p>
          <a:p>
            <a:pPr>
              <a:buNone/>
            </a:pP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list2 = </a:t>
            </a:r>
            <a:r>
              <a:rPr lang="en-US" sz="2400" b="1" dirty="0">
                <a:solidFill>
                  <a:srgbClr val="000090"/>
                </a:solidFill>
                <a:latin typeface="Calibri"/>
                <a:cs typeface="Calibri"/>
              </a:rPr>
              <a:t>[1, 2, 3]</a:t>
            </a:r>
          </a:p>
          <a:p>
            <a:pPr>
              <a:buNone/>
            </a:pPr>
            <a:endParaRPr lang="en-US" sz="24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for index in range(</a:t>
            </a:r>
            <a:r>
              <a:rPr lang="en-US" altLang="en-US" sz="2400" b="1" dirty="0" err="1">
                <a:solidFill>
                  <a:srgbClr val="000090"/>
                </a:solidFill>
                <a:latin typeface="Calibri"/>
                <a:cs typeface="Calibri"/>
              </a:rPr>
              <a:t>len</a:t>
            </a: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(list1)):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	list2[index] = list1[index] * 2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da-DK" altLang="en-US" sz="24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print(</a:t>
            </a: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"1.", </a:t>
            </a: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list1)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print(</a:t>
            </a: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"2.", </a:t>
            </a:r>
            <a:r>
              <a:rPr lang="da-DK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list2)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FF"/>
                </a:solidFill>
              </a:rPr>
              <a:t>Code A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19812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FF"/>
                </a:solidFill>
              </a:rPr>
              <a:t>Code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613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NZ" sz="2400" dirty="0"/>
              <a:t>In a Python program:</a:t>
            </a:r>
          </a:p>
          <a:p>
            <a:pPr marL="355600" lvl="2" indent="-173038"/>
            <a:r>
              <a:rPr lang="en-NZ" sz="2400" dirty="0"/>
              <a:t>a </a:t>
            </a:r>
            <a:r>
              <a:rPr lang="en-NZ" sz="2400" dirty="0">
                <a:latin typeface="Courier"/>
                <a:cs typeface="Courier"/>
              </a:rPr>
              <a:t>for </a:t>
            </a:r>
            <a:r>
              <a:rPr lang="mr-IN" sz="2400" dirty="0">
                <a:latin typeface="Courier"/>
                <a:cs typeface="Courier"/>
              </a:rPr>
              <a:t>…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NZ" sz="2400" dirty="0">
                <a:latin typeface="Courier"/>
                <a:cs typeface="Courier"/>
              </a:rPr>
              <a:t>in </a:t>
            </a:r>
            <a:r>
              <a:rPr lang="en-NZ" sz="2400" dirty="0"/>
              <a:t>loop can be used to access each individual element of a list</a:t>
            </a:r>
          </a:p>
          <a:p>
            <a:pPr marL="355600" lvl="2" indent="-173038"/>
            <a:r>
              <a:rPr lang="en-NZ" sz="2400" dirty="0"/>
              <a:t>a </a:t>
            </a:r>
            <a:r>
              <a:rPr lang="en-NZ" sz="2400" dirty="0">
                <a:latin typeface="Courier"/>
                <a:cs typeface="Courier"/>
              </a:rPr>
              <a:t>for </a:t>
            </a:r>
            <a:r>
              <a:rPr lang="mr-IN" sz="2400" dirty="0">
                <a:latin typeface="Courier"/>
                <a:cs typeface="Courier"/>
              </a:rPr>
              <a:t>…</a:t>
            </a:r>
            <a:r>
              <a:rPr lang="en-NZ" sz="2400" dirty="0">
                <a:latin typeface="Courier"/>
                <a:cs typeface="Courier"/>
              </a:rPr>
              <a:t> in range() </a:t>
            </a:r>
            <a:r>
              <a:rPr lang="en-NZ" sz="2400" dirty="0"/>
              <a:t>loop can be used to make changes to individual element of a list</a:t>
            </a:r>
          </a:p>
          <a:p>
            <a:pPr marL="355600" lvl="1" indent="-173038"/>
            <a:r>
              <a:rPr lang="en-NZ" sz="2400" dirty="0"/>
              <a:t>a list is an object.  Assigning a list to a variable makes a copy of the reference (not a copy of the list).</a:t>
            </a:r>
          </a:p>
          <a:p>
            <a:pPr marL="355600" lvl="1" indent="-173038"/>
            <a:r>
              <a:rPr lang="en-NZ" sz="2400" dirty="0"/>
              <a:t>lists are mutable objects</a:t>
            </a:r>
          </a:p>
          <a:p>
            <a:pPr marL="355600" lvl="1" indent="-173038"/>
            <a:r>
              <a:rPr lang="en-NZ" sz="2400" dirty="0"/>
              <a:t>we use the split() method to break a string into a list of strings.  The default separator for the split() method is whitespace.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3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Give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991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200" y="827411"/>
            <a:ext cx="9067800" cy="580198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4763" indent="-4763">
              <a:spcBef>
                <a:spcPct val="0"/>
              </a:spcBef>
              <a:buClr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sz="2400" b="1" dirty="0" err="1">
                <a:solidFill>
                  <a:srgbClr val="0000FF"/>
                </a:solidFill>
                <a:latin typeface="Courier"/>
                <a:cs typeface="Courier"/>
              </a:rPr>
              <a:t>split_message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message</a:t>
            </a:r>
            <a:r>
              <a:rPr lang="da-DK" sz="2400" b="1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  <a:buNone/>
              <a:tabLst>
                <a:tab pos="533400" algn="l"/>
              </a:tabLst>
              <a:defRPr/>
            </a:pP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words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message.split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  <a:buNone/>
              <a:tabLst>
                <a:tab pos="533400" algn="l"/>
              </a:tabLst>
              <a:defRPr/>
            </a:pP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num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words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[1])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  <a:buNone/>
              <a:tabLst>
                <a:tab pos="533400" algn="l"/>
              </a:tabLst>
              <a:defRPr/>
            </a:pP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num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num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 + 4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  <a:buNone/>
              <a:tabLst>
                <a:tab pos="533400" algn="l"/>
              </a:tabLst>
              <a:defRPr/>
            </a:pPr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	words[2] = </a:t>
            </a:r>
            <a:r>
              <a:rPr 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num</a:t>
            </a:r>
            <a:endParaRPr lang="en-US" sz="2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ClrTx/>
              <a:buNone/>
              <a:tabLst>
                <a:tab pos="533400" algn="l"/>
              </a:tabLst>
              <a:defRPr/>
            </a:pPr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a_word</a:t>
            </a:r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 = words[0]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  <a:buNone/>
              <a:tabLst>
                <a:tab pos="533400" algn="l"/>
              </a:tabLst>
              <a:defRPr/>
            </a:pPr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	words[0] = </a:t>
            </a:r>
            <a:r>
              <a:rPr 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a_word</a:t>
            </a:r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[:3]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  <a:buNone/>
              <a:tabLst>
                <a:tab pos="533400" algn="l"/>
              </a:tabLst>
              <a:defRPr/>
            </a:pP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	print(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words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[1], 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words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[0], 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words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[2], </a:t>
            </a:r>
            <a:r>
              <a:rPr lang="da-DK" sz="2400" b="1" dirty="0" err="1">
                <a:solidFill>
                  <a:srgbClr val="000090"/>
                </a:solidFill>
                <a:latin typeface="Courier"/>
                <a:cs typeface="Courier"/>
              </a:rPr>
              <a:t>sep</a:t>
            </a:r>
            <a:r>
              <a:rPr lang="da-DK" sz="2400" b="1" dirty="0">
                <a:solidFill>
                  <a:srgbClr val="000090"/>
                </a:solidFill>
                <a:latin typeface="Courier"/>
                <a:cs typeface="Courier"/>
              </a:rPr>
              <a:t> = "")	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4826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phrase = 'tuna 4 lunch' 	</a:t>
            </a:r>
            <a:r>
              <a:rPr lang="da-DK" sz="2400" b="1" dirty="0" err="1">
                <a:solidFill>
                  <a:srgbClr val="0000FF"/>
                </a:solidFill>
                <a:latin typeface="Courier"/>
                <a:cs typeface="Courier"/>
              </a:rPr>
              <a:t>split_message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phrase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5791200"/>
            <a:ext cx="22098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</a:p>
          <a:p>
            <a:endParaRPr lang="en-US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Mutable Objects, 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10200" y="914400"/>
            <a:ext cx="3733800" cy="4419601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String 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int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objects are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immutable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(look at outputs 1. and 2.).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List objects are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mutable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(See output 3.).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2400" y="838200"/>
            <a:ext cx="5168900" cy="578825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list1 =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[6, 4, 7]</a:t>
            </a:r>
            <a:endParaRPr lang="en-US" altLang="en-US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value1 = list1[0]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value1 = 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value1 + 3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print("1.", list1, value1)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1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list2 =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["a", "b", "c"]</a:t>
            </a:r>
            <a:endParaRPr lang="en-US" altLang="en-US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value2 = list2[0]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value2 = 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value2.upper()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print("2.", list2, value2)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1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list3 =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["a", "b", "c"]</a:t>
            </a:r>
            <a:endParaRPr lang="en-US" altLang="en-US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value3 = list3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value3[0] = value3[0].upper()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print("3.", list3, value3)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1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endParaRPr lang="da-DK" altLang="en-US" sz="22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5029200"/>
            <a:ext cx="3543300" cy="156966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1. [6, 4, 7] 9  </a:t>
            </a:r>
          </a:p>
          <a:p>
            <a:r>
              <a:rPr lang="en-US" sz="2400" b="1" dirty="0">
                <a:solidFill>
                  <a:srgbClr val="000090"/>
                </a:solidFill>
                <a:cs typeface="Calibri"/>
              </a:rPr>
              <a:t>2. </a:t>
            </a:r>
            <a:r>
              <a:rPr lang="en-US" sz="2400" b="1" dirty="0">
                <a:solidFill>
                  <a:srgbClr val="000090"/>
                </a:solidFill>
              </a:rPr>
              <a:t>['a', 'b', 'c'] A </a:t>
            </a:r>
            <a:r>
              <a:rPr lang="en-US" sz="2400" b="1" dirty="0">
                <a:solidFill>
                  <a:srgbClr val="000090"/>
                </a:solidFill>
                <a:cs typeface="Calibri"/>
              </a:rPr>
              <a:t> 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3. ['A', 'b', 'c'] ['A', 'b', 'c']  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2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Examples of Python features used in this lecture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altLang="en-US" sz="2000" dirty="0">
                <a:latin typeface="Courier"/>
                <a:cs typeface="Courier"/>
              </a:rPr>
              <a:t>	</a:t>
            </a:r>
            <a:r>
              <a:rPr lang="da-DK" sz="2000" dirty="0" err="1">
                <a:latin typeface="Courier"/>
                <a:cs typeface="Courier"/>
              </a:rPr>
              <a:t>def</a:t>
            </a: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err="1">
                <a:latin typeface="Courier"/>
                <a:cs typeface="Courier"/>
              </a:rPr>
              <a:t>change_list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dirty="0" err="1">
                <a:latin typeface="Courier"/>
                <a:cs typeface="Courier"/>
              </a:rPr>
              <a:t>a_list</a:t>
            </a:r>
            <a:r>
              <a:rPr lang="da-DK" sz="2000" dirty="0">
                <a:latin typeface="Courier"/>
                <a:cs typeface="Courier"/>
              </a:rPr>
              <a:t>):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number_of_elements</a:t>
            </a:r>
            <a:r>
              <a:rPr lang="da-DK" sz="2000" dirty="0">
                <a:latin typeface="Courier"/>
                <a:cs typeface="Courier"/>
              </a:rPr>
              <a:t> = len(</a:t>
            </a:r>
            <a:r>
              <a:rPr lang="da-DK" sz="2000" dirty="0" err="1">
                <a:latin typeface="Courier"/>
                <a:cs typeface="Courier"/>
              </a:rPr>
              <a:t>a_list</a:t>
            </a:r>
            <a:r>
              <a:rPr lang="da-DK" sz="2000" dirty="0">
                <a:latin typeface="Courier"/>
                <a:cs typeface="Courier"/>
              </a:rPr>
              <a:t>)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300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for i in range(</a:t>
            </a:r>
            <a:r>
              <a:rPr lang="da-DK" sz="2000" dirty="0" err="1">
                <a:latin typeface="Courier"/>
                <a:cs typeface="Courier"/>
              </a:rPr>
              <a:t>number_of_elements</a:t>
            </a:r>
            <a:r>
              <a:rPr lang="da-DK" sz="2000" dirty="0">
                <a:latin typeface="Courier"/>
                <a:cs typeface="Courier"/>
              </a:rPr>
              <a:t>):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		</a:t>
            </a:r>
            <a:r>
              <a:rPr lang="da-DK" sz="2000" dirty="0" err="1">
                <a:latin typeface="Courier"/>
                <a:cs typeface="Courier"/>
              </a:rPr>
              <a:t>a_list</a:t>
            </a:r>
            <a:r>
              <a:rPr lang="da-DK" sz="2000" dirty="0">
                <a:latin typeface="Courier"/>
                <a:cs typeface="Courier"/>
              </a:rPr>
              <a:t>[i] = </a:t>
            </a:r>
            <a:r>
              <a:rPr lang="da-DK" sz="2000" dirty="0" err="1">
                <a:latin typeface="Courier"/>
                <a:cs typeface="Courier"/>
              </a:rPr>
              <a:t>a_list</a:t>
            </a:r>
            <a:r>
              <a:rPr lang="da-DK" sz="2000" dirty="0">
                <a:latin typeface="Courier"/>
                <a:cs typeface="Courier"/>
              </a:rPr>
              <a:t>[i] * 2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2000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 err="1">
                <a:latin typeface="Courier"/>
                <a:cs typeface="Courier"/>
              </a:rPr>
              <a:t>def</a:t>
            </a: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err="1">
                <a:latin typeface="Courier"/>
                <a:cs typeface="Courier"/>
              </a:rPr>
              <a:t>use_lists</a:t>
            </a:r>
            <a:r>
              <a:rPr lang="da-DK" sz="2000" dirty="0">
                <a:latin typeface="Courier"/>
                <a:cs typeface="Courier"/>
              </a:rPr>
              <a:t>(list1, list2):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list3 = []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for </a:t>
            </a:r>
            <a:r>
              <a:rPr lang="da-DK" sz="2000" dirty="0" err="1">
                <a:latin typeface="Courier"/>
                <a:cs typeface="Courier"/>
              </a:rPr>
              <a:t>index</a:t>
            </a:r>
            <a:r>
              <a:rPr lang="da-DK" sz="2000" dirty="0">
                <a:latin typeface="Courier"/>
                <a:cs typeface="Courier"/>
              </a:rPr>
              <a:t> in range(len(list1)):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	list3 = list3 + [list1[</a:t>
            </a:r>
            <a:r>
              <a:rPr lang="da-DK" sz="2000" dirty="0" err="1">
                <a:latin typeface="Courier"/>
                <a:cs typeface="Courier"/>
              </a:rPr>
              <a:t>index</a:t>
            </a:r>
            <a:r>
              <a:rPr lang="da-DK" sz="2000" dirty="0">
                <a:latin typeface="Courier"/>
                <a:cs typeface="Courier"/>
              </a:rPr>
              <a:t>] + list2[</a:t>
            </a:r>
            <a:r>
              <a:rPr lang="da-DK" sz="2000" dirty="0" err="1">
                <a:latin typeface="Courier"/>
                <a:cs typeface="Courier"/>
              </a:rPr>
              <a:t>index</a:t>
            </a:r>
            <a:r>
              <a:rPr lang="da-DK" sz="2000" dirty="0">
                <a:latin typeface="Courier"/>
                <a:cs typeface="Courier"/>
              </a:rPr>
              <a:t>]]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2000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return</a:t>
            </a:r>
            <a:r>
              <a:rPr lang="da-DK" sz="2000" dirty="0">
                <a:latin typeface="Courier"/>
                <a:cs typeface="Courier"/>
              </a:rPr>
              <a:t> list3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2000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 err="1">
                <a:latin typeface="Courier"/>
                <a:cs typeface="Courier"/>
              </a:rPr>
              <a:t>def</a:t>
            </a: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err="1">
                <a:latin typeface="Courier"/>
                <a:cs typeface="Courier"/>
              </a:rPr>
              <a:t>split_message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dirty="0" err="1">
                <a:latin typeface="Courier"/>
                <a:cs typeface="Courier"/>
              </a:rPr>
              <a:t>message</a:t>
            </a:r>
            <a:r>
              <a:rPr lang="da-DK" sz="2000" dirty="0">
                <a:latin typeface="Courier"/>
                <a:cs typeface="Courier"/>
              </a:rPr>
              <a:t>):</a:t>
            </a:r>
          </a:p>
          <a:p>
            <a:pPr marL="4763" indent="-4763">
              <a:spcBef>
                <a:spcPct val="0"/>
              </a:spcBef>
              <a:buClr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words</a:t>
            </a:r>
            <a:r>
              <a:rPr lang="da-DK" sz="2000" dirty="0">
                <a:latin typeface="Courier"/>
                <a:cs typeface="Courier"/>
              </a:rPr>
              <a:t> = </a:t>
            </a:r>
            <a:r>
              <a:rPr lang="da-DK" sz="2000" dirty="0" err="1">
                <a:latin typeface="Courier"/>
                <a:cs typeface="Courier"/>
              </a:rPr>
              <a:t>message.split</a:t>
            </a:r>
            <a:r>
              <a:rPr lang="da-DK" sz="2000" dirty="0">
                <a:latin typeface="Courier"/>
                <a:cs typeface="Courier"/>
              </a:rPr>
              <a:t>()</a:t>
            </a:r>
          </a:p>
          <a:p>
            <a:pPr marL="4763" indent="-4763">
              <a:spcBef>
                <a:spcPct val="0"/>
              </a:spcBef>
              <a:buClr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dirty="0">
                <a:latin typeface="Courier"/>
                <a:cs typeface="Courier"/>
              </a:rPr>
              <a:t>		print(</a:t>
            </a:r>
            <a:r>
              <a:rPr lang="da-DK" sz="2000" dirty="0" err="1">
                <a:latin typeface="Courier"/>
                <a:cs typeface="Courier"/>
              </a:rPr>
              <a:t>words</a:t>
            </a:r>
            <a:r>
              <a:rPr lang="da-DK" sz="2000" dirty="0">
                <a:latin typeface="Courier"/>
                <a:cs typeface="Courier"/>
              </a:rPr>
              <a:t>[2], </a:t>
            </a:r>
            <a:r>
              <a:rPr lang="da-DK" sz="2000" dirty="0" err="1">
                <a:latin typeface="Courier"/>
                <a:cs typeface="Courier"/>
              </a:rPr>
              <a:t>words</a:t>
            </a:r>
            <a:r>
              <a:rPr lang="da-DK" sz="2000" dirty="0">
                <a:latin typeface="Courier"/>
                <a:cs typeface="Courier"/>
              </a:rPr>
              <a:t>[0])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 the end of this lecture, students should be able to:</a:t>
            </a:r>
          </a:p>
          <a:p>
            <a:pPr lvl="1"/>
            <a:r>
              <a:rPr lang="en-NZ" dirty="0"/>
              <a:t>use the index number to access individual elements of a list</a:t>
            </a:r>
          </a:p>
          <a:p>
            <a:pPr lvl="1"/>
            <a:r>
              <a:rPr lang="en-NZ" dirty="0"/>
              <a:t>make changes to the elements of a list</a:t>
            </a:r>
          </a:p>
          <a:p>
            <a:pPr lvl="1"/>
            <a:r>
              <a:rPr lang="en-NZ" dirty="0"/>
              <a:t>copy the values of a list</a:t>
            </a:r>
          </a:p>
          <a:p>
            <a:pPr lvl="1"/>
            <a:r>
              <a:rPr lang="en-NZ" dirty="0"/>
              <a:t>use the split() method on a string to obtain a list of string objects</a:t>
            </a:r>
          </a:p>
          <a:p>
            <a:pPr lvl="1"/>
            <a:r>
              <a:rPr lang="en-NZ" dirty="0"/>
              <a:t>lists are mutable objects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outcomes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20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From lecture 14</a:t>
            </a:r>
          </a:p>
          <a:p>
            <a:pPr lvl="1"/>
            <a:r>
              <a:rPr lang="en-NZ" dirty="0"/>
              <a:t>we can iterate through the elements of a list using a for…in loop</a:t>
            </a:r>
          </a:p>
          <a:p>
            <a:pPr lvl="1"/>
            <a:r>
              <a:rPr lang="en-NZ" dirty="0"/>
              <a:t>calculations can done using the values in the elements of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418C5DB3-4949-0045-A8E5-5836DDAA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07088"/>
            <a:ext cx="8991600" cy="478252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urier"/>
              </a:rPr>
              <a:t>start_with_vowel_count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</a:rPr>
              <a:t>)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vowels = "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</a:rPr>
              <a:t>aeiouAEIOU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count = 0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for word in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   if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</a:rPr>
              <a:t>vowels.find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(word[0]) &gt; -1: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        count = count + 1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return count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my_list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['Nobody', 'goes', 'to', 'that', 'restaurant', </a:t>
            </a:r>
          </a:p>
          <a:p>
            <a:pPr algn="r"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'because', 'it', 'is', 'too', 'crowded']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vowel_starters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Courier"/>
              </a:rPr>
              <a:t>start_with_vowel_count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my_list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	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print("Start with a vowel",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vowel_starters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)</a:t>
            </a:r>
            <a:r>
              <a:rPr lang="fr-FR" altLang="en-US" sz="1800" b="1" dirty="0">
                <a:solidFill>
                  <a:srgbClr val="0000FF"/>
                </a:solidFill>
                <a:latin typeface="Courier"/>
              </a:rPr>
              <a:t>	</a:t>
            </a:r>
            <a:endParaRPr lang="fr-FR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main()	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FBADF-5106-F946-8DBD-3D19D87D8555}"/>
              </a:ext>
            </a:extLst>
          </p:cNvPr>
          <p:cNvSpPr txBox="1"/>
          <p:nvPr/>
        </p:nvSpPr>
        <p:spPr>
          <a:xfrm>
            <a:off x="5092700" y="6307578"/>
            <a:ext cx="4038600" cy="40011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Start with a vowel: 2</a:t>
            </a:r>
            <a:endParaRPr lang="en-US" sz="2000" b="1" dirty="0">
              <a:solidFill>
                <a:srgbClr val="000090"/>
              </a:solidFill>
              <a:latin typeface="Courier"/>
              <a:ea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6961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Accessing elements from the end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762000"/>
            <a:ext cx="8868453" cy="5792255"/>
          </a:xfrm>
        </p:spPr>
        <p:txBody>
          <a:bodyPr/>
          <a:lstStyle/>
          <a:p>
            <a:r>
              <a:rPr lang="en-NZ" dirty="0"/>
              <a:t>A negative index value can be used to access the elements from the end of a list.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09600" y="1752600"/>
            <a:ext cx="7772400" cy="143116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 = [10, 20, 30, 40, 50]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-4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])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[-3]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-1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] +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–2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]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-3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],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[1],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-5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])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3429000"/>
            <a:ext cx="22733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20</a:t>
            </a:r>
          </a:p>
          <a:p>
            <a:r>
              <a:rPr lang="en-US" b="1">
                <a:solidFill>
                  <a:srgbClr val="000090"/>
                </a:solidFill>
                <a:latin typeface="Courier"/>
                <a:cs typeface="Courier"/>
              </a:rPr>
              <a:t>90 20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, 10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91000" y="3810000"/>
            <a:ext cx="3505200" cy="2286000"/>
            <a:chOff x="4191000" y="3810000"/>
            <a:chExt cx="3505200" cy="2286000"/>
          </a:xfrm>
        </p:grpSpPr>
        <p:grpSp>
          <p:nvGrpSpPr>
            <p:cNvPr id="5" name="Group 4"/>
            <p:cNvGrpSpPr/>
            <p:nvPr/>
          </p:nvGrpSpPr>
          <p:grpSpPr>
            <a:xfrm>
              <a:off x="4191000" y="3810000"/>
              <a:ext cx="3505200" cy="2286000"/>
              <a:chOff x="4191000" y="3810000"/>
              <a:chExt cx="3505200" cy="2286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191000" y="3810000"/>
                <a:ext cx="3505200" cy="22860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00FF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91000" y="3810000"/>
                <a:ext cx="882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b="1" dirty="0" err="1">
                    <a:solidFill>
                      <a:srgbClr val="000090"/>
                    </a:solidFill>
                  </a:rPr>
                  <a:t>my_list</a:t>
                </a:r>
                <a:endParaRPr lang="en-NZ" b="1" dirty="0">
                  <a:solidFill>
                    <a:srgbClr val="000090"/>
                  </a:solidFill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638800" y="4038600"/>
                <a:ext cx="533400" cy="1892697"/>
                <a:chOff x="6934200" y="4038600"/>
                <a:chExt cx="609600" cy="1819947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6934200" y="4038600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934200" y="4419600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934200" y="4800600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2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934200" y="5181600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3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934200" y="5562600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781800" y="4038599"/>
                <a:ext cx="533400" cy="1831777"/>
                <a:chOff x="6934200" y="4038600"/>
                <a:chExt cx="609600" cy="1761369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6934200" y="4038600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-5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934200" y="4419600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-4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934200" y="4800600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-3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934200" y="5137667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-2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934200" y="5504022"/>
                  <a:ext cx="609600" cy="29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-1</a:t>
                  </a:r>
                </a:p>
              </p:txBody>
            </p:sp>
          </p:grpSp>
        </p:grpSp>
        <p:cxnSp>
          <p:nvCxnSpPr>
            <p:cNvPr id="10" name="Straight Arrow Connector 9"/>
            <p:cNvCxnSpPr/>
            <p:nvPr/>
          </p:nvCxnSpPr>
          <p:spPr>
            <a:xfrm>
              <a:off x="5015607" y="4038600"/>
              <a:ext cx="927993" cy="0"/>
            </a:xfrm>
            <a:prstGeom prst="straightConnector1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19800" y="4038600"/>
              <a:ext cx="5334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9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9800" y="4409926"/>
              <a:ext cx="5334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90"/>
                  </a:solidFill>
                </a:rPr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800" y="4781252"/>
              <a:ext cx="5334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90"/>
                  </a:solidFill>
                </a:rPr>
                <a:t>30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9800" y="5152578"/>
              <a:ext cx="5334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90"/>
                  </a:solidFill>
                </a:rPr>
                <a:t>40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5523904"/>
              <a:ext cx="5334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90"/>
                  </a:solidFill>
                </a:rPr>
                <a:t>50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15448" y="1794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Why does the following not work as intended?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8991600" cy="57912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In the following </a:t>
            </a:r>
            <a:r>
              <a:rPr lang="en-US" sz="2800" dirty="0">
                <a:latin typeface="Courier" pitchFamily="2" charset="0"/>
                <a:ea typeface="ＭＳ Ｐゴシック" charset="0"/>
                <a:cs typeface="ＭＳ Ｐゴシック" charset="0"/>
              </a:rPr>
              <a:t>for…in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loop, each element of the list is accessed but …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86000" y="1752600"/>
            <a:ext cx="6705600" cy="426886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[10, 8, 6, 4, 7]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print("1.",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number 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in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	 number = number * 2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	 print(number, end=" ")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print()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print("3.",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	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3200" y="5644972"/>
            <a:ext cx="3860800" cy="1200328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1. [10, 8, 6, 4, 7]</a:t>
            </a:r>
          </a:p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20 16 12 8 14</a:t>
            </a:r>
          </a:p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3. [10, 8, 6, 4, 7]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172200"/>
            <a:ext cx="5219700" cy="584776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1600" b="1" dirty="0">
                <a:solidFill>
                  <a:srgbClr val="000090"/>
                </a:solidFill>
              </a:rPr>
              <a:t>Note that in the above example, the values of the  elements in the list have not changed in any way.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286000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What if the intention was to update the element values</a:t>
            </a:r>
          </a:p>
          <a:p>
            <a:r>
              <a:rPr lang="en-US" sz="28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in the list? 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Updating the elements in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57912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 elements in a list can be updated if we assign to each element of the list using the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index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of the element, e.g., 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4800" y="1828800"/>
            <a:ext cx="8458200" cy="404726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[10, 8, 6, 4, 7]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print("1.",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number_of_elements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len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endParaRPr lang="en-US" altLang="en-US" sz="1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for 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index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in range(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number_of_elements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	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index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] =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index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] * 2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print("2.",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	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5257799"/>
            <a:ext cx="4648200" cy="830997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1. [10, 8, 6, 4, 7]</a:t>
            </a:r>
          </a:p>
          <a:p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2. [20, 16, 12, 8, 14]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6324600"/>
            <a:ext cx="6248400" cy="338554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Changing a value at an index location updates the element of the list.</a:t>
            </a:r>
            <a:endParaRPr lang="en-NZ" sz="16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Give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534400" cy="5486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9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charset="-128"/>
              <a:cs typeface="Calibri"/>
            </a:endParaRPr>
          </a:p>
          <a:p>
            <a:pPr marL="365760" lvl="2">
              <a:buFont typeface="Wingdings" charset="2"/>
              <a:buChar char="§"/>
            </a:pPr>
            <a:endParaRPr lang="en-US" sz="1900" dirty="0"/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33400" y="1227551"/>
            <a:ext cx="8610600" cy="288623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rgbClr val="000090"/>
                </a:solidFill>
                <a:latin typeface="Courier"/>
                <a:cs typeface="Courier"/>
              </a:rPr>
              <a:t>[10, 8, 6, 4, 7]</a:t>
            </a:r>
            <a:endParaRPr lang="en-US" altLang="en-US" sz="2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for index in range(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len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	  print(index,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my_list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[index] * index)	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</a:rPr>
              <a:t>	</a:t>
            </a:r>
            <a:endParaRPr lang="da-DK" altLang="en-US" sz="2400" b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3886200"/>
            <a:ext cx="1993900" cy="2554545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90"/>
              </a:solidFill>
            </a:endParaRPr>
          </a:p>
          <a:p>
            <a:endParaRPr lang="en-US" sz="2000" b="1" dirty="0">
              <a:solidFill>
                <a:srgbClr val="000090"/>
              </a:solidFill>
            </a:endParaRPr>
          </a:p>
          <a:p>
            <a:endParaRPr lang="en-US" sz="2000" b="1" dirty="0">
              <a:solidFill>
                <a:srgbClr val="000090"/>
              </a:solidFill>
            </a:endParaRPr>
          </a:p>
          <a:p>
            <a:endParaRPr lang="en-US" sz="2000" b="1" dirty="0">
              <a:solidFill>
                <a:srgbClr val="000090"/>
              </a:solidFill>
            </a:endParaRPr>
          </a:p>
          <a:p>
            <a:endParaRPr lang="en-US" sz="2000" b="1" dirty="0">
              <a:solidFill>
                <a:srgbClr val="000090"/>
              </a:solidFill>
            </a:endParaRPr>
          </a:p>
          <a:p>
            <a:endParaRPr lang="en-US" sz="2000" b="1" dirty="0">
              <a:solidFill>
                <a:srgbClr val="000090"/>
              </a:solidFill>
            </a:endParaRPr>
          </a:p>
          <a:p>
            <a:endParaRPr lang="en-US" sz="2000" b="1" dirty="0">
              <a:solidFill>
                <a:srgbClr val="000090"/>
              </a:solidFill>
            </a:endParaRPr>
          </a:p>
          <a:p>
            <a:endParaRPr lang="en-US" sz="20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55626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Complete the code in the </a:t>
            </a:r>
            <a:r>
              <a:rPr lang="en-US" sz="2800" dirty="0">
                <a:latin typeface="Courier"/>
                <a:ea typeface="ＭＳ Ｐゴシック" charset="0"/>
                <a:cs typeface="Courier"/>
              </a:rPr>
              <a:t>main()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function which adds 1 to each list element in the list which has an odd value.</a:t>
            </a:r>
            <a:endParaRPr lang="en-US" sz="2800" dirty="0">
              <a:solidFill>
                <a:srgbClr val="FF00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9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charset="-128"/>
              <a:cs typeface="Calibri"/>
            </a:endParaRPr>
          </a:p>
          <a:p>
            <a:pPr marL="365760" lvl="2">
              <a:buFont typeface="Wingdings" charset="2"/>
              <a:buChar char="§"/>
            </a:pPr>
            <a:endParaRPr lang="en-US" sz="1900" dirty="0"/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6200" y="1524000"/>
            <a:ext cx="9067800" cy="5198346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import random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= []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index 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in 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range(10)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	 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=</a:t>
            </a:r>
            <a:r>
              <a:rPr lang="en-US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+</a:t>
            </a:r>
            <a:r>
              <a:rPr lang="en-US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random.randrange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(1,</a:t>
            </a:r>
            <a:r>
              <a:rPr lang="en-US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100)]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print("1.",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	print("2.",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6027003"/>
            <a:ext cx="5080000" cy="830997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1. [69, 98, 7, 92, 13, 9, 27, 36, 96, 46]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2. [70, 98, 8, 92, 14, 10, 28, 36, 96, 46]</a:t>
            </a:r>
            <a:endParaRPr lang="en-US" altLang="en-US" sz="2400" b="1" dirty="0">
              <a:solidFill>
                <a:srgbClr val="000090"/>
              </a:solidFill>
              <a:latin typeface="Courie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15000" y="4470400"/>
            <a:ext cx="2819400" cy="346249"/>
            <a:chOff x="5410200" y="5267151"/>
            <a:chExt cx="2819400" cy="346249"/>
          </a:xfrm>
        </p:grpSpPr>
        <p:sp>
          <p:nvSpPr>
            <p:cNvPr id="11" name="TextBox 10"/>
            <p:cNvSpPr txBox="1"/>
            <p:nvPr/>
          </p:nvSpPr>
          <p:spPr>
            <a:xfrm>
              <a:off x="6172200" y="5267151"/>
              <a:ext cx="2057400" cy="346249"/>
            </a:xfrm>
            <a:prstGeom prst="rect">
              <a:avLst/>
            </a:prstGeom>
            <a:solidFill>
              <a:srgbClr val="E3EBF3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None/>
                <a:tabLst>
                  <a:tab pos="355600" algn="l"/>
                  <a:tab pos="723900" algn="l"/>
                  <a:tab pos="1257300" algn="l"/>
                </a:tabLst>
              </a:pPr>
              <a:r>
                <a:rPr lang="en-US" altLang="en-US" dirty="0">
                  <a:solidFill>
                    <a:srgbClr val="000090"/>
                  </a:solidFill>
                  <a:latin typeface="Calibri"/>
                  <a:cs typeface="Calibri"/>
                </a:rPr>
                <a:t>#write code here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410200" y="5410200"/>
              <a:ext cx="685800" cy="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67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55626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Complete the code in the </a:t>
            </a:r>
            <a:r>
              <a:rPr lang="en-US" sz="2800" dirty="0">
                <a:latin typeface="Courier"/>
                <a:ea typeface="ＭＳ Ｐゴシック" charset="0"/>
                <a:cs typeface="Courier"/>
              </a:rPr>
              <a:t>main()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function which changes the elements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starting from index 1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so that each element is the accumulative total of the previous elements (i.e., element 1 is the sum of the element 0 and element 1, element 2 is the sum of element 1 and element 2, etc.).</a:t>
            </a: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900" dirty="0"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9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charset="-128"/>
              <a:cs typeface="Calibri"/>
            </a:endParaRPr>
          </a:p>
          <a:p>
            <a:pPr marL="365760" lvl="2">
              <a:buFont typeface="Wingdings" charset="2"/>
              <a:buChar char="§"/>
            </a:pPr>
            <a:endParaRPr lang="en-US" sz="1900" dirty="0"/>
          </a:p>
          <a:p>
            <a:pPr>
              <a:buFont typeface="Wingdings" charset="2"/>
              <a:buChar char="§"/>
            </a:pPr>
            <a:endParaRPr lang="en-US" sz="2800" dirty="0"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2400" y="2819401"/>
            <a:ext cx="8699500" cy="391389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import random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[]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range(10)</a:t>
            </a:r>
            <a:r>
              <a:rPr lang="en-US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+ [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random.randrange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(1, 10)]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print("1.",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32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print("2.", </a:t>
            </a:r>
            <a:r>
              <a:rPr lang="en-US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fr-FR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  <a:r>
              <a:rPr lang="en-US" altLang="en-US" sz="20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endParaRPr lang="da-DK" altLang="en-US" sz="20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6019800"/>
            <a:ext cx="5029200" cy="83820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1. [8, 1, 9, 5, 6, 3, 6, 4, 5, 6]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2. [8, 9, 18, 23, 29, 32, 38, 42, 47, 53]</a:t>
            </a:r>
            <a:endParaRPr lang="en-US" altLang="en-US" sz="2400" b="1" dirty="0">
              <a:solidFill>
                <a:srgbClr val="000090"/>
              </a:solidFill>
              <a:latin typeface="Courier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62600" y="5257800"/>
            <a:ext cx="2819400" cy="346249"/>
            <a:chOff x="5410200" y="5267151"/>
            <a:chExt cx="2819400" cy="346249"/>
          </a:xfrm>
        </p:grpSpPr>
        <p:sp>
          <p:nvSpPr>
            <p:cNvPr id="14" name="TextBox 13"/>
            <p:cNvSpPr txBox="1"/>
            <p:nvPr/>
          </p:nvSpPr>
          <p:spPr>
            <a:xfrm>
              <a:off x="6172200" y="5267151"/>
              <a:ext cx="2057400" cy="346249"/>
            </a:xfrm>
            <a:prstGeom prst="rect">
              <a:avLst/>
            </a:prstGeom>
            <a:solidFill>
              <a:srgbClr val="E3EBF3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None/>
                <a:tabLst>
                  <a:tab pos="355600" algn="l"/>
                  <a:tab pos="723900" algn="l"/>
                  <a:tab pos="1257300" algn="l"/>
                </a:tabLst>
              </a:pPr>
              <a:r>
                <a:rPr lang="en-US" altLang="en-US" dirty="0">
                  <a:solidFill>
                    <a:srgbClr val="000090"/>
                  </a:solidFill>
                  <a:latin typeface="Calibri"/>
                  <a:cs typeface="Calibri"/>
                </a:rPr>
                <a:t>#write code here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410200" y="5410200"/>
              <a:ext cx="685800" cy="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006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13929</TotalTime>
  <Words>1529</Words>
  <Application>Microsoft Macintosh PowerPoint</Application>
  <PresentationFormat>On-screen Show (4:3)</PresentationFormat>
  <Paragraphs>528</Paragraphs>
  <Slides>18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Courier</vt:lpstr>
      <vt:lpstr>Wingdings</vt:lpstr>
      <vt:lpstr>Wingdings 3</vt:lpstr>
      <vt:lpstr>Composite</vt:lpstr>
      <vt:lpstr> </vt:lpstr>
      <vt:lpstr>Learning outcomes</vt:lpstr>
      <vt:lpstr>Recap</vt:lpstr>
      <vt:lpstr>Accessing elements from the end of a list</vt:lpstr>
      <vt:lpstr>Why does the following not work as intended?</vt:lpstr>
      <vt:lpstr>Updating the elements in the list</vt:lpstr>
      <vt:lpstr>Give the output</vt:lpstr>
      <vt:lpstr>Complete the main() function</vt:lpstr>
      <vt:lpstr>Complete the main() function</vt:lpstr>
      <vt:lpstr>Complete the main() function</vt:lpstr>
      <vt:lpstr>The string method, split()</vt:lpstr>
      <vt:lpstr>The split() method - example</vt:lpstr>
      <vt:lpstr>Assigning a list object to a variable</vt:lpstr>
      <vt:lpstr>Same output?</vt:lpstr>
      <vt:lpstr>Summary</vt:lpstr>
      <vt:lpstr>Give the output</vt:lpstr>
      <vt:lpstr>Mutable Objects, Immutable Objects</vt:lpstr>
      <vt:lpstr>Examples of Python features used in this lecture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250</dc:title>
  <dc:creator>Andrew Luxton-Reilly</dc:creator>
  <cp:lastModifiedBy>Microsoft Office User</cp:lastModifiedBy>
  <cp:revision>566</cp:revision>
  <cp:lastPrinted>2018-04-17T20:31:27Z</cp:lastPrinted>
  <dcterms:created xsi:type="dcterms:W3CDTF">2006-08-16T00:00:00Z</dcterms:created>
  <dcterms:modified xsi:type="dcterms:W3CDTF">2020-04-21T22:13:33Z</dcterms:modified>
</cp:coreProperties>
</file>