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356" r:id="rId4"/>
    <p:sldId id="291" r:id="rId5"/>
    <p:sldId id="326" r:id="rId6"/>
    <p:sldId id="327" r:id="rId7"/>
    <p:sldId id="329" r:id="rId8"/>
    <p:sldId id="330" r:id="rId9"/>
    <p:sldId id="331" r:id="rId10"/>
    <p:sldId id="328" r:id="rId11"/>
    <p:sldId id="357" r:id="rId12"/>
    <p:sldId id="332" r:id="rId13"/>
    <p:sldId id="333" r:id="rId14"/>
    <p:sldId id="335" r:id="rId15"/>
    <p:sldId id="336" r:id="rId16"/>
    <p:sldId id="337" r:id="rId17"/>
    <p:sldId id="338" r:id="rId18"/>
    <p:sldId id="339" r:id="rId19"/>
    <p:sldId id="334" r:id="rId20"/>
    <p:sldId id="310" r:id="rId21"/>
    <p:sldId id="322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BF6CCE"/>
    <a:srgbClr val="0000FF"/>
    <a:srgbClr val="FF00FF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269" autoAdjust="0"/>
  </p:normalViewPr>
  <p:slideViewPr>
    <p:cSldViewPr>
      <p:cViewPr varScale="1">
        <p:scale>
          <a:sx n="111" d="100"/>
          <a:sy n="111" d="100"/>
        </p:scale>
        <p:origin x="64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FBC93-25B9-444D-AB33-FB5BE5326080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22/01/2020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veintopython.net/native_data_types/index.html%23odbchelper.dictionarytypes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r>
              <a:rPr lang="en-GB" dirty="0"/>
              <a:t>Unpack the tuple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546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5468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latin typeface="Calibri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454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 what are tuples good for?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 are faster than lists. If you're defining a constant set of values and all you're ever going to do with it is iterate through it, use a tuple instead of a list.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makes your code safer if you “write-protect” data that does not need to be changed. Using a tuple instead of a list is like having an implied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assert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statement that shows this data is constant, and that special thought (and a specific function) is required to override that.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Remember that I said that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dictionary keys can be integers, strings, and “a few other types”? Tuples are one of those types. Tuples can be used as keys in a dictionary, but lists can't be used this way.Actually, it's more complicated than that. Dictionary keys must be immutable. Tuples themselves are immutable, but if you have a tuple of lists, that counts as mutable and isn't safe to use as a dictionary key. Only tuples of strings, numbers, or other dictionary-safe tuples can be used as dictionary keys.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 are used in string formatting, as you'll see shortly.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Tuples can be converted into lists, and vice-versa. The built-in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takes a list and returns a tuple with the same elements, and the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 takes a tuple and returns a list. In effect,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tuple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freezes a list, and </a:t>
            </a:r>
            <a:r>
              <a:rPr lang="en-US" sz="11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thaws a tuple.		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r>
              <a:rPr lang="en-GB" dirty="0"/>
              <a:t>A tuple with only one element has to be different to an </a:t>
            </a:r>
            <a:r>
              <a:rPr lang="en-GB" dirty="0" err="1"/>
              <a:t>int</a:t>
            </a:r>
            <a:r>
              <a:rPr lang="en-GB" dirty="0"/>
              <a:t> inside parentheses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943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11480" indent="-182880">
              <a:buFont typeface="Arial"/>
              <a:buChar char="•"/>
              <a:defRPr/>
            </a:lvl2pPr>
            <a:lvl3pPr marL="594360" indent="-182880">
              <a:buFont typeface="Arial"/>
              <a:buChar char="•"/>
              <a:defRPr/>
            </a:lvl3pPr>
            <a:lvl4pPr marL="777240" indent="-182880">
              <a:buFont typeface="Arial"/>
              <a:buChar char="•"/>
              <a:defRPr/>
            </a:lvl4pPr>
            <a:lvl5pPr marL="960120" indent="-182880">
              <a:buFont typeface="Arial"/>
              <a:buChar char="•"/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979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854700" y="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000090"/>
                </a:solidFill>
              </a:defRPr>
            </a:lvl1pPr>
          </a:lstStyle>
          <a:p>
            <a:r>
              <a:rPr lang="en-US" dirty="0" err="1"/>
              <a:t>CompSci</a:t>
            </a:r>
            <a:r>
              <a:rPr lang="en-US" dirty="0"/>
              <a:t> 101 - Principles of Programming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>
          <a:solidFill>
            <a:srgbClr val="00009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2438400" y="3581400"/>
            <a:ext cx="3962400" cy="2133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NZ" sz="2400" dirty="0">
                <a:solidFill>
                  <a:srgbClr val="000090"/>
                </a:solidFill>
              </a:rPr>
              <a:t>Lecture 18 - Tuples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1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7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0" name="Title 4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1" name="Title 2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2438400" y="990600"/>
            <a:ext cx="39624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pic>
        <p:nvPicPr>
          <p:cNvPr id="23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057400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le 1"/>
          <p:cNvSpPr txBox="1">
            <a:spLocks/>
          </p:cNvSpPr>
          <p:nvPr/>
        </p:nvSpPr>
        <p:spPr>
          <a:xfrm>
            <a:off x="2209800" y="990600"/>
            <a:ext cx="4191000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009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br>
              <a:rPr lang="en-NZ" dirty="0"/>
            </a:br>
            <a:r>
              <a:rPr lang="en-NZ" sz="5400" b="1" dirty="0"/>
              <a:t>COMPSCI 1  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Tuples are "immutable", i.e., the elements of a tuple object cannot be changed.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1524000"/>
            <a:ext cx="8534400" cy="433965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tuple2 = tuple1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tuple3 = (tuple2[0], tuple2[1], tuple2[2])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"1.",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</a:t>
            </a:r>
            <a:r>
              <a:rPr lang="fr-FR" altLang="en-US" sz="2400" b="1" dirty="0" err="1">
                <a:solidFill>
                  <a:srgbClr val="FF00FF"/>
                </a:solidFill>
                <a:latin typeface="Courier"/>
              </a:rPr>
              <a:t>is</a:t>
            </a:r>
            <a:r>
              <a:rPr lang="fr-FR" altLang="en-US" sz="1800" b="1" dirty="0">
                <a:latin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tuple2)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tuple1 + (5,)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"2.",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"3.",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tuple2)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"4.",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</a:t>
            </a:r>
            <a:r>
              <a:rPr lang="fr-FR" altLang="en-US" sz="2400" b="1" dirty="0" err="1">
                <a:solidFill>
                  <a:srgbClr val="FF00FF"/>
                </a:solidFill>
                <a:latin typeface="Courier"/>
              </a:rPr>
              <a:t>is</a:t>
            </a:r>
            <a:r>
              <a:rPr lang="fr-FR" altLang="en-US" sz="1800" b="1" dirty="0">
                <a:latin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tuple2)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"5.",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tuple2 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</a:rPr>
              <a:t>==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tuple3)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"6.",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tuple2 </a:t>
            </a:r>
            <a:r>
              <a:rPr lang="fr-FR" altLang="en-US" sz="2400" b="1" dirty="0" err="1">
                <a:solidFill>
                  <a:srgbClr val="FF00FF"/>
                </a:solidFill>
                <a:latin typeface="Courier"/>
              </a:rPr>
              <a:t>is</a:t>
            </a:r>
            <a:r>
              <a:rPr lang="fr-FR" altLang="en-US" sz="1800" b="1" dirty="0">
                <a:solidFill>
                  <a:srgbClr val="0000FF"/>
                </a:solidFill>
                <a:latin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tuple3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62600" y="4495800"/>
            <a:ext cx="2590800" cy="1754327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1. True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2. (3, 6, 8, 5)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3. (3, 6, 8)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4. False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5. True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6. False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99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Complete the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 </a:t>
            </a:r>
          </a:p>
          <a:p>
            <a:endParaRPr lang="en-US" b="1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914400"/>
            <a:ext cx="8534400" cy="397031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fiddle_tuples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(t1, t2):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t3 = (t1[1], t2[0])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t1 = (t3[1], t2[0])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t2 = t1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return t3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t1 = (3, 5)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t2 = (4, 7)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t3 = t2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t3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fiddle_tuples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(t1, t2)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print("t1:", t1, "t2:", t2, "t3:", t3)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482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main()</a:t>
            </a:r>
            <a:endParaRPr lang="fr-FR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" y="5410200"/>
            <a:ext cx="83058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da-DK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b="1" dirty="0">
                <a:solidFill>
                  <a:srgbClr val="000090"/>
                </a:solidFill>
                <a:latin typeface="Courier"/>
                <a:cs typeface="Courier"/>
              </a:rPr>
              <a:t>t1:                t2:           </a:t>
            </a:r>
            <a:r>
              <a:rPr lang="da-DK" altLang="en-US" b="1" dirty="0">
                <a:solidFill>
                  <a:srgbClr val="000090"/>
                </a:solidFill>
                <a:latin typeface="Courier"/>
                <a:cs typeface="Courier"/>
              </a:rPr>
              <a:t>     </a:t>
            </a:r>
            <a:r>
              <a:rPr lang="en-US" altLang="en-US" b="1" dirty="0">
                <a:solidFill>
                  <a:srgbClr val="000090"/>
                </a:solidFill>
                <a:latin typeface="Courier"/>
                <a:cs typeface="Courier"/>
              </a:rPr>
              <a:t>t3:         </a:t>
            </a:r>
            <a:endParaRPr lang="da-DK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defRPr/>
            </a:pPr>
            <a:endParaRPr lang="da-DK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88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Converting tuples into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4691211"/>
          </a:xfrm>
        </p:spPr>
        <p:txBody>
          <a:bodyPr>
            <a:normAutofit/>
          </a:bodyPr>
          <a:lstStyle/>
          <a:p>
            <a:pPr lvl="1"/>
            <a:endParaRPr lang="en-US" sz="800" dirty="0"/>
          </a:p>
          <a:p>
            <a:r>
              <a:rPr lang="en-US" dirty="0"/>
              <a:t>The shortcut way of creating an empty list is:</a:t>
            </a:r>
          </a:p>
          <a:p>
            <a:r>
              <a:rPr lang="en-US" dirty="0"/>
              <a:t>The alternative way of creating an empty list is:</a:t>
            </a:r>
          </a:p>
          <a:p>
            <a:endParaRPr lang="en-US" sz="1200" dirty="0"/>
          </a:p>
          <a:p>
            <a:r>
              <a:rPr lang="en-US" dirty="0"/>
              <a:t>A tuple can be converted into a list by enclosing the tuple inside </a:t>
            </a:r>
            <a:r>
              <a:rPr lang="en-US" b="1" dirty="0">
                <a:solidFill>
                  <a:srgbClr val="0000FF"/>
                </a:solidFill>
              </a:rPr>
              <a:t>list(…)</a:t>
            </a:r>
            <a:r>
              <a:rPr lang="en-US" dirty="0"/>
              <a:t>, i.e., passing the tuple as an argument.   For example,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3847742"/>
            <a:ext cx="8534400" cy="175432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8, 9, 5)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FF00FF"/>
                </a:solidFill>
                <a:latin typeface="Courier"/>
              </a:rPr>
              <a:t>list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a_list.sort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"1.",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"2.",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" y="5754469"/>
            <a:ext cx="32766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1. (3, 6, 8, 9, 5)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2. [3, 5, 6, 8, 9]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400800" y="762000"/>
            <a:ext cx="2514600" cy="381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[]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00800" y="1295400"/>
            <a:ext cx="2514600" cy="381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562600" y="2819400"/>
            <a:ext cx="3276600" cy="64633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FF00FF"/>
                </a:solidFill>
                <a:latin typeface="Courier"/>
              </a:rPr>
              <a:t>list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Converting lists into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4691211"/>
          </a:xfrm>
        </p:spPr>
        <p:txBody>
          <a:bodyPr>
            <a:normAutofit/>
          </a:bodyPr>
          <a:lstStyle/>
          <a:p>
            <a:pPr lvl="1"/>
            <a:endParaRPr lang="en-US" sz="800" dirty="0"/>
          </a:p>
          <a:p>
            <a:r>
              <a:rPr lang="en-US" dirty="0"/>
              <a:t>The shortcut way of creating an empty tuple is:</a:t>
            </a:r>
          </a:p>
          <a:p>
            <a:r>
              <a:rPr lang="en-US" dirty="0"/>
              <a:t>The alternative way to create an empty tuple is:</a:t>
            </a:r>
          </a:p>
          <a:p>
            <a:endParaRPr lang="en-US" dirty="0"/>
          </a:p>
          <a:p>
            <a:r>
              <a:rPr lang="en-US" dirty="0"/>
              <a:t>A list can be converted into a tuple by enclosing the list</a:t>
            </a:r>
          </a:p>
          <a:p>
            <a:pPr marL="0" indent="0">
              <a:buNone/>
            </a:pPr>
            <a:r>
              <a:rPr lang="en-US"/>
              <a:t>inside </a:t>
            </a:r>
            <a:r>
              <a:rPr lang="en-US" b="1" dirty="0">
                <a:solidFill>
                  <a:srgbClr val="0000FF"/>
                </a:solidFill>
              </a:rPr>
              <a:t>tuple(…) </a:t>
            </a:r>
            <a:r>
              <a:rPr lang="en-US" dirty="0"/>
              <a:t>, i.e., passing the list as an argument.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" y="4168676"/>
            <a:ext cx="8534400" cy="2308324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8, 2, 5)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(tuple1)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a_list.sort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FF00FF"/>
                </a:solidFill>
                <a:latin typeface="Courier"/>
              </a:rPr>
              <a:t>tuple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"1.",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"2.",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"3.",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343400" y="5791200"/>
            <a:ext cx="32766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1. [2, 3, 5, 6, 8]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2. (3, 6, 8, 2, 5)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3. (2, 3, 5, 6, 8)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6477000" y="838200"/>
            <a:ext cx="2514600" cy="381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()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477000" y="1371600"/>
            <a:ext cx="2514600" cy="381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tuple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5257800" y="3124200"/>
            <a:ext cx="3657600" cy="64633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[3, 6, 8]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a_tuple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FF00FF"/>
                </a:solidFill>
                <a:latin typeface="Courier"/>
              </a:rPr>
              <a:t>tuple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a_list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3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Multiple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Assignment to more than one variable can be done on ONE line.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76200" y="1295400"/>
            <a:ext cx="8966200" cy="240065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scores = (56, 78, 91)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8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(test1, test2, test3)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= scores  #or test1, test2, test3 = scores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8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name1, name2, name3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= "Bob", "Jane", "Jill"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name2 = name2 + "-marie"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"1.",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test2, test1, test3)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"2.",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name3, name1, name2)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57800" y="3581400"/>
            <a:ext cx="32766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1. 78 56 91</a:t>
            </a:r>
          </a:p>
          <a:p>
            <a:pPr>
              <a:defRPr/>
            </a:pP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2. Jill </a:t>
            </a:r>
            <a:r>
              <a:rPr lang="sv-SE" b="1">
                <a:solidFill>
                  <a:srgbClr val="000090"/>
                </a:solidFill>
                <a:latin typeface="Courier"/>
                <a:cs typeface="Courier"/>
              </a:rPr>
              <a:t>Bob Jane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-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marie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5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Returning more than one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Functions can return a tuple of values.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" y="1143000"/>
            <a:ext cx="8890000" cy="4832093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get_a_date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months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("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January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February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…,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November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December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days_in_month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(31, 28, 31, 30, 31, …, 30, 31, 30, 31)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("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Sunday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Monday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…, "Saturday")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day_number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(0,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))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month_number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(0,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months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date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random.randrange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(1,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days_in_month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[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month_number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]</a:t>
            </a:r>
            <a:r>
              <a:rPr lang="fr-FR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+</a:t>
            </a:r>
            <a:r>
              <a:rPr lang="fr-FR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1)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endParaRPr lang="fr-FR" altLang="en-US" sz="3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latin typeface="Courier"/>
              </a:rPr>
              <a:t>	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return 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[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day_number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],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months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[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month_number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], date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endParaRPr lang="fr-FR" altLang="en-US" sz="6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endParaRPr lang="fr-FR" altLang="en-US" sz="6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date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get_a_date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Your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best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day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next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year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is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a",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date[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0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, 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around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date[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,</a:t>
            </a:r>
            <a:r>
              <a:rPr lang="fr-FR" altLang="en-US" sz="1800" b="1" dirty="0">
                <a:latin typeface="Courier"/>
              </a:rPr>
              <a:t>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date[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2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latin typeface="Courier"/>
              </a:rPr>
              <a:t>	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date =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get_a_date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()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Next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year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be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careful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 on a",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date[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0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, 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around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", 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date[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,</a:t>
            </a:r>
            <a:r>
              <a:rPr lang="fr-FR" altLang="en-US" sz="1800" b="1" dirty="0">
                <a:latin typeface="Courier"/>
              </a:rPr>
              <a:t>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date[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2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main()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2400" y="6096000"/>
            <a:ext cx="89154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Your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best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day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next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year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is a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Wednesday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around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February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14</a:t>
            </a:r>
          </a:p>
          <a:p>
            <a:pPr>
              <a:defRPr/>
            </a:pP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Next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year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be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careful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on a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Sunday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sv-SE" b="1" dirty="0" err="1">
                <a:solidFill>
                  <a:srgbClr val="000090"/>
                </a:solidFill>
                <a:latin typeface="Courier"/>
                <a:cs typeface="Courier"/>
              </a:rPr>
              <a:t>around</a:t>
            </a:r>
            <a:r>
              <a:rPr lang="sv-SE" b="1" dirty="0">
                <a:solidFill>
                  <a:srgbClr val="000090"/>
                </a:solidFill>
                <a:latin typeface="Courier"/>
                <a:cs typeface="Courier"/>
              </a:rPr>
              <a:t> November 10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5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/>
              <a:t>tuple method</a:t>
            </a:r>
            <a:endParaRPr lang="en-US" dirty="0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839200" cy="5410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b="1" dirty="0">
                <a:solidFill>
                  <a:srgbClr val="FF00FF"/>
                </a:solidFill>
              </a:rPr>
              <a:t>index(</a:t>
            </a:r>
            <a:r>
              <a:rPr lang="en-US" sz="2400" dirty="0"/>
              <a:t>x</a:t>
            </a:r>
            <a:r>
              <a:rPr lang="en-US" sz="2400" dirty="0">
                <a:solidFill>
                  <a:srgbClr val="FF00FF"/>
                </a:solidFill>
              </a:rPr>
              <a:t>)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returns the index of the first element from the left in the tuple with a value equal to x.  </a:t>
            </a:r>
          </a:p>
          <a:p>
            <a:pPr marL="0" lvl="1" indent="0">
              <a:buNone/>
            </a:pPr>
            <a:endParaRPr lang="en-US" sz="2400" dirty="0"/>
          </a:p>
          <a:p>
            <a:pPr marL="0" lvl="1" indent="0">
              <a:buNone/>
            </a:pPr>
            <a:r>
              <a:rPr lang="en-US" sz="2400" dirty="0"/>
              <a:t>Python throws an error if there is no such value in the list.  Because of this, index(x) is usually preceded by a check for that element using the </a:t>
            </a:r>
            <a:r>
              <a:rPr lang="en-US" sz="2400" b="1" dirty="0">
                <a:solidFill>
                  <a:srgbClr val="0000FF"/>
                </a:solidFill>
              </a:rPr>
              <a:t>in</a:t>
            </a:r>
            <a:r>
              <a:rPr lang="en-US" sz="2400" dirty="0"/>
              <a:t> operator. 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1000" y="3380363"/>
            <a:ext cx="8318500" cy="187743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tuple1 = (10, 20, 30, 40, 50, 55)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if 40 </a:t>
            </a:r>
            <a:r>
              <a:rPr lang="ro-RO" altLang="en-US" sz="1800" b="1" dirty="0">
                <a:solidFill>
                  <a:srgbClr val="0000FF"/>
                </a:solidFill>
                <a:latin typeface="Courier"/>
              </a:rPr>
              <a:t>in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 tuple1:			#check first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	index = tuple1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.index(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40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	print("40 is in position", index, "in the tuple")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else: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	print("40 is not in the tuple")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800" b="1" dirty="0">
              <a:latin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00" y="5421868"/>
            <a:ext cx="48006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90"/>
                </a:solidFill>
                <a:latin typeface="Courier"/>
                <a:cs typeface="Courier"/>
              </a:rPr>
              <a:t>40 is in position 3 in the tuple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3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77083"/>
            <a:ext cx="8839200" cy="5410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>
                <a:latin typeface="Calibri"/>
                <a:cs typeface="Calibri"/>
              </a:rPr>
              <a:t>Complete the </a:t>
            </a:r>
            <a:r>
              <a:rPr lang="ro-RO" altLang="en-US" sz="2400" dirty="0">
                <a:latin typeface="Courier"/>
                <a:cs typeface="Courier"/>
              </a:rPr>
              <a:t>get_uniques_tuple() </a:t>
            </a:r>
            <a:r>
              <a:rPr lang="en-US" sz="2400" dirty="0">
                <a:latin typeface="Calibri"/>
                <a:cs typeface="Calibri"/>
              </a:rPr>
              <a:t>function which returns a tuple made up of all the unique values in the parameter tuple, </a:t>
            </a:r>
            <a:r>
              <a:rPr lang="en-US" sz="2400" dirty="0" err="1">
                <a:latin typeface="Courier"/>
                <a:cs typeface="Courier"/>
              </a:rPr>
              <a:t>a_tuple</a:t>
            </a:r>
            <a:r>
              <a:rPr lang="en-US" sz="2400" dirty="0">
                <a:latin typeface="Calibri"/>
                <a:cs typeface="Calibri"/>
              </a:rPr>
              <a:t>.  You may find that you need to </a:t>
            </a:r>
            <a:r>
              <a:rPr lang="en-US" sz="2400" dirty="0">
                <a:cs typeface="Calibri"/>
              </a:rPr>
              <a:t>work with a list</a:t>
            </a:r>
            <a:r>
              <a:rPr lang="en-US" sz="2400" dirty="0">
                <a:latin typeface="Calibri"/>
                <a:cs typeface="Calibri"/>
              </a:rPr>
              <a:t>, and, finally, convert the list to a tuple.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81000" y="2077283"/>
            <a:ext cx="8534400" cy="424731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def 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get_uniques_tuple(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a_tuple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	a_tuple =</a:t>
            </a:r>
            <a:r>
              <a:rPr lang="ro-RO" altLang="en-US" sz="1800" b="1" dirty="0">
                <a:solidFill>
                  <a:srgbClr val="0000FF"/>
                </a:solidFill>
                <a:latin typeface="Courier"/>
              </a:rPr>
              <a:t> 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get_uniques_tuple(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(3, 4, 5, 6, 3, 2, 9, 4, 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5, 6, 2, 9)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	print("Without duplicates", a_tuple)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main()</a:t>
            </a:r>
            <a:endParaRPr lang="ro-RO" altLang="en-US" sz="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9800" y="6248400"/>
            <a:ext cx="54864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o-RO" b="1" dirty="0">
                <a:solidFill>
                  <a:srgbClr val="000090"/>
                </a:solidFill>
                <a:latin typeface="Courier"/>
                <a:cs typeface="Courier"/>
              </a:rPr>
              <a:t>Without duplicates (3, 4, 5, 6, 2, 9)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72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57200"/>
            <a:ext cx="8839200" cy="541020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sz="2400" dirty="0">
                <a:latin typeface="Calibri"/>
                <a:cs typeface="Calibri"/>
              </a:rPr>
              <a:t>Complete </a:t>
            </a:r>
            <a:r>
              <a:rPr lang="en-US" sz="2400" dirty="0">
                <a:latin typeface="Courier"/>
                <a:cs typeface="Courier"/>
              </a:rPr>
              <a:t>the </a:t>
            </a:r>
            <a:r>
              <a:rPr lang="en-US" altLang="en-US" sz="2400" dirty="0" err="1">
                <a:latin typeface="Courier"/>
                <a:cs typeface="Courier"/>
              </a:rPr>
              <a:t>carry_out_transactions</a:t>
            </a:r>
            <a:r>
              <a:rPr lang="ro-RO" altLang="en-US" sz="2400" dirty="0">
                <a:latin typeface="Courier"/>
                <a:cs typeface="Courier"/>
              </a:rPr>
              <a:t>() </a:t>
            </a:r>
            <a:r>
              <a:rPr lang="en-US" sz="2400" dirty="0">
                <a:latin typeface="Calibri"/>
                <a:cs typeface="Calibri"/>
              </a:rPr>
              <a:t>function which is passed an initial balance and a tuple of transactions (positive and negative amounts).  The function returns a tuple made up of three values: the final balance, the sum of all the deposits and the sum of all the withdrawals.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28600" y="2362200"/>
            <a:ext cx="8763000" cy="4370428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def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carry_out_transactions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balance, transactions_tuple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ro-RO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def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en-US" altLang="en-US" sz="1800" b="1" dirty="0">
                <a:latin typeface="Courier"/>
                <a:cs typeface="Courier"/>
              </a:rPr>
              <a:t>	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  <a:cs typeface="Courier"/>
              </a:rPr>
              <a:t>results</a:t>
            </a:r>
            <a:r>
              <a:rPr lang="en-US" altLang="en-US" sz="1800" b="1" dirty="0">
                <a:latin typeface="Courier"/>
                <a:cs typeface="Courier"/>
              </a:rPr>
              <a:t> 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=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carry_out_transactions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5400, (100, -400,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500,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-800, 600, -100, - 200, 50, 0, -200)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endParaRPr lang="en-US" altLang="en-US" sz="8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en-US" altLang="en-US" sz="1800" b="1" dirty="0">
                <a:latin typeface="Courier"/>
              </a:rPr>
              <a:t>	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print("Balance $",</a:t>
            </a:r>
            <a:r>
              <a:rPr lang="en-US" altLang="en-US" sz="1800" b="1" dirty="0">
                <a:latin typeface="Courier"/>
              </a:rPr>
              <a:t> 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results[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0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]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, ", deposits $", 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results[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1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]</a:t>
            </a:r>
            <a:r>
              <a:rPr lang="en-US" altLang="en-US" sz="1800" b="1" dirty="0">
                <a:latin typeface="Courier"/>
              </a:rPr>
              <a:t>, </a:t>
            </a:r>
          </a:p>
          <a:p>
            <a:pPr algn="r"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", withdrawals $"</a:t>
            </a:r>
            <a:r>
              <a:rPr lang="en-US" altLang="en-US" sz="1800" b="1" dirty="0">
                <a:latin typeface="Courier"/>
              </a:rPr>
              <a:t>, 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results[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2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]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sep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="")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en-US" altLang="en-US" sz="1800" b="1" dirty="0">
                <a:latin typeface="Courier"/>
              </a:rPr>
              <a:t>	</a:t>
            </a:r>
            <a:endParaRPr lang="ro-RO" altLang="en-US" sz="1800" b="1" dirty="0"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74700" algn="l"/>
              </a:tabLst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main()</a:t>
            </a:r>
            <a:endParaRPr lang="ro-RO" altLang="en-US" sz="800" b="1" dirty="0">
              <a:solidFill>
                <a:srgbClr val="000090"/>
              </a:solidFill>
              <a:latin typeface="Courier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6477000"/>
            <a:ext cx="7086600" cy="369332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o-RO" b="1" dirty="0">
                <a:solidFill>
                  <a:srgbClr val="000090"/>
                </a:solidFill>
                <a:latin typeface="Courier"/>
                <a:cs typeface="Courier"/>
              </a:rPr>
              <a:t>Balance $4950, deposits $1250, withdrawals $1700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72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Why tuples?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096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Tuples cannot be inadvertently changed (remember they are immutable).  They are a useful tool if you want to use read-only information.</a:t>
            </a:r>
          </a:p>
          <a:p>
            <a:r>
              <a:rPr lang="en-US" dirty="0"/>
              <a:t>Tuples are immutable and can be used where only immutable objects can be used ( this becomes important later in course).</a:t>
            </a:r>
          </a:p>
          <a:p>
            <a:r>
              <a:rPr lang="en-US" dirty="0"/>
              <a:t>Processing tuples is faster than processing lists.</a:t>
            </a:r>
          </a:p>
          <a:p>
            <a:r>
              <a:rPr lang="en-US" dirty="0"/>
              <a:t>Assignment to multiple variables (packed inside a tuple) can be done </a:t>
            </a:r>
          </a:p>
          <a:p>
            <a:pPr marL="0" indent="0">
              <a:buNone/>
            </a:pPr>
            <a:r>
              <a:rPr lang="en-US" dirty="0"/>
              <a:t>   on the same line of code.</a:t>
            </a:r>
          </a:p>
          <a:p>
            <a:r>
              <a:rPr lang="en-US" dirty="0"/>
              <a:t>A function can return multiple values (packed inside a tuple).</a:t>
            </a:r>
          </a:p>
          <a:p>
            <a:endParaRPr lang="en-US" dirty="0"/>
          </a:p>
          <a:p>
            <a:r>
              <a:rPr lang="en-US" dirty="0"/>
              <a:t>Tuples are processed more quickly than lists.  If you are not going to change the elements of a series of objects, use a tuple rather than a list.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3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end of this lecture, students should be able to:</a:t>
            </a:r>
          </a:p>
          <a:p>
            <a:pPr lvl="1"/>
            <a:r>
              <a:rPr lang="en-US" dirty="0"/>
              <a:t>understand</a:t>
            </a:r>
            <a:r>
              <a:rPr lang="en-US" altLang="en-US" dirty="0"/>
              <a:t> the tuple type</a:t>
            </a:r>
          </a:p>
          <a:p>
            <a:pPr lvl="1"/>
            <a:r>
              <a:rPr lang="en-US" altLang="en-US" dirty="0"/>
              <a:t>create tuples</a:t>
            </a:r>
          </a:p>
          <a:p>
            <a:pPr lvl="1"/>
            <a:r>
              <a:rPr lang="en-US" altLang="en-US" dirty="0"/>
              <a:t>manipulate code which contains tuples</a:t>
            </a:r>
          </a:p>
          <a:p>
            <a:pPr lvl="1"/>
            <a:r>
              <a:rPr lang="en-US" altLang="en-US" dirty="0"/>
              <a:t>return tuples</a:t>
            </a:r>
          </a:p>
          <a:p>
            <a:pPr lvl="1"/>
            <a:r>
              <a:rPr lang="en-US" altLang="en-US" dirty="0"/>
              <a:t>know the differences between tuples and lists</a:t>
            </a:r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839200" cy="5943600"/>
          </a:xfrm>
        </p:spPr>
        <p:txBody>
          <a:bodyPr>
            <a:normAutofit/>
          </a:bodyPr>
          <a:lstStyle/>
          <a:p>
            <a:r>
              <a:rPr lang="en-US" dirty="0"/>
              <a:t>A tuple stores data as a sequence</a:t>
            </a:r>
          </a:p>
          <a:p>
            <a:pPr lvl="1"/>
            <a:r>
              <a:rPr lang="en-US" dirty="0">
                <a:cs typeface="Calibri"/>
              </a:rPr>
              <a:t>The operators: </a:t>
            </a:r>
            <a:r>
              <a:rPr lang="en-US" dirty="0">
                <a:latin typeface="Calibri"/>
                <a:cs typeface="Calibri"/>
              </a:rPr>
              <a:t>+, * and in can be used with tuples</a:t>
            </a:r>
          </a:p>
          <a:p>
            <a:pPr lvl="1"/>
            <a:r>
              <a:rPr lang="en-US" dirty="0">
                <a:cs typeface="Calibri"/>
              </a:rPr>
              <a:t>We use a for … in … to iterate through the contents of a tuple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 err="1">
                <a:latin typeface="Calibri"/>
                <a:cs typeface="Calibri"/>
              </a:rPr>
              <a:t>len</a:t>
            </a:r>
            <a:r>
              <a:rPr lang="en-US" dirty="0">
                <a:latin typeface="Calibri"/>
                <a:cs typeface="Calibri"/>
              </a:rPr>
              <a:t>() returns the number of elements in a </a:t>
            </a:r>
            <a:r>
              <a:rPr lang="en-US" dirty="0">
                <a:cs typeface="Calibri"/>
              </a:rPr>
              <a:t>tuple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min() returns the minimum of the  elements in a </a:t>
            </a:r>
            <a:r>
              <a:rPr lang="en-US" dirty="0">
                <a:cs typeface="Calibri"/>
              </a:rPr>
              <a:t>tuple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max() returns the maximum of the elements in a </a:t>
            </a:r>
            <a:r>
              <a:rPr lang="en-US" dirty="0">
                <a:cs typeface="Calibri"/>
              </a:rPr>
              <a:t>tuple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sum() returns the sum of the elements in a </a:t>
            </a:r>
            <a:r>
              <a:rPr lang="en-US" dirty="0">
                <a:cs typeface="Calibri"/>
              </a:rPr>
              <a:t>tuple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Each element of the </a:t>
            </a:r>
            <a:r>
              <a:rPr lang="en-US" dirty="0">
                <a:cs typeface="Calibri"/>
              </a:rPr>
              <a:t>tuple can </a:t>
            </a:r>
            <a:r>
              <a:rPr lang="en-US" dirty="0">
                <a:latin typeface="Calibri"/>
                <a:cs typeface="Calibri"/>
              </a:rPr>
              <a:t>be accessed using the index operator.  The index can be negative (starting from the end of the </a:t>
            </a:r>
            <a:r>
              <a:rPr lang="en-US" dirty="0">
                <a:cs typeface="Calibri"/>
              </a:rPr>
              <a:t>tuple)</a:t>
            </a:r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Slices of </a:t>
            </a:r>
            <a:r>
              <a:rPr lang="en-US" dirty="0">
                <a:cs typeface="Calibri"/>
              </a:rPr>
              <a:t>tuple can </a:t>
            </a:r>
            <a:r>
              <a:rPr lang="en-US" dirty="0">
                <a:latin typeface="Calibri"/>
                <a:cs typeface="Calibri"/>
              </a:rPr>
              <a:t>be obtained by using [</a:t>
            </a:r>
            <a:r>
              <a:rPr lang="en-US" dirty="0" err="1">
                <a:latin typeface="Calibri"/>
                <a:cs typeface="Calibri"/>
              </a:rPr>
              <a:t>slice_start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slice_end</a:t>
            </a:r>
            <a:r>
              <a:rPr lang="en-US" dirty="0">
                <a:latin typeface="Calibri"/>
                <a:cs typeface="Calibri"/>
              </a:rPr>
              <a:t>: step]</a:t>
            </a:r>
          </a:p>
          <a:p>
            <a:pPr lvl="1"/>
            <a:r>
              <a:rPr lang="en-US" dirty="0">
                <a:latin typeface="Calibri"/>
                <a:cs typeface="Calibri"/>
              </a:rPr>
              <a:t>Tuples are immutable and therefore the elements of a tuple can be accessed but not changed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r>
              <a:rPr lang="en-US" dirty="0">
                <a:latin typeface="Calibri"/>
                <a:cs typeface="Calibri"/>
              </a:rPr>
              <a:t>Tuples can be converted into lists and vice versa</a:t>
            </a:r>
          </a:p>
          <a:p>
            <a:pPr lvl="1"/>
            <a:r>
              <a:rPr lang="en-US" dirty="0"/>
              <a:t>Assignment to multiple variables (packed inside a tuple) can be done on the same line of code.</a:t>
            </a:r>
          </a:p>
          <a:p>
            <a:pPr lvl="1"/>
            <a:r>
              <a:rPr lang="en-US" dirty="0"/>
              <a:t>A function can return multiple values (packed inside a tuple).</a:t>
            </a:r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8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28600" lvl="1" indent="0">
              <a:buNone/>
            </a:pPr>
            <a:r>
              <a:rPr lang="en-US" dirty="0">
                <a:cs typeface="Calibri"/>
              </a:rPr>
              <a:t>tuple1 = (5, 7, 2, 6, 4, 3, 9) </a:t>
            </a:r>
          </a:p>
          <a:p>
            <a:pPr marL="228600" lvl="1" indent="0">
              <a:buNone/>
            </a:pPr>
            <a:r>
              <a:rPr lang="en-US" dirty="0">
                <a:cs typeface="Calibri"/>
              </a:rPr>
              <a:t>tuple2 = (6, )</a:t>
            </a:r>
          </a:p>
          <a:p>
            <a:pPr marL="228600" lvl="1" indent="0">
              <a:buNone/>
            </a:pPr>
            <a:r>
              <a:rPr lang="en-US" dirty="0">
                <a:latin typeface="Calibri"/>
                <a:cs typeface="Calibri"/>
              </a:rPr>
              <a:t>for element in 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:</a:t>
            </a:r>
          </a:p>
          <a:p>
            <a:pPr marL="411480" lvl="2" indent="0">
              <a:buNone/>
            </a:pPr>
            <a:r>
              <a:rPr lang="en-US" dirty="0">
                <a:latin typeface="Calibri"/>
                <a:cs typeface="Calibri"/>
              </a:rPr>
              <a:t>	…</a:t>
            </a:r>
          </a:p>
          <a:p>
            <a:pPr marL="411480" lvl="2" indent="0">
              <a:buNone/>
            </a:pPr>
            <a:endParaRPr lang="en-US" dirty="0">
              <a:latin typeface="Calibri"/>
              <a:cs typeface="Calibri"/>
            </a:endParaRPr>
          </a:p>
          <a:p>
            <a:pPr marL="228600" lvl="1" indent="0">
              <a:buNone/>
            </a:pPr>
            <a:r>
              <a:rPr lang="en-US" dirty="0" err="1">
                <a:latin typeface="Calibri"/>
                <a:cs typeface="Calibri"/>
              </a:rPr>
              <a:t>number_of_elements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 err="1">
                <a:latin typeface="Calibri"/>
                <a:cs typeface="Calibri"/>
              </a:rPr>
              <a:t>len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) </a:t>
            </a:r>
          </a:p>
          <a:p>
            <a:pPr marL="228600" lvl="1" indent="0">
              <a:buNone/>
            </a:pPr>
            <a:r>
              <a:rPr lang="en-US" dirty="0" err="1">
                <a:cs typeface="Calibri"/>
              </a:rPr>
              <a:t>min_value</a:t>
            </a:r>
            <a:r>
              <a:rPr lang="en-US" dirty="0">
                <a:cs typeface="Calibri"/>
              </a:rPr>
              <a:t> = min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) </a:t>
            </a:r>
          </a:p>
          <a:p>
            <a:pPr marL="228600" lvl="1" indent="0">
              <a:buNone/>
            </a:pPr>
            <a:r>
              <a:rPr lang="en-US" dirty="0" err="1">
                <a:cs typeface="Calibri"/>
              </a:rPr>
              <a:t>max_value</a:t>
            </a:r>
            <a:r>
              <a:rPr lang="en-US" dirty="0">
                <a:cs typeface="Calibri"/>
              </a:rPr>
              <a:t> = max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) </a:t>
            </a:r>
          </a:p>
          <a:p>
            <a:pPr marL="228600" lvl="1" indent="0">
              <a:buNone/>
            </a:pPr>
            <a:r>
              <a:rPr lang="en-US" dirty="0">
                <a:cs typeface="Calibri"/>
              </a:rPr>
              <a:t>total = sum</a:t>
            </a:r>
            <a:r>
              <a:rPr lang="en-US" dirty="0">
                <a:latin typeface="Calibri"/>
                <a:cs typeface="Calibri"/>
              </a:rPr>
              <a:t>(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) </a:t>
            </a:r>
          </a:p>
          <a:p>
            <a:pPr marL="228600" lvl="1" indent="0">
              <a:buNone/>
            </a:pPr>
            <a:r>
              <a:rPr lang="en-US" dirty="0" err="1">
                <a:latin typeface="Calibri"/>
                <a:cs typeface="Calibri"/>
              </a:rPr>
              <a:t>element_from_end</a:t>
            </a:r>
            <a:r>
              <a:rPr lang="en-US" dirty="0">
                <a:latin typeface="Calibri"/>
                <a:cs typeface="Calibri"/>
              </a:rPr>
              <a:t> = 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[-2]</a:t>
            </a:r>
          </a:p>
          <a:p>
            <a:pPr marL="228600" lvl="1" indent="0">
              <a:buNone/>
            </a:pPr>
            <a:r>
              <a:rPr lang="en-US" dirty="0">
                <a:latin typeface="Calibri"/>
                <a:cs typeface="Calibri"/>
              </a:rPr>
              <a:t>tuple2 = 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[1:5:2]</a:t>
            </a:r>
          </a:p>
          <a:p>
            <a:pPr marL="228600" lvl="1" indent="0">
              <a:buNone/>
            </a:pPr>
            <a:r>
              <a:rPr lang="en-US" dirty="0">
                <a:latin typeface="Calibri"/>
                <a:cs typeface="Calibri"/>
              </a:rPr>
              <a:t>position = </a:t>
            </a:r>
            <a:r>
              <a:rPr lang="en-US" dirty="0">
                <a:cs typeface="Calibri"/>
              </a:rPr>
              <a:t>tuple1</a:t>
            </a:r>
            <a:r>
              <a:rPr lang="en-US" dirty="0">
                <a:latin typeface="Calibri"/>
                <a:cs typeface="Calibri"/>
              </a:rPr>
              <a:t>.index(3) </a:t>
            </a:r>
          </a:p>
          <a:p>
            <a:pPr marL="228600" lvl="1" indent="0">
              <a:buNone/>
            </a:pPr>
            <a:r>
              <a:rPr lang="en-US" dirty="0">
                <a:latin typeface="Calibri"/>
                <a:cs typeface="Calibri"/>
              </a:rPr>
              <a:t>tuple3 = </a:t>
            </a:r>
            <a:r>
              <a:rPr lang="en-US" dirty="0">
                <a:cs typeface="Calibri"/>
              </a:rPr>
              <a:t>tuple([8, 4, 9])</a:t>
            </a:r>
          </a:p>
          <a:p>
            <a:pPr marL="228600" lvl="1" indent="0">
              <a:buNone/>
            </a:pPr>
            <a:r>
              <a:rPr lang="en-US" dirty="0">
                <a:cs typeface="Calibri"/>
              </a:rPr>
              <a:t>list1 = list(tuple1)</a:t>
            </a:r>
          </a:p>
          <a:p>
            <a:pPr marL="228600" lvl="1" indent="0">
              <a:buNone/>
            </a:pPr>
            <a:r>
              <a:rPr lang="en-US" dirty="0">
                <a:cs typeface="Calibri"/>
              </a:rPr>
              <a:t>(a, b, c) = ("ant", "bee", "cat")</a:t>
            </a:r>
          </a:p>
          <a:p>
            <a:pPr marL="228600" lvl="1" indent="0">
              <a:buNone/>
            </a:pPr>
            <a:r>
              <a:rPr lang="en-US" dirty="0" err="1">
                <a:cs typeface="Calibri"/>
              </a:rPr>
              <a:t>def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get_results</a:t>
            </a:r>
            <a:r>
              <a:rPr lang="en-US" dirty="0">
                <a:cs typeface="Calibri"/>
              </a:rPr>
              <a:t>():</a:t>
            </a:r>
          </a:p>
          <a:p>
            <a:pPr marL="411480" lvl="2" indent="0">
              <a:buNone/>
            </a:pPr>
            <a:r>
              <a:rPr lang="en-US" dirty="0">
                <a:cs typeface="Calibri"/>
              </a:rPr>
              <a:t>  return (56, 23, 91)</a:t>
            </a: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46912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Understand various operators on lists</a:t>
            </a:r>
          </a:p>
          <a:p>
            <a:pPr lvl="1"/>
            <a:r>
              <a:rPr lang="en-US" dirty="0"/>
              <a:t>Understand various list methods</a:t>
            </a:r>
          </a:p>
          <a:p>
            <a:pPr lvl="1"/>
            <a:r>
              <a:rPr lang="en-US" dirty="0"/>
              <a:t>Lists are 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917D7-CAED-4B01-9DAC-FBBA5D32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850865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5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Creating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3810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Tuples</a:t>
            </a:r>
          </a:p>
          <a:p>
            <a:pPr lvl="1"/>
            <a:r>
              <a:rPr lang="en-GB" dirty="0"/>
              <a:t>The items of a tuple are enclosed inside a pair of parentheses, separated by commas even if there is only one item in the tuple</a:t>
            </a:r>
          </a:p>
          <a:p>
            <a:pPr lvl="1"/>
            <a:r>
              <a:rPr lang="en-US" dirty="0"/>
              <a:t>A tuple is an ordered sequence of items of any types</a:t>
            </a:r>
          </a:p>
          <a:p>
            <a:pPr lvl="1"/>
            <a:r>
              <a:rPr lang="en-US" dirty="0"/>
              <a:t>Tuples are sequences - the elements of a tuple have an order.</a:t>
            </a:r>
          </a:p>
          <a:p>
            <a:pPr lvl="1"/>
            <a:endParaRPr lang="en-US" sz="800" dirty="0"/>
          </a:p>
          <a:p>
            <a:r>
              <a:rPr lang="en-US" dirty="0"/>
              <a:t>Create Tuples</a:t>
            </a:r>
          </a:p>
          <a:p>
            <a:pPr lvl="1"/>
            <a:r>
              <a:rPr lang="en-US" dirty="0"/>
              <a:t>an empty tuple		</a:t>
            </a:r>
          </a:p>
          <a:p>
            <a:pPr marL="228600" lvl="1" indent="0">
              <a:buNone/>
            </a:pPr>
            <a:r>
              <a:rPr lang="en-US" dirty="0"/>
              <a:t>	</a:t>
            </a:r>
          </a:p>
          <a:p>
            <a:pPr lvl="1"/>
            <a:r>
              <a:rPr lang="en-US" dirty="0"/>
              <a:t>Other tuple creation examples: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114800" y="2667000"/>
            <a:ext cx="685800" cy="38100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828800" y="4038600"/>
            <a:ext cx="50038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tuple1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4, True, "Test", 34.8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828800" y="4953000"/>
            <a:ext cx="323215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tuple3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1, 2, "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jim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4800600" y="2667000"/>
            <a:ext cx="2401018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tuple1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tuple()</a:t>
            </a: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1828800" y="4495800"/>
            <a:ext cx="49530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tuple2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"red", "blue"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latin typeface="Courier"/>
              </a:rPr>
              <a:t> </a:t>
            </a: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828800" y="5410200"/>
            <a:ext cx="32766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tuple4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3,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latin typeface="Courier"/>
              </a:rPr>
              <a:t>  </a:t>
            </a: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2362200" y="2667000"/>
            <a:ext cx="1708408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tuple1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2706" y="5791200"/>
            <a:ext cx="38862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Needs the comma if only one element in the tuple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91000" y="5830332"/>
            <a:ext cx="832731" cy="254000"/>
            <a:chOff x="4191000" y="6527800"/>
            <a:chExt cx="832731" cy="254000"/>
          </a:xfrm>
          <a:effectLst/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4191000" y="6527800"/>
              <a:ext cx="0" cy="254000"/>
            </a:xfrm>
            <a:prstGeom prst="straightConnector1">
              <a:avLst/>
            </a:prstGeom>
            <a:ln w="9525" cmpd="sng">
              <a:solidFill>
                <a:srgbClr val="00009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191000" y="6781800"/>
              <a:ext cx="832731" cy="0"/>
            </a:xfrm>
            <a:prstGeom prst="line">
              <a:avLst/>
            </a:prstGeom>
            <a:ln>
              <a:solidFill>
                <a:srgbClr val="00009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475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Creating Tuples with a single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Create Tuples</a:t>
            </a:r>
          </a:p>
          <a:p>
            <a:pPr lvl="1"/>
            <a:r>
              <a:rPr lang="en-US" dirty="0"/>
              <a:t>If the tuple contains a single element, a comma is added after the element. This is required as, otherwise, there would be confusion between a tuple and a </a:t>
            </a:r>
            <a:r>
              <a:rPr lang="en-US" dirty="0" err="1"/>
              <a:t>parenthesised</a:t>
            </a:r>
            <a:r>
              <a:rPr lang="en-US" dirty="0"/>
              <a:t> </a:t>
            </a:r>
            <a:r>
              <a:rPr lang="en-US" dirty="0" err="1"/>
              <a:t>obect</a:t>
            </a:r>
            <a:r>
              <a:rPr lang="en-US" dirty="0"/>
              <a:t>, e.g., ( (5) is the same as the integer 5).</a:t>
            </a:r>
          </a:p>
          <a:p>
            <a:endParaRPr lang="en-US" dirty="0"/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200400" y="2286000"/>
            <a:ext cx="1985452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tuple1 = 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5,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 </a:t>
            </a: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52400" y="3276600"/>
            <a:ext cx="8991600" cy="64633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print( type(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(5,)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) )  #(5,) is a tuple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print( type(</a:t>
            </a:r>
            <a:r>
              <a:rPr lang="ro-RO" altLang="en-US" sz="1800" b="1" dirty="0">
                <a:solidFill>
                  <a:srgbClr val="FF00FF"/>
                </a:solidFill>
                <a:latin typeface="Courier"/>
              </a:rPr>
              <a:t>(5)</a:t>
            </a:r>
            <a:r>
              <a:rPr lang="ro-RO" altLang="en-US" sz="1800" b="1" dirty="0">
                <a:solidFill>
                  <a:srgbClr val="000090"/>
                </a:solidFill>
                <a:latin typeface="Courier"/>
              </a:rPr>
              <a:t>) )   #(5) is an int (with parentheses around it)</a:t>
            </a:r>
            <a:endParaRPr lang="en-US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2400" y="4114800"/>
            <a:ext cx="49530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class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 '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tuple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'&gt;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&lt;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class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 '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int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'&gt;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6324600"/>
            <a:ext cx="7010400" cy="338554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90"/>
                </a:solidFill>
              </a:rPr>
              <a:t>Note that </a:t>
            </a:r>
            <a:r>
              <a:rPr lang="en-US" sz="1600" b="1" dirty="0">
                <a:solidFill>
                  <a:srgbClr val="0000FF"/>
                </a:solidFill>
              </a:rPr>
              <a:t>tuple </a:t>
            </a:r>
            <a:r>
              <a:rPr lang="en-US" sz="1600" b="1" dirty="0">
                <a:solidFill>
                  <a:srgbClr val="000090"/>
                </a:solidFill>
              </a:rPr>
              <a:t>is a built-in type and it should not be used as a variable name.</a:t>
            </a:r>
          </a:p>
        </p:txBody>
      </p:sp>
    </p:spTree>
    <p:extLst>
      <p:ext uri="{BB962C8B-B14F-4D97-AF65-F5344CB8AC3E}">
        <p14:creationId xmlns:p14="http://schemas.microsoft.com/office/powerpoint/2010/main" val="133546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Printing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457200"/>
            <a:ext cx="8763000" cy="4691211"/>
          </a:xfrm>
        </p:spPr>
        <p:txBody>
          <a:bodyPr>
            <a:normAutofit/>
          </a:bodyPr>
          <a:lstStyle/>
          <a:p>
            <a:pPr lvl="1"/>
            <a:endParaRPr lang="en-US" sz="800" dirty="0"/>
          </a:p>
          <a:p>
            <a:r>
              <a:rPr lang="en-US" dirty="0"/>
              <a:t>Printing the elements of tuples</a:t>
            </a:r>
          </a:p>
          <a:p>
            <a:pPr lvl="1"/>
            <a:r>
              <a:rPr lang="en-US" dirty="0"/>
              <a:t>Use the print() function to print the elements of the tuple.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533400" y="1600200"/>
            <a:ext cx="7543800" cy="152400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  <a:endParaRPr lang="en-US" altLang="en-US" sz="1800" b="1" dirty="0">
              <a:solidFill>
                <a:srgbClr val="FF00FF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tuple2 = ("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abcdef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",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ghij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", "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klmno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tuple2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  <a:endParaRPr lang="en-US" altLang="en-US" sz="1800" b="1" dirty="0">
              <a:solidFill>
                <a:srgbClr val="FF00FF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" y="3849469"/>
            <a:ext cx="4953000" cy="646331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(3, 6, 8)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('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abcdef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', '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ghij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', '</a:t>
            </a:r>
            <a:r>
              <a:rPr lang="da-DK" b="1" dirty="0" err="1">
                <a:solidFill>
                  <a:srgbClr val="000090"/>
                </a:solidFill>
                <a:latin typeface="Courier"/>
                <a:cs typeface="Courier"/>
              </a:rPr>
              <a:t>klmno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')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6248400"/>
            <a:ext cx="4419600" cy="338554"/>
          </a:xfrm>
          <a:prstGeom prst="rect">
            <a:avLst/>
          </a:prstGeom>
          <a:gradFill flip="none" rotWithShape="1">
            <a:gsLst>
              <a:gs pos="0">
                <a:srgbClr val="BF6CCE"/>
              </a:gs>
              <a:gs pos="100000">
                <a:srgbClr val="FFFFFF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0090"/>
                </a:solidFill>
              </a:rPr>
              <a:t>Note that tuples use </a:t>
            </a:r>
            <a:r>
              <a:rPr lang="en-US" sz="1600" b="1" dirty="0">
                <a:solidFill>
                  <a:srgbClr val="0000FF"/>
                </a:solidFill>
              </a:rPr>
              <a:t>round brackets</a:t>
            </a:r>
            <a:r>
              <a:rPr lang="en-US" sz="1600" b="1" dirty="0">
                <a:solidFill>
                  <a:srgbClr val="0000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0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Accessing the elements of a 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6858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Accessing tuple elements</a:t>
            </a:r>
          </a:p>
          <a:p>
            <a:pPr lvl="1"/>
            <a:r>
              <a:rPr lang="en-US" dirty="0"/>
              <a:t>Each element in a tuple can be accessed using the index value (starting from index 0) and square brackets.</a:t>
            </a:r>
          </a:p>
          <a:p>
            <a:pPr lvl="1"/>
            <a:r>
              <a:rPr lang="en-US" dirty="0"/>
              <a:t>The elements of a tuple can be accessed from the end of the tuple backwards using a negative index.</a:t>
            </a:r>
          </a:p>
          <a:p>
            <a:pPr lvl="1"/>
            <a:r>
              <a:rPr lang="en-US" dirty="0"/>
              <a:t>for … in loop can be used to visit each element of a tuple (iterate through the tuple).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457200" y="2895600"/>
            <a:ext cx="7543800" cy="313932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("1.",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latin typeface="Courier"/>
                <a:cs typeface="Courier"/>
              </a:rPr>
              <a:t>,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2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latin typeface="Courier"/>
                <a:cs typeface="Courier"/>
              </a:rPr>
              <a:t>0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("2.",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-2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,</a:t>
            </a:r>
            <a:r>
              <a:rPr lang="fr-FR" altLang="en-US" sz="1800" b="1" dirty="0"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-3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tuple2 = (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1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,</a:t>
            </a:r>
            <a:r>
              <a:rPr lang="fr-FR" altLang="en-US" sz="1800" b="1" dirty="0"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2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], tuple1[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0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]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, 1, 7)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("3.", tuple2)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endParaRPr lang="fr-FR" altLang="en-US" sz="1800" b="1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for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element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in</a:t>
            </a:r>
            <a:r>
              <a:rPr lang="fr-FR" altLang="en-US" sz="1800" b="1" dirty="0"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tuple2: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	if 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element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 &gt; 3: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04800" algn="l"/>
                <a:tab pos="723900" algn="l"/>
              </a:tabLst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		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element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  <a:endParaRPr lang="en-US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91200" y="4724400"/>
            <a:ext cx="3200400" cy="2031325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1. 6 8 3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2. 6 3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3. (6, 8, 3, 1, 7)</a:t>
            </a:r>
          </a:p>
          <a:p>
            <a:pPr>
              <a:defRPr/>
            </a:pPr>
            <a:endParaRPr lang="da-DK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6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8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7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59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+, * and in operators and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US" dirty="0"/>
              <a:t>Operators </a:t>
            </a:r>
            <a:r>
              <a:rPr lang="en-US" b="1" dirty="0">
                <a:solidFill>
                  <a:srgbClr val="FF00FF"/>
                </a:solidFill>
              </a:rPr>
              <a:t>+</a:t>
            </a:r>
            <a:r>
              <a:rPr lang="en-US" dirty="0"/>
              <a:t> (concatenate), </a:t>
            </a:r>
            <a:r>
              <a:rPr lang="en-US" b="1" dirty="0">
                <a:solidFill>
                  <a:srgbClr val="FF00FF"/>
                </a:solidFill>
              </a:rPr>
              <a:t>*</a:t>
            </a:r>
            <a:r>
              <a:rPr lang="en-US" dirty="0"/>
              <a:t> (repeat), and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b="1" dirty="0">
                <a:solidFill>
                  <a:srgbClr val="FF00FF"/>
                </a:solidFill>
              </a:rPr>
              <a:t>in</a:t>
            </a:r>
            <a:r>
              <a:rPr lang="en-US" dirty="0">
                <a:solidFill>
                  <a:srgbClr val="FF00FF"/>
                </a:solidFill>
              </a:rPr>
              <a:t> </a:t>
            </a:r>
            <a:r>
              <a:rPr lang="en-US" dirty="0"/>
              <a:t>(membership) can be used with tuples.  The result of the </a:t>
            </a:r>
            <a:r>
              <a:rPr lang="en-US" b="1" dirty="0">
                <a:solidFill>
                  <a:srgbClr val="FF00FF"/>
                </a:solidFill>
              </a:rPr>
              <a:t>+</a:t>
            </a:r>
            <a:r>
              <a:rPr lang="en-US" dirty="0"/>
              <a:t> and </a:t>
            </a:r>
            <a:r>
              <a:rPr lang="en-US" b="1" dirty="0">
                <a:solidFill>
                  <a:srgbClr val="FF00FF"/>
                </a:solidFill>
              </a:rPr>
              <a:t>* </a:t>
            </a:r>
            <a:r>
              <a:rPr lang="en-US" dirty="0"/>
              <a:t>operators is a </a:t>
            </a:r>
            <a:r>
              <a:rPr lang="en-US" b="1" dirty="0">
                <a:solidFill>
                  <a:srgbClr val="0000FF"/>
                </a:solidFill>
              </a:rPr>
              <a:t>new</a:t>
            </a:r>
            <a:r>
              <a:rPr lang="en-US" dirty="0"/>
              <a:t> tuple object.</a:t>
            </a:r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2070080"/>
            <a:ext cx="7162800" cy="379732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tuple2 = (5, 1, 0, 4)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tuple3 = tuple2 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  <a:cs typeface="Courier"/>
              </a:rPr>
              <a:t>+</a:t>
            </a:r>
            <a:r>
              <a:rPr lang="fr-FR" altLang="en-US" sz="1800" b="1" dirty="0"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tuple1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tuple4 = tuple1 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  <a:cs typeface="Courier"/>
              </a:rPr>
              <a:t>*</a:t>
            </a:r>
            <a:r>
              <a:rPr lang="fr-FR" altLang="en-US" sz="24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fr-FR" altLang="en-US" sz="2400" b="1" dirty="0">
                <a:solidFill>
                  <a:srgbClr val="000090"/>
                </a:solidFill>
                <a:latin typeface="Courier"/>
                <a:cs typeface="Courier"/>
              </a:rPr>
              <a:t>3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(0 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  <a:cs typeface="Courier"/>
              </a:rPr>
              <a:t>in</a:t>
            </a:r>
            <a:r>
              <a:rPr lang="fr-FR" altLang="en-US" sz="1800" b="1" dirty="0"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(0 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  <a:cs typeface="Courier"/>
              </a:rPr>
              <a:t>in</a:t>
            </a:r>
            <a:r>
              <a:rPr lang="fr-FR" altLang="en-US" sz="1800" b="1" dirty="0">
                <a:latin typeface="Courier"/>
                <a:cs typeface="Courier"/>
              </a:rPr>
              <a:t>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tuple2)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("1.", tuple1)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("2.", tuple2)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("3.", tuple3)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("4.", tuple4)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10000" y="4953000"/>
            <a:ext cx="4495800" cy="1754327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False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True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1. (3, 6, 8)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2. (5, 1, 0, 4)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3. (5, 1, 0, 4, 3, 6, 8)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4. (3, 6, 8, 3, 6, 8, 3, 6, 8)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263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Slicing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533400"/>
            <a:ext cx="8763000" cy="4691211"/>
          </a:xfrm>
        </p:spPr>
        <p:txBody>
          <a:bodyPr>
            <a:normAutofit/>
          </a:bodyPr>
          <a:lstStyle/>
          <a:p>
            <a:pPr lvl="1"/>
            <a:endParaRPr lang="en-US" sz="800" dirty="0"/>
          </a:p>
          <a:p>
            <a:r>
              <a:rPr lang="en-US" dirty="0"/>
              <a:t>Tuples can be sliced in the same way as strings and lists are sliced. The result is a new tuple.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381000" y="1903273"/>
            <a:ext cx="8534400" cy="175432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 = (3, 6, 8, 0, 1, 2, 7)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endParaRPr lang="fr-FR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"1.",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tuple1[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</a:rPr>
              <a:t>0:6:2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])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"2.",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tuple1[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</a:rPr>
              <a:t>2:7:3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])</a:t>
            </a:r>
          </a:p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fr-FR" altLang="en-US" sz="1800" b="1" dirty="0" err="1">
                <a:solidFill>
                  <a:srgbClr val="000090"/>
                </a:solidFill>
                <a:latin typeface="Courier"/>
              </a:rPr>
              <a:t>print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"3.", 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tuple1[</a:t>
            </a:r>
            <a:r>
              <a:rPr lang="fr-FR" altLang="en-US" sz="2400" b="1" dirty="0">
                <a:solidFill>
                  <a:srgbClr val="FF00FF"/>
                </a:solidFill>
                <a:latin typeface="Courier"/>
              </a:rPr>
              <a:t>5:1:-1</a:t>
            </a:r>
            <a:r>
              <a:rPr lang="fr-FR" altLang="en-US" sz="1800" b="1" dirty="0">
                <a:solidFill>
                  <a:srgbClr val="000090"/>
                </a:solidFill>
                <a:latin typeface="Courier"/>
              </a:rPr>
              <a:t>])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400" y="4105870"/>
            <a:ext cx="4038600" cy="923330"/>
          </a:xfrm>
          <a:prstGeom prst="rect">
            <a:avLst/>
          </a:prstGeom>
          <a:solidFill>
            <a:srgbClr val="E3EBF3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1. (3, 8, 1)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2. (8, 2)</a:t>
            </a:r>
          </a:p>
          <a:p>
            <a:pPr>
              <a:defRPr/>
            </a:pP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3. (2, 1</a:t>
            </a:r>
            <a:r>
              <a:rPr lang="da-DK" b="1">
                <a:solidFill>
                  <a:srgbClr val="000090"/>
                </a:solidFill>
                <a:latin typeface="Courier"/>
                <a:cs typeface="Courier"/>
              </a:rPr>
              <a:t>, 0, </a:t>
            </a:r>
            <a:r>
              <a:rPr lang="da-DK" b="1" dirty="0">
                <a:solidFill>
                  <a:srgbClr val="000090"/>
                </a:solidFill>
                <a:latin typeface="Courier"/>
                <a:cs typeface="Courier"/>
              </a:rPr>
              <a:t>8)</a:t>
            </a:r>
            <a:endParaRPr lang="en-US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534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11491</TotalTime>
  <Words>2364</Words>
  <Application>Microsoft Office PowerPoint</Application>
  <PresentationFormat>On-screen Show (4:3)</PresentationFormat>
  <Paragraphs>398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</vt:lpstr>
      <vt:lpstr>Wingdings</vt:lpstr>
      <vt:lpstr>Wingdings 3</vt:lpstr>
      <vt:lpstr>Composite</vt:lpstr>
      <vt:lpstr> </vt:lpstr>
      <vt:lpstr>Learning outcomes</vt:lpstr>
      <vt:lpstr>Recap</vt:lpstr>
      <vt:lpstr> Creating Tuples</vt:lpstr>
      <vt:lpstr> Creating Tuples with a single element</vt:lpstr>
      <vt:lpstr>Printing tuples</vt:lpstr>
      <vt:lpstr>Accessing the elements of a tuple</vt:lpstr>
      <vt:lpstr>+, * and in operators and tuples</vt:lpstr>
      <vt:lpstr>Slicing tuples</vt:lpstr>
      <vt:lpstr>Tuples are immutable</vt:lpstr>
      <vt:lpstr>Complete the output</vt:lpstr>
      <vt:lpstr>Converting tuples into lists</vt:lpstr>
      <vt:lpstr>Converting lists into tuples</vt:lpstr>
      <vt:lpstr>Multiple assignment</vt:lpstr>
      <vt:lpstr>Returning more than one value</vt:lpstr>
      <vt:lpstr>A tuple method</vt:lpstr>
      <vt:lpstr>Exercise</vt:lpstr>
      <vt:lpstr>Exercise</vt:lpstr>
      <vt:lpstr>Why tuples?</vt:lpstr>
      <vt:lpstr>Summary</vt:lpstr>
      <vt:lpstr>Python features used in this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Damir Azhar</cp:lastModifiedBy>
  <cp:revision>343</cp:revision>
  <cp:lastPrinted>2017-09-21T04:34:54Z</cp:lastPrinted>
  <dcterms:created xsi:type="dcterms:W3CDTF">2006-08-16T00:00:00Z</dcterms:created>
  <dcterms:modified xsi:type="dcterms:W3CDTF">2020-01-22T04:30:40Z</dcterms:modified>
</cp:coreProperties>
</file>