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15" r:id="rId4"/>
    <p:sldId id="367" r:id="rId5"/>
    <p:sldId id="390" r:id="rId6"/>
    <p:sldId id="391" r:id="rId7"/>
    <p:sldId id="408" r:id="rId8"/>
    <p:sldId id="409" r:id="rId9"/>
    <p:sldId id="399" r:id="rId10"/>
    <p:sldId id="392" r:id="rId11"/>
    <p:sldId id="393" r:id="rId12"/>
    <p:sldId id="400" r:id="rId13"/>
    <p:sldId id="405" r:id="rId14"/>
    <p:sldId id="397" r:id="rId15"/>
    <p:sldId id="406" r:id="rId16"/>
    <p:sldId id="398" r:id="rId17"/>
    <p:sldId id="394" r:id="rId18"/>
    <p:sldId id="402" r:id="rId19"/>
    <p:sldId id="401" r:id="rId20"/>
    <p:sldId id="407" r:id="rId21"/>
    <p:sldId id="311" r:id="rId22"/>
    <p:sldId id="312" r:id="rId23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F6CCE"/>
    <a:srgbClr val="33A3FF"/>
    <a:srgbClr val="FF00FF"/>
    <a:srgbClr val="00FF00"/>
    <a:srgbClr val="D7F7FF"/>
    <a:srgbClr val="E3EBF3"/>
    <a:srgbClr val="E3D9D9"/>
    <a:srgbClr val="D8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14" autoAdjust="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dirty="0">
                <a:latin typeface="Calibri"/>
                <a:cs typeface="Calibri"/>
              </a:rPr>
              <a:t>CompSci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9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28/01/2020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0"/>
            <a:ext cx="7680960" cy="3291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/>
              <a:t>CompSci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12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13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14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15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16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17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18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19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20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098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4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5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6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7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8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9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64600" cy="584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11480" indent="-182880">
              <a:buFont typeface="Arial"/>
              <a:buChar char="•"/>
              <a:defRPr/>
            </a:lvl2pPr>
            <a:lvl3pPr marL="594360" indent="-182880">
              <a:buFont typeface="Arial"/>
              <a:buChar char="•"/>
              <a:defRPr/>
            </a:lvl3pPr>
            <a:lvl4pPr marL="777240" indent="-182880">
              <a:buFont typeface="Arial"/>
              <a:buChar char="•"/>
              <a:defRPr/>
            </a:lvl4pPr>
            <a:lvl5pPr marL="960120" indent="-182880">
              <a:buFont typeface="Arial"/>
              <a:buChar char="•"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229600" y="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486400" y="0"/>
            <a:ext cx="2743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0090"/>
                </a:solidFill>
              </a:defRPr>
            </a:lvl1pPr>
          </a:lstStyle>
          <a:p>
            <a:r>
              <a:rPr lang="en-US" dirty="0" err="1"/>
              <a:t>CompSci</a:t>
            </a:r>
            <a:r>
              <a:rPr lang="en-US" dirty="0"/>
              <a:t> 101 - Principles of Programming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>
          <a:solidFill>
            <a:srgbClr val="000090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38400" y="3581400"/>
            <a:ext cx="3962400" cy="213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2400" dirty="0">
                <a:solidFill>
                  <a:srgbClr val="000090"/>
                </a:solidFill>
                <a:latin typeface="Calibri"/>
                <a:cs typeface="Calibri"/>
              </a:rPr>
              <a:t>Lecture 20 – </a:t>
            </a:r>
            <a:r>
              <a:rPr lang="en-NZ" sz="2400" dirty="0">
                <a:solidFill>
                  <a:srgbClr val="000090"/>
                </a:solidFill>
                <a:latin typeface="Lucida Grande"/>
                <a:ea typeface="Lucida Grande"/>
                <a:cs typeface="Lucida Grande"/>
              </a:rPr>
              <a:t>Maintaining a text file of information</a:t>
            </a:r>
            <a:endParaRPr lang="en-NZ" sz="2400" dirty="0">
              <a:solidFill>
                <a:srgbClr val="00009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2209800" y="9906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NZ" dirty="0"/>
            </a:br>
            <a:r>
              <a:rPr lang="en-NZ" sz="5400" b="1" dirty="0"/>
              <a:t>COMPSCI 1  1</a:t>
            </a:r>
            <a:br>
              <a:rPr lang="en-NZ" dirty="0"/>
            </a:br>
            <a:r>
              <a:rPr lang="en-NZ" dirty="0"/>
              <a:t>Principles of Programming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7128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– load the stock into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91600" cy="55439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following slides all use the </a:t>
            </a:r>
            <a:r>
              <a:rPr lang="en-US" dirty="0" err="1"/>
              <a:t>stock.txt</a:t>
            </a:r>
            <a:r>
              <a:rPr lang="en-US" dirty="0"/>
              <a:t> file (see below).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US" sz="2400" dirty="0"/>
              <a:t>Read in contents of the stock file, and break up the contents of the file into a list of item records.  Each list item is a single line (a string) from the </a:t>
            </a:r>
            <a:r>
              <a:rPr lang="en-US" sz="2400" dirty="0" err="1"/>
              <a:t>stock.txt</a:t>
            </a:r>
            <a:r>
              <a:rPr lang="en-US" sz="2400" dirty="0"/>
              <a:t> file. (In the file each line defining an item is separated from the next item by a newline character, "\n").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458200" cy="431041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+mn-lt"/>
                <a:cs typeface="Calibri"/>
              </a:rPr>
              <a:t>load_stock</a:t>
            </a:r>
            <a:r>
              <a:rPr lang="en-US" altLang="en-US" sz="24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filename</a:t>
            </a:r>
            <a:r>
              <a:rPr lang="en-US" altLang="en-US" sz="24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32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5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= </a:t>
            </a:r>
            <a:r>
              <a:rPr lang="en-US" altLang="en-US" sz="2400" b="1" dirty="0" err="1">
                <a:solidFill>
                  <a:srgbClr val="0000FF"/>
                </a:solidFill>
                <a:latin typeface="+mn-lt"/>
                <a:cs typeface="Calibri"/>
              </a:rPr>
              <a:t>load_stock</a:t>
            </a:r>
            <a:r>
              <a:rPr lang="en-US" altLang="en-US" sz="24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"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stock.txt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"</a:t>
            </a:r>
            <a:r>
              <a:rPr lang="en-US" altLang="en-US" sz="24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600" b="1" dirty="0">
              <a:solidFill>
                <a:srgbClr val="0000FF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826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012" y="2743200"/>
            <a:ext cx="3978988" cy="2895600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91561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762000"/>
            <a:ext cx="7312468" cy="3683000"/>
          </a:xfrm>
          <a:prstGeom prst="rect">
            <a:avLst/>
          </a:prstGeom>
          <a:ln>
            <a:solidFill>
              <a:srgbClr val="00009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03036" cy="106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– find 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991600" cy="554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3441680"/>
            <a:ext cx="3581400" cy="3416320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Find an item from the list of strings.  The function will return the index. For example find </a:t>
            </a:r>
            <a:r>
              <a:rPr lang="en-US" sz="2400" b="1" dirty="0">
                <a:solidFill>
                  <a:srgbClr val="FF00FF"/>
                </a:solidFill>
              </a:rPr>
              <a:t>bc003 </a:t>
            </a:r>
            <a:r>
              <a:rPr lang="en-US" sz="2400" dirty="0">
                <a:solidFill>
                  <a:srgbClr val="000090"/>
                </a:solidFill>
              </a:rPr>
              <a:t>returns the index 2 because this item is in index 2 of the list. Find </a:t>
            </a:r>
            <a:r>
              <a:rPr lang="en-US" sz="2400" b="1" dirty="0">
                <a:solidFill>
                  <a:srgbClr val="FF00FF"/>
                </a:solidFill>
              </a:rPr>
              <a:t>bc023 </a:t>
            </a:r>
            <a:r>
              <a:rPr lang="en-US" sz="2400" dirty="0">
                <a:solidFill>
                  <a:srgbClr val="000090"/>
                </a:solidFill>
              </a:rPr>
              <a:t>returns the index -1 because this item does not exist in the list.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7000" y="3962400"/>
            <a:ext cx="1371600" cy="1077218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1600" b="1" dirty="0">
                <a:solidFill>
                  <a:srgbClr val="000090"/>
                </a:solidFill>
              </a:rPr>
              <a:t>Note </a:t>
            </a:r>
            <a:r>
              <a:rPr lang="en-US" sz="1600" b="1" dirty="0">
                <a:solidFill>
                  <a:srgbClr val="000090"/>
                </a:solidFill>
              </a:rPr>
              <a:t>that each element is a single string.</a:t>
            </a:r>
            <a:endParaRPr lang="en-NZ" sz="16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3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01846" cy="910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– find an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991600" cy="5543999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find_item_index</a:t>
            </a:r>
            <a:r>
              <a:rPr lang="en-US" sz="2800" dirty="0"/>
              <a:t>() function looks through the list of items to check whether the given code (e.g., </a:t>
            </a:r>
            <a:r>
              <a:rPr lang="fr-FR" sz="2800" dirty="0"/>
              <a:t>'</a:t>
            </a:r>
            <a:r>
              <a:rPr lang="en-US" sz="2800" dirty="0"/>
              <a:t>bc001</a:t>
            </a:r>
            <a:r>
              <a:rPr lang="fr-FR" sz="2800" dirty="0"/>
              <a:t>'</a:t>
            </a:r>
            <a:r>
              <a:rPr lang="en-US" sz="2800" dirty="0"/>
              <a:t>, </a:t>
            </a:r>
            <a:r>
              <a:rPr lang="fr-FR" sz="2800" dirty="0"/>
              <a:t>'</a:t>
            </a:r>
            <a:r>
              <a:rPr lang="en-US" sz="2800" dirty="0"/>
              <a:t>bc002</a:t>
            </a:r>
            <a:r>
              <a:rPr lang="fr-FR" sz="2800" dirty="0"/>
              <a:t>'</a:t>
            </a:r>
            <a:r>
              <a:rPr lang="en-US" sz="2800" dirty="0"/>
              <a:t>) exists.  </a:t>
            </a:r>
            <a:r>
              <a:rPr lang="en-US" sz="2800" b="1" dirty="0">
                <a:solidFill>
                  <a:srgbClr val="0000FF"/>
                </a:solidFill>
              </a:rPr>
              <a:t>Returns the index </a:t>
            </a:r>
            <a:r>
              <a:rPr lang="en-US" sz="2800" dirty="0"/>
              <a:t>if found, -1 if not found.</a:t>
            </a:r>
          </a:p>
          <a:p>
            <a:pPr lvl="1"/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52400" y="2053839"/>
            <a:ext cx="8458200" cy="472796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sz="2400" b="1" dirty="0" err="1">
                <a:solidFill>
                  <a:srgbClr val="000090"/>
                </a:solidFill>
                <a:latin typeface="+mn-lt"/>
              </a:rPr>
              <a:t>def</a:t>
            </a:r>
            <a:r>
              <a:rPr lang="en-US" sz="2400" b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n-lt"/>
              </a:rPr>
              <a:t>find_item_index</a:t>
            </a:r>
            <a:r>
              <a:rPr lang="en-US" sz="2400" b="1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000090"/>
                </a:solidFill>
                <a:latin typeface="+mn-lt"/>
              </a:rPr>
              <a:t>items_list</a:t>
            </a:r>
            <a:r>
              <a:rPr lang="en-US" sz="2400" b="1" dirty="0">
                <a:solidFill>
                  <a:srgbClr val="000090"/>
                </a:solidFill>
                <a:latin typeface="+mn-lt"/>
              </a:rPr>
              <a:t>, code</a:t>
            </a:r>
            <a:r>
              <a:rPr lang="en-US" sz="2400" b="1" dirty="0">
                <a:solidFill>
                  <a:srgbClr val="0000FF"/>
                </a:solidFill>
                <a:latin typeface="+mn-lt"/>
              </a:rPr>
              <a:t>)</a:t>
            </a:r>
            <a:r>
              <a:rPr lang="en-US" sz="2400" b="1" dirty="0">
                <a:solidFill>
                  <a:srgbClr val="000090"/>
                </a:solidFill>
                <a:latin typeface="+mn-lt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endParaRPr lang="en-US" altLang="en-US" sz="1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endParaRPr lang="en-US" altLang="en-US" sz="1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endParaRPr lang="en-US" altLang="en-US" sz="32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endParaRPr lang="en-US" altLang="en-US" sz="1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main():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code_num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= input("   Enter item code number: ")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barcode =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get_code_string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code_num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index = 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find_item_index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, barcode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	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if index != -1:</a:t>
            </a:r>
          </a:p>
          <a:p>
            <a:pPr marL="0" lvl="2" indent="0"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print("   Added to cart:",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[index])</a:t>
            </a:r>
          </a:p>
          <a:p>
            <a:pPr marL="0" lvl="2" indent="0"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else: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print("   This item does not exist.")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596900" algn="l"/>
                <a:tab pos="9525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505200"/>
            <a:ext cx="6248400" cy="677108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  Enter item code: 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3</a:t>
            </a:r>
          </a:p>
          <a:p>
            <a:r>
              <a:rPr lang="hu-HU" b="1" dirty="0">
                <a:solidFill>
                  <a:srgbClr val="000090"/>
                </a:solidFill>
                <a:latin typeface="Courier"/>
                <a:cs typeface="Courier"/>
              </a:rPr>
              <a:t>  Added to cart: bc003,V-energy drink,2.75,9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80000" y="6146800"/>
            <a:ext cx="4038600" cy="677108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  Enter item code: 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23</a:t>
            </a:r>
          </a:p>
          <a:p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  This item does not exist.</a:t>
            </a:r>
          </a:p>
        </p:txBody>
      </p:sp>
    </p:spTree>
    <p:extLst>
      <p:ext uri="{BB962C8B-B14F-4D97-AF65-F5344CB8AC3E}">
        <p14:creationId xmlns:p14="http://schemas.microsoft.com/office/powerpoint/2010/main" val="3067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– update the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54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 </a:t>
            </a:r>
            <a:endParaRPr lang="en-US" dirty="0">
              <a:latin typeface="Courier"/>
              <a:cs typeface="Courier"/>
            </a:endParaRPr>
          </a:p>
          <a:p>
            <a:endParaRPr lang="en-US" sz="3000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800" cy="10967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52400" y="1066800"/>
            <a:ext cx="8991600" cy="3046988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To update the quantity of an item (a string), we need to add/subtract to/from the information at position 3 of the string.  The information needs to be converted into an </a:t>
            </a:r>
            <a:r>
              <a:rPr lang="en-US" sz="2400" dirty="0" err="1">
                <a:solidFill>
                  <a:srgbClr val="000090"/>
                </a:solidFill>
              </a:rPr>
              <a:t>int</a:t>
            </a:r>
            <a:r>
              <a:rPr lang="en-US" sz="2400" dirty="0">
                <a:solidFill>
                  <a:srgbClr val="000090"/>
                </a:solidFill>
              </a:rPr>
              <a:t>, the amount added, and, the changed string needs to be assigned to the correct index of the </a:t>
            </a:r>
            <a:r>
              <a:rPr lang="en-US" sz="2400" dirty="0" err="1">
                <a:solidFill>
                  <a:srgbClr val="000090"/>
                </a:solidFill>
              </a:rPr>
              <a:t>item_list</a:t>
            </a:r>
            <a:r>
              <a:rPr lang="en-US" sz="2400" dirty="0">
                <a:solidFill>
                  <a:srgbClr val="000090"/>
                </a:solidFill>
              </a:rPr>
              <a:t>.  E.g., the code:</a:t>
            </a:r>
          </a:p>
          <a:p>
            <a:endParaRPr lang="en-US" sz="2400" dirty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  <a:p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19200" y="4876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hu-HU" sz="2400" b="1" dirty="0">
                <a:solidFill>
                  <a:srgbClr val="000090"/>
                </a:solidFill>
                <a:latin typeface="Courier"/>
                <a:cs typeface="Courier"/>
              </a:rPr>
              <a:t>"bc003,V-energy drink,2.75,</a:t>
            </a:r>
            <a:r>
              <a:rPr lang="hu-HU" sz="2400" b="1" dirty="0">
                <a:solidFill>
                  <a:srgbClr val="FF00FF"/>
                </a:solidFill>
                <a:latin typeface="Courier"/>
                <a:cs typeface="Courier"/>
              </a:rPr>
              <a:t>9</a:t>
            </a:r>
            <a:r>
              <a:rPr lang="hu-HU" sz="2400" b="1" dirty="0">
                <a:solidFill>
                  <a:srgbClr val="000090"/>
                </a:solidFill>
                <a:latin typeface="Courier"/>
                <a:cs typeface="Courier"/>
              </a:rPr>
              <a:t>"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3400" y="3124200"/>
            <a:ext cx="84582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energy_index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= 2</a:t>
            </a:r>
          </a:p>
          <a:p>
            <a:r>
              <a:rPr lang="en-US" altLang="en-US" sz="2400" b="1" dirty="0" err="1">
                <a:solidFill>
                  <a:srgbClr val="0000FF"/>
                </a:solidFill>
                <a:latin typeface="Courier"/>
                <a:cs typeface="Courier"/>
              </a:rPr>
              <a:t>update_quantity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items_list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altLang="en-US" sz="2400" b="1" dirty="0" err="1">
                <a:solidFill>
                  <a:srgbClr val="000090"/>
                </a:solidFill>
                <a:latin typeface="Courier"/>
                <a:cs typeface="Courier"/>
              </a:rPr>
              <a:t>energy_index</a:t>
            </a:r>
            <a:r>
              <a:rPr lang="en-US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 , 5</a:t>
            </a:r>
            <a:r>
              <a:rPr lang="en-US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19200" y="57867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hu-HU" sz="2400" b="1" dirty="0">
                <a:solidFill>
                  <a:srgbClr val="000090"/>
                </a:solidFill>
                <a:latin typeface="Courier"/>
                <a:cs typeface="Courier"/>
              </a:rPr>
              <a:t>"bc003,V-energy drink,2.75,</a:t>
            </a:r>
            <a:r>
              <a:rPr lang="hu-HU" sz="2400" b="1" dirty="0">
                <a:solidFill>
                  <a:srgbClr val="FF00FF"/>
                </a:solidFill>
                <a:latin typeface="Courier"/>
                <a:cs typeface="Courier"/>
              </a:rPr>
              <a:t>14</a:t>
            </a:r>
            <a:r>
              <a:rPr lang="hu-HU" sz="2400" b="1" dirty="0">
                <a:solidFill>
                  <a:srgbClr val="000090"/>
                </a:solidFill>
                <a:latin typeface="Courier"/>
                <a:cs typeface="Courier"/>
              </a:rPr>
              <a:t>"</a:t>
            </a:r>
            <a:endParaRPr lang="en-US" sz="2400" b="1" dirty="0">
              <a:solidFill>
                <a:srgbClr val="00009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2400" y="44196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000090"/>
                </a:solidFill>
                <a:cs typeface="Calibri"/>
              </a:rPr>
              <a:t>changes: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54819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000090"/>
                </a:solidFill>
                <a:cs typeface="Calibri"/>
              </a:rPr>
              <a:t>into:</a:t>
            </a:r>
          </a:p>
        </p:txBody>
      </p:sp>
    </p:spTree>
    <p:extLst>
      <p:ext uri="{BB962C8B-B14F-4D97-AF65-F5344CB8AC3E}">
        <p14:creationId xmlns:p14="http://schemas.microsoft.com/office/powerpoint/2010/main" val="35828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2362200"/>
            <a:ext cx="6477000" cy="533400"/>
          </a:xfrm>
          <a:prstGeom prst="rect">
            <a:avLst/>
          </a:prstGeom>
          <a:solidFill>
            <a:srgbClr val="00FF00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0"/>
            <a:ext cx="1604224" cy="12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700" tIns="12700" rIns="12700" bIns="12700">
            <a:noAutofit/>
          </a:bodyPr>
          <a:lstStyle/>
          <a:p>
            <a:pPr algn="l">
              <a:lnSpc>
                <a:spcPct val="70000"/>
              </a:lnSpc>
            </a:pPr>
            <a:r>
              <a:rPr lang="en-NZ" sz="2800" dirty="0"/>
              <a:t>	    Online shopping – updating the </a:t>
            </a:r>
            <a:br>
              <a:rPr lang="en-NZ" sz="2800" dirty="0"/>
            </a:br>
            <a:r>
              <a:rPr lang="en-NZ" sz="2800" dirty="0"/>
              <a:t>	    	quantity of an item on the stock list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543999"/>
          </a:xfrm>
        </p:spPr>
        <p:txBody>
          <a:bodyPr>
            <a:normAutofit/>
          </a:bodyPr>
          <a:lstStyle/>
          <a:p>
            <a:r>
              <a:rPr lang="en-US" sz="2800" dirty="0"/>
              <a:t>When an item is added to (or removed from the shopping cart), its quantity value needs to be updated in the list of stock, </a:t>
            </a:r>
            <a:r>
              <a:rPr lang="en-US" sz="2800" dirty="0" err="1"/>
              <a:t>items_list</a:t>
            </a:r>
            <a:r>
              <a:rPr lang="en-US" sz="2800" dirty="0"/>
              <a:t>, e.g., for the following item: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</a:t>
            </a:r>
            <a:r>
              <a:rPr lang="fr-FR" sz="2800" b="1" dirty="0">
                <a:latin typeface="Courier"/>
                <a:cs typeface="Courier"/>
              </a:rPr>
              <a:t>'</a:t>
            </a:r>
            <a:r>
              <a:rPr lang="hu-HU" sz="2800" b="1" dirty="0">
                <a:latin typeface="Courier"/>
                <a:cs typeface="Courier"/>
              </a:rPr>
              <a:t>bc003,V-energy drink,2.75,</a:t>
            </a:r>
            <a:r>
              <a:rPr lang="hu-HU" sz="2800" b="1" dirty="0">
                <a:solidFill>
                  <a:srgbClr val="FF00FF"/>
                </a:solidFill>
                <a:latin typeface="Courier"/>
                <a:cs typeface="Courier"/>
              </a:rPr>
              <a:t>9</a:t>
            </a:r>
            <a:r>
              <a:rPr lang="fr-FR" sz="2800" b="1" dirty="0">
                <a:latin typeface="Courier"/>
                <a:cs typeface="Courier"/>
              </a:rPr>
              <a:t>'</a:t>
            </a:r>
            <a:endParaRPr lang="en-US" sz="2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/>
              <a:t>9 is the quantity, </a:t>
            </a:r>
            <a:r>
              <a:rPr lang="en-US" sz="2800" dirty="0" err="1"/>
              <a:t>i.e</a:t>
            </a:r>
            <a:r>
              <a:rPr lang="en-US" sz="2800" dirty="0"/>
              <a:t>, the number of this item currently in stock.</a:t>
            </a:r>
          </a:p>
          <a:p>
            <a:pPr marL="177800" indent="0"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/>
              <a:t>When item, </a:t>
            </a:r>
            <a:r>
              <a:rPr lang="fr-FR" sz="2800" dirty="0"/>
              <a:t>'</a:t>
            </a:r>
            <a:r>
              <a:rPr lang="en-GB" sz="2800" dirty="0"/>
              <a:t>bc003</a:t>
            </a:r>
            <a:r>
              <a:rPr lang="fr-FR" sz="2800" dirty="0"/>
              <a:t>'</a:t>
            </a:r>
            <a:r>
              <a:rPr lang="en-GB" sz="2800" dirty="0"/>
              <a:t> is bought (added to the shopping cart), the quantity will decrease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235124"/>
            <a:ext cx="8534400" cy="584776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90"/>
                </a:solidFill>
              </a:rPr>
              <a:t>Note: in this program we are assuming that the user only buys an item if there is at least one of the item in stock.</a:t>
            </a:r>
          </a:p>
        </p:txBody>
      </p:sp>
    </p:spTree>
    <p:extLst>
      <p:ext uri="{BB962C8B-B14F-4D97-AF65-F5344CB8AC3E}">
        <p14:creationId xmlns:p14="http://schemas.microsoft.com/office/powerpoint/2010/main" val="45026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– update the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54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 </a:t>
            </a:r>
            <a:endParaRPr lang="en-US" dirty="0">
              <a:latin typeface="Courier"/>
              <a:cs typeface="Courier"/>
            </a:endParaRPr>
          </a:p>
          <a:p>
            <a:endParaRPr lang="en-US" sz="3000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800" cy="109670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04800" y="1143000"/>
            <a:ext cx="8712200" cy="1569660"/>
            <a:chOff x="304800" y="5105400"/>
            <a:chExt cx="8712200" cy="1569660"/>
          </a:xfrm>
        </p:grpSpPr>
        <p:sp>
          <p:nvSpPr>
            <p:cNvPr id="17" name="TextBox 16"/>
            <p:cNvSpPr txBox="1"/>
            <p:nvPr/>
          </p:nvSpPr>
          <p:spPr>
            <a:xfrm>
              <a:off x="304800" y="5105400"/>
              <a:ext cx="8712200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90"/>
                  </a:solidFill>
                </a:rPr>
                <a:t>Finally, the changed string:</a:t>
              </a:r>
            </a:p>
            <a:p>
              <a:endParaRPr lang="en-US" sz="2400" dirty="0">
                <a:solidFill>
                  <a:srgbClr val="000090"/>
                </a:solidFill>
              </a:endParaRPr>
            </a:p>
            <a:p>
              <a:endParaRPr lang="en-US" sz="2400" dirty="0">
                <a:solidFill>
                  <a:srgbClr val="000090"/>
                </a:solidFill>
              </a:endParaRPr>
            </a:p>
            <a:p>
              <a:r>
                <a:rPr lang="en-US" sz="2400" dirty="0">
                  <a:solidFill>
                    <a:srgbClr val="000090"/>
                  </a:solidFill>
                </a:rPr>
                <a:t>needs to be assigned to the correct index of the </a:t>
              </a:r>
              <a:r>
                <a:rPr lang="en-US" sz="2400" dirty="0" err="1">
                  <a:solidFill>
                    <a:srgbClr val="000090"/>
                  </a:solidFill>
                </a:rPr>
                <a:t>item_list</a:t>
              </a:r>
              <a:r>
                <a:rPr lang="en-US" sz="2400" dirty="0">
                  <a:solidFill>
                    <a:srgbClr val="000090"/>
                  </a:solidFill>
                </a:rPr>
                <a:t>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0" y="5638800"/>
              <a:ext cx="655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hu-HU" sz="2400" b="1" dirty="0">
                  <a:solidFill>
                    <a:srgbClr val="000090"/>
                  </a:solidFill>
                  <a:latin typeface="Courier"/>
                  <a:cs typeface="Courier"/>
                </a:rPr>
                <a:t>"bc003,V-energy drink,2.75,14"</a:t>
              </a:r>
              <a:endParaRPr lang="en-US" sz="2400" b="1" dirty="0">
                <a:solidFill>
                  <a:srgbClr val="00009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09600" y="3048000"/>
            <a:ext cx="7696200" cy="3200400"/>
            <a:chOff x="609600" y="1219200"/>
            <a:chExt cx="7696200" cy="3200400"/>
          </a:xfrm>
        </p:grpSpPr>
        <p:grpSp>
          <p:nvGrpSpPr>
            <p:cNvPr id="53" name="Group 52"/>
            <p:cNvGrpSpPr/>
            <p:nvPr/>
          </p:nvGrpSpPr>
          <p:grpSpPr>
            <a:xfrm>
              <a:off x="609600" y="1219200"/>
              <a:ext cx="7696200" cy="3200400"/>
              <a:chOff x="609600" y="3124200"/>
              <a:chExt cx="7696200" cy="3200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9600" y="3124200"/>
                <a:ext cx="7696200" cy="3200400"/>
                <a:chOff x="609600" y="3124200"/>
                <a:chExt cx="7696200" cy="3200400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9600" y="3124200"/>
                  <a:ext cx="7467600" cy="3200400"/>
                  <a:chOff x="1295400" y="3124200"/>
                  <a:chExt cx="6082155" cy="3086100"/>
                </a:xfrm>
              </p:grpSpPr>
              <p:pic>
                <p:nvPicPr>
                  <p:cNvPr id="87" name="Picture 8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95400" y="3124200"/>
                    <a:ext cx="6082155" cy="3086100"/>
                  </a:xfrm>
                  <a:prstGeom prst="rect">
                    <a:avLst/>
                  </a:prstGeom>
                  <a:ln w="38100" cmpd="sng">
                    <a:solidFill>
                      <a:srgbClr val="000090"/>
                    </a:solidFill>
                  </a:ln>
                </p:spPr>
              </p:pic>
              <p:sp>
                <p:nvSpPr>
                  <p:cNvPr id="88" name="Rectangle 87"/>
                  <p:cNvSpPr/>
                  <p:nvPr/>
                </p:nvSpPr>
                <p:spPr>
                  <a:xfrm>
                    <a:off x="2743200" y="3581400"/>
                    <a:ext cx="3962400" cy="266700"/>
                  </a:xfrm>
                  <a:prstGeom prst="rect">
                    <a:avLst/>
                  </a:prstGeom>
                  <a:noFill/>
                  <a:ln w="28575" cmpd="sng">
                    <a:solidFill>
                      <a:srgbClr val="FF00FF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TextBox 59"/>
                <p:cNvSpPr txBox="1"/>
                <p:nvPr/>
              </p:nvSpPr>
              <p:spPr>
                <a:xfrm>
                  <a:off x="4279900" y="3149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267200" y="33644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5393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267200" y="376880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267200" y="398367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267200" y="419854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267200" y="441340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267200" y="462827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267200" y="484314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267200" y="505801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4267200" y="527288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267200" y="548774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267200" y="570261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267200" y="586668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924800" y="31242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061200" y="333906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934200" y="37592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972300" y="402177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6096000" y="4235960"/>
                  <a:ext cx="381000" cy="44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5981700" y="4450828"/>
                  <a:ext cx="381000" cy="4468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7188200" y="467907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146800" y="491934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7239000" y="5134212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6858000" y="532368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5867400" y="556394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5867400" y="5778816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6451600" y="594288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'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685800" y="3187701"/>
                <a:ext cx="8382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000090"/>
                    </a:solidFill>
                  </a:rPr>
                  <a:t>Items_list</a:t>
                </a:r>
                <a:endParaRPr lang="en-US" sz="1200" dirty="0">
                  <a:solidFill>
                    <a:srgbClr val="00009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502400" y="1716901"/>
              <a:ext cx="685800" cy="276999"/>
              <a:chOff x="2133600" y="50801"/>
              <a:chExt cx="685800" cy="27699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209800" y="114300"/>
                <a:ext cx="3048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33600" y="50801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0090"/>
                    </a:solidFill>
                  </a:rPr>
                  <a:t>14'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41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51824" cy="1099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>
            <a:noAutofit/>
          </a:bodyPr>
          <a:lstStyle/>
          <a:p>
            <a:pPr algn="l"/>
            <a:r>
              <a:rPr lang="en-NZ" sz="2400" dirty="0"/>
              <a:t>	    Online shopping – updating the </a:t>
            </a:r>
            <a:br>
              <a:rPr lang="en-NZ" sz="2400" dirty="0"/>
            </a:br>
            <a:r>
              <a:rPr lang="en-NZ" sz="2400" dirty="0"/>
              <a:t>	    		        quantity of an item on the stock list of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991600" cy="5543999"/>
          </a:xfrm>
        </p:spPr>
        <p:txBody>
          <a:bodyPr>
            <a:normAutofit/>
          </a:bodyPr>
          <a:lstStyle/>
          <a:p>
            <a:r>
              <a:rPr lang="en-US" sz="2800" dirty="0"/>
              <a:t>          Complete the </a:t>
            </a:r>
            <a:r>
              <a:rPr lang="en-US" sz="2800" dirty="0" err="1"/>
              <a:t>update_quantity</a:t>
            </a:r>
            <a:r>
              <a:rPr lang="en-US" sz="2800" dirty="0"/>
              <a:t>() function.  Note that the quantity should never be less than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52400" y="1600200"/>
            <a:ext cx="8534400" cy="526297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sz="2400" b="1" dirty="0" err="1">
                <a:solidFill>
                  <a:srgbClr val="000090"/>
                </a:solidFill>
                <a:latin typeface="+mn-lt"/>
              </a:rPr>
              <a:t>def</a:t>
            </a:r>
            <a:r>
              <a:rPr lang="en-US" sz="2400" b="1" dirty="0">
                <a:solidFill>
                  <a:srgbClr val="000090"/>
                </a:solidFill>
                <a:latin typeface="+mn-lt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+mn-lt"/>
              </a:rPr>
              <a:t>update_quantity</a:t>
            </a:r>
            <a:r>
              <a:rPr lang="en-US" sz="2400" b="1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sz="2400" b="1" dirty="0" err="1">
                <a:solidFill>
                  <a:srgbClr val="000090"/>
                </a:solidFill>
                <a:latin typeface="+mn-lt"/>
              </a:rPr>
              <a:t>items_list</a:t>
            </a:r>
            <a:r>
              <a:rPr lang="en-US" sz="2400" b="1" dirty="0">
                <a:solidFill>
                  <a:srgbClr val="000090"/>
                </a:solidFill>
                <a:latin typeface="+mn-lt"/>
              </a:rPr>
              <a:t>, index, </a:t>
            </a:r>
            <a:r>
              <a:rPr lang="en-US" sz="2400" b="1" dirty="0" err="1">
                <a:solidFill>
                  <a:srgbClr val="000090"/>
                </a:solidFill>
                <a:latin typeface="+mn-lt"/>
              </a:rPr>
              <a:t>update_amt</a:t>
            </a:r>
            <a:r>
              <a:rPr lang="en-US" sz="2400" b="1" dirty="0">
                <a:solidFill>
                  <a:srgbClr val="0000FF"/>
                </a:solidFill>
                <a:latin typeface="+mn-lt"/>
              </a:rPr>
              <a:t>)</a:t>
            </a:r>
            <a:r>
              <a:rPr lang="en-US" sz="2400" b="1" dirty="0">
                <a:solidFill>
                  <a:srgbClr val="000090"/>
                </a:solidFill>
                <a:latin typeface="+mn-lt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7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main():</a:t>
            </a:r>
          </a:p>
          <a:p>
            <a:pPr>
              <a:lnSpc>
                <a:spcPct val="5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…</a:t>
            </a:r>
          </a:p>
          <a:p>
            <a:pPr>
              <a:lnSpc>
                <a:spcPct val="7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elif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 selection == 2:</a:t>
            </a:r>
          </a:p>
          <a:p>
            <a:pPr>
              <a:lnSpc>
                <a:spcPct val="5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	…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	index = </a:t>
            </a:r>
            <a:r>
              <a:rPr lang="en-US" altLang="en-US" sz="2400" b="1" dirty="0" err="1">
                <a:solidFill>
                  <a:srgbClr val="0000FF"/>
                </a:solidFill>
                <a:cs typeface="Calibri"/>
              </a:rPr>
              <a:t>find_item_index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(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items_list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, barcode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	if index &gt; -1: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		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user_item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 = 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items_list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[index]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		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cart_list.append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(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user_item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		</a:t>
            </a:r>
            <a:r>
              <a:rPr lang="en-US" altLang="en-US" sz="2400" b="1" dirty="0" err="1">
                <a:solidFill>
                  <a:srgbClr val="0000FF"/>
                </a:solidFill>
                <a:cs typeface="Calibri"/>
              </a:rPr>
              <a:t>update_quantity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(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items_list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, index, </a:t>
            </a:r>
            <a:r>
              <a:rPr lang="en-US" altLang="en-US" sz="2400" b="1" dirty="0">
                <a:solidFill>
                  <a:srgbClr val="FF00FF"/>
                </a:solidFill>
                <a:cs typeface="Calibri"/>
              </a:rPr>
              <a:t>-1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)</a:t>
            </a:r>
            <a:endParaRPr lang="en-US" altLang="en-US" sz="5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5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	…</a:t>
            </a:r>
            <a:endParaRPr lang="en-US" altLang="en-US" sz="2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5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2057400"/>
            <a:ext cx="4572000" cy="830997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90"/>
                </a:solidFill>
              </a:rPr>
              <a:t>Note: when an element from the </a:t>
            </a:r>
            <a:r>
              <a:rPr lang="en-US" sz="1600" b="1" dirty="0" err="1">
                <a:solidFill>
                  <a:srgbClr val="000090"/>
                </a:solidFill>
              </a:rPr>
              <a:t>items_list</a:t>
            </a:r>
            <a:r>
              <a:rPr lang="en-US" sz="1600" b="1" dirty="0">
                <a:solidFill>
                  <a:srgbClr val="000090"/>
                </a:solidFill>
              </a:rPr>
              <a:t> is split into a list of its parts (comma separator), the quantity of the item is in position 3 of the list.</a:t>
            </a:r>
          </a:p>
        </p:txBody>
      </p:sp>
    </p:spTree>
    <p:extLst>
      <p:ext uri="{BB962C8B-B14F-4D97-AF65-F5344CB8AC3E}">
        <p14:creationId xmlns:p14="http://schemas.microsoft.com/office/powerpoint/2010/main" val="145806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– total 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54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 </a:t>
            </a:r>
            <a:endParaRPr lang="en-US" dirty="0">
              <a:latin typeface="Courier"/>
              <a:cs typeface="Courier"/>
            </a:endParaRPr>
          </a:p>
          <a:p>
            <a:endParaRPr lang="en-US" sz="3000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800" cy="1096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1295400"/>
            <a:ext cx="7772400" cy="830997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To get the total cost of the list of items in the cart we need to sum the individual cost of each item.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52400" y="2971800"/>
            <a:ext cx="8839200" cy="2215247"/>
            <a:chOff x="152400" y="3042553"/>
            <a:chExt cx="8839200" cy="2215247"/>
          </a:xfrm>
        </p:grpSpPr>
        <p:grpSp>
          <p:nvGrpSpPr>
            <p:cNvPr id="44" name="Group 43"/>
            <p:cNvGrpSpPr/>
            <p:nvPr/>
          </p:nvGrpSpPr>
          <p:grpSpPr>
            <a:xfrm>
              <a:off x="152400" y="3042553"/>
              <a:ext cx="8686800" cy="2215247"/>
              <a:chOff x="457200" y="2819400"/>
              <a:chExt cx="8686800" cy="221524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57200" y="2895600"/>
                <a:ext cx="8686800" cy="2139047"/>
                <a:chOff x="0" y="990600"/>
                <a:chExt cx="8686800" cy="2139047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0" y="990600"/>
                  <a:ext cx="86868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0005" dist="22987" dir="5400000" algn="tl" rotWithShape="0">
                    <a:schemeClr val="bg1">
                      <a:alpha val="35000"/>
                    </a:scheme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91000" y="990600"/>
                  <a:ext cx="4495800" cy="21390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rgbClr val="000090"/>
                      </a:solidFill>
                    </a:rPr>
                    <a:t>bc001,Fresh toast bread white (700g),3.99,20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rgbClr val="000090"/>
                      </a:solidFill>
                    </a:rPr>
                    <a:t>bc013,pesto,9.44,2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rgbClr val="000090"/>
                      </a:solidFill>
                    </a:rPr>
                    <a:t>bc009,Broccoli,1.47,11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rgbClr val="000090"/>
                      </a:solidFill>
                    </a:rPr>
                    <a:t>bc014,Champagne,15.65,100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rgbClr val="000090"/>
                      </a:solidFill>
                    </a:rPr>
                    <a:t>bc002,Low-fat milk (2 </a:t>
                  </a:r>
                  <a:r>
                    <a:rPr lang="en-US" b="1" dirty="0" err="1">
                      <a:solidFill>
                        <a:srgbClr val="000090"/>
                      </a:solidFill>
                    </a:rPr>
                    <a:t>litre</a:t>
                  </a:r>
                  <a:r>
                    <a:rPr lang="en-US" b="1" dirty="0">
                      <a:solidFill>
                        <a:srgbClr val="000090"/>
                      </a:solidFill>
                    </a:rPr>
                    <a:t>),4.8,10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b="1" dirty="0">
                      <a:solidFill>
                        <a:srgbClr val="000090"/>
                      </a:solidFill>
                    </a:rPr>
                    <a:t>bc011,Cat food / Treats,2.75,15</a:t>
                  </a: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2514600" y="1219200"/>
                  <a:ext cx="762000" cy="2286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2514600" y="1447800"/>
                  <a:ext cx="762000" cy="2286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2514600" y="1676400"/>
                  <a:ext cx="762000" cy="2286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2514600" y="1905000"/>
                  <a:ext cx="762000" cy="2286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2514600" y="2133600"/>
                  <a:ext cx="762000" cy="2286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2514600" y="2362200"/>
                  <a:ext cx="762000" cy="2286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rgbClr val="000090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2068482" y="1143000"/>
                  <a:ext cx="64147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0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068482" y="1368623"/>
                  <a:ext cx="64147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1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068482" y="1594246"/>
                  <a:ext cx="64147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2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2068482" y="1803400"/>
                  <a:ext cx="64147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3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2068482" y="2029023"/>
                  <a:ext cx="64147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4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2068482" y="2254646"/>
                  <a:ext cx="641472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rgbClr val="000090"/>
                      </a:solidFill>
                    </a:rPr>
                    <a:t>5</a:t>
                  </a:r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V="1">
                  <a:off x="2895600" y="1219200"/>
                  <a:ext cx="1219200" cy="101600"/>
                </a:xfrm>
                <a:prstGeom prst="straightConnector1">
                  <a:avLst/>
                </a:prstGeom>
                <a:ln w="12700" cmpd="sng">
                  <a:solidFill>
                    <a:srgbClr val="00009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2895600" y="1524000"/>
                  <a:ext cx="1257300" cy="25400"/>
                </a:xfrm>
                <a:prstGeom prst="straightConnector1">
                  <a:avLst/>
                </a:prstGeom>
                <a:ln w="12700" cmpd="sng">
                  <a:solidFill>
                    <a:srgbClr val="00009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2895600" y="1803400"/>
                  <a:ext cx="1219200" cy="101600"/>
                </a:xfrm>
                <a:prstGeom prst="straightConnector1">
                  <a:avLst/>
                </a:prstGeom>
                <a:ln w="12700" cmpd="sng">
                  <a:solidFill>
                    <a:srgbClr val="00009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2895600" y="2019300"/>
                  <a:ext cx="1181100" cy="190500"/>
                </a:xfrm>
                <a:prstGeom prst="straightConnector1">
                  <a:avLst/>
                </a:prstGeom>
                <a:ln w="12700" cmpd="sng">
                  <a:solidFill>
                    <a:srgbClr val="00009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2895600" y="2235200"/>
                  <a:ext cx="1206500" cy="368300"/>
                </a:xfrm>
                <a:prstGeom prst="straightConnector1">
                  <a:avLst/>
                </a:prstGeom>
                <a:ln w="12700" cmpd="sng">
                  <a:solidFill>
                    <a:srgbClr val="00009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>
                  <a:off x="2895600" y="2451100"/>
                  <a:ext cx="1193800" cy="482600"/>
                </a:xfrm>
                <a:prstGeom prst="straightConnector1">
                  <a:avLst/>
                </a:prstGeom>
                <a:ln w="12700" cmpd="sng">
                  <a:solidFill>
                    <a:srgbClr val="00009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381000" y="1219200"/>
                  <a:ext cx="1295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2000" b="1" dirty="0" err="1">
                      <a:solidFill>
                        <a:srgbClr val="000090"/>
                      </a:solidFill>
                    </a:rPr>
                    <a:t>cart_list</a:t>
                  </a:r>
                  <a:endParaRPr lang="en-US" sz="2000" b="1" dirty="0">
                    <a:solidFill>
                      <a:srgbClr val="000090"/>
                    </a:solidFill>
                  </a:endParaRPr>
                </a:p>
              </p:txBody>
            </p: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1447800" y="1447800"/>
                  <a:ext cx="685800" cy="0"/>
                </a:xfrm>
                <a:prstGeom prst="straightConnector1">
                  <a:avLst/>
                </a:prstGeom>
                <a:ln w="12700" cmpd="sng">
                  <a:solidFill>
                    <a:srgbClr val="00009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/>
              <p:cNvSpPr/>
              <p:nvPr/>
            </p:nvSpPr>
            <p:spPr>
              <a:xfrm>
                <a:off x="8305800" y="2819400"/>
                <a:ext cx="457200" cy="457200"/>
              </a:xfrm>
              <a:prstGeom prst="rect">
                <a:avLst/>
              </a:prstGeom>
              <a:noFill/>
              <a:ln w="28575" cmpd="sng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943600" y="3200400"/>
                <a:ext cx="457200" cy="457200"/>
              </a:xfrm>
              <a:prstGeom prst="rect">
                <a:avLst/>
              </a:prstGeom>
              <a:noFill/>
              <a:ln w="28575" cmpd="sng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184900" y="3581400"/>
                <a:ext cx="457200" cy="457200"/>
              </a:xfrm>
              <a:prstGeom prst="rect">
                <a:avLst/>
              </a:prstGeom>
              <a:noFill/>
              <a:ln w="28575" cmpd="sng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502400" y="3886200"/>
                <a:ext cx="571500" cy="457200"/>
              </a:xfrm>
              <a:prstGeom prst="rect">
                <a:avLst/>
              </a:prstGeom>
              <a:noFill/>
              <a:ln w="28575" cmpd="sng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340600" y="4343400"/>
                <a:ext cx="342900" cy="457200"/>
              </a:xfrm>
              <a:prstGeom prst="rect">
                <a:avLst/>
              </a:prstGeom>
              <a:noFill/>
              <a:ln w="28575" cmpd="sng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010400" y="4648200"/>
                <a:ext cx="457200" cy="381000"/>
              </a:xfrm>
              <a:prstGeom prst="rect">
                <a:avLst/>
              </a:prstGeom>
              <a:noFill/>
              <a:ln w="28575" cmpd="sng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4267200" y="30988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67200" y="3429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67200" y="37973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67200" y="41402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67200" y="44958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67200" y="4851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86800" y="31115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72200" y="3429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77000" y="37592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86600" y="41148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43800" y="44831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15200" y="4851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62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– total 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554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  </a:t>
            </a:r>
            <a:endParaRPr lang="en-US" dirty="0">
              <a:latin typeface="Courier"/>
              <a:cs typeface="Courier"/>
            </a:endParaRPr>
          </a:p>
          <a:p>
            <a:endParaRPr lang="en-US" sz="3000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800" cy="10967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8600" y="990600"/>
            <a:ext cx="8839200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To get the cost from one item (a string), we need to split the single string into a list of strings and obtain the information at position 2 in the list.  The information needs to be converted into a float before it can be added to the total.  For example,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124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90"/>
                </a:solidFill>
              </a:rPr>
              <a:t>"bc001,Fresh toast bread white (700g),3.99,20"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5486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90"/>
                </a:solidFill>
              </a:rPr>
              <a:t>"3.99"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" y="6019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0090"/>
                </a:solidFill>
              </a:rPr>
              <a:t>3.99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086600" y="6285468"/>
            <a:ext cx="457200" cy="0"/>
          </a:xfrm>
          <a:prstGeom prst="straightConnector1">
            <a:avLst/>
          </a:prstGeom>
          <a:ln w="9525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086600" y="5753100"/>
            <a:ext cx="457200" cy="0"/>
          </a:xfrm>
          <a:prstGeom prst="straightConnector1">
            <a:avLst/>
          </a:prstGeom>
          <a:ln w="9525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086600" y="4800600"/>
            <a:ext cx="457200" cy="0"/>
          </a:xfrm>
          <a:prstGeom prst="straightConnector1">
            <a:avLst/>
          </a:prstGeom>
          <a:ln w="9525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86600" y="3429000"/>
            <a:ext cx="457200" cy="0"/>
          </a:xfrm>
          <a:prstGeom prst="straightConnector1">
            <a:avLst/>
          </a:prstGeom>
          <a:ln w="9525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54900" y="3200400"/>
            <a:ext cx="16129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One string</a:t>
            </a:r>
            <a:endParaRPr lang="it-IT" dirty="0">
              <a:solidFill>
                <a:srgbClr val="00009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54900" y="4583668"/>
            <a:ext cx="16129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 list of strings</a:t>
            </a:r>
            <a:endParaRPr lang="it-IT" dirty="0">
              <a:solidFill>
                <a:srgbClr val="00009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54900" y="5562600"/>
            <a:ext cx="16129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 string</a:t>
            </a:r>
            <a:endParaRPr lang="it-IT" dirty="0">
              <a:solidFill>
                <a:srgbClr val="00009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54900" y="6107668"/>
            <a:ext cx="16129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 float</a:t>
            </a:r>
            <a:endParaRPr lang="it-IT" dirty="0">
              <a:solidFill>
                <a:srgbClr val="00009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4038600"/>
            <a:ext cx="7239000" cy="1447800"/>
            <a:chOff x="381000" y="990600"/>
            <a:chExt cx="7239000" cy="1447800"/>
          </a:xfrm>
        </p:grpSpPr>
        <p:sp>
          <p:nvSpPr>
            <p:cNvPr id="34" name="TextBox 33"/>
            <p:cNvSpPr txBox="1"/>
            <p:nvPr/>
          </p:nvSpPr>
          <p:spPr>
            <a:xfrm>
              <a:off x="4191000" y="990600"/>
              <a:ext cx="3429000" cy="1447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000090"/>
                  </a:solidFill>
                </a:rPr>
                <a:t>bc001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000090"/>
                  </a:solidFill>
                </a:rPr>
                <a:t>Fresh toast bread white (700g)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000090"/>
                  </a:solidFill>
                </a:rPr>
                <a:t>3.99</a:t>
              </a:r>
            </a:p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000090"/>
                  </a:solidFill>
                </a:rPr>
                <a:t>20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514600" y="1219200"/>
              <a:ext cx="7620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514600" y="1447800"/>
              <a:ext cx="7620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514600" y="1676400"/>
              <a:ext cx="7620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14600" y="1905000"/>
              <a:ext cx="7620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8482" y="1143000"/>
              <a:ext cx="641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90"/>
                  </a:solidFill>
                </a:rPr>
                <a:t>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68482" y="1368623"/>
              <a:ext cx="641472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90"/>
                  </a:solidFill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68482" y="1594246"/>
              <a:ext cx="641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90"/>
                  </a:solidFill>
                </a:rPr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68482" y="1803400"/>
              <a:ext cx="641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90"/>
                  </a:solidFill>
                </a:rPr>
                <a:t>3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2895600" y="1219200"/>
              <a:ext cx="1219200" cy="10160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895600" y="1524000"/>
              <a:ext cx="1257300" cy="2540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895600" y="1803400"/>
              <a:ext cx="1219200" cy="10160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895600" y="2019300"/>
              <a:ext cx="1181100" cy="19050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81000" y="1219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 err="1">
                  <a:solidFill>
                    <a:srgbClr val="000090"/>
                  </a:solidFill>
                </a:rPr>
                <a:t>split_line</a:t>
              </a:r>
              <a:endParaRPr lang="en-US" b="1" dirty="0">
                <a:solidFill>
                  <a:srgbClr val="00009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447800" y="1447800"/>
              <a:ext cx="685800" cy="0"/>
            </a:xfrm>
            <a:prstGeom prst="straightConnector1">
              <a:avLst/>
            </a:prstGeom>
            <a:ln w="1270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5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– total 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8600" y="1295400"/>
            <a:ext cx="8458200" cy="546068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sz="2400" b="1" dirty="0" err="1">
                <a:solidFill>
                  <a:srgbClr val="000090"/>
                </a:solidFill>
              </a:rPr>
              <a:t>def</a:t>
            </a:r>
            <a:r>
              <a:rPr lang="en-US" sz="2400" b="1" dirty="0">
                <a:solidFill>
                  <a:srgbClr val="000090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cs typeface="Calibri"/>
              </a:rPr>
              <a:t>get_total</a:t>
            </a:r>
            <a:r>
              <a:rPr lang="en-US" sz="2400" b="1" dirty="0">
                <a:solidFill>
                  <a:srgbClr val="0000FF"/>
                </a:solidFill>
              </a:rPr>
              <a:t>(</a:t>
            </a:r>
            <a:r>
              <a:rPr lang="en-US" sz="2400" b="1" dirty="0" err="1">
                <a:solidFill>
                  <a:srgbClr val="000090"/>
                </a:solidFill>
              </a:rPr>
              <a:t>cart_list</a:t>
            </a:r>
            <a:r>
              <a:rPr lang="en-US" sz="2400" b="1" dirty="0">
                <a:solidFill>
                  <a:srgbClr val="0000FF"/>
                </a:solidFill>
              </a:rPr>
              <a:t>)</a:t>
            </a:r>
            <a:r>
              <a:rPr lang="en-US" sz="2400" b="1" dirty="0">
                <a:solidFill>
                  <a:srgbClr val="000090"/>
                </a:solidFill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endParaRPr lang="en-US" altLang="en-US" sz="32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endParaRPr lang="en-US" altLang="en-US" sz="1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endParaRPr lang="en-US" altLang="en-US" sz="1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endParaRPr lang="en-US" altLang="en-US" sz="1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endParaRPr lang="en-US" altLang="en-US" sz="1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endParaRPr lang="en-US" altLang="en-US" sz="8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endParaRPr lang="en-US" altLang="en-US" sz="1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…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elif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 selection == 4: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print_list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(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cart_list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cost = </a:t>
            </a:r>
            <a:r>
              <a:rPr lang="en-US" altLang="en-US" sz="2400" b="1" dirty="0" err="1">
                <a:solidFill>
                  <a:srgbClr val="0000FF"/>
                </a:solidFill>
                <a:cs typeface="Calibri"/>
              </a:rPr>
              <a:t>get_total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(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cart_list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)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	print("   Total cost", "$" + 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str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(cost))</a:t>
            </a: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endParaRPr lang="en-US" altLang="en-US" sz="5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04800" algn="l"/>
                <a:tab pos="660400" algn="l"/>
                <a:tab pos="10795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</a:rPr>
              <a:t>	</a:t>
            </a:r>
            <a:endParaRPr lang="da-DK" altLang="en-US" sz="1800" b="1" dirty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3657600"/>
            <a:ext cx="4572000" cy="1477328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bc006,Pineapple,3.6,6</a:t>
            </a:r>
          </a:p>
          <a:p>
            <a:r>
              <a:rPr lang="fr-FR" b="1" dirty="0">
                <a:solidFill>
                  <a:srgbClr val="000090"/>
                </a:solidFill>
                <a:latin typeface="Courier"/>
                <a:cs typeface="Courier"/>
              </a:rPr>
              <a:t>bc014,Champagne,15.65,5</a:t>
            </a:r>
          </a:p>
          <a:p>
            <a:r>
              <a:rPr lang="cs-CZ" b="1" dirty="0">
                <a:solidFill>
                  <a:srgbClr val="000090"/>
                </a:solidFill>
                <a:latin typeface="Courier"/>
                <a:cs typeface="Courier"/>
              </a:rPr>
              <a:t>bc005,Coca-Cola (300 ml),2.5,10</a:t>
            </a:r>
            <a:endParaRPr lang="fr-FR" b="1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fr-FR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it-IT" b="1" dirty="0">
                <a:solidFill>
                  <a:srgbClr val="000090"/>
                </a:solidFill>
                <a:latin typeface="Courier"/>
                <a:cs typeface="Courier"/>
              </a:rPr>
              <a:t>Total </a:t>
            </a:r>
            <a:r>
              <a:rPr lang="it-IT" b="1" dirty="0" err="1">
                <a:solidFill>
                  <a:srgbClr val="000090"/>
                </a:solidFill>
                <a:latin typeface="Courier"/>
                <a:cs typeface="Courier"/>
              </a:rPr>
              <a:t>cost</a:t>
            </a:r>
            <a:r>
              <a:rPr lang="it-IT" b="1" dirty="0">
                <a:solidFill>
                  <a:srgbClr val="000090"/>
                </a:solidFill>
                <a:latin typeface="Courier"/>
                <a:cs typeface="Courier"/>
              </a:rPr>
              <a:t> $21.75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47800" cy="1096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76800" y="1219200"/>
            <a:ext cx="4267200" cy="830997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90"/>
                </a:solidFill>
              </a:rPr>
              <a:t>Note: when each element of the </a:t>
            </a:r>
            <a:r>
              <a:rPr lang="en-US" sz="1600" b="1" dirty="0" err="1">
                <a:solidFill>
                  <a:srgbClr val="000090"/>
                </a:solidFill>
              </a:rPr>
              <a:t>cart_list</a:t>
            </a:r>
            <a:r>
              <a:rPr lang="en-US" sz="1600" b="1" dirty="0">
                <a:solidFill>
                  <a:srgbClr val="000090"/>
                </a:solidFill>
              </a:rPr>
              <a:t> is split into a list of its parts (comma separator), the cost of the item is in position 2 of the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7848600" cy="1371599"/>
          </a:xfrm>
        </p:spPr>
        <p:txBody>
          <a:bodyPr>
            <a:normAutofit/>
          </a:bodyPr>
          <a:lstStyle/>
          <a:p>
            <a:r>
              <a:rPr lang="en-US" sz="3000" dirty="0"/>
              <a:t>     </a:t>
            </a:r>
            <a:r>
              <a:rPr lang="en-US" sz="3000"/>
              <a:t>  Complete </a:t>
            </a:r>
            <a:r>
              <a:rPr lang="en-US" sz="3000" dirty="0"/>
              <a:t>the </a:t>
            </a:r>
            <a:r>
              <a:rPr lang="en-US" sz="3000" dirty="0" err="1"/>
              <a:t>get_total</a:t>
            </a:r>
            <a:r>
              <a:rPr lang="en-US" sz="3000" dirty="0"/>
              <a:t>() function. </a:t>
            </a:r>
            <a:r>
              <a:rPr lang="en-US" sz="3000" dirty="0">
                <a:latin typeface="Courier"/>
                <a:cs typeface="Courier"/>
              </a:rPr>
              <a:t>	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9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 the end of this lecture, students should be able to:</a:t>
            </a:r>
          </a:p>
          <a:p>
            <a:pPr lvl="1"/>
            <a:r>
              <a:rPr lang="en-NZ" dirty="0"/>
              <a:t>read the contents of a text file into a list</a:t>
            </a:r>
          </a:p>
          <a:p>
            <a:pPr lvl="1"/>
            <a:r>
              <a:rPr lang="en-NZ" dirty="0"/>
              <a:t>obtain, process, and update the data from the file</a:t>
            </a:r>
          </a:p>
          <a:p>
            <a:pPr lvl="1"/>
            <a:r>
              <a:rPr lang="en-NZ" dirty="0"/>
              <a:t>use the split function to divide a string into different parts</a:t>
            </a:r>
          </a:p>
          <a:p>
            <a:pPr lvl="1"/>
            <a:r>
              <a:rPr lang="en-NZ" dirty="0"/>
              <a:t>write the updated content back to a text file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outcomes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20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08910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NZ" dirty="0"/>
              <a:t>Online shopping – write the list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991600" cy="55439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         Write the list of items to the filename file.  Each item in the list is written on a new line in the file. 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8600" y="1752600"/>
            <a:ext cx="8458200" cy="5045996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cs typeface="Calibri"/>
              </a:rPr>
              <a:t>save_stock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(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filename, 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list_of_items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)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: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    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24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500" b="1" dirty="0">
              <a:solidFill>
                <a:srgbClr val="000090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items_list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 = = 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load_stock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("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stock.txt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")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…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</a:t>
            </a:r>
            <a:r>
              <a:rPr lang="en-US" altLang="en-US" sz="2400" b="1" dirty="0" err="1">
                <a:solidFill>
                  <a:srgbClr val="0000FF"/>
                </a:solidFill>
                <a:cs typeface="Calibri"/>
              </a:rPr>
              <a:t>save_stock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(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"stock2.txt",  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items_list</a:t>
            </a:r>
            <a:r>
              <a:rPr lang="en-US" altLang="en-US" sz="2400" b="1" dirty="0">
                <a:solidFill>
                  <a:srgbClr val="0000FF"/>
                </a:solidFill>
                <a:cs typeface="Calibri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endParaRPr lang="en-US" altLang="en-US" sz="800" b="1" dirty="0">
              <a:solidFill>
                <a:srgbClr val="0000FF"/>
              </a:solidFill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419100" algn="l"/>
                <a:tab pos="8382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Calibri"/>
                <a:cs typeface="Calibri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415" y="2209800"/>
            <a:ext cx="3198585" cy="2417440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602075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NZ" sz="2800" dirty="0"/>
              <a:t>In a Python program:</a:t>
            </a:r>
          </a:p>
          <a:p>
            <a:pPr lvl="1"/>
            <a:r>
              <a:rPr lang="en-NZ" sz="2800" dirty="0"/>
              <a:t>t</a:t>
            </a:r>
            <a:r>
              <a:rPr lang="en-US" sz="2800" dirty="0"/>
              <a:t>he contents of a file can be opened and read into a list</a:t>
            </a:r>
          </a:p>
          <a:p>
            <a:pPr lvl="1"/>
            <a:r>
              <a:rPr lang="en-US" sz="2800" dirty="0"/>
              <a:t>data from a file can be </a:t>
            </a:r>
            <a:r>
              <a:rPr lang="en-NZ" sz="2800" dirty="0"/>
              <a:t>obtained, processed, and updated </a:t>
            </a:r>
          </a:p>
          <a:p>
            <a:pPr lvl="1"/>
            <a:r>
              <a:rPr lang="en-NZ" sz="2800" dirty="0"/>
              <a:t>the split function can be used to divide a string into different parts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3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Examples of Python features used in this lecture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altLang="en-US" sz="2000" b="1" dirty="0">
                <a:latin typeface="Courier"/>
                <a:cs typeface="Courier"/>
              </a:rPr>
              <a:t>	</a:t>
            </a:r>
            <a:r>
              <a:rPr lang="da-DK" sz="2000" b="1" dirty="0" err="1">
                <a:latin typeface="Courier"/>
                <a:cs typeface="Courier"/>
              </a:rPr>
              <a:t>def</a:t>
            </a:r>
            <a:r>
              <a:rPr lang="da-DK" sz="2000" b="1" dirty="0">
                <a:latin typeface="Courier"/>
                <a:cs typeface="Courier"/>
              </a:rPr>
              <a:t> </a:t>
            </a:r>
            <a:r>
              <a:rPr lang="da-DK" sz="2000" b="1" dirty="0" err="1">
                <a:latin typeface="Courier"/>
                <a:cs typeface="Courier"/>
              </a:rPr>
              <a:t>update_quantity</a:t>
            </a:r>
            <a:r>
              <a:rPr lang="da-DK" sz="2000" b="1" dirty="0">
                <a:latin typeface="Courier"/>
                <a:cs typeface="Courier"/>
              </a:rPr>
              <a:t>(</a:t>
            </a:r>
            <a:r>
              <a:rPr lang="da-DK" sz="2000" b="1" dirty="0" err="1">
                <a:latin typeface="Courier"/>
                <a:cs typeface="Courier"/>
              </a:rPr>
              <a:t>items_list</a:t>
            </a:r>
            <a:r>
              <a:rPr lang="da-DK" sz="2000" b="1" dirty="0">
                <a:latin typeface="Courier"/>
                <a:cs typeface="Courier"/>
              </a:rPr>
              <a:t>, </a:t>
            </a:r>
            <a:r>
              <a:rPr lang="da-DK" sz="2000" b="1" dirty="0" err="1">
                <a:latin typeface="Courier"/>
                <a:cs typeface="Courier"/>
              </a:rPr>
              <a:t>index</a:t>
            </a:r>
            <a:r>
              <a:rPr lang="da-DK" sz="2000" b="1" dirty="0">
                <a:latin typeface="Courier"/>
                <a:cs typeface="Courier"/>
              </a:rPr>
              <a:t>, </a:t>
            </a:r>
            <a:r>
              <a:rPr lang="da-DK" sz="2000" b="1" dirty="0" err="1">
                <a:latin typeface="Courier"/>
                <a:cs typeface="Courier"/>
              </a:rPr>
              <a:t>update_amt</a:t>
            </a:r>
            <a:r>
              <a:rPr lang="da-DK" sz="2000" b="1" dirty="0">
                <a:latin typeface="Courier"/>
                <a:cs typeface="Courier"/>
              </a:rPr>
              <a:t>):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</a:t>
            </a:r>
            <a:r>
              <a:rPr lang="da-DK" sz="2000" b="1" dirty="0" err="1">
                <a:latin typeface="Courier"/>
                <a:cs typeface="Courier"/>
              </a:rPr>
              <a:t>item_string</a:t>
            </a:r>
            <a:r>
              <a:rPr lang="da-DK" sz="2000" b="1" dirty="0">
                <a:latin typeface="Courier"/>
                <a:cs typeface="Courier"/>
              </a:rPr>
              <a:t> = </a:t>
            </a:r>
            <a:r>
              <a:rPr lang="da-DK" sz="2000" b="1" dirty="0" err="1">
                <a:latin typeface="Courier"/>
                <a:cs typeface="Courier"/>
              </a:rPr>
              <a:t>items_list</a:t>
            </a:r>
            <a:r>
              <a:rPr lang="da-DK" sz="2000" b="1" dirty="0">
                <a:latin typeface="Courier"/>
                <a:cs typeface="Courier"/>
              </a:rPr>
              <a:t>[</a:t>
            </a:r>
            <a:r>
              <a:rPr lang="da-DK" sz="2000" b="1" dirty="0" err="1">
                <a:latin typeface="Courier"/>
                <a:cs typeface="Courier"/>
              </a:rPr>
              <a:t>index</a:t>
            </a:r>
            <a:r>
              <a:rPr lang="da-DK" sz="2000" b="1" dirty="0">
                <a:latin typeface="Courier"/>
                <a:cs typeface="Courier"/>
              </a:rPr>
              <a:t>]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</a:t>
            </a:r>
            <a:r>
              <a:rPr lang="da-DK" sz="2000" b="1" dirty="0" err="1">
                <a:latin typeface="Courier"/>
                <a:cs typeface="Courier"/>
              </a:rPr>
              <a:t>item_parts</a:t>
            </a:r>
            <a:r>
              <a:rPr lang="da-DK" sz="2000" b="1" dirty="0">
                <a:latin typeface="Courier"/>
                <a:cs typeface="Courier"/>
              </a:rPr>
              <a:t> = </a:t>
            </a:r>
            <a:r>
              <a:rPr lang="da-DK" sz="2000" b="1" dirty="0" err="1">
                <a:latin typeface="Courier"/>
                <a:cs typeface="Courier"/>
              </a:rPr>
              <a:t>item_string.split</a:t>
            </a:r>
            <a:r>
              <a:rPr lang="da-DK" sz="2000" b="1" dirty="0">
                <a:latin typeface="Courier"/>
                <a:cs typeface="Courier"/>
              </a:rPr>
              <a:t>(",")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2000" b="1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</a:t>
            </a:r>
            <a:r>
              <a:rPr lang="da-DK" sz="2000" b="1" dirty="0" err="1">
                <a:latin typeface="Courier"/>
                <a:cs typeface="Courier"/>
              </a:rPr>
              <a:t>quantity</a:t>
            </a:r>
            <a:r>
              <a:rPr lang="da-DK" sz="2000" b="1" dirty="0">
                <a:latin typeface="Courier"/>
                <a:cs typeface="Courier"/>
              </a:rPr>
              <a:t> = </a:t>
            </a:r>
            <a:r>
              <a:rPr lang="da-DK" sz="2000" b="1" dirty="0" err="1">
                <a:latin typeface="Courier"/>
                <a:cs typeface="Courier"/>
              </a:rPr>
              <a:t>int</a:t>
            </a:r>
            <a:r>
              <a:rPr lang="da-DK" sz="2000" b="1" dirty="0">
                <a:latin typeface="Courier"/>
                <a:cs typeface="Courier"/>
              </a:rPr>
              <a:t>(</a:t>
            </a:r>
            <a:r>
              <a:rPr lang="da-DK" sz="2000" b="1" dirty="0" err="1">
                <a:latin typeface="Courier"/>
                <a:cs typeface="Courier"/>
              </a:rPr>
              <a:t>item_parts</a:t>
            </a:r>
            <a:r>
              <a:rPr lang="da-DK" sz="2000" b="1" dirty="0">
                <a:latin typeface="Courier"/>
                <a:cs typeface="Courier"/>
              </a:rPr>
              <a:t>[3])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</a:t>
            </a:r>
            <a:r>
              <a:rPr lang="da-DK" sz="2000" b="1" dirty="0" err="1">
                <a:latin typeface="Courier"/>
                <a:cs typeface="Courier"/>
              </a:rPr>
              <a:t>quantity</a:t>
            </a:r>
            <a:r>
              <a:rPr lang="da-DK" sz="2000" b="1" dirty="0">
                <a:latin typeface="Courier"/>
                <a:cs typeface="Courier"/>
              </a:rPr>
              <a:t> = </a:t>
            </a:r>
            <a:r>
              <a:rPr lang="da-DK" sz="2000" b="1" dirty="0" err="1">
                <a:latin typeface="Courier"/>
                <a:cs typeface="Courier"/>
              </a:rPr>
              <a:t>quantity</a:t>
            </a:r>
            <a:r>
              <a:rPr lang="da-DK" sz="2000" b="1" dirty="0">
                <a:latin typeface="Courier"/>
                <a:cs typeface="Courier"/>
              </a:rPr>
              <a:t> + </a:t>
            </a:r>
            <a:r>
              <a:rPr lang="da-DK" sz="2000" b="1" dirty="0" err="1">
                <a:latin typeface="Courier"/>
                <a:cs typeface="Courier"/>
              </a:rPr>
              <a:t>update_amt</a:t>
            </a:r>
            <a:endParaRPr lang="da-DK" sz="2000" b="1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2000" b="1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</a:t>
            </a:r>
            <a:r>
              <a:rPr lang="da-DK" sz="2000" b="1" dirty="0" err="1">
                <a:latin typeface="Courier"/>
                <a:cs typeface="Courier"/>
              </a:rPr>
              <a:t>quantity</a:t>
            </a:r>
            <a:r>
              <a:rPr lang="da-DK" sz="2000" b="1" dirty="0">
                <a:latin typeface="Courier"/>
                <a:cs typeface="Courier"/>
              </a:rPr>
              <a:t> = max(</a:t>
            </a:r>
            <a:r>
              <a:rPr lang="da-DK" sz="2000" b="1" dirty="0" err="1">
                <a:latin typeface="Courier"/>
                <a:cs typeface="Courier"/>
              </a:rPr>
              <a:t>quantity</a:t>
            </a:r>
            <a:r>
              <a:rPr lang="da-DK" sz="2000" b="1" dirty="0">
                <a:latin typeface="Courier"/>
                <a:cs typeface="Courier"/>
              </a:rPr>
              <a:t>, 0)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2000" b="1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</a:t>
            </a:r>
            <a:r>
              <a:rPr lang="da-DK" sz="2000" b="1" dirty="0" err="1">
                <a:latin typeface="Courier"/>
                <a:cs typeface="Courier"/>
              </a:rPr>
              <a:t>updated_str</a:t>
            </a:r>
            <a:r>
              <a:rPr lang="da-DK" sz="2000" b="1" dirty="0">
                <a:latin typeface="Courier"/>
                <a:cs typeface="Courier"/>
              </a:rPr>
              <a:t> = ""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for pos in range(len(</a:t>
            </a:r>
            <a:r>
              <a:rPr lang="da-DK" sz="2000" b="1" dirty="0" err="1">
                <a:latin typeface="Courier"/>
                <a:cs typeface="Courier"/>
              </a:rPr>
              <a:t>item_parts</a:t>
            </a:r>
            <a:r>
              <a:rPr lang="da-DK" sz="2000" b="1" dirty="0">
                <a:latin typeface="Courier"/>
                <a:cs typeface="Courier"/>
              </a:rPr>
              <a:t>) - 1):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	</a:t>
            </a:r>
            <a:r>
              <a:rPr lang="da-DK" sz="2000" b="1" dirty="0" err="1">
                <a:latin typeface="Courier"/>
                <a:cs typeface="Courier"/>
              </a:rPr>
              <a:t>updated_str</a:t>
            </a:r>
            <a:r>
              <a:rPr lang="da-DK" sz="2000" b="1" dirty="0">
                <a:latin typeface="Courier"/>
                <a:cs typeface="Courier"/>
              </a:rPr>
              <a:t> = </a:t>
            </a:r>
            <a:r>
              <a:rPr lang="da-DK" sz="2000" b="1" dirty="0" err="1">
                <a:latin typeface="Courier"/>
                <a:cs typeface="Courier"/>
              </a:rPr>
              <a:t>updated_str</a:t>
            </a:r>
            <a:r>
              <a:rPr lang="da-DK" sz="2000" b="1" dirty="0">
                <a:latin typeface="Courier"/>
                <a:cs typeface="Courier"/>
              </a:rPr>
              <a:t> + </a:t>
            </a:r>
            <a:r>
              <a:rPr lang="da-DK" sz="2000" b="1" dirty="0" err="1">
                <a:latin typeface="Courier"/>
                <a:cs typeface="Courier"/>
              </a:rPr>
              <a:t>item_parts</a:t>
            </a:r>
            <a:r>
              <a:rPr lang="da-DK" sz="2000" b="1" dirty="0">
                <a:latin typeface="Courier"/>
                <a:cs typeface="Courier"/>
              </a:rPr>
              <a:t>[pos] + ",”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2000" b="1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</a:t>
            </a:r>
            <a:r>
              <a:rPr lang="da-DK" sz="2000" b="1" dirty="0" err="1">
                <a:latin typeface="Courier"/>
                <a:cs typeface="Courier"/>
              </a:rPr>
              <a:t>updated_str</a:t>
            </a:r>
            <a:r>
              <a:rPr lang="da-DK" sz="2000" b="1" dirty="0">
                <a:latin typeface="Courier"/>
                <a:cs typeface="Courier"/>
              </a:rPr>
              <a:t> = </a:t>
            </a:r>
            <a:r>
              <a:rPr lang="da-DK" sz="2000" b="1" dirty="0" err="1">
                <a:latin typeface="Courier"/>
                <a:cs typeface="Courier"/>
              </a:rPr>
              <a:t>updated_str</a:t>
            </a:r>
            <a:r>
              <a:rPr lang="da-DK" sz="2000" b="1" dirty="0">
                <a:latin typeface="Courier"/>
                <a:cs typeface="Courier"/>
              </a:rPr>
              <a:t> + </a:t>
            </a:r>
            <a:r>
              <a:rPr lang="da-DK" sz="2000" b="1" dirty="0" err="1">
                <a:latin typeface="Courier"/>
                <a:cs typeface="Courier"/>
              </a:rPr>
              <a:t>str</a:t>
            </a:r>
            <a:r>
              <a:rPr lang="da-DK" sz="2000" b="1" dirty="0">
                <a:latin typeface="Courier"/>
                <a:cs typeface="Courier"/>
              </a:rPr>
              <a:t>(</a:t>
            </a:r>
            <a:r>
              <a:rPr lang="da-DK" sz="2000" b="1" dirty="0" err="1">
                <a:latin typeface="Courier"/>
                <a:cs typeface="Courier"/>
              </a:rPr>
              <a:t>quantity</a:t>
            </a:r>
            <a:r>
              <a:rPr lang="da-DK" sz="2000" b="1" dirty="0">
                <a:latin typeface="Courier"/>
                <a:cs typeface="Courier"/>
              </a:rPr>
              <a:t>)</a:t>
            </a: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endParaRPr lang="da-DK" sz="2000" b="1" dirty="0">
              <a:latin typeface="Courier"/>
              <a:cs typeface="Courier"/>
            </a:endParaRPr>
          </a:p>
          <a:p>
            <a:pPr marL="4763" indent="-4763">
              <a:spcBef>
                <a:spcPct val="0"/>
              </a:spcBef>
              <a:buClrTx/>
              <a:buSzTx/>
              <a:buNone/>
              <a:tabLst>
                <a:tab pos="419100" algn="l"/>
                <a:tab pos="838200" algn="l"/>
                <a:tab pos="1257300" algn="l"/>
              </a:tabLst>
              <a:defRPr/>
            </a:pPr>
            <a:r>
              <a:rPr lang="da-DK" sz="2000" b="1" dirty="0">
                <a:latin typeface="Courier"/>
                <a:cs typeface="Courier"/>
              </a:rPr>
              <a:t>		</a:t>
            </a:r>
            <a:r>
              <a:rPr lang="da-DK" sz="2000" b="1" dirty="0" err="1">
                <a:latin typeface="Courier"/>
                <a:cs typeface="Courier"/>
              </a:rPr>
              <a:t>items_list</a:t>
            </a:r>
            <a:r>
              <a:rPr lang="da-DK" sz="2000" b="1" dirty="0">
                <a:latin typeface="Courier"/>
                <a:cs typeface="Courier"/>
              </a:rPr>
              <a:t>[</a:t>
            </a:r>
            <a:r>
              <a:rPr lang="da-DK" sz="2000" b="1" dirty="0" err="1">
                <a:latin typeface="Courier"/>
                <a:cs typeface="Courier"/>
              </a:rPr>
              <a:t>index</a:t>
            </a:r>
            <a:r>
              <a:rPr lang="da-DK" sz="2000" b="1" dirty="0">
                <a:latin typeface="Courier"/>
                <a:cs typeface="Courier"/>
              </a:rPr>
              <a:t>] = </a:t>
            </a:r>
            <a:r>
              <a:rPr lang="da-DK" sz="2000" b="1" dirty="0" err="1">
                <a:latin typeface="Courier"/>
                <a:cs typeface="Courier"/>
              </a:rPr>
              <a:t>updated_str</a:t>
            </a:r>
            <a:endParaRPr lang="da-DK" sz="2000" b="1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3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From lecture 19</a:t>
            </a:r>
          </a:p>
          <a:p>
            <a:pPr lvl="1"/>
            <a:r>
              <a:rPr lang="en-US" dirty="0"/>
              <a:t>a file can be opened and closed</a:t>
            </a:r>
          </a:p>
          <a:p>
            <a:pPr lvl="1"/>
            <a:r>
              <a:rPr lang="en-US" dirty="0"/>
              <a:t>data can be written to a file </a:t>
            </a:r>
          </a:p>
          <a:p>
            <a:pPr lvl="1"/>
            <a:r>
              <a:rPr lang="en-US" dirty="0"/>
              <a:t>data can be read from a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52400" y="2133600"/>
            <a:ext cx="8839200" cy="427809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FF"/>
                </a:solidFill>
                <a:latin typeface="Courier"/>
              </a:rPr>
              <a:t>copy_file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filename_in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filename_out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)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input_file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open(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filename_in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"r")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output_file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open(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filename_out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"w")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contents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input_file.read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output_file.write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contents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input_file.close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output_file.close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contents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[0] +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contents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[-1]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first_last_chars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= </a:t>
            </a:r>
            <a:r>
              <a:rPr lang="da-DK" altLang="en-US" sz="1800" b="1" dirty="0" err="1">
                <a:solidFill>
                  <a:srgbClr val="0000FF"/>
                </a:solidFill>
                <a:latin typeface="Courier"/>
              </a:rPr>
              <a:t>copy_file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"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input.txt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", "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output.txt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"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first_last_chars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867400"/>
            <a:ext cx="27432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A.</a:t>
            </a:r>
          </a:p>
          <a:p>
            <a:endParaRPr lang="en-US" b="1" dirty="0">
              <a:solidFill>
                <a:srgbClr val="00009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216" y="914400"/>
            <a:ext cx="3987384" cy="1066800"/>
          </a:xfrm>
          <a:prstGeom prst="rect">
            <a:avLst/>
          </a:prstGeom>
          <a:ln>
            <a:solidFill>
              <a:srgbClr val="00009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446" y="3352800"/>
            <a:ext cx="4029154" cy="1066800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276961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Remember the split() function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 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" y="1066801"/>
            <a:ext cx="8686800" cy="272074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	words = "The budget was unlimited,    but I exceeded it   "	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word_list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= 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words</a:t>
            </a:r>
            <a:r>
              <a:rPr lang="en-US" altLang="en-US" sz="2400" b="1" dirty="0" err="1">
                <a:solidFill>
                  <a:srgbClr val="FF00FF"/>
                </a:solidFill>
                <a:latin typeface="+mn-lt"/>
                <a:cs typeface="Calibri"/>
              </a:rPr>
              <a:t>.split</a:t>
            </a:r>
            <a:r>
              <a:rPr lang="en-US" altLang="en-US" sz="2400" b="1" dirty="0">
                <a:solidFill>
                  <a:srgbClr val="FF00FF"/>
                </a:solidFill>
                <a:latin typeface="+mn-lt"/>
                <a:cs typeface="Calibri"/>
              </a:rPr>
              <a:t>()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	print(words)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print(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word_list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)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	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358235"/>
            <a:ext cx="6858000" cy="338554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Z" sz="1600" b="1" dirty="0">
                <a:solidFill>
                  <a:srgbClr val="000090"/>
                </a:solidFill>
              </a:rPr>
              <a:t>Note about split().  </a:t>
            </a:r>
            <a:r>
              <a:rPr lang="en-US" sz="1600" b="1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If no separator is defined, whitespace is the separator.</a:t>
            </a:r>
            <a:endParaRPr lang="en-NZ" sz="1600" b="1" dirty="0">
              <a:solidFill>
                <a:srgbClr val="00009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4191000"/>
            <a:ext cx="90678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The budget was unlimited,    but I exceeded it </a:t>
            </a:r>
          </a:p>
          <a:p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['The',</a:t>
            </a:r>
            <a:r>
              <a:rPr 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'budget',</a:t>
            </a:r>
            <a:r>
              <a:rPr 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'was',</a:t>
            </a:r>
            <a:r>
              <a:rPr 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'unlimited,',</a:t>
            </a:r>
            <a:r>
              <a:rPr 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'but',</a:t>
            </a:r>
            <a:r>
              <a:rPr 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'I', 'exceeded',</a:t>
            </a:r>
            <a:r>
              <a:rPr 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'it']</a:t>
            </a:r>
          </a:p>
        </p:txBody>
      </p:sp>
    </p:spTree>
    <p:extLst>
      <p:ext uri="{BB962C8B-B14F-4D97-AF65-F5344CB8AC3E}">
        <p14:creationId xmlns:p14="http://schemas.microsoft.com/office/powerpoint/2010/main" val="113938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Remember the split() function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991600" cy="57912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 split() function separates a single string into a list of the parts of the string using the separator defined.  The desired separator is passed to the split() function as a parameter, e.g., </a:t>
            </a:r>
            <a:endParaRPr lang="en-US" dirty="0"/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1000" y="2590801"/>
            <a:ext cx="8610600" cy="2796946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main():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	words = "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The</a:t>
            </a:r>
            <a:r>
              <a:rPr lang="en-US" altLang="en-US" sz="2400" b="1" dirty="0" err="1">
                <a:solidFill>
                  <a:srgbClr val="FF00FF"/>
                </a:solidFill>
                <a:latin typeface="+mn-lt"/>
                <a:cs typeface="Calibri"/>
              </a:rPr>
              <a:t>,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budget</a:t>
            </a:r>
            <a:r>
              <a:rPr lang="en-US" altLang="en-US" sz="2400" b="1" dirty="0" err="1">
                <a:solidFill>
                  <a:srgbClr val="FF00FF"/>
                </a:solidFill>
                <a:cs typeface="Calibri"/>
              </a:rPr>
              <a:t>,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was</a:t>
            </a:r>
            <a:r>
              <a:rPr lang="en-US" altLang="en-US" sz="2400" b="1" dirty="0" err="1">
                <a:solidFill>
                  <a:srgbClr val="FF00FF"/>
                </a:solidFill>
                <a:cs typeface="Calibri"/>
              </a:rPr>
              <a:t>,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unlimited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  </a:t>
            </a:r>
            <a:r>
              <a:rPr lang="en-US" altLang="en-US" sz="2400" b="1" dirty="0">
                <a:solidFill>
                  <a:srgbClr val="FF00FF"/>
                </a:solidFill>
                <a:cs typeface="Calibri"/>
              </a:rPr>
              <a:t>,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but</a:t>
            </a:r>
            <a:r>
              <a:rPr lang="en-US" altLang="en-US" sz="2400" b="1" dirty="0" err="1">
                <a:solidFill>
                  <a:srgbClr val="FF00FF"/>
                </a:solidFill>
                <a:cs typeface="Calibri"/>
              </a:rPr>
              <a:t>,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I</a:t>
            </a:r>
            <a:r>
              <a:rPr lang="en-US" altLang="en-US" sz="2400" b="1" dirty="0">
                <a:solidFill>
                  <a:srgbClr val="FF00FF"/>
                </a:solidFill>
                <a:cs typeface="Calibri"/>
              </a:rPr>
              <a:t>,   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exceeded</a:t>
            </a:r>
            <a:r>
              <a:rPr lang="en-US" altLang="en-US" sz="2400" b="1" dirty="0" err="1">
                <a:solidFill>
                  <a:srgbClr val="FF00FF"/>
                </a:solidFill>
                <a:cs typeface="Calibri"/>
              </a:rPr>
              <a:t>,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it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 "	</a:t>
            </a:r>
            <a:r>
              <a:rPr lang="en-US" altLang="en-US" sz="2400" b="1" dirty="0" err="1">
                <a:solidFill>
                  <a:srgbClr val="000090"/>
                </a:solidFill>
                <a:latin typeface="+mn-lt"/>
                <a:cs typeface="Calibri"/>
              </a:rPr>
              <a:t>word_list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 = 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words 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.split(</a:t>
            </a:r>
            <a:r>
              <a:rPr lang="en-US" altLang="en-US" sz="2400" b="1" dirty="0">
                <a:solidFill>
                  <a:srgbClr val="FF00FF"/>
                </a:solidFill>
                <a:latin typeface="+mn-lt"/>
                <a:cs typeface="Calibri"/>
              </a:rPr>
              <a:t>","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4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	print("1.", words)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	print("2.", </a:t>
            </a:r>
            <a:r>
              <a:rPr lang="en-US" altLang="en-US" sz="2400" b="1" dirty="0" err="1">
                <a:solidFill>
                  <a:srgbClr val="000090"/>
                </a:solidFill>
                <a:cs typeface="Calibri"/>
              </a:rPr>
              <a:t>word_list</a:t>
            </a:r>
            <a:r>
              <a:rPr lang="en-US" altLang="en-US" sz="2400" b="1" dirty="0">
                <a:solidFill>
                  <a:srgbClr val="000090"/>
                </a:solidFill>
                <a:cs typeface="Calibri"/>
              </a:rPr>
              <a:t>)</a:t>
            </a: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	</a:t>
            </a: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endParaRPr lang="en-US" altLang="en-US" sz="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buNone/>
              <a:tabLst>
                <a:tab pos="355600" algn="l"/>
                <a:tab pos="723900" algn="l"/>
                <a:tab pos="1257300" algn="l"/>
              </a:tabLst>
            </a:pPr>
            <a:r>
              <a:rPr lang="en-US" altLang="en-US" sz="2400" b="1" dirty="0">
                <a:solidFill>
                  <a:srgbClr val="000090"/>
                </a:solidFill>
                <a:latin typeface="+mn-lt"/>
                <a:cs typeface="Calibri"/>
              </a:rPr>
              <a:t>main()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638800"/>
            <a:ext cx="91440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  <a:latin typeface="Courier"/>
                <a:cs typeface="Courier"/>
              </a:rPr>
              <a:t>The,budget,was,unlimited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  ,</a:t>
            </a:r>
            <a:r>
              <a:rPr lang="en-US" b="1" dirty="0" err="1">
                <a:solidFill>
                  <a:srgbClr val="000090"/>
                </a:solidFill>
                <a:latin typeface="Courier"/>
                <a:cs typeface="Courier"/>
              </a:rPr>
              <a:t>but,I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,  </a:t>
            </a:r>
            <a:r>
              <a:rPr lang="en-US" b="1" dirty="0" err="1">
                <a:solidFill>
                  <a:srgbClr val="000090"/>
                </a:solidFill>
                <a:latin typeface="Courier"/>
                <a:cs typeface="Courier"/>
              </a:rPr>
              <a:t>exceeded,it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nl-NL" b="1" dirty="0">
                <a:solidFill>
                  <a:srgbClr val="000090"/>
                </a:solidFill>
                <a:latin typeface="Courier"/>
                <a:cs typeface="Courier"/>
              </a:rPr>
              <a:t>['The', 'budget', 'was', '</a:t>
            </a:r>
            <a:r>
              <a:rPr lang="nl-NL" b="1" dirty="0" err="1">
                <a:solidFill>
                  <a:srgbClr val="000090"/>
                </a:solidFill>
                <a:latin typeface="Courier"/>
                <a:cs typeface="Courier"/>
              </a:rPr>
              <a:t>unlimited</a:t>
            </a:r>
            <a:r>
              <a:rPr lang="nl-NL" b="1" dirty="0">
                <a:solidFill>
                  <a:srgbClr val="000090"/>
                </a:solidFill>
                <a:latin typeface="Courier"/>
                <a:cs typeface="Courier"/>
              </a:rPr>
              <a:t>  ', 'but', 'I', '  </a:t>
            </a:r>
            <a:r>
              <a:rPr lang="nl-NL" b="1" dirty="0" err="1">
                <a:solidFill>
                  <a:srgbClr val="000090"/>
                </a:solidFill>
                <a:latin typeface="Courier"/>
                <a:cs typeface="Courier"/>
              </a:rPr>
              <a:t>exceeded</a:t>
            </a:r>
            <a:r>
              <a:rPr lang="nl-NL" b="1" dirty="0">
                <a:solidFill>
                  <a:srgbClr val="000090"/>
                </a:solidFill>
                <a:latin typeface="Courier"/>
                <a:cs typeface="Courier"/>
              </a:rPr>
              <a:t>', </a:t>
            </a:r>
          </a:p>
          <a:p>
            <a:pPr algn="r"/>
            <a:r>
              <a:rPr lang="nl-NL" b="1" dirty="0">
                <a:solidFill>
                  <a:srgbClr val="000090"/>
                </a:solidFill>
                <a:latin typeface="Courier"/>
                <a:cs typeface="Courier"/>
              </a:rPr>
              <a:t>'</a:t>
            </a:r>
            <a:r>
              <a:rPr lang="nl-NL" b="1" dirty="0" err="1">
                <a:solidFill>
                  <a:srgbClr val="000090"/>
                </a:solidFill>
                <a:latin typeface="Courier"/>
                <a:cs typeface="Courier"/>
              </a:rPr>
              <a:t>it</a:t>
            </a:r>
            <a:r>
              <a:rPr lang="nl-NL" b="1" dirty="0">
                <a:solidFill>
                  <a:srgbClr val="000090"/>
                </a:solidFill>
                <a:latin typeface="Courier"/>
                <a:cs typeface="Courier"/>
              </a:rPr>
              <a:t>  ']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158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4224" cy="12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1"/>
            <a:ext cx="8991600" cy="5791199"/>
          </a:xfrm>
        </p:spPr>
        <p:txBody>
          <a:bodyPr>
            <a:normAutofit/>
          </a:bodyPr>
          <a:lstStyle/>
          <a:p>
            <a:r>
              <a:rPr lang="en-US" sz="2800" dirty="0"/>
              <a:t>A file, </a:t>
            </a:r>
            <a:r>
              <a:rPr lang="en-US" sz="2800" dirty="0" err="1"/>
              <a:t>stock.txt</a:t>
            </a:r>
            <a:r>
              <a:rPr lang="en-US" sz="2800" dirty="0"/>
              <a:t>, contains information about the items on sale in a simple online shopping system.</a:t>
            </a:r>
          </a:p>
          <a:p>
            <a:pPr lvl="1"/>
            <a:r>
              <a:rPr lang="en-US" sz="2200" dirty="0"/>
              <a:t>Each line contains the information about one item on sale.  The line is made up of the barcode, a description, the price and the quantity (number currently on stock).</a:t>
            </a:r>
          </a:p>
          <a:p>
            <a:pPr lvl="1"/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800" dirty="0"/>
              <a:t>During a shopping scenario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   users can:</a:t>
            </a:r>
          </a:p>
          <a:p>
            <a:pPr lvl="1"/>
            <a:r>
              <a:rPr lang="en-US" sz="2200" dirty="0"/>
              <a:t>Place an item in the shopping cart.</a:t>
            </a:r>
          </a:p>
          <a:p>
            <a:pPr lvl="1"/>
            <a:r>
              <a:rPr lang="en-US" sz="2200" dirty="0"/>
              <a:t>Update the item when it is bought.</a:t>
            </a:r>
          </a:p>
          <a:p>
            <a:pPr lvl="1"/>
            <a:r>
              <a:rPr lang="en-US" sz="2200" dirty="0"/>
              <a:t>Check out the shopping cart, which</a:t>
            </a:r>
          </a:p>
          <a:p>
            <a:pPr marL="228600" lvl="1" indent="0">
              <a:buNone/>
            </a:pPr>
            <a:r>
              <a:rPr lang="en-US" sz="2200" dirty="0"/>
              <a:t>   results in the bill being generated.</a:t>
            </a:r>
            <a:endParaRPr lang="en-NZ" dirty="0"/>
          </a:p>
          <a:p>
            <a:pPr lvl="1"/>
            <a:r>
              <a:rPr lang="en-US" sz="2200" dirty="0"/>
              <a:t>Save the file of stock.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3087469"/>
            <a:ext cx="3657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Note that items are identified by their item code, e.g., '</a:t>
            </a:r>
            <a:r>
              <a:rPr lang="en-US" b="1" dirty="0" err="1">
                <a:solidFill>
                  <a:srgbClr val="000090"/>
                </a:solidFill>
              </a:rPr>
              <a:t>bc</a:t>
            </a:r>
            <a:r>
              <a:rPr lang="en-US" b="1" dirty="0">
                <a:solidFill>
                  <a:srgbClr val="000090"/>
                </a:solidFill>
              </a:rPr>
              <a:t>###'.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810000"/>
            <a:ext cx="3978988" cy="2895600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33036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91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228601"/>
            <a:ext cx="5943600" cy="6629399"/>
          </a:xfrm>
          <a:prstGeom prst="rect">
            <a:avLst/>
          </a:prstGeom>
          <a:solidFill>
            <a:srgbClr val="D7F7FF"/>
          </a:solidFill>
          <a:ln>
            <a:solidFill>
              <a:srgbClr val="000090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main():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= 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load_stock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"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stock.txt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"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cart_list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= []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selection = 1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endParaRPr lang="en-US" altLang="en-US" sz="1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while selection &gt; 0: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selection =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get_menu_selection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if selection == 1: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print_list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elif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selection == 2: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code_num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= input("   Enter item code number: ")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barcode =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get_code_string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code_num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index = 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find_item_index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, barcode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if index &gt; -1: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user_item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=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[index]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	print("   Added to cart:", </a:t>
            </a:r>
            <a:r>
              <a:rPr lang="en-US" altLang="en-US" sz="1800" b="1" dirty="0" err="1">
                <a:solidFill>
                  <a:srgbClr val="000090"/>
                </a:solidFill>
                <a:cs typeface="Calibri"/>
              </a:rPr>
              <a:t>user_item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cart_list.append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user_item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	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update_quantity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, index, -1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else: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	print("   This item does not exist.")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elif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selection == 3: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print_list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cart_list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)	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81600" y="330232"/>
            <a:ext cx="3962400" cy="2412968"/>
          </a:xfrm>
          <a:prstGeom prst="rect">
            <a:avLst/>
          </a:prstGeom>
          <a:solidFill>
            <a:srgbClr val="D7F7FF"/>
          </a:solidFill>
          <a:ln>
            <a:solidFill>
              <a:srgbClr val="000090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buNone/>
              <a:tabLst>
                <a:tab pos="114300" algn="l"/>
                <a:tab pos="177800" algn="l"/>
                <a:tab pos="3556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elif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selection == 4:</a:t>
            </a:r>
          </a:p>
          <a:p>
            <a:pPr>
              <a:lnSpc>
                <a:spcPct val="80000"/>
              </a:lnSpc>
              <a:buNone/>
              <a:tabLst>
                <a:tab pos="114300" algn="l"/>
                <a:tab pos="177800" algn="l"/>
                <a:tab pos="3556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print_list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cart_list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114300" algn="l"/>
                <a:tab pos="177800" algn="l"/>
                <a:tab pos="3556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cost = 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get_total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cart_list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114300" algn="l"/>
                <a:tab pos="177800" algn="l"/>
                <a:tab pos="3556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print("  Total cost", "$" +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str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(cost))</a:t>
            </a:r>
          </a:p>
          <a:p>
            <a:pPr>
              <a:lnSpc>
                <a:spcPct val="80000"/>
              </a:lnSpc>
              <a:buNone/>
              <a:tabLst>
                <a:tab pos="114300" algn="l"/>
                <a:tab pos="177800" algn="l"/>
                <a:tab pos="3556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print("  ---------------------------------")</a:t>
            </a:r>
          </a:p>
          <a:p>
            <a:pPr>
              <a:lnSpc>
                <a:spcPct val="80000"/>
              </a:lnSpc>
              <a:buNone/>
              <a:tabLst>
                <a:tab pos="114300" algn="l"/>
                <a:tab pos="177800" algn="l"/>
                <a:tab pos="3556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	print("  ---------------------------------")</a:t>
            </a:r>
          </a:p>
          <a:p>
            <a:pPr>
              <a:lnSpc>
                <a:spcPct val="80000"/>
              </a:lnSpc>
              <a:buNone/>
              <a:tabLst>
                <a:tab pos="114300" algn="l"/>
                <a:tab pos="177800" algn="l"/>
                <a:tab pos="355600" algn="l"/>
                <a:tab pos="1079500" algn="l"/>
                <a:tab pos="1498600" algn="l"/>
              </a:tabLst>
            </a:pPr>
            <a:endParaRPr lang="en-US" altLang="en-US" sz="1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80000"/>
              </a:lnSpc>
              <a:buNone/>
              <a:tabLst>
                <a:tab pos="114300" algn="l"/>
                <a:tab pos="177800" algn="l"/>
                <a:tab pos="3556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save_stock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"stock2.txt",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items_list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  <a:endParaRPr lang="da-DK" altLang="en-US" sz="1800" b="1" dirty="0">
              <a:solidFill>
                <a:srgbClr val="0000FF"/>
              </a:solidFill>
              <a:latin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953000"/>
            <a:ext cx="3048000" cy="1524000"/>
          </a:xfrm>
          <a:solidFill>
            <a:schemeClr val="bg1"/>
          </a:solidFill>
          <a:ln>
            <a:solidFill>
              <a:srgbClr val="00009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NZ" b="1" dirty="0"/>
              <a:t>The GoShopping.py program</a:t>
            </a:r>
          </a:p>
        </p:txBody>
      </p:sp>
      <p:sp>
        <p:nvSpPr>
          <p:cNvPr id="13" name="Freeform 12"/>
          <p:cNvSpPr/>
          <p:nvPr/>
        </p:nvSpPr>
        <p:spPr>
          <a:xfrm>
            <a:off x="4551155" y="850900"/>
            <a:ext cx="1814534" cy="5613400"/>
          </a:xfrm>
          <a:custGeom>
            <a:avLst/>
            <a:gdLst>
              <a:gd name="connsiteX0" fmla="*/ 770145 w 1814534"/>
              <a:gd name="connsiteY0" fmla="*/ 5613400 h 5613400"/>
              <a:gd name="connsiteX1" fmla="*/ 1798845 w 1814534"/>
              <a:gd name="connsiteY1" fmla="*/ 2413000 h 5613400"/>
              <a:gd name="connsiteX2" fmla="*/ 58945 w 1814534"/>
              <a:gd name="connsiteY2" fmla="*/ 1917700 h 5613400"/>
              <a:gd name="connsiteX3" fmla="*/ 376445 w 1814534"/>
              <a:gd name="connsiteY3" fmla="*/ 0 h 561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534" h="5613400">
                <a:moveTo>
                  <a:pt x="770145" y="5613400"/>
                </a:moveTo>
                <a:cubicBezTo>
                  <a:pt x="1343761" y="4321175"/>
                  <a:pt x="1917378" y="3028950"/>
                  <a:pt x="1798845" y="2413000"/>
                </a:cubicBezTo>
                <a:cubicBezTo>
                  <a:pt x="1680312" y="1797050"/>
                  <a:pt x="296012" y="2319867"/>
                  <a:pt x="58945" y="1917700"/>
                </a:cubicBezTo>
                <a:cubicBezTo>
                  <a:pt x="-178122" y="1515533"/>
                  <a:pt x="376445" y="0"/>
                  <a:pt x="376445" y="0"/>
                </a:cubicBezTo>
              </a:path>
            </a:pathLst>
          </a:custGeom>
          <a:ln>
            <a:solidFill>
              <a:srgbClr val="00009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991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12700"/>
            <a:ext cx="4572000" cy="688496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main():</a:t>
            </a:r>
          </a:p>
          <a:p>
            <a:pPr>
              <a:lnSpc>
                <a:spcPct val="6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….	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get_menu_selection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()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:	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print()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print("1. Display stock")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print("2. Add item")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print("3. Display cart")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print("4. Check out shopping cart")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print("0. Exit")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return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int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(input("   Enter selection: "))</a:t>
            </a:r>
          </a:p>
          <a:p>
            <a:pPr>
              <a:lnSpc>
                <a:spcPct val="7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#------------------------------</a:t>
            </a:r>
          </a:p>
          <a:p>
            <a:pPr>
              <a:lnSpc>
                <a:spcPct val="7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#Print the list of items</a:t>
            </a:r>
          </a:p>
          <a:p>
            <a:pPr>
              <a:lnSpc>
                <a:spcPct val="6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#------------------------------	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print_list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a_list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for item in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a_list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print("  ", item)</a:t>
            </a:r>
          </a:p>
          <a:p>
            <a:pPr>
              <a:lnSpc>
                <a:spcPct val="6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#------------------------------</a:t>
            </a:r>
          </a:p>
          <a:p>
            <a:pPr>
              <a:lnSpc>
                <a:spcPct val="7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#Create a code, e.g., bc003</a:t>
            </a:r>
          </a:p>
          <a:p>
            <a:pPr>
              <a:lnSpc>
                <a:spcPct val="6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#------------------------------	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+mn-lt"/>
                <a:cs typeface="Calibri"/>
              </a:rPr>
              <a:t>get_code_string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num_str</a:t>
            </a:r>
            <a:r>
              <a:rPr lang="en-US" altLang="en-US" sz="1800" b="1" dirty="0">
                <a:solidFill>
                  <a:srgbClr val="0000FF"/>
                </a:solidFill>
                <a:latin typeface="+mn-lt"/>
                <a:cs typeface="Calibri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code = "bc0" +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num_str</a:t>
            </a:r>
            <a:endParaRPr lang="en-US" altLang="en-US" sz="1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if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int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num_str</a:t>
            </a: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) &lt; 10:</a:t>
            </a: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	code = "bc00" + </a:t>
            </a:r>
            <a:r>
              <a:rPr lang="en-US" altLang="en-US" sz="1800" b="1" dirty="0" err="1">
                <a:solidFill>
                  <a:srgbClr val="000090"/>
                </a:solidFill>
                <a:latin typeface="+mn-lt"/>
                <a:cs typeface="Calibri"/>
              </a:rPr>
              <a:t>num_str</a:t>
            </a:r>
            <a:endParaRPr lang="en-US" altLang="en-US" sz="1800" b="1" dirty="0">
              <a:solidFill>
                <a:srgbClr val="000090"/>
              </a:solidFill>
              <a:latin typeface="+mn-lt"/>
              <a:cs typeface="Calibri"/>
            </a:endParaRPr>
          </a:p>
          <a:p>
            <a:pPr>
              <a:lnSpc>
                <a:spcPct val="80000"/>
              </a:lnSpc>
              <a:buNone/>
              <a:tabLst>
                <a:tab pos="304800" algn="l"/>
                <a:tab pos="660400" algn="l"/>
                <a:tab pos="1079500" algn="l"/>
                <a:tab pos="1498600" algn="l"/>
              </a:tabLst>
            </a:pPr>
            <a:r>
              <a:rPr lang="en-US" altLang="en-US" sz="1800" b="1" dirty="0">
                <a:solidFill>
                  <a:srgbClr val="000090"/>
                </a:solidFill>
                <a:latin typeface="+mn-lt"/>
                <a:cs typeface="Calibri"/>
              </a:rPr>
              <a:t>	return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838200"/>
            <a:ext cx="4419600" cy="2514600"/>
          </a:xfrm>
          <a:solidFill>
            <a:schemeClr val="bg1"/>
          </a:solidFill>
          <a:ln>
            <a:solidFill>
              <a:srgbClr val="000090"/>
            </a:solidFill>
          </a:ln>
        </p:spPr>
        <p:txBody>
          <a:bodyPr>
            <a:normAutofit/>
          </a:bodyPr>
          <a:lstStyle/>
          <a:p>
            <a:pPr algn="ctr"/>
            <a:r>
              <a:rPr lang="en-NZ" b="1" dirty="0"/>
              <a:t>The GoShopping program </a:t>
            </a:r>
            <a:r>
              <a:rPr lang="en-NZ" dirty="0"/>
              <a:t>–</a:t>
            </a:r>
            <a:br>
              <a:rPr lang="en-NZ" dirty="0"/>
            </a:br>
            <a:r>
              <a:rPr lang="en-NZ" dirty="0"/>
              <a:t> Three helper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5410200"/>
            <a:ext cx="3581400" cy="830997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Assumption:  the user never buys an item for which there is 0 quantity in stock.</a:t>
            </a:r>
            <a:endParaRPr lang="en-NZ" sz="16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9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4224" cy="1215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32" y="838200"/>
            <a:ext cx="7312468" cy="3683000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Online shopping - stock.txt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1"/>
            <a:ext cx="8991600" cy="554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60960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</a:rPr>
              <a:t>From the text file into a list of strings.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962400" y="5791200"/>
            <a:ext cx="1219200" cy="304800"/>
          </a:xfrm>
          <a:prstGeom prst="straightConnector1">
            <a:avLst/>
          </a:prstGeom>
          <a:ln w="9525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34200" y="5715000"/>
            <a:ext cx="0" cy="304800"/>
          </a:xfrm>
          <a:prstGeom prst="straightConnector1">
            <a:avLst/>
          </a:prstGeom>
          <a:ln w="9525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81400"/>
            <a:ext cx="3978988" cy="2895600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3064223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18016</TotalTime>
  <Words>1609</Words>
  <Application>Microsoft Office PowerPoint</Application>
  <PresentationFormat>On-screen Show (4:3)</PresentationFormat>
  <Paragraphs>460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</vt:lpstr>
      <vt:lpstr>Gill Sans MT</vt:lpstr>
      <vt:lpstr>Lucida Grande</vt:lpstr>
      <vt:lpstr>Wingdings</vt:lpstr>
      <vt:lpstr>Wingdings 3</vt:lpstr>
      <vt:lpstr>Composite</vt:lpstr>
      <vt:lpstr> </vt:lpstr>
      <vt:lpstr>Learning outcomes</vt:lpstr>
      <vt:lpstr>Recap</vt:lpstr>
      <vt:lpstr>Remember the split() function - example</vt:lpstr>
      <vt:lpstr>Remember the split() function - example</vt:lpstr>
      <vt:lpstr>Online shopping example</vt:lpstr>
      <vt:lpstr>The GoShopping.py program</vt:lpstr>
      <vt:lpstr>The GoShopping program –  Three helper functions</vt:lpstr>
      <vt:lpstr>Online shopping - stock.txt file</vt:lpstr>
      <vt:lpstr>Online shopping – load the stock into a list</vt:lpstr>
      <vt:lpstr>Online shopping – find an item</vt:lpstr>
      <vt:lpstr>Online shopping – find an item</vt:lpstr>
      <vt:lpstr>Online shopping – update the quantity</vt:lpstr>
      <vt:lpstr>     Online shopping – updating the        quantity of an item on the stock list of items</vt:lpstr>
      <vt:lpstr>Online shopping – update the quantity</vt:lpstr>
      <vt:lpstr>     Online shopping – updating the                 quantity of an item on the stock list of items</vt:lpstr>
      <vt:lpstr>Online shopping – total  cost</vt:lpstr>
      <vt:lpstr>Online shopping – total  cost</vt:lpstr>
      <vt:lpstr>Online shopping – total  cost</vt:lpstr>
      <vt:lpstr>Online shopping – write the list to a file</vt:lpstr>
      <vt:lpstr>Summary</vt:lpstr>
      <vt:lpstr>Examples of Python features used in this lecture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Damir Azhar</dc:creator>
  <cp:keywords/>
  <dc:description/>
  <cp:lastModifiedBy>Damir Azhar</cp:lastModifiedBy>
  <cp:revision>601</cp:revision>
  <cp:lastPrinted>2017-05-09T23:56:48Z</cp:lastPrinted>
  <dcterms:created xsi:type="dcterms:W3CDTF">2006-08-16T00:00:00Z</dcterms:created>
  <dcterms:modified xsi:type="dcterms:W3CDTF">2020-01-28T08:12:56Z</dcterms:modified>
  <cp:category/>
</cp:coreProperties>
</file>