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91" r:id="rId4"/>
    <p:sldId id="354" r:id="rId5"/>
    <p:sldId id="358" r:id="rId6"/>
    <p:sldId id="357" r:id="rId7"/>
    <p:sldId id="356" r:id="rId8"/>
    <p:sldId id="355" r:id="rId9"/>
    <p:sldId id="364" r:id="rId10"/>
    <p:sldId id="337" r:id="rId11"/>
    <p:sldId id="344" r:id="rId12"/>
    <p:sldId id="352" r:id="rId13"/>
    <p:sldId id="345" r:id="rId14"/>
    <p:sldId id="353" r:id="rId15"/>
    <p:sldId id="346" r:id="rId16"/>
    <p:sldId id="347" r:id="rId17"/>
    <p:sldId id="349" r:id="rId18"/>
    <p:sldId id="348" r:id="rId19"/>
    <p:sldId id="350" r:id="rId20"/>
    <p:sldId id="351" r:id="rId21"/>
    <p:sldId id="310" r:id="rId22"/>
    <p:sldId id="322" r:id="rId23"/>
    <p:sldId id="359" r:id="rId24"/>
    <p:sldId id="360" r:id="rId25"/>
    <p:sldId id="361" r:id="rId26"/>
    <p:sldId id="362" r:id="rId27"/>
    <p:sldId id="363" r:id="rId2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FF00FF"/>
    <a:srgbClr val="D7F7FF"/>
    <a:srgbClr val="E3EBF3"/>
    <a:srgbClr val="E3D9D9"/>
    <a:srgbClr val="D8F7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269" autoAdjust="0"/>
  </p:normalViewPr>
  <p:slideViewPr>
    <p:cSldViewPr>
      <p:cViewPr varScale="1">
        <p:scale>
          <a:sx n="111" d="100"/>
          <a:sy n="111" d="100"/>
        </p:scale>
        <p:origin x="153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FBC93-25B9-444D-AB33-FB5BE5326080}" type="datetimeFigureOut">
              <a:rPr lang="en-NZ" smtClean="0"/>
              <a:t>30/01/2020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E744B1-BB5A-4FFF-9FC1-D9657206DF5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7561626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1F4E5E-F2C2-41BC-B8A0-92A3E475D9EC}" type="datetimeFigureOut">
              <a:rPr lang="en-NZ" smtClean="0"/>
              <a:t>30/01/2020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3"/>
            <a:ext cx="3169920" cy="4800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BC43D3-C661-4244-84AB-C965DC249C4D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366387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26413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11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12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13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14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15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16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17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18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19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20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BC43D3-C661-4244-84AB-C965DC249C4D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203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ciao</a:t>
            </a:r>
          </a:p>
          <a:p>
            <a:r>
              <a:rPr lang="en-US" dirty="0" err="1"/>
              <a:t>mai</a:t>
            </a:r>
            <a:endParaRPr lang="en-US" dirty="0"/>
          </a:p>
          <a:p>
            <a:r>
              <a:rPr lang="en-US" dirty="0"/>
              <a:t>no</a:t>
            </a:r>
          </a:p>
          <a:p>
            <a:r>
              <a:rPr lang="en-US" dirty="0" err="1"/>
              <a:t>forse</a:t>
            </a:r>
            <a:endParaRPr lang="en-US" dirty="0"/>
          </a:p>
          <a:p>
            <a:r>
              <a:rPr lang="en-US" dirty="0"/>
              <a:t>ciao</a:t>
            </a:r>
          </a:p>
          <a:p>
            <a:r>
              <a:rPr lang="en-US" dirty="0" err="1"/>
              <a:t>si</a:t>
            </a:r>
            <a:endParaRPr lang="en-US" dirty="0"/>
          </a:p>
          <a:p>
            <a:r>
              <a:rPr lang="en-US" dirty="0"/>
              <a:t>grazie</a:t>
            </a:r>
          </a:p>
          <a:p>
            <a:r>
              <a:rPr lang="en-US" dirty="0"/>
              <a:t>6</a:t>
            </a:r>
          </a:p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3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ciao</a:t>
            </a:r>
          </a:p>
          <a:p>
            <a:r>
              <a:rPr lang="en-US" dirty="0" err="1"/>
              <a:t>mai</a:t>
            </a:r>
            <a:endParaRPr lang="en-US" dirty="0"/>
          </a:p>
          <a:p>
            <a:r>
              <a:rPr lang="en-US" dirty="0"/>
              <a:t>no</a:t>
            </a:r>
          </a:p>
          <a:p>
            <a:r>
              <a:rPr lang="en-US" dirty="0" err="1"/>
              <a:t>forse</a:t>
            </a:r>
            <a:endParaRPr lang="en-US" dirty="0"/>
          </a:p>
          <a:p>
            <a:r>
              <a:rPr lang="en-US" dirty="0"/>
              <a:t>ciao</a:t>
            </a:r>
          </a:p>
          <a:p>
            <a:r>
              <a:rPr lang="en-US" dirty="0" err="1"/>
              <a:t>si</a:t>
            </a:r>
            <a:endParaRPr lang="en-US" dirty="0"/>
          </a:p>
          <a:p>
            <a:r>
              <a:rPr lang="en-US" dirty="0"/>
              <a:t>grazie</a:t>
            </a:r>
          </a:p>
          <a:p>
            <a:r>
              <a:rPr lang="en-US" dirty="0"/>
              <a:t>6</a:t>
            </a:r>
          </a:p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4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ciao</a:t>
            </a:r>
          </a:p>
          <a:p>
            <a:r>
              <a:rPr lang="en-US" dirty="0" err="1"/>
              <a:t>mai</a:t>
            </a:r>
            <a:endParaRPr lang="en-US" dirty="0"/>
          </a:p>
          <a:p>
            <a:r>
              <a:rPr lang="en-US" dirty="0"/>
              <a:t>no</a:t>
            </a:r>
          </a:p>
          <a:p>
            <a:r>
              <a:rPr lang="en-US" dirty="0" err="1"/>
              <a:t>forse</a:t>
            </a:r>
            <a:endParaRPr lang="en-US" dirty="0"/>
          </a:p>
          <a:p>
            <a:r>
              <a:rPr lang="en-US" dirty="0"/>
              <a:t>ciao</a:t>
            </a:r>
          </a:p>
          <a:p>
            <a:r>
              <a:rPr lang="en-US" dirty="0" err="1"/>
              <a:t>si</a:t>
            </a:r>
            <a:endParaRPr lang="en-US" dirty="0"/>
          </a:p>
          <a:p>
            <a:r>
              <a:rPr lang="en-US" dirty="0"/>
              <a:t>grazie</a:t>
            </a:r>
          </a:p>
          <a:p>
            <a:r>
              <a:rPr lang="en-US" dirty="0"/>
              <a:t>6</a:t>
            </a:r>
          </a:p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5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ciao</a:t>
            </a:r>
          </a:p>
          <a:p>
            <a:r>
              <a:rPr lang="en-US" dirty="0" err="1"/>
              <a:t>mai</a:t>
            </a:r>
            <a:endParaRPr lang="en-US" dirty="0"/>
          </a:p>
          <a:p>
            <a:r>
              <a:rPr lang="en-US" dirty="0"/>
              <a:t>no</a:t>
            </a:r>
          </a:p>
          <a:p>
            <a:r>
              <a:rPr lang="en-US" dirty="0" err="1"/>
              <a:t>forse</a:t>
            </a:r>
            <a:endParaRPr lang="en-US" dirty="0"/>
          </a:p>
          <a:p>
            <a:r>
              <a:rPr lang="en-US" dirty="0"/>
              <a:t>ciao</a:t>
            </a:r>
          </a:p>
          <a:p>
            <a:r>
              <a:rPr lang="en-US" dirty="0" err="1"/>
              <a:t>si</a:t>
            </a:r>
            <a:endParaRPr lang="en-US" dirty="0"/>
          </a:p>
          <a:p>
            <a:r>
              <a:rPr lang="en-US" dirty="0"/>
              <a:t>grazie</a:t>
            </a:r>
          </a:p>
          <a:p>
            <a:r>
              <a:rPr lang="en-US" dirty="0"/>
              <a:t>6</a:t>
            </a:r>
          </a:p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6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ciao</a:t>
            </a:r>
          </a:p>
          <a:p>
            <a:r>
              <a:rPr lang="en-US" dirty="0" err="1"/>
              <a:t>mai</a:t>
            </a:r>
            <a:endParaRPr lang="en-US" dirty="0"/>
          </a:p>
          <a:p>
            <a:r>
              <a:rPr lang="en-US" dirty="0"/>
              <a:t>no</a:t>
            </a:r>
          </a:p>
          <a:p>
            <a:r>
              <a:rPr lang="en-US" dirty="0" err="1"/>
              <a:t>forse</a:t>
            </a:r>
            <a:endParaRPr lang="en-US" dirty="0"/>
          </a:p>
          <a:p>
            <a:r>
              <a:rPr lang="en-US" dirty="0"/>
              <a:t>ciao</a:t>
            </a:r>
          </a:p>
          <a:p>
            <a:r>
              <a:rPr lang="en-US" dirty="0" err="1"/>
              <a:t>si</a:t>
            </a:r>
            <a:endParaRPr lang="en-US" dirty="0"/>
          </a:p>
          <a:p>
            <a:r>
              <a:rPr lang="en-US" dirty="0"/>
              <a:t>grazie</a:t>
            </a:r>
          </a:p>
          <a:p>
            <a:r>
              <a:rPr lang="en-US" dirty="0"/>
              <a:t>6</a:t>
            </a:r>
          </a:p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7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ciao</a:t>
            </a:r>
          </a:p>
          <a:p>
            <a:r>
              <a:rPr lang="en-US" dirty="0" err="1"/>
              <a:t>mai</a:t>
            </a:r>
            <a:endParaRPr lang="en-US" dirty="0"/>
          </a:p>
          <a:p>
            <a:r>
              <a:rPr lang="en-US" dirty="0"/>
              <a:t>no</a:t>
            </a:r>
          </a:p>
          <a:p>
            <a:r>
              <a:rPr lang="en-US" dirty="0" err="1"/>
              <a:t>forse</a:t>
            </a:r>
            <a:endParaRPr lang="en-US" dirty="0"/>
          </a:p>
          <a:p>
            <a:r>
              <a:rPr lang="en-US" dirty="0"/>
              <a:t>ciao</a:t>
            </a:r>
          </a:p>
          <a:p>
            <a:r>
              <a:rPr lang="en-US" dirty="0" err="1"/>
              <a:t>si</a:t>
            </a:r>
            <a:endParaRPr lang="en-US" dirty="0"/>
          </a:p>
          <a:p>
            <a:r>
              <a:rPr lang="en-US" dirty="0"/>
              <a:t>grazie</a:t>
            </a:r>
          </a:p>
          <a:p>
            <a:r>
              <a:rPr lang="en-US" dirty="0"/>
              <a:t>6</a:t>
            </a:r>
          </a:p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8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 defTabSz="882213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A27C08-1570-4760-8A72-765E60D7C84C}" type="slidenum">
              <a:rPr lang="en-NZ" altLang="en-US" smtClean="0"/>
              <a:pPr>
                <a:defRPr/>
              </a:pPr>
              <a:t>10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455862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8400" y="3581400"/>
            <a:ext cx="3962400" cy="2133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438400" y="1447800"/>
            <a:ext cx="3962400" cy="213360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72500" y="1524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9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829300" y="152400"/>
            <a:ext cx="2743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90"/>
                </a:solidFill>
              </a:defRPr>
            </a:lvl1pPr>
          </a:lstStyle>
          <a:p>
            <a:r>
              <a:rPr lang="en-US"/>
              <a:t>CompSci 101 - Principles of Programming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839200" cy="5867400"/>
          </a:xfrm>
        </p:spPr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"/>
          </a:xfrm>
        </p:spPr>
        <p:txBody>
          <a:bodyPr anchor="b" anchorCtr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0" y="685800"/>
            <a:ext cx="9144000" cy="45719"/>
          </a:xfrm>
          <a:prstGeom prst="rect">
            <a:avLst/>
          </a:prstGeom>
          <a:solidFill>
            <a:srgbClr val="0000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72500" y="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9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829300" y="0"/>
            <a:ext cx="2743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90"/>
                </a:solidFill>
              </a:defRPr>
            </a:lvl1pPr>
          </a:lstStyle>
          <a:p>
            <a:r>
              <a:rPr lang="en-US"/>
              <a:t>CompSci 101 - Principles of Programming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610600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143000"/>
            <a:ext cx="8610600" cy="5257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72500" y="152400"/>
            <a:ext cx="5334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90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829300" y="152400"/>
            <a:ext cx="2743200" cy="152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rgbClr val="000090"/>
                </a:solidFill>
              </a:defRPr>
            </a:lvl1pPr>
          </a:lstStyle>
          <a:p>
            <a:r>
              <a:rPr lang="en-US"/>
              <a:t>CompSci 101 - Principles of Programming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</p:sldLayoutIdLst>
  <p:hf hdr="0" dt="0"/>
  <p:txStyles>
    <p:titleStyle>
      <a:lvl1pPr algn="r" defTabSz="914400" rtl="0" eaLnBrk="1" latinLnBrk="0" hangingPunct="1">
        <a:spcBef>
          <a:spcPct val="0"/>
        </a:spcBef>
        <a:buNone/>
        <a:defRPr sz="2800" kern="1200">
          <a:solidFill>
            <a:srgbClr val="000090"/>
          </a:solidFill>
          <a:effectLst/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2400" kern="1200">
          <a:solidFill>
            <a:srgbClr val="000090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2pPr>
      <a:lvl3pPr marL="59436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3pPr>
      <a:lvl4pPr marL="77724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4pPr>
      <a:lvl5pPr marL="960120" indent="-182880" algn="l" defTabSz="914400" rtl="0" eaLnBrk="1" latinLnBrk="0" hangingPunct="1">
        <a:spcBef>
          <a:spcPct val="20000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800" kern="1200">
          <a:solidFill>
            <a:srgbClr val="000090"/>
          </a:solidFill>
          <a:latin typeface="+mn-lt"/>
          <a:ea typeface="+mn-ea"/>
          <a:cs typeface="+mn-cs"/>
        </a:defRPr>
      </a:lvl5pPr>
      <a:lvl6pPr marL="114300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32588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50876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691640" indent="-182880" algn="l" defTabSz="914400" rtl="0" eaLnBrk="1" latinLnBrk="0" hangingPunct="1">
        <a:spcBef>
          <a:spcPts val="288"/>
        </a:spcBef>
        <a:buClr>
          <a:schemeClr val="tx1">
            <a:lumMod val="50000"/>
            <a:lumOff val="50000"/>
          </a:schemeClr>
        </a:buClr>
        <a:buFont typeface="Wingdings" pitchFamily="2" charset="2"/>
        <a:buChar char="§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581400"/>
            <a:ext cx="7010400" cy="2133600"/>
          </a:xfrm>
        </p:spPr>
        <p:txBody>
          <a:bodyPr/>
          <a:lstStyle/>
          <a:p>
            <a:r>
              <a:rPr lang="en-NZ" dirty="0">
                <a:solidFill>
                  <a:srgbClr val="000090"/>
                </a:solidFill>
              </a:rPr>
              <a:t>Lecture 22 – More on dictionaries, using dictionaries to manage a small file of information</a:t>
            </a:r>
          </a:p>
          <a:p>
            <a:endParaRPr lang="en-NZ" dirty="0">
              <a:solidFill>
                <a:srgbClr val="00009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1447800"/>
            <a:ext cx="4191000" cy="2133600"/>
          </a:xfrm>
        </p:spPr>
        <p:txBody>
          <a:bodyPr/>
          <a:lstStyle/>
          <a:p>
            <a:r>
              <a:rPr lang="en-NZ" sz="5400" b="1" dirty="0"/>
              <a:t>COMPSCI 1 1</a:t>
            </a:r>
            <a:br>
              <a:rPr lang="en-NZ" dirty="0"/>
            </a:br>
            <a:r>
              <a:rPr lang="en-NZ" dirty="0"/>
              <a:t>Principles of Programming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2514600"/>
            <a:ext cx="432048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9491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Using dictionaries - Our file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763000" cy="4691211"/>
          </a:xfrm>
        </p:spPr>
        <p:txBody>
          <a:bodyPr>
            <a:normAutofit/>
          </a:bodyPr>
          <a:lstStyle/>
          <a:p>
            <a:r>
              <a:rPr lang="en-GB" dirty="0"/>
              <a:t>We wish to manage a small file of ratings for four films.  </a:t>
            </a:r>
          </a:p>
          <a:p>
            <a:r>
              <a:rPr lang="en-GB" dirty="0"/>
              <a:t>The film list is: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The text file, "</a:t>
            </a:r>
            <a:r>
              <a:rPr lang="en-GB" dirty="0" err="1"/>
              <a:t>Ratings.txt</a:t>
            </a:r>
            <a:r>
              <a:rPr lang="en-GB" dirty="0"/>
              <a:t>", stores the ratings made by seven people of the four films (0 means the person didn't rate the film, 1 means the person hated the film, 9 means they loved it):</a:t>
            </a:r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4038600"/>
            <a:ext cx="2514600" cy="2678595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762000" y="2069068"/>
            <a:ext cx="8077200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["Jaws", "The Goonies", "Aliens", "Commando"]</a:t>
            </a:r>
            <a:endParaRPr lang="en-US" altLang="en-US" sz="18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965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Loading the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763000" cy="4691211"/>
          </a:xfrm>
        </p:spPr>
        <p:txBody>
          <a:bodyPr>
            <a:normAutofit/>
          </a:bodyPr>
          <a:lstStyle/>
          <a:p>
            <a:r>
              <a:rPr lang="en-GB" dirty="0"/>
              <a:t>Firstly we read all the lines of text from the file </a:t>
            </a:r>
          </a:p>
          <a:p>
            <a:pPr marL="0" indent="0">
              <a:buNone/>
            </a:pPr>
            <a:r>
              <a:rPr lang="en-GB" dirty="0"/>
              <a:t>  into a list (removing the newline character - "\n" -</a:t>
            </a:r>
          </a:p>
          <a:p>
            <a:pPr marL="0" indent="0">
              <a:buNone/>
            </a:pPr>
            <a:r>
              <a:rPr lang="en-GB" dirty="0"/>
              <a:t>  from the end of each line).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04800" y="2435284"/>
            <a:ext cx="8458200" cy="4384616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</a:rPr>
              <a:t>get_lines_from_file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filename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)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????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["Jaws", "The Goonies", "Aliens", "Commando"] 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number_of_films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len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filename = "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Ratings.txt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"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latin typeface="Courier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latin typeface="Courier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lines_of_text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</a:rPr>
              <a:t>get_lines_from_file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filename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)</a:t>
            </a:r>
            <a:r>
              <a:rPr lang="en-US" altLang="en-US" sz="1800" b="1" dirty="0">
                <a:latin typeface="Courier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1800" b="1" dirty="0"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143000"/>
            <a:ext cx="2209800" cy="2353917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2209800" y="6412468"/>
            <a:ext cx="381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90"/>
                </a:solidFill>
              </a:rPr>
              <a:t>["Mary 2 0 6 2", "Joy 2 8 3 9", …]</a:t>
            </a:r>
          </a:p>
        </p:txBody>
      </p:sp>
      <p:cxnSp>
        <p:nvCxnSpPr>
          <p:cNvPr id="7" name="Straight Arrow Connector 6"/>
          <p:cNvCxnSpPr>
            <a:endCxn id="8" idx="1"/>
          </p:cNvCxnSpPr>
          <p:nvPr/>
        </p:nvCxnSpPr>
        <p:spPr>
          <a:xfrm>
            <a:off x="1752600" y="6248400"/>
            <a:ext cx="457200" cy="348734"/>
          </a:xfrm>
          <a:prstGeom prst="straightConnector1">
            <a:avLst/>
          </a:prstGeom>
          <a:ln w="952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2955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Loading the file information into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763000" cy="4691211"/>
          </a:xfrm>
        </p:spPr>
        <p:txBody>
          <a:bodyPr>
            <a:normAutofit/>
          </a:bodyPr>
          <a:lstStyle/>
          <a:p>
            <a:r>
              <a:rPr lang="en-GB" dirty="0" err="1"/>
              <a:t>person_name</a:t>
            </a:r>
            <a:r>
              <a:rPr lang="en-GB" dirty="0"/>
              <a:t> : list of ratings dictionary, i.e., the </a:t>
            </a:r>
            <a:r>
              <a:rPr lang="en-GB" dirty="0" err="1"/>
              <a:t>person_name</a:t>
            </a:r>
            <a:r>
              <a:rPr lang="en-GB" dirty="0"/>
              <a:t> is the key and the list of ratings is the corresponding value.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25850" y="4572000"/>
            <a:ext cx="3949700" cy="15696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0090"/>
                </a:solidFill>
              </a:rPr>
              <a:t>{  "Mary": [2, 0, 6, 2],</a:t>
            </a:r>
          </a:p>
          <a:p>
            <a:r>
              <a:rPr lang="en-US" sz="2400" b="1" dirty="0">
                <a:solidFill>
                  <a:srgbClr val="000090"/>
                </a:solidFill>
              </a:rPr>
              <a:t>    "Joy": [2, 8, 3, 9], </a:t>
            </a:r>
          </a:p>
          <a:p>
            <a:r>
              <a:rPr lang="en-US" sz="2400" b="1" dirty="0">
                <a:solidFill>
                  <a:srgbClr val="000090"/>
                </a:solidFill>
              </a:rPr>
              <a:t>     …</a:t>
            </a:r>
          </a:p>
          <a:p>
            <a:r>
              <a:rPr lang="en-US" sz="2400" b="1" dirty="0">
                <a:solidFill>
                  <a:srgbClr val="000090"/>
                </a:solidFill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600700" y="3581400"/>
            <a:ext cx="0" cy="381000"/>
          </a:xfrm>
          <a:prstGeom prst="straightConnector1">
            <a:avLst/>
          </a:prstGeom>
          <a:ln w="952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141883"/>
            <a:ext cx="2362200" cy="2516256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14" name="TextBox 13"/>
          <p:cNvSpPr txBox="1"/>
          <p:nvPr/>
        </p:nvSpPr>
        <p:spPr>
          <a:xfrm>
            <a:off x="3238500" y="2667000"/>
            <a:ext cx="4724400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90"/>
                </a:solidFill>
              </a:rPr>
              <a:t>["Mary 2 0 6 2", "Joy 2 8 3 9", …]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590800" y="2819400"/>
            <a:ext cx="381000" cy="0"/>
          </a:xfrm>
          <a:prstGeom prst="straightConnector1">
            <a:avLst/>
          </a:prstGeom>
          <a:ln w="952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029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Loading the file information into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914400"/>
            <a:ext cx="8763000" cy="4691211"/>
          </a:xfrm>
        </p:spPr>
        <p:txBody>
          <a:bodyPr>
            <a:normAutofit/>
          </a:bodyPr>
          <a:lstStyle/>
          <a:p>
            <a:r>
              <a:rPr lang="en-GB" dirty="0"/>
              <a:t>From all the 'lines of text' list:					,</a:t>
            </a:r>
          </a:p>
          <a:p>
            <a:pPr marL="0" indent="0">
              <a:buNone/>
            </a:pPr>
            <a:r>
              <a:rPr lang="en-GB" dirty="0"/>
              <a:t>   we wish to create a dictionary:   </a:t>
            </a:r>
            <a:r>
              <a:rPr lang="en-GB" dirty="0" err="1"/>
              <a:t>person_name</a:t>
            </a:r>
            <a:r>
              <a:rPr lang="en-GB" dirty="0"/>
              <a:t> : list of ratings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25400" y="1905000"/>
            <a:ext cx="9067800" cy="4801314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def 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</a:rPr>
              <a:t>get_people_ratings_dict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lines_of_text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)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people_ratings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{}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return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people_ratings</a:t>
            </a: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["Jaws", "The Goonies", "Aliens", "Commando"]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number_of_films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len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filename = "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Ratings.txt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"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lines_of_text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get_lines_from_file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(filename)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latin typeface="Courier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people_ratings_dict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</a:rPr>
              <a:t>get_people_ratings_dict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lines_of_text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)</a:t>
            </a:r>
            <a:r>
              <a:rPr lang="en-US" altLang="en-US" sz="1800" b="1" dirty="0">
                <a:solidFill>
                  <a:srgbClr val="0000FF"/>
                </a:solidFill>
                <a:latin typeface="Courier"/>
              </a:rPr>
              <a:t>	</a:t>
            </a:r>
            <a:endParaRPr lang="en-US" altLang="en-US" sz="1800" b="1" dirty="0"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09800" y="6400800"/>
            <a:ext cx="50292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90"/>
                </a:solidFill>
              </a:rPr>
              <a:t>{"Mary": [2, 0, 6, 2], "Joy": [2, 8, 3, 9], …}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05000" y="6172200"/>
            <a:ext cx="228600" cy="304800"/>
          </a:xfrm>
          <a:prstGeom prst="straightConnector1">
            <a:avLst/>
          </a:prstGeom>
          <a:ln w="952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572000" y="990600"/>
            <a:ext cx="38100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90"/>
                </a:solidFill>
              </a:rPr>
              <a:t>["Mary 2 0 6 2", "Joy 2 8 3 9", …]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915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Loading the file information into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763000" cy="4691211"/>
          </a:xfrm>
        </p:spPr>
        <p:txBody>
          <a:bodyPr>
            <a:normAutofit/>
          </a:bodyPr>
          <a:lstStyle/>
          <a:p>
            <a:endParaRPr lang="en-GB" dirty="0"/>
          </a:p>
          <a:p>
            <a:r>
              <a:rPr lang="en-GB" dirty="0" err="1"/>
              <a:t>person_name</a:t>
            </a:r>
            <a:r>
              <a:rPr lang="en-GB" dirty="0"/>
              <a:t> : list of ratings dictionary (see slides 12 and 13)</a:t>
            </a:r>
          </a:p>
          <a:p>
            <a:r>
              <a:rPr lang="en-GB" dirty="0" err="1"/>
              <a:t>film_title</a:t>
            </a:r>
            <a:r>
              <a:rPr lang="en-GB" dirty="0"/>
              <a:t> : list of ratings dictionary, i.e., the </a:t>
            </a:r>
            <a:r>
              <a:rPr lang="en-GB" dirty="0" err="1"/>
              <a:t>film_title</a:t>
            </a:r>
            <a:r>
              <a:rPr lang="en-GB" dirty="0"/>
              <a:t> is the key and the list of seven ratings (one from each person) is the corresponding value.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200400"/>
            <a:ext cx="2209800" cy="2353917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33400" y="838200"/>
            <a:ext cx="8077200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["Jaws", "The Goonies", "Aliens", "Commando"]</a:t>
            </a:r>
            <a:endParaRPr lang="en-US" altLang="en-US" sz="1800" b="1" dirty="0">
              <a:solidFill>
                <a:srgbClr val="000090"/>
              </a:solidFill>
              <a:latin typeface="Courier"/>
              <a:cs typeface="Courie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514600" y="3124200"/>
            <a:ext cx="762000" cy="609600"/>
          </a:xfrm>
          <a:prstGeom prst="straightConnector1">
            <a:avLst/>
          </a:prstGeom>
          <a:ln w="952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3413125" y="2743200"/>
            <a:ext cx="3949700" cy="4069616"/>
            <a:chOff x="3413125" y="2743200"/>
            <a:chExt cx="3949700" cy="4069616"/>
          </a:xfrm>
        </p:grpSpPr>
        <p:cxnSp>
          <p:nvCxnSpPr>
            <p:cNvPr id="7" name="Straight Arrow Connector 6"/>
            <p:cNvCxnSpPr/>
            <p:nvPr/>
          </p:nvCxnSpPr>
          <p:spPr>
            <a:xfrm>
              <a:off x="5387975" y="3200400"/>
              <a:ext cx="0" cy="304800"/>
            </a:xfrm>
            <a:prstGeom prst="straightConnector1">
              <a:avLst/>
            </a:prstGeom>
            <a:ln w="9525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3482975" y="2743200"/>
              <a:ext cx="3810000" cy="40011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000090"/>
                  </a:solidFill>
                </a:rPr>
                <a:t>["Mary 2 0 6 2", "Joy 2 8 3 9", …]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5387975" y="4876800"/>
              <a:ext cx="0" cy="228600"/>
            </a:xfrm>
            <a:prstGeom prst="straightConnector1">
              <a:avLst/>
            </a:prstGeom>
            <a:ln w="9525" cmpd="sng">
              <a:solidFill>
                <a:srgbClr val="0000FF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3521075" y="5181600"/>
              <a:ext cx="3733800" cy="163121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0"/>
                  </a:solidFill>
                </a:rPr>
                <a:t>{"Jaws" :  [2, 2, 7, 0, 3, 9, 0]</a:t>
              </a:r>
            </a:p>
            <a:p>
              <a:r>
                <a:rPr lang="en-US" sz="2000" b="1" dirty="0">
                  <a:solidFill>
                    <a:srgbClr val="000090"/>
                  </a:solidFill>
                </a:rPr>
                <a:t>"The Goonies" : [0, 8, 2, 2, 2, 2, 9]</a:t>
              </a:r>
            </a:p>
            <a:p>
              <a:r>
                <a:rPr lang="en-US" sz="2000" b="1" dirty="0">
                  <a:solidFill>
                    <a:srgbClr val="000090"/>
                  </a:solidFill>
                </a:rPr>
                <a:t>"Aliens": [6, 3, 0, 3, 0, 3, 4]</a:t>
              </a:r>
            </a:p>
            <a:p>
              <a:r>
                <a:rPr lang="en-US" sz="2000" b="1" dirty="0">
                  <a:solidFill>
                    <a:srgbClr val="000090"/>
                  </a:solidFill>
                </a:rPr>
                <a:t>"Commando" : [2, 9, 7, 8, 8, 8, 8]</a:t>
              </a:r>
            </a:p>
            <a:p>
              <a:r>
                <a:rPr lang="en-US" sz="2000" b="1" dirty="0">
                  <a:solidFill>
                    <a:srgbClr val="000090"/>
                  </a:solidFill>
                </a:rPr>
                <a:t>}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413125" y="3505200"/>
              <a:ext cx="3949700" cy="1323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000090"/>
                  </a:solidFill>
                </a:rPr>
                <a:t>{  "Mary": [2, 0, 6, 2],</a:t>
              </a:r>
            </a:p>
            <a:p>
              <a:r>
                <a:rPr lang="en-US" sz="2000" b="1" dirty="0">
                  <a:solidFill>
                    <a:srgbClr val="000090"/>
                  </a:solidFill>
                </a:rPr>
                <a:t>    "Joy": [2, 8, 3, 9], </a:t>
              </a:r>
            </a:p>
            <a:p>
              <a:r>
                <a:rPr lang="en-US" sz="2000" b="1" dirty="0">
                  <a:solidFill>
                    <a:srgbClr val="000090"/>
                  </a:solidFill>
                </a:rPr>
                <a:t>     …</a:t>
              </a:r>
            </a:p>
            <a:p>
              <a:r>
                <a:rPr lang="en-US" sz="2000" b="1" dirty="0">
                  <a:solidFill>
                    <a:srgbClr val="000090"/>
                  </a:solidFill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871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Loading the information into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763000" cy="4691211"/>
          </a:xfrm>
        </p:spPr>
        <p:txBody>
          <a:bodyPr>
            <a:normAutofit/>
          </a:bodyPr>
          <a:lstStyle/>
          <a:p>
            <a:r>
              <a:rPr lang="en-GB" dirty="0"/>
              <a:t>From the people dictionary						,</a:t>
            </a:r>
          </a:p>
          <a:p>
            <a:pPr marL="0" indent="0">
              <a:buNone/>
            </a:pPr>
            <a:r>
              <a:rPr lang="en-GB" dirty="0"/>
              <a:t>   we wish to create another dictionary:  </a:t>
            </a:r>
            <a:r>
              <a:rPr lang="en-GB" dirty="0" err="1"/>
              <a:t>film_title:list</a:t>
            </a:r>
            <a:r>
              <a:rPr lang="en-GB" dirty="0"/>
              <a:t> of ratings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0" y="1912673"/>
            <a:ext cx="9220200" cy="4924425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</a:rPr>
              <a:t>get_film_ratings_dict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,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people_ratings_dict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)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#Jaws – get the first rating from every person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#The Goonies– get the second rating from every person, etc.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film_index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0 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film_ratings_dict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{}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return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film_ratings_dict</a:t>
            </a: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["Jaws", "The Goonies", "Aliens", "Commando"]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number_of_films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len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filename = "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Ratings.txt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"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lines_of_text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get_lines_from_file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(filename)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people_ratings_dict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get_people_ratings_dict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lines_of_text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FF"/>
                </a:solidFill>
                <a:latin typeface="Courier"/>
              </a:rPr>
              <a:t>	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film_ratings_dict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</a:rPr>
              <a:t>get_film_ratings_dict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, 								   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people_ratings_dict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)</a:t>
            </a:r>
            <a:r>
              <a:rPr lang="en-US" altLang="en-US" sz="1800" b="1" dirty="0">
                <a:solidFill>
                  <a:srgbClr val="0000FF"/>
                </a:solidFill>
                <a:latin typeface="Courier"/>
              </a:rPr>
              <a:t>	</a:t>
            </a:r>
            <a:endParaRPr lang="en-US" altLang="en-US" sz="1800" b="1" dirty="0"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6343036"/>
            <a:ext cx="68580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90"/>
                </a:solidFill>
              </a:rPr>
              <a:t>{'Jaws': [2, 2, 7, 0, 3, 9, 0]</a:t>
            </a:r>
            <a:r>
              <a:rPr lang="tr-TR" sz="2000" b="1" dirty="0">
                <a:solidFill>
                  <a:srgbClr val="000090"/>
                </a:solidFill>
              </a:rPr>
              <a:t>, </a:t>
            </a:r>
            <a:r>
              <a:rPr lang="en-US" sz="2000" b="1" dirty="0">
                <a:solidFill>
                  <a:srgbClr val="000090"/>
                </a:solidFill>
              </a:rPr>
              <a:t>'The Goonies': [2, 2, 2, 0, 9, 2, 8], </a:t>
            </a:r>
            <a:r>
              <a:rPr lang="fr-FR" sz="2000" b="1" dirty="0">
                <a:solidFill>
                  <a:srgbClr val="000090"/>
                </a:solidFill>
              </a:rPr>
              <a:t> </a:t>
            </a:r>
            <a:r>
              <a:rPr lang="en-US" sz="2000" b="1" dirty="0">
                <a:solidFill>
                  <a:srgbClr val="000090"/>
                </a:solidFill>
              </a:rPr>
              <a:t>…}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1981200" y="5791200"/>
            <a:ext cx="152400" cy="228600"/>
          </a:xfrm>
          <a:prstGeom prst="straightConnector1">
            <a:avLst/>
          </a:prstGeom>
          <a:ln w="952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2400" y="914400"/>
            <a:ext cx="4800600" cy="4001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90"/>
                </a:solidFill>
              </a:rPr>
              <a:t>{"Mary": [2, 0, 6, 2], "Joy": [2, 8, 3, 9]</a:t>
            </a:r>
            <a:r>
              <a:rPr lang="en-US" sz="2000" b="1">
                <a:solidFill>
                  <a:srgbClr val="000090"/>
                </a:solidFill>
              </a:rPr>
              <a:t>, …}</a:t>
            </a:r>
            <a:endParaRPr lang="en-US" sz="2000" b="1" dirty="0">
              <a:solidFill>
                <a:srgbClr val="00009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842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The two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763000" cy="4691211"/>
          </a:xfrm>
        </p:spPr>
        <p:txBody>
          <a:bodyPr>
            <a:normAutofit/>
          </a:bodyPr>
          <a:lstStyle/>
          <a:p>
            <a:r>
              <a:rPr lang="en-GB" dirty="0"/>
              <a:t>So far, from the film list: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                  and the ratings information in the file: </a:t>
            </a:r>
          </a:p>
          <a:p>
            <a:pPr marL="0" indent="0">
              <a:buNone/>
            </a:pPr>
            <a:endParaRPr lang="en-GB" sz="3600" dirty="0"/>
          </a:p>
          <a:p>
            <a:pPr marL="0" indent="0">
              <a:buNone/>
            </a:pPr>
            <a:r>
              <a:rPr lang="en-GB" dirty="0"/>
              <a:t>   we have created two dictionaries:</a:t>
            </a:r>
          </a:p>
          <a:p>
            <a:pPr marL="0" indent="0">
              <a:buNone/>
            </a:pPr>
            <a:r>
              <a:rPr lang="en-GB" dirty="0"/>
              <a:t> 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0" y="4385608"/>
            <a:ext cx="3657600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000090"/>
                </a:solidFill>
              </a:rPr>
              <a:t>{</a:t>
            </a:r>
          </a:p>
          <a:p>
            <a:r>
              <a:rPr lang="en-US" sz="2000" b="1" dirty="0">
                <a:solidFill>
                  <a:srgbClr val="000090"/>
                </a:solidFill>
              </a:rPr>
              <a:t>"Jaws": [2, 2, 7, 0, 3, 9, 0]</a:t>
            </a:r>
          </a:p>
          <a:p>
            <a:r>
              <a:rPr lang="en-US" sz="2000" b="1" dirty="0">
                <a:solidFill>
                  <a:srgbClr val="000090"/>
                </a:solidFill>
              </a:rPr>
              <a:t>"The Goonies": [0, 8, 2, 2, 2, 2, 9]</a:t>
            </a:r>
          </a:p>
          <a:p>
            <a:r>
              <a:rPr lang="en-US" sz="2000" b="1" dirty="0">
                <a:solidFill>
                  <a:srgbClr val="000090"/>
                </a:solidFill>
              </a:rPr>
              <a:t>"Aliens": [6, 3, 0, 3, 0, 3, 4]</a:t>
            </a:r>
          </a:p>
          <a:p>
            <a:r>
              <a:rPr lang="en-US" sz="2000" b="1" dirty="0">
                <a:solidFill>
                  <a:srgbClr val="000090"/>
                </a:solidFill>
              </a:rPr>
              <a:t>"Commando": [2, 9, 7, 8, 8, 8, 8]</a:t>
            </a:r>
          </a:p>
          <a:p>
            <a:r>
              <a:rPr lang="fr-FR" sz="2000" b="1" dirty="0">
                <a:solidFill>
                  <a:srgbClr val="000090"/>
                </a:solidFill>
              </a:rPr>
              <a:t>}</a:t>
            </a:r>
            <a:endParaRPr lang="en-US" sz="2000" b="1" dirty="0">
              <a:solidFill>
                <a:srgbClr val="00009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3657600"/>
            <a:ext cx="2895600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tr-TR" sz="2000" b="1" dirty="0">
                <a:solidFill>
                  <a:srgbClr val="000090"/>
                </a:solidFill>
              </a:rPr>
              <a:t>{</a:t>
            </a:r>
          </a:p>
          <a:p>
            <a:r>
              <a:rPr lang="tr-TR" sz="2000" b="1" dirty="0">
                <a:solidFill>
                  <a:srgbClr val="000090"/>
                </a:solidFill>
              </a:rPr>
              <a:t>'Mary': [2, 0, 6, 2], </a:t>
            </a:r>
          </a:p>
          <a:p>
            <a:r>
              <a:rPr lang="tr-TR" sz="2000" b="1" dirty="0">
                <a:solidFill>
                  <a:srgbClr val="000090"/>
                </a:solidFill>
              </a:rPr>
              <a:t>'John': [0, 9, 4, 8], </a:t>
            </a:r>
          </a:p>
          <a:p>
            <a:r>
              <a:rPr lang="tr-TR" sz="2000" b="1" dirty="0">
                <a:solidFill>
                  <a:srgbClr val="000090"/>
                </a:solidFill>
              </a:rPr>
              <a:t>'Adam': [7, 2, 0, 7], </a:t>
            </a:r>
          </a:p>
          <a:p>
            <a:r>
              <a:rPr lang="tr-TR" sz="2000" b="1" dirty="0">
                <a:solidFill>
                  <a:srgbClr val="000090"/>
                </a:solidFill>
              </a:rPr>
              <a:t>'Sam': [9, 2, 3, 8], </a:t>
            </a:r>
          </a:p>
          <a:p>
            <a:r>
              <a:rPr lang="tr-TR" sz="2000" b="1" dirty="0">
                <a:solidFill>
                  <a:srgbClr val="000090"/>
                </a:solidFill>
              </a:rPr>
              <a:t>'</a:t>
            </a:r>
            <a:r>
              <a:rPr lang="tr-TR" sz="2000" b="1" dirty="0" err="1">
                <a:solidFill>
                  <a:srgbClr val="000090"/>
                </a:solidFill>
              </a:rPr>
              <a:t>Joy</a:t>
            </a:r>
            <a:r>
              <a:rPr lang="tr-TR" sz="2000" b="1" dirty="0">
                <a:solidFill>
                  <a:srgbClr val="000090"/>
                </a:solidFill>
              </a:rPr>
              <a:t>': [2, 8, 3, 9], </a:t>
            </a:r>
          </a:p>
          <a:p>
            <a:r>
              <a:rPr lang="tr-TR" sz="2000" b="1" dirty="0">
                <a:solidFill>
                  <a:srgbClr val="000090"/>
                </a:solidFill>
              </a:rPr>
              <a:t>'</a:t>
            </a:r>
            <a:r>
              <a:rPr lang="tr-TR" sz="2000" b="1" dirty="0" err="1">
                <a:solidFill>
                  <a:srgbClr val="000090"/>
                </a:solidFill>
              </a:rPr>
              <a:t>Jo</a:t>
            </a:r>
            <a:r>
              <a:rPr lang="tr-TR" sz="2000" b="1" dirty="0">
                <a:solidFill>
                  <a:srgbClr val="000090"/>
                </a:solidFill>
              </a:rPr>
              <a:t>': [3, 2, 0, 8], </a:t>
            </a:r>
          </a:p>
          <a:p>
            <a:r>
              <a:rPr lang="tr-TR" sz="2000" b="1" dirty="0">
                <a:solidFill>
                  <a:srgbClr val="000090"/>
                </a:solidFill>
              </a:rPr>
              <a:t>'</a:t>
            </a:r>
            <a:r>
              <a:rPr lang="tr-TR" sz="2000" b="1" dirty="0" err="1">
                <a:solidFill>
                  <a:srgbClr val="000090"/>
                </a:solidFill>
              </a:rPr>
              <a:t>Li</a:t>
            </a:r>
            <a:r>
              <a:rPr lang="tr-TR" sz="2000" b="1" dirty="0">
                <a:solidFill>
                  <a:srgbClr val="000090"/>
                </a:solidFill>
              </a:rPr>
              <a:t>': [0, 2, 3, 8]</a:t>
            </a:r>
          </a:p>
          <a:p>
            <a:r>
              <a:rPr lang="tr-TR" sz="2000" b="1" dirty="0">
                <a:solidFill>
                  <a:srgbClr val="000090"/>
                </a:solidFill>
              </a:rPr>
              <a:t>}</a:t>
            </a:r>
            <a:endParaRPr lang="en-US" sz="2000" b="1" dirty="0">
              <a:solidFill>
                <a:srgbClr val="000090"/>
              </a:solidFill>
            </a:endParaRPr>
          </a:p>
        </p:txBody>
      </p:sp>
      <p:sp>
        <p:nvSpPr>
          <p:cNvPr id="15" name="Text Box 9"/>
          <p:cNvSpPr txBox="1">
            <a:spLocks noChangeArrowheads="1"/>
          </p:cNvSpPr>
          <p:nvPr/>
        </p:nvSpPr>
        <p:spPr bwMode="auto">
          <a:xfrm>
            <a:off x="365629" y="1345487"/>
            <a:ext cx="8153400" cy="369332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= ["Jaws", "The Goonies", "Aliens", "Commando"]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2400" y="3276600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</a:rPr>
              <a:t>people_ratings_dict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29000" y="4016276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000090"/>
                </a:solidFill>
              </a:rPr>
              <a:t>film_ratings_dict</a:t>
            </a:r>
            <a:endParaRPr lang="en-US" b="1" dirty="0">
              <a:solidFill>
                <a:srgbClr val="00009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920" y="1867219"/>
            <a:ext cx="2057400" cy="2191578"/>
          </a:xfrm>
          <a:prstGeom prst="rect">
            <a:avLst/>
          </a:prstGeom>
          <a:ln>
            <a:solidFill>
              <a:srgbClr val="000090"/>
            </a:solidFill>
          </a:ln>
        </p:spPr>
      </p:pic>
    </p:spTree>
    <p:extLst>
      <p:ext uri="{BB962C8B-B14F-4D97-AF65-F5344CB8AC3E}">
        <p14:creationId xmlns:p14="http://schemas.microsoft.com/office/powerpoint/2010/main" val="3325000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Using the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762000"/>
            <a:ext cx="9067800" cy="4691211"/>
          </a:xfrm>
        </p:spPr>
        <p:txBody>
          <a:bodyPr>
            <a:normAutofit/>
          </a:bodyPr>
          <a:lstStyle/>
          <a:p>
            <a:r>
              <a:rPr lang="en-GB" dirty="0"/>
              <a:t>The user can select a person's name from the dictionary keys, see the person's ratings list as well as the average of that person's non-zero ratings.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1143000" y="2057400"/>
            <a:ext cx="7912100" cy="2022901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</a:rPr>
              <a:t>process_person_ratings_request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people_ratings_dict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)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:	???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…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latin typeface="Courier"/>
                <a:cs typeface="Courier"/>
              </a:rPr>
              <a:t>	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  <a:cs typeface="Courier"/>
              </a:rPr>
              <a:t>process_person_ratings_request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people_ratings_dict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9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6200" y="4152900"/>
            <a:ext cx="1981200" cy="2667000"/>
            <a:chOff x="7086600" y="4191000"/>
            <a:chExt cx="1981200" cy="2667000"/>
          </a:xfrm>
        </p:grpSpPr>
        <p:sp>
          <p:nvSpPr>
            <p:cNvPr id="12" name="TextBox 11"/>
            <p:cNvSpPr txBox="1"/>
            <p:nvPr/>
          </p:nvSpPr>
          <p:spPr>
            <a:xfrm>
              <a:off x="7086600" y="4272677"/>
              <a:ext cx="1981200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r-TR" b="1" dirty="0">
                  <a:solidFill>
                    <a:srgbClr val="000090"/>
                  </a:solidFill>
                </a:rPr>
                <a:t>{</a:t>
              </a:r>
            </a:p>
            <a:p>
              <a:r>
                <a:rPr lang="tr-TR" b="1" dirty="0">
                  <a:solidFill>
                    <a:srgbClr val="000090"/>
                  </a:solidFill>
                </a:rPr>
                <a:t>'Mary': [2, 0, 6, 2], 'John': [0, 9, 4, 8], 'Adam': [7, 2, 0, 7], 'Sam': [9, 2, 3, 8], '</a:t>
              </a:r>
              <a:r>
                <a:rPr lang="tr-TR" b="1" dirty="0" err="1">
                  <a:solidFill>
                    <a:srgbClr val="000090"/>
                  </a:solidFill>
                </a:rPr>
                <a:t>Joy</a:t>
              </a:r>
              <a:r>
                <a:rPr lang="tr-TR" b="1" dirty="0">
                  <a:solidFill>
                    <a:srgbClr val="000090"/>
                  </a:solidFill>
                </a:rPr>
                <a:t>': [2, 8, 3, 9], '</a:t>
              </a:r>
              <a:r>
                <a:rPr lang="tr-TR" b="1" dirty="0" err="1">
                  <a:solidFill>
                    <a:srgbClr val="000090"/>
                  </a:solidFill>
                </a:rPr>
                <a:t>Jo</a:t>
              </a:r>
              <a:r>
                <a:rPr lang="tr-TR" b="1" dirty="0">
                  <a:solidFill>
                    <a:srgbClr val="000090"/>
                  </a:solidFill>
                </a:rPr>
                <a:t>': [3, 2, 0, 8], </a:t>
              </a:r>
            </a:p>
            <a:p>
              <a:r>
                <a:rPr lang="tr-TR" b="1" dirty="0">
                  <a:solidFill>
                    <a:srgbClr val="000090"/>
                  </a:solidFill>
                </a:rPr>
                <a:t>'</a:t>
              </a:r>
              <a:r>
                <a:rPr lang="tr-TR" b="1" dirty="0" err="1">
                  <a:solidFill>
                    <a:srgbClr val="000090"/>
                  </a:solidFill>
                </a:rPr>
                <a:t>Li</a:t>
              </a:r>
              <a:r>
                <a:rPr lang="tr-TR" b="1" dirty="0">
                  <a:solidFill>
                    <a:srgbClr val="000090"/>
                  </a:solidFill>
                </a:rPr>
                <a:t>': [0, 2, 3, 8]</a:t>
              </a:r>
            </a:p>
            <a:p>
              <a:r>
                <a:rPr lang="tr-TR" b="1" dirty="0">
                  <a:solidFill>
                    <a:srgbClr val="000090"/>
                  </a:solidFill>
                </a:rPr>
                <a:t>}</a:t>
              </a:r>
              <a:endParaRPr lang="en-US" b="1" dirty="0">
                <a:solidFill>
                  <a:srgbClr val="000090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3800" y="4191000"/>
              <a:ext cx="1447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solidFill>
                    <a:srgbClr val="000090"/>
                  </a:solidFill>
                </a:rPr>
                <a:t>people_ratings_dict</a:t>
              </a:r>
              <a:endParaRPr lang="en-US" sz="1200" b="1" dirty="0">
                <a:solidFill>
                  <a:srgbClr val="000090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5257800" y="3962400"/>
            <a:ext cx="3733800" cy="267765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John</a:t>
            </a:r>
          </a:p>
          <a:p>
            <a:r>
              <a:rPr lang="en-US" b="1" dirty="0">
                <a:solidFill>
                  <a:srgbClr val="000090"/>
                </a:solidFill>
              </a:rPr>
              <a:t>Mary</a:t>
            </a:r>
          </a:p>
          <a:p>
            <a:r>
              <a:rPr lang="en-US" b="1" dirty="0">
                <a:solidFill>
                  <a:srgbClr val="000090"/>
                </a:solidFill>
              </a:rPr>
              <a:t>Adam</a:t>
            </a:r>
          </a:p>
          <a:p>
            <a:r>
              <a:rPr lang="en-US" b="1" dirty="0">
                <a:solidFill>
                  <a:srgbClr val="000090"/>
                </a:solidFill>
              </a:rPr>
              <a:t>Jo</a:t>
            </a:r>
          </a:p>
          <a:p>
            <a:r>
              <a:rPr lang="en-US" b="1" dirty="0">
                <a:solidFill>
                  <a:srgbClr val="000090"/>
                </a:solidFill>
              </a:rPr>
              <a:t>Joy</a:t>
            </a:r>
          </a:p>
          <a:p>
            <a:r>
              <a:rPr lang="en-US" b="1" dirty="0">
                <a:solidFill>
                  <a:srgbClr val="000090"/>
                </a:solidFill>
              </a:rPr>
              <a:t>Li</a:t>
            </a:r>
          </a:p>
          <a:p>
            <a:r>
              <a:rPr lang="en-US" b="1" dirty="0">
                <a:solidFill>
                  <a:srgbClr val="000090"/>
                </a:solidFill>
              </a:rPr>
              <a:t>Sam</a:t>
            </a:r>
          </a:p>
          <a:p>
            <a:r>
              <a:rPr lang="en-US" b="1" dirty="0">
                <a:solidFill>
                  <a:srgbClr val="000090"/>
                </a:solidFill>
              </a:rPr>
              <a:t>Enter name: </a:t>
            </a:r>
            <a:r>
              <a:rPr lang="en-US" sz="2400" b="1" dirty="0">
                <a:solidFill>
                  <a:srgbClr val="FF00FF"/>
                </a:solidFill>
              </a:rPr>
              <a:t>Sam</a:t>
            </a:r>
          </a:p>
          <a:p>
            <a:r>
              <a:rPr lang="en-US" b="1" dirty="0">
                <a:solidFill>
                  <a:srgbClr val="000090"/>
                </a:solidFill>
              </a:rPr>
              <a:t>[9, 2, 3, 8] Sam - average rating: 5.5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79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Using the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991600" cy="4691211"/>
          </a:xfrm>
        </p:spPr>
        <p:txBody>
          <a:bodyPr>
            <a:normAutofit/>
          </a:bodyPr>
          <a:lstStyle/>
          <a:p>
            <a:r>
              <a:rPr lang="en-GB" dirty="0"/>
              <a:t>The user can select a person from the dictionary keys and see the person's ratings list as well as the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   average of their non-zero ratings.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457200" y="2209800"/>
            <a:ext cx="8305800" cy="4324261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</a:rPr>
              <a:t>process_person_ratings_request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people_ratings_dict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)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:	</a:t>
            </a:r>
            <a:r>
              <a:rPr lang="en-US" altLang="en-US" sz="400" b="1" dirty="0">
                <a:solidFill>
                  <a:srgbClr val="000090"/>
                </a:solidFill>
                <a:latin typeface="Courier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9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display_keys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(dictionary):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???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get_average_rating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list_of_numbers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???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 = ["Jaws", "The Goonies", "Aliens", "Commando"]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number_of_films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len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	filename = "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Ratings.txt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"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lines_of_text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get_lines_from_file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(filename)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people_ratings_dict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get_people_ratings_dict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lines_of_text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film_ratings_dict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get_film_ratings_dict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, 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people_ratings_dict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)</a:t>
            </a:r>
            <a:endParaRPr lang="en-US" altLang="en-US" sz="14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400" b="1" dirty="0">
                <a:solidFill>
                  <a:srgbClr val="000090"/>
                </a:solidFill>
                <a:latin typeface="Courier"/>
                <a:cs typeface="Courier"/>
              </a:rPr>
              <a:t>	print("Process People-Rating Request")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latin typeface="Courier"/>
                <a:cs typeface="Courier"/>
              </a:rPr>
              <a:t>	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  <a:cs typeface="Courier"/>
              </a:rPr>
              <a:t>process_person_ratings_request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people_ratings_dict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400" b="1" dirty="0">
              <a:solidFill>
                <a:srgbClr val="0000FF"/>
              </a:solidFill>
              <a:latin typeface="Courier"/>
              <a:cs typeface="Courie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29200" y="1676400"/>
            <a:ext cx="4114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90"/>
                </a:solidFill>
              </a:rPr>
              <a:t>{"Mary": [2, 0, 6, 2], "Joy": [2, 8, 3, 9], …}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705600" y="2082800"/>
            <a:ext cx="101600" cy="203200"/>
          </a:xfrm>
          <a:prstGeom prst="straightConnector1">
            <a:avLst/>
          </a:prstGeom>
          <a:ln w="952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0520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Using the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76200" y="838200"/>
            <a:ext cx="9067800" cy="4691211"/>
          </a:xfrm>
        </p:spPr>
        <p:txBody>
          <a:bodyPr>
            <a:normAutofit/>
          </a:bodyPr>
          <a:lstStyle/>
          <a:p>
            <a:r>
              <a:rPr lang="en-GB" dirty="0"/>
              <a:t>The user can select a film from a list of titles, see the film's ratings as well as the average of all the non-zero ratings</a:t>
            </a:r>
          </a:p>
          <a:p>
            <a:pPr marL="0" indent="0">
              <a:buNone/>
            </a:pPr>
            <a:r>
              <a:rPr lang="en-GB" dirty="0"/>
              <a:t>   for that film.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   </a:t>
            </a:r>
          </a:p>
        </p:txBody>
      </p:sp>
      <p:sp>
        <p:nvSpPr>
          <p:cNvPr id="17" name="Text Box 9"/>
          <p:cNvSpPr txBox="1">
            <a:spLocks noChangeArrowheads="1"/>
          </p:cNvSpPr>
          <p:nvPr/>
        </p:nvSpPr>
        <p:spPr bwMode="auto">
          <a:xfrm>
            <a:off x="88900" y="2971800"/>
            <a:ext cx="9067800" cy="1877437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</a:rPr>
              <a:t>process_film_ratings_request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,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film_ratings_dict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)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:	???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…</a:t>
            </a:r>
            <a:r>
              <a:rPr lang="en-US" altLang="en-US" sz="1800" b="1" dirty="0">
                <a:latin typeface="Courier"/>
                <a:cs typeface="Courier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latin typeface="Courier"/>
                <a:cs typeface="Courier"/>
              </a:rPr>
              <a:t>	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  <a:cs typeface="Courier"/>
              </a:rPr>
              <a:t>process_film_ratings_request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film_list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film_ratings_dict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)</a:t>
            </a:r>
            <a:endParaRPr lang="en-US" altLang="en-US" sz="900" b="1" dirty="0">
              <a:solidFill>
                <a:srgbClr val="FF00FF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05000" y="4832130"/>
            <a:ext cx="4953000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90"/>
                </a:solidFill>
              </a:rPr>
              <a:t>Process Film-Rating Request</a:t>
            </a:r>
          </a:p>
          <a:p>
            <a:r>
              <a:rPr lang="en-US" b="1" dirty="0">
                <a:solidFill>
                  <a:srgbClr val="000090"/>
                </a:solidFill>
              </a:rPr>
              <a:t>1 Jaws</a:t>
            </a:r>
          </a:p>
          <a:p>
            <a:r>
              <a:rPr lang="en-US" b="1" dirty="0">
                <a:solidFill>
                  <a:srgbClr val="000090"/>
                </a:solidFill>
              </a:rPr>
              <a:t>2 The Goonies</a:t>
            </a:r>
          </a:p>
          <a:p>
            <a:r>
              <a:rPr lang="en-US" b="1" dirty="0">
                <a:solidFill>
                  <a:srgbClr val="000090"/>
                </a:solidFill>
              </a:rPr>
              <a:t>3 Aliens</a:t>
            </a:r>
          </a:p>
          <a:p>
            <a:r>
              <a:rPr lang="en-US" b="1" dirty="0">
                <a:solidFill>
                  <a:srgbClr val="000090"/>
                </a:solidFill>
              </a:rPr>
              <a:t>4 Commando</a:t>
            </a:r>
          </a:p>
          <a:p>
            <a:r>
              <a:rPr lang="en-US" b="1" dirty="0">
                <a:solidFill>
                  <a:srgbClr val="000090"/>
                </a:solidFill>
              </a:rPr>
              <a:t>Enter selection: 1</a:t>
            </a:r>
          </a:p>
          <a:p>
            <a:r>
              <a:rPr lang="en-US" b="1" dirty="0">
                <a:solidFill>
                  <a:srgbClr val="000090"/>
                </a:solidFill>
              </a:rPr>
              <a:t>[2, 2, 7, 0, 3, 9, 0] Jaws - average rating: 4.6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96000" y="1295400"/>
            <a:ext cx="3009900" cy="1631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rgbClr val="000090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000090"/>
                </a:solidFill>
              </a:rPr>
              <a:t>"Jaws": [2, 2, 7, 0, 3, 9, 0]</a:t>
            </a:r>
          </a:p>
          <a:p>
            <a:r>
              <a:rPr lang="en-US" sz="1600" b="1" dirty="0">
                <a:solidFill>
                  <a:srgbClr val="000090"/>
                </a:solidFill>
              </a:rPr>
              <a:t>"The Goonies": [0, 8, 2, 2, 2, 2, 9]</a:t>
            </a:r>
          </a:p>
          <a:p>
            <a:r>
              <a:rPr lang="en-US" sz="1600" b="1" dirty="0">
                <a:solidFill>
                  <a:srgbClr val="000090"/>
                </a:solidFill>
              </a:rPr>
              <a:t>"Aliens": [6, 3, 0, 3, 0, 3, 4]</a:t>
            </a:r>
          </a:p>
          <a:p>
            <a:r>
              <a:rPr lang="en-US" sz="1600" b="1" dirty="0">
                <a:solidFill>
                  <a:srgbClr val="000090"/>
                </a:solidFill>
              </a:rPr>
              <a:t>"Commando": [2, 9, 7, 8, 8, 8, 8]</a:t>
            </a:r>
          </a:p>
          <a:p>
            <a:r>
              <a:rPr lang="fr-FR" sz="1600" b="1" dirty="0">
                <a:solidFill>
                  <a:srgbClr val="000090"/>
                </a:solidFill>
              </a:rPr>
              <a:t>}</a:t>
            </a:r>
            <a:endParaRPr lang="en-US" sz="1600" b="1" dirty="0">
              <a:solidFill>
                <a:srgbClr val="00009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24700" y="1295400"/>
            <a:ext cx="1447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rgbClr val="000090"/>
                </a:solidFill>
              </a:rPr>
              <a:t>film_ratings_dict</a:t>
            </a:r>
            <a:endParaRPr lang="en-US" sz="1200" b="1" dirty="0">
              <a:solidFill>
                <a:srgbClr val="00009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57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Z" dirty="0"/>
              <a:t>At the end of this lecture, students should be able to:</a:t>
            </a:r>
          </a:p>
          <a:p>
            <a:pPr lvl="1"/>
            <a:r>
              <a:rPr lang="en-NZ" dirty="0"/>
              <a:t>Delete key:value pairs from a dictionary</a:t>
            </a:r>
          </a:p>
          <a:p>
            <a:pPr lvl="1"/>
            <a:r>
              <a:rPr lang="en-NZ" dirty="0"/>
              <a:t>Create a list of keys, values, key:value tuples from a dictionary</a:t>
            </a:r>
          </a:p>
          <a:p>
            <a:pPr lvl="1"/>
            <a:r>
              <a:rPr lang="en-NZ" dirty="0"/>
              <a:t>Use dictionary objects to manage a small file of information</a:t>
            </a:r>
          </a:p>
          <a:p>
            <a:pPr lvl="1"/>
            <a:endParaRPr lang="en-NZ" dirty="0"/>
          </a:p>
          <a:p>
            <a:pPr marL="228600" lvl="1" indent="0">
              <a:buNone/>
            </a:pPr>
            <a:endParaRPr lang="en-NZ" dirty="0"/>
          </a:p>
          <a:p>
            <a:pPr lvl="1"/>
            <a:endParaRPr lang="en-US" dirty="0"/>
          </a:p>
          <a:p>
            <a:pPr lvl="1"/>
            <a:endParaRPr lang="en-US" altLang="en-US" dirty="0"/>
          </a:p>
          <a:p>
            <a:pPr marL="0" indent="0">
              <a:buNone/>
            </a:pPr>
            <a:endParaRPr lang="en-NZ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Learning outcomes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3207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Z" dirty="0"/>
              <a:t>Using the dictionaries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25500"/>
            <a:ext cx="8991600" cy="4691211"/>
          </a:xfrm>
        </p:spPr>
        <p:txBody>
          <a:bodyPr>
            <a:normAutofit/>
          </a:bodyPr>
          <a:lstStyle/>
          <a:p>
            <a:r>
              <a:rPr lang="en-GB" dirty="0"/>
              <a:t>The user can select a film from a list of titles, and see the film's ratings as well as the average of all the non-zero ratings for that film.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152400" y="2028140"/>
            <a:ext cx="8915400" cy="4601260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</a:rPr>
              <a:t>process_film_ratings_request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,</a:t>
            </a:r>
            <a:r>
              <a:rPr lang="en-US" altLang="en-US" sz="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film_ratings_dict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</a:rPr>
              <a:t>)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: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1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400" b="1" dirty="0">
                <a:solidFill>
                  <a:srgbClr val="000090"/>
                </a:solidFill>
                <a:latin typeface="Courier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9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display_numbered_list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list_of_items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???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get_average_rating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list_of_numbers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	#see previous code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endParaRPr lang="en-US" altLang="en-US" sz="800" b="1" dirty="0">
              <a:solidFill>
                <a:srgbClr val="000090"/>
              </a:solidFill>
              <a:latin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 err="1">
                <a:solidFill>
                  <a:srgbClr val="000090"/>
                </a:solidFill>
                <a:latin typeface="Courier"/>
              </a:rPr>
              <a:t>def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</a:rPr>
              <a:t> main():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 = ["Jaws", "The Goonies", "Aliens", "Commando"]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number_of_films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len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	filename = "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Ratings.txt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"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lines_of_text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get_lines_from_file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(filename)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people_ratings_dict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get_people_ratings_dict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lines_of_text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)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	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film_ratings_dict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 = 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get_film_ratings_dict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(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film_list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, </a:t>
            </a:r>
            <a:r>
              <a:rPr lang="en-US" altLang="en-US" sz="1400" b="1" dirty="0" err="1">
                <a:solidFill>
                  <a:srgbClr val="000090"/>
                </a:solidFill>
                <a:latin typeface="Courier"/>
              </a:rPr>
              <a:t>people_ratings_dict</a:t>
            </a:r>
            <a:r>
              <a:rPr lang="en-US" altLang="en-US" sz="1400" b="1" dirty="0">
                <a:solidFill>
                  <a:srgbClr val="000090"/>
                </a:solidFill>
                <a:latin typeface="Courier"/>
              </a:rPr>
              <a:t>)	</a:t>
            </a:r>
            <a:endParaRPr lang="en-US" altLang="en-US" sz="14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400" b="1" dirty="0">
                <a:solidFill>
                  <a:srgbClr val="000090"/>
                </a:solidFill>
                <a:latin typeface="Courier"/>
                <a:cs typeface="Courier"/>
              </a:rPr>
              <a:t>	print("Process Movie-Rating Request")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</a:p>
          <a:p>
            <a:pPr>
              <a:spcBef>
                <a:spcPct val="0"/>
              </a:spcBef>
              <a:buClrTx/>
              <a:buSzTx/>
              <a:buNone/>
              <a:tabLst>
                <a:tab pos="355600" algn="l"/>
              </a:tabLst>
              <a:defRPr/>
            </a:pPr>
            <a:r>
              <a:rPr lang="en-US" altLang="en-US" sz="1800" b="1" dirty="0">
                <a:latin typeface="Courier"/>
                <a:cs typeface="Courier"/>
              </a:rPr>
              <a:t>	</a:t>
            </a:r>
            <a:r>
              <a:rPr lang="en-US" altLang="en-US" sz="1800" b="1" dirty="0" err="1">
                <a:solidFill>
                  <a:srgbClr val="FF00FF"/>
                </a:solidFill>
                <a:latin typeface="Courier"/>
                <a:cs typeface="Courier"/>
              </a:rPr>
              <a:t>process_film_ratings_request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(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film_list</a:t>
            </a:r>
            <a:r>
              <a:rPr lang="en-US" altLang="en-US" sz="1800" b="1" dirty="0">
                <a:solidFill>
                  <a:srgbClr val="000090"/>
                </a:solidFill>
                <a:latin typeface="Courier"/>
                <a:cs typeface="Courier"/>
              </a:rPr>
              <a:t>, </a:t>
            </a:r>
            <a:r>
              <a:rPr lang="en-US" altLang="en-US" sz="1800" b="1" dirty="0" err="1">
                <a:solidFill>
                  <a:srgbClr val="000090"/>
                </a:solidFill>
                <a:latin typeface="Courier"/>
                <a:cs typeface="Courier"/>
              </a:rPr>
              <a:t>film_ratings_dict</a:t>
            </a:r>
            <a:r>
              <a:rPr lang="en-US" altLang="en-US" sz="1800" b="1" dirty="0">
                <a:solidFill>
                  <a:srgbClr val="FF00FF"/>
                </a:solidFill>
                <a:latin typeface="Courier"/>
                <a:cs typeface="Courier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8400" y="1611868"/>
            <a:ext cx="67056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0090"/>
                </a:solidFill>
              </a:rPr>
              <a:t>{</a:t>
            </a:r>
            <a:r>
              <a:rPr lang="tr-TR" b="1" dirty="0">
                <a:solidFill>
                  <a:srgbClr val="000090"/>
                </a:solidFill>
              </a:rPr>
              <a:t>‘</a:t>
            </a:r>
            <a:r>
              <a:rPr lang="en-NZ" b="1" dirty="0">
                <a:solidFill>
                  <a:srgbClr val="000090"/>
                </a:solidFill>
              </a:rPr>
              <a:t>Jaws</a:t>
            </a:r>
            <a:r>
              <a:rPr lang="tr-TR" b="1" dirty="0">
                <a:solidFill>
                  <a:srgbClr val="000090"/>
                </a:solidFill>
              </a:rPr>
              <a:t>': [</a:t>
            </a:r>
            <a:r>
              <a:rPr lang="en-US" b="1" dirty="0">
                <a:solidFill>
                  <a:srgbClr val="000090"/>
                </a:solidFill>
              </a:rPr>
              <a:t>2, 2, 7, 0, 3, 9, 0</a:t>
            </a:r>
            <a:r>
              <a:rPr lang="tr-TR" b="1" dirty="0">
                <a:solidFill>
                  <a:srgbClr val="000090"/>
                </a:solidFill>
              </a:rPr>
              <a:t>], </a:t>
            </a:r>
            <a:r>
              <a:rPr lang="en-US" b="1" dirty="0">
                <a:solidFill>
                  <a:srgbClr val="000090"/>
                </a:solidFill>
              </a:rPr>
              <a:t>'The Goonies': [0, 8, 2, 2, 2, 2, 9], …}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6553200" y="1924357"/>
            <a:ext cx="0" cy="228600"/>
          </a:xfrm>
          <a:prstGeom prst="straightConnector1">
            <a:avLst/>
          </a:prstGeom>
          <a:ln w="952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935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</a:t>
            </a:r>
            <a:r>
              <a:rPr lang="en-AU" b="1" dirty="0">
                <a:solidFill>
                  <a:srgbClr val="0000FF"/>
                </a:solidFill>
              </a:rPr>
              <a:t>del</a:t>
            </a:r>
            <a:r>
              <a:rPr lang="en-AU" dirty="0">
                <a:solidFill>
                  <a:srgbClr val="0000FF"/>
                </a:solidFill>
              </a:rPr>
              <a:t> </a:t>
            </a:r>
            <a:r>
              <a:rPr lang="en-AU" dirty="0"/>
              <a:t>operator is used to delete an </a:t>
            </a:r>
            <a:r>
              <a:rPr lang="en-AU" dirty="0" err="1"/>
              <a:t>key:value</a:t>
            </a:r>
            <a:r>
              <a:rPr lang="en-AU" dirty="0"/>
              <a:t> pair from the dictionary.</a:t>
            </a:r>
          </a:p>
          <a:p>
            <a:r>
              <a:rPr lang="en-AU" dirty="0"/>
              <a:t>The keys, the values, the associations as tuples can be obtained from a dictionary object using the methods:</a:t>
            </a:r>
          </a:p>
          <a:p>
            <a:pPr marL="0" indent="0">
              <a:buNone/>
            </a:pPr>
            <a:r>
              <a:rPr lang="en-NZ" dirty="0"/>
              <a:t>     </a:t>
            </a:r>
            <a:r>
              <a:rPr lang="en-NZ" sz="2400" dirty="0"/>
              <a:t>my_dict</a:t>
            </a:r>
            <a:r>
              <a:rPr lang="en-NZ" sz="2400" b="1" dirty="0">
                <a:solidFill>
                  <a:srgbClr val="0000FF"/>
                </a:solidFill>
              </a:rPr>
              <a:t>.items() </a:t>
            </a:r>
            <a:r>
              <a:rPr lang="en-NZ" sz="2400" dirty="0"/>
              <a:t>– to access all the key/value pairs as tuples</a:t>
            </a:r>
          </a:p>
          <a:p>
            <a:pPr marL="228600" lvl="1" indent="0">
              <a:buNone/>
            </a:pPr>
            <a:r>
              <a:rPr lang="en-NZ" sz="2400" dirty="0"/>
              <a:t>  my_dict</a:t>
            </a:r>
            <a:r>
              <a:rPr lang="en-NZ" sz="2400" b="1" dirty="0">
                <a:solidFill>
                  <a:srgbClr val="0000FF"/>
                </a:solidFill>
              </a:rPr>
              <a:t>.keys(</a:t>
            </a:r>
            <a:r>
              <a:rPr lang="en-NZ" sz="2400" dirty="0"/>
              <a:t>) – to access all the keys</a:t>
            </a:r>
          </a:p>
          <a:p>
            <a:pPr marL="228600" lvl="1" indent="0">
              <a:buNone/>
            </a:pPr>
            <a:r>
              <a:rPr lang="en-NZ" sz="2400" dirty="0"/>
              <a:t>  my_dict</a:t>
            </a:r>
            <a:r>
              <a:rPr lang="en-NZ" sz="2400" b="1" dirty="0">
                <a:solidFill>
                  <a:srgbClr val="0000FF"/>
                </a:solidFill>
              </a:rPr>
              <a:t>.values() </a:t>
            </a:r>
            <a:r>
              <a:rPr lang="en-NZ" sz="2400" dirty="0"/>
              <a:t>– to access all the values</a:t>
            </a:r>
          </a:p>
          <a:p>
            <a:pPr marL="228600" lvl="1" indent="0">
              <a:buNone/>
            </a:pPr>
            <a:endParaRPr lang="en-NZ" sz="2400" dirty="0"/>
          </a:p>
          <a:p>
            <a:pPr marL="228600" lvl="1" indent="0">
              <a:buNone/>
            </a:pPr>
            <a:r>
              <a:rPr lang="en-AU" sz="2400" dirty="0"/>
              <a:t>Often it is useful to convert the individual keys (or values, or item tuples) of the dictionary into lists by enclosing the keys (or values, or item tuples)  in list()</a:t>
            </a:r>
          </a:p>
          <a:p>
            <a:pPr marL="228600" lvl="1" indent="0">
              <a:buNone/>
            </a:pPr>
            <a:endParaRPr lang="en-NZ" sz="2400" dirty="0"/>
          </a:p>
          <a:p>
            <a:pPr marL="228600" lvl="1" indent="0">
              <a:buNone/>
            </a:pPr>
            <a:endParaRPr lang="en-NZ" sz="2400" dirty="0"/>
          </a:p>
          <a:p>
            <a:pPr lvl="1"/>
            <a:endParaRPr lang="en-US" dirty="0">
              <a:latin typeface="Calibri"/>
              <a:cs typeface="Calibri"/>
            </a:endParaRP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688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features used in this lecture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my_dict</a:t>
            </a:r>
            <a:r>
              <a:rPr lang="en-US" dirty="0">
                <a:latin typeface="Courier"/>
                <a:cs typeface="Courier"/>
              </a:rPr>
              <a:t> = {"a": 4, "b": 6, "c": 5}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dirty="0">
                <a:latin typeface="Courier"/>
                <a:cs typeface="Courier"/>
              </a:rPr>
              <a:t>	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dirty="0">
                <a:latin typeface="Courier"/>
                <a:cs typeface="Courier"/>
              </a:rPr>
              <a:t> 	for letter in </a:t>
            </a:r>
            <a:r>
              <a:rPr lang="en-US" dirty="0" err="1">
                <a:latin typeface="Courier"/>
                <a:cs typeface="Courier"/>
              </a:rPr>
              <a:t>my_dict.keys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dirty="0">
                <a:latin typeface="Courier"/>
                <a:cs typeface="Courier"/>
              </a:rPr>
              <a:t>		print(letter)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dirty="0">
                <a:latin typeface="Courier"/>
                <a:cs typeface="Courier"/>
              </a:rPr>
              <a:t> 	for number in </a:t>
            </a:r>
            <a:r>
              <a:rPr lang="en-US" dirty="0" err="1">
                <a:latin typeface="Courier"/>
                <a:cs typeface="Courier"/>
              </a:rPr>
              <a:t>my_dict.values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dirty="0">
                <a:latin typeface="Courier"/>
                <a:cs typeface="Courier"/>
              </a:rPr>
              <a:t>		print(number)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dirty="0">
                <a:latin typeface="Courier"/>
                <a:cs typeface="Courier"/>
              </a:rPr>
              <a:t> 	for item in </a:t>
            </a:r>
            <a:r>
              <a:rPr lang="en-US" dirty="0" err="1">
                <a:latin typeface="Courier"/>
                <a:cs typeface="Courier"/>
              </a:rPr>
              <a:t>my_dict.items</a:t>
            </a:r>
            <a:r>
              <a:rPr lang="en-US" dirty="0">
                <a:latin typeface="Courier"/>
                <a:cs typeface="Courier"/>
              </a:rPr>
              <a:t>():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dirty="0">
                <a:latin typeface="Courier"/>
                <a:cs typeface="Courier"/>
              </a:rPr>
              <a:t>		print(item)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dirty="0">
                <a:latin typeface="Courier"/>
                <a:cs typeface="Courier"/>
              </a:rPr>
              <a:t>	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items_list</a:t>
            </a:r>
            <a:r>
              <a:rPr lang="en-US" dirty="0">
                <a:latin typeface="Courier"/>
                <a:cs typeface="Courier"/>
              </a:rPr>
              <a:t> = list(</a:t>
            </a:r>
            <a:r>
              <a:rPr lang="en-US" dirty="0" err="1">
                <a:latin typeface="Courier"/>
                <a:cs typeface="Courier"/>
              </a:rPr>
              <a:t>my_dict.items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keys_list</a:t>
            </a:r>
            <a:r>
              <a:rPr lang="en-US" dirty="0">
                <a:latin typeface="Courier"/>
                <a:cs typeface="Courier"/>
              </a:rPr>
              <a:t> = list(</a:t>
            </a:r>
            <a:r>
              <a:rPr lang="en-US" dirty="0" err="1">
                <a:latin typeface="Courier"/>
                <a:cs typeface="Courier"/>
              </a:rPr>
              <a:t>my_dict.keys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dirty="0">
                <a:latin typeface="Courier"/>
                <a:cs typeface="Courier"/>
              </a:rPr>
              <a:t>	</a:t>
            </a:r>
            <a:r>
              <a:rPr lang="en-US" dirty="0" err="1">
                <a:latin typeface="Courier"/>
                <a:cs typeface="Courier"/>
              </a:rPr>
              <a:t>values_list</a:t>
            </a:r>
            <a:r>
              <a:rPr lang="en-US" dirty="0">
                <a:latin typeface="Courier"/>
                <a:cs typeface="Courier"/>
              </a:rPr>
              <a:t> = list(</a:t>
            </a:r>
            <a:r>
              <a:rPr lang="en-US" dirty="0" err="1">
                <a:latin typeface="Courier"/>
                <a:cs typeface="Courier"/>
              </a:rPr>
              <a:t>my_dict.values</a:t>
            </a:r>
            <a:r>
              <a:rPr lang="en-US" dirty="0">
                <a:latin typeface="Courier"/>
                <a:cs typeface="Courier"/>
              </a:rPr>
              <a:t>())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sz="700" dirty="0"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dirty="0">
                <a:latin typeface="Courier"/>
                <a:cs typeface="Courier"/>
              </a:rPr>
              <a:t>	print("items list", </a:t>
            </a:r>
            <a:r>
              <a:rPr lang="en-US" dirty="0" err="1">
                <a:latin typeface="Courier"/>
                <a:cs typeface="Courier"/>
              </a:rPr>
              <a:t>items_list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dirty="0">
                <a:latin typeface="Courier"/>
                <a:cs typeface="Courier"/>
              </a:rPr>
              <a:t>	print("keys list", </a:t>
            </a:r>
            <a:r>
              <a:rPr lang="en-US" dirty="0" err="1">
                <a:latin typeface="Courier"/>
                <a:cs typeface="Courier"/>
              </a:rPr>
              <a:t>keys_list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dirty="0">
                <a:latin typeface="Courier"/>
                <a:cs typeface="Courier"/>
              </a:rPr>
              <a:t>	print("values list", </a:t>
            </a:r>
            <a:r>
              <a:rPr lang="en-US" dirty="0" err="1">
                <a:latin typeface="Courier"/>
                <a:cs typeface="Courier"/>
              </a:rPr>
              <a:t>values_list</a:t>
            </a:r>
            <a:r>
              <a:rPr lang="en-US" dirty="0">
                <a:latin typeface="Courier"/>
                <a:cs typeface="Courier"/>
              </a:rPr>
              <a:t>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dirty="0"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sv-SE" dirty="0">
                <a:latin typeface="Courier"/>
                <a:cs typeface="Courier"/>
              </a:rPr>
              <a:t>	</a:t>
            </a:r>
            <a:r>
              <a:rPr lang="sv-SE" dirty="0" err="1">
                <a:latin typeface="Courier"/>
                <a:cs typeface="Courier"/>
              </a:rPr>
              <a:t>if</a:t>
            </a:r>
            <a:r>
              <a:rPr lang="sv-SE" dirty="0">
                <a:latin typeface="Courier"/>
                <a:cs typeface="Courier"/>
              </a:rPr>
              <a:t> "b" in </a:t>
            </a:r>
            <a:r>
              <a:rPr lang="sv-SE" dirty="0" err="1">
                <a:latin typeface="Courier"/>
                <a:cs typeface="Courier"/>
              </a:rPr>
              <a:t>my_dict</a:t>
            </a:r>
            <a:r>
              <a:rPr lang="sv-SE" dirty="0">
                <a:latin typeface="Courier"/>
                <a:cs typeface="Courier"/>
              </a:rPr>
              <a:t>:     #Test </a:t>
            </a:r>
            <a:r>
              <a:rPr lang="sv-SE" dirty="0" err="1">
                <a:latin typeface="Courier"/>
                <a:cs typeface="Courier"/>
              </a:rPr>
              <a:t>first</a:t>
            </a:r>
            <a:endParaRPr lang="sv-SE" dirty="0"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sv-SE" dirty="0">
                <a:latin typeface="Courier"/>
                <a:cs typeface="Courier"/>
              </a:rPr>
              <a:t>		</a:t>
            </a:r>
            <a:r>
              <a:rPr lang="sv-SE" b="1" dirty="0">
                <a:latin typeface="Courier"/>
                <a:cs typeface="Courier"/>
              </a:rPr>
              <a:t>del</a:t>
            </a:r>
            <a:r>
              <a:rPr lang="sv-SE" dirty="0">
                <a:latin typeface="Courier"/>
                <a:cs typeface="Courier"/>
              </a:rPr>
              <a:t> </a:t>
            </a:r>
            <a:r>
              <a:rPr lang="sv-SE" dirty="0" err="1">
                <a:latin typeface="Courier"/>
                <a:cs typeface="Courier"/>
              </a:rPr>
              <a:t>my_dict</a:t>
            </a:r>
            <a:r>
              <a:rPr lang="sv-SE" dirty="0">
                <a:latin typeface="Courier"/>
                <a:cs typeface="Courier"/>
              </a:rPr>
              <a:t>["b"]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dirty="0"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lvl="1"/>
            <a:endParaRPr lang="en-US" dirty="0"/>
          </a:p>
          <a:p>
            <a:pPr lvl="1"/>
            <a:endParaRPr lang="en-N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015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objects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dirty="0"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lvl="1"/>
            <a:endParaRPr lang="en-US" dirty="0"/>
          </a:p>
          <a:p>
            <a:pPr lvl="1"/>
            <a:endParaRPr lang="en-NZ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676400" y="1295400"/>
            <a:ext cx="54864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>
                <a:solidFill>
                  <a:srgbClr val="000090"/>
                </a:solidFill>
                <a:cs typeface="Calibri"/>
              </a:rPr>
              <a:t> {'a': 4, 'b': 6, 'c': 5}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1905000" y="3733800"/>
            <a:ext cx="5410200" cy="1066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>
                <a:solidFill>
                  <a:srgbClr val="000090"/>
                </a:solidFill>
                <a:cs typeface="Calibri"/>
              </a:rPr>
              <a:t>{'a': 4, 'c': 5}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981200" y="5562600"/>
            <a:ext cx="5181600" cy="76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4000" dirty="0">
                <a:solidFill>
                  <a:srgbClr val="000090"/>
                </a:solidFill>
                <a:cs typeface="Calibri"/>
              </a:rPr>
              <a:t>{'c': 5}</a:t>
            </a:r>
            <a:endParaRPr lang="en-NZ" sz="4000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1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file to list of lines of text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dirty="0"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lvl="1"/>
            <a:endParaRPr lang="en-US" dirty="0"/>
          </a:p>
          <a:p>
            <a:pPr lvl="1"/>
            <a:endParaRPr lang="en-NZ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492527"/>
            <a:ext cx="2819400" cy="3003273"/>
          </a:xfrm>
          <a:prstGeom prst="rect">
            <a:avLst/>
          </a:prstGeom>
          <a:ln>
            <a:solidFill>
              <a:srgbClr val="000090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3556000" y="2667000"/>
            <a:ext cx="556260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90"/>
                </a:solidFill>
              </a:rPr>
              <a:t>["Mary 2 0 6 2", "Joy 2 8 3 9", …]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124200" y="2819400"/>
            <a:ext cx="381000" cy="0"/>
          </a:xfrm>
          <a:prstGeom prst="straightConnector1">
            <a:avLst/>
          </a:prstGeom>
          <a:ln w="952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96200" y="76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6051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list of lines of text to dictionary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dirty="0"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lvl="1"/>
            <a:endParaRPr lang="en-US" dirty="0"/>
          </a:p>
          <a:p>
            <a:pPr lvl="1"/>
            <a:endParaRPr lang="en-NZ" dirty="0"/>
          </a:p>
        </p:txBody>
      </p:sp>
      <p:sp>
        <p:nvSpPr>
          <p:cNvPr id="12" name="TextBox 11"/>
          <p:cNvSpPr txBox="1"/>
          <p:nvPr/>
        </p:nvSpPr>
        <p:spPr>
          <a:xfrm>
            <a:off x="1295400" y="1371600"/>
            <a:ext cx="5562600" cy="523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0090"/>
                </a:solidFill>
              </a:rPr>
              <a:t>["Mary 2 0 6 2", "Joy 2 8 3 9", …]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81400" y="2057400"/>
            <a:ext cx="0" cy="304800"/>
          </a:xfrm>
          <a:prstGeom prst="straightConnector1">
            <a:avLst/>
          </a:prstGeom>
          <a:ln w="952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96200" y="76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8 - 10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828800" y="2438400"/>
            <a:ext cx="6576647" cy="3970318"/>
            <a:chOff x="7086600" y="4274127"/>
            <a:chExt cx="3886200" cy="3248451"/>
          </a:xfrm>
        </p:grpSpPr>
        <p:sp>
          <p:nvSpPr>
            <p:cNvPr id="15" name="TextBox 14"/>
            <p:cNvSpPr txBox="1"/>
            <p:nvPr/>
          </p:nvSpPr>
          <p:spPr>
            <a:xfrm>
              <a:off x="7086600" y="4274127"/>
              <a:ext cx="1831108" cy="3248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rgbClr val="000090"/>
                  </a:solidFill>
                </a:rPr>
                <a:t>{</a:t>
              </a:r>
            </a:p>
            <a:p>
              <a:r>
                <a:rPr lang="tr-TR" sz="2800" dirty="0">
                  <a:solidFill>
                    <a:srgbClr val="000090"/>
                  </a:solidFill>
                </a:rPr>
                <a:t>'Mary': [2, 0, 6, 2], 'John': [0, 9, 4, 8], 'Adam': [7, 2, 0, 7], 'Sam': [9, 2, 3, 8], '</a:t>
              </a:r>
              <a:r>
                <a:rPr lang="tr-TR" sz="2800" dirty="0" err="1">
                  <a:solidFill>
                    <a:srgbClr val="000090"/>
                  </a:solidFill>
                </a:rPr>
                <a:t>Joy</a:t>
              </a:r>
              <a:r>
                <a:rPr lang="tr-TR" sz="2800" dirty="0">
                  <a:solidFill>
                    <a:srgbClr val="000090"/>
                  </a:solidFill>
                </a:rPr>
                <a:t>': [2, 8, 3, 9], '</a:t>
              </a:r>
              <a:r>
                <a:rPr lang="tr-TR" sz="2800" dirty="0" err="1">
                  <a:solidFill>
                    <a:srgbClr val="000090"/>
                  </a:solidFill>
                </a:rPr>
                <a:t>Jo</a:t>
              </a:r>
              <a:r>
                <a:rPr lang="tr-TR" sz="2800" dirty="0">
                  <a:solidFill>
                    <a:srgbClr val="000090"/>
                  </a:solidFill>
                </a:rPr>
                <a:t>': [3, 2, 0, 8], </a:t>
              </a:r>
            </a:p>
            <a:p>
              <a:r>
                <a:rPr lang="tr-TR" sz="2800" dirty="0">
                  <a:solidFill>
                    <a:srgbClr val="000090"/>
                  </a:solidFill>
                </a:rPr>
                <a:t>'</a:t>
              </a:r>
              <a:r>
                <a:rPr lang="tr-TR" sz="2800" dirty="0" err="1">
                  <a:solidFill>
                    <a:srgbClr val="000090"/>
                  </a:solidFill>
                </a:rPr>
                <a:t>Li</a:t>
              </a:r>
              <a:r>
                <a:rPr lang="tr-TR" sz="2800" dirty="0">
                  <a:solidFill>
                    <a:srgbClr val="000090"/>
                  </a:solidFill>
                </a:rPr>
                <a:t>': [0, 2, 3, 8]</a:t>
              </a:r>
            </a:p>
            <a:p>
              <a:r>
                <a:rPr lang="tr-TR" sz="2800" dirty="0">
                  <a:solidFill>
                    <a:srgbClr val="000090"/>
                  </a:solidFill>
                </a:rPr>
                <a:t>}</a:t>
              </a:r>
              <a:endParaRPr lang="en-US" sz="2800" dirty="0">
                <a:solidFill>
                  <a:srgbClr val="00009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022773" y="5396348"/>
              <a:ext cx="1950027" cy="428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solidFill>
                    <a:srgbClr val="000090"/>
                  </a:solidFill>
                </a:rPr>
                <a:t>people_ratings_dict</a:t>
              </a:r>
              <a:endParaRPr lang="en-US" sz="2800" dirty="0">
                <a:solidFill>
                  <a:srgbClr val="000090"/>
                </a:solidFill>
              </a:endParaRPr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9996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</a:t>
            </a:r>
            <a:r>
              <a:rPr lang="en-US" dirty="0" err="1"/>
              <a:t>people:ratings</a:t>
            </a:r>
            <a:r>
              <a:rPr lang="en-US" dirty="0"/>
              <a:t> get </a:t>
            </a:r>
            <a:r>
              <a:rPr lang="en-US" dirty="0" err="1"/>
              <a:t>film:ratings</a:t>
            </a:r>
            <a:r>
              <a:rPr lang="en-US" dirty="0"/>
              <a:t> dictionary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dirty="0"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lvl="1"/>
            <a:endParaRPr lang="en-US" dirty="0"/>
          </a:p>
          <a:p>
            <a:pPr lvl="1"/>
            <a:endParaRPr lang="en-NZ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05200" y="2971800"/>
            <a:ext cx="381000" cy="0"/>
          </a:xfrm>
          <a:prstGeom prst="straightConnector1">
            <a:avLst/>
          </a:prstGeom>
          <a:ln w="952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7696200" y="76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13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599" y="1000782"/>
            <a:ext cx="3505199" cy="4561819"/>
            <a:chOff x="7086600" y="4095421"/>
            <a:chExt cx="2071254" cy="3732409"/>
          </a:xfrm>
        </p:grpSpPr>
        <p:sp>
          <p:nvSpPr>
            <p:cNvPr id="15" name="TextBox 14"/>
            <p:cNvSpPr txBox="1"/>
            <p:nvPr/>
          </p:nvSpPr>
          <p:spPr>
            <a:xfrm>
              <a:off x="7086600" y="4579379"/>
              <a:ext cx="1831108" cy="3248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rgbClr val="000090"/>
                  </a:solidFill>
                </a:rPr>
                <a:t>{</a:t>
              </a:r>
            </a:p>
            <a:p>
              <a:r>
                <a:rPr lang="tr-TR" sz="2800" dirty="0">
                  <a:solidFill>
                    <a:srgbClr val="000090"/>
                  </a:solidFill>
                </a:rPr>
                <a:t>'Mary': [2, 0, 6, 2], 'John': [0, 9, 4, 8], 'Adam': [7, 2, 0, 7], 'Sam': [9, 2, 3, 8], '</a:t>
              </a:r>
              <a:r>
                <a:rPr lang="tr-TR" sz="2800" dirty="0" err="1">
                  <a:solidFill>
                    <a:srgbClr val="000090"/>
                  </a:solidFill>
                </a:rPr>
                <a:t>Joy</a:t>
              </a:r>
              <a:r>
                <a:rPr lang="tr-TR" sz="2800" dirty="0">
                  <a:solidFill>
                    <a:srgbClr val="000090"/>
                  </a:solidFill>
                </a:rPr>
                <a:t>': [2, 8, 3, 9], '</a:t>
              </a:r>
              <a:r>
                <a:rPr lang="tr-TR" sz="2800" dirty="0" err="1">
                  <a:solidFill>
                    <a:srgbClr val="000090"/>
                  </a:solidFill>
                </a:rPr>
                <a:t>Jo</a:t>
              </a:r>
              <a:r>
                <a:rPr lang="tr-TR" sz="2800" dirty="0">
                  <a:solidFill>
                    <a:srgbClr val="000090"/>
                  </a:solidFill>
                </a:rPr>
                <a:t>': [3, 2, 0, 8], </a:t>
              </a:r>
            </a:p>
            <a:p>
              <a:r>
                <a:rPr lang="tr-TR" sz="2800" dirty="0">
                  <a:solidFill>
                    <a:srgbClr val="000090"/>
                  </a:solidFill>
                </a:rPr>
                <a:t>'</a:t>
              </a:r>
              <a:r>
                <a:rPr lang="tr-TR" sz="2800" dirty="0" err="1">
                  <a:solidFill>
                    <a:srgbClr val="000090"/>
                  </a:solidFill>
                </a:rPr>
                <a:t>Li</a:t>
              </a:r>
              <a:r>
                <a:rPr lang="tr-TR" sz="2800" dirty="0">
                  <a:solidFill>
                    <a:srgbClr val="000090"/>
                  </a:solidFill>
                </a:rPr>
                <a:t>': [0, 2, 3, 8]</a:t>
              </a:r>
            </a:p>
            <a:p>
              <a:r>
                <a:rPr lang="tr-TR" sz="2800" dirty="0">
                  <a:solidFill>
                    <a:srgbClr val="000090"/>
                  </a:solidFill>
                </a:rPr>
                <a:t>}</a:t>
              </a:r>
              <a:endParaRPr lang="en-US" sz="2800" dirty="0">
                <a:solidFill>
                  <a:srgbClr val="00009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07827" y="4095421"/>
              <a:ext cx="1950027" cy="428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solidFill>
                    <a:srgbClr val="000090"/>
                  </a:solidFill>
                </a:rPr>
                <a:t>people_ratings_dict</a:t>
              </a:r>
              <a:endParaRPr lang="en-US" sz="2800" dirty="0">
                <a:solidFill>
                  <a:srgbClr val="00009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43400" y="2286000"/>
            <a:ext cx="4495800" cy="2668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0090"/>
                </a:solidFill>
              </a:rPr>
              <a:t>{</a:t>
            </a:r>
          </a:p>
          <a:p>
            <a:r>
              <a:rPr lang="fr-FR" sz="2800" dirty="0">
                <a:solidFill>
                  <a:srgbClr val="000090"/>
                </a:solidFill>
              </a:rPr>
              <a:t>'Lolita': [7, 3, 9, 2, 0, 0, 2], '</a:t>
            </a:r>
            <a:r>
              <a:rPr lang="fr-FR" sz="2800" dirty="0" err="1">
                <a:solidFill>
                  <a:srgbClr val="000090"/>
                </a:solidFill>
              </a:rPr>
              <a:t>Aliens</a:t>
            </a:r>
            <a:r>
              <a:rPr lang="fr-FR" sz="2800" dirty="0">
                <a:solidFill>
                  <a:srgbClr val="000090"/>
                </a:solidFill>
              </a:rPr>
              <a:t>': [0, 0, 3, 6, 4, 3, 3], '</a:t>
            </a:r>
            <a:r>
              <a:rPr lang="fr-FR" sz="2800" dirty="0" err="1">
                <a:solidFill>
                  <a:srgbClr val="000090"/>
                </a:solidFill>
              </a:rPr>
              <a:t>Shrek</a:t>
            </a:r>
            <a:r>
              <a:rPr lang="fr-FR" sz="2800" dirty="0">
                <a:solidFill>
                  <a:srgbClr val="000090"/>
                </a:solidFill>
              </a:rPr>
              <a:t>': [7, 8, 8, 2, 8, 8, 9], 'The Piano': [2, 2, 2, 0, 9, 2, 8]</a:t>
            </a:r>
          </a:p>
          <a:p>
            <a:r>
              <a:rPr lang="fr-FR" sz="2800" dirty="0">
                <a:solidFill>
                  <a:srgbClr val="000090"/>
                </a:solidFill>
              </a:rPr>
              <a:t>}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00" y="16002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90"/>
                </a:solidFill>
              </a:rPr>
              <a:t>film_ratings_dict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968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dictionaries</a:t>
            </a:r>
            <a:endParaRPr lang="en-NZ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dirty="0"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dirty="0">
              <a:solidFill>
                <a:schemeClr val="tx1"/>
              </a:solidFill>
              <a:latin typeface="Courier"/>
              <a:cs typeface="Courier"/>
            </a:endParaRPr>
          </a:p>
          <a:p>
            <a:pPr lvl="1"/>
            <a:endParaRPr lang="en-US" dirty="0"/>
          </a:p>
          <a:p>
            <a:pPr lvl="1"/>
            <a:endParaRPr lang="en-NZ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505200" y="2971800"/>
            <a:ext cx="381000" cy="0"/>
          </a:xfrm>
          <a:prstGeom prst="straightConnector1">
            <a:avLst/>
          </a:prstGeom>
          <a:ln w="9525" cmpd="sng">
            <a:solidFill>
              <a:srgbClr val="0000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8382000" y="228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90"/>
                </a:solidFill>
              </a:rPr>
              <a:t>13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28599" y="1000782"/>
            <a:ext cx="3505199" cy="4561819"/>
            <a:chOff x="7086600" y="4095421"/>
            <a:chExt cx="2071254" cy="3732409"/>
          </a:xfrm>
        </p:grpSpPr>
        <p:sp>
          <p:nvSpPr>
            <p:cNvPr id="15" name="TextBox 14"/>
            <p:cNvSpPr txBox="1"/>
            <p:nvPr/>
          </p:nvSpPr>
          <p:spPr>
            <a:xfrm>
              <a:off x="7086600" y="4579379"/>
              <a:ext cx="1831108" cy="324845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0000FF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tr-TR" sz="2800" dirty="0">
                  <a:solidFill>
                    <a:srgbClr val="000090"/>
                  </a:solidFill>
                </a:rPr>
                <a:t>{</a:t>
              </a:r>
            </a:p>
            <a:p>
              <a:r>
                <a:rPr lang="tr-TR" sz="2800" dirty="0">
                  <a:solidFill>
                    <a:srgbClr val="000090"/>
                  </a:solidFill>
                </a:rPr>
                <a:t>'Mary': [2, 0, 6, 2], 'John': [0, 9, 4, 8], 'Adam': [7, 2, 0, 7], 'Sam': [9, 2, 3, 8], '</a:t>
              </a:r>
              <a:r>
                <a:rPr lang="tr-TR" sz="2800" dirty="0" err="1">
                  <a:solidFill>
                    <a:srgbClr val="000090"/>
                  </a:solidFill>
                </a:rPr>
                <a:t>Joy</a:t>
              </a:r>
              <a:r>
                <a:rPr lang="tr-TR" sz="2800" dirty="0">
                  <a:solidFill>
                    <a:srgbClr val="000090"/>
                  </a:solidFill>
                </a:rPr>
                <a:t>': [2, 8, 3, 9], '</a:t>
              </a:r>
              <a:r>
                <a:rPr lang="tr-TR" sz="2800" dirty="0" err="1">
                  <a:solidFill>
                    <a:srgbClr val="000090"/>
                  </a:solidFill>
                </a:rPr>
                <a:t>Jo</a:t>
              </a:r>
              <a:r>
                <a:rPr lang="tr-TR" sz="2800" dirty="0">
                  <a:solidFill>
                    <a:srgbClr val="000090"/>
                  </a:solidFill>
                </a:rPr>
                <a:t>': [3, 2, 0, 8], </a:t>
              </a:r>
            </a:p>
            <a:p>
              <a:r>
                <a:rPr lang="tr-TR" sz="2800" dirty="0">
                  <a:solidFill>
                    <a:srgbClr val="000090"/>
                  </a:solidFill>
                </a:rPr>
                <a:t>'</a:t>
              </a:r>
              <a:r>
                <a:rPr lang="tr-TR" sz="2800" dirty="0" err="1">
                  <a:solidFill>
                    <a:srgbClr val="000090"/>
                  </a:solidFill>
                </a:rPr>
                <a:t>Li</a:t>
              </a:r>
              <a:r>
                <a:rPr lang="tr-TR" sz="2800" dirty="0">
                  <a:solidFill>
                    <a:srgbClr val="000090"/>
                  </a:solidFill>
                </a:rPr>
                <a:t>': [0, 2, 3, 8]</a:t>
              </a:r>
            </a:p>
            <a:p>
              <a:r>
                <a:rPr lang="tr-TR" sz="2800" dirty="0">
                  <a:solidFill>
                    <a:srgbClr val="000090"/>
                  </a:solidFill>
                </a:rPr>
                <a:t>}</a:t>
              </a:r>
              <a:endParaRPr lang="en-US" sz="2800" dirty="0">
                <a:solidFill>
                  <a:srgbClr val="000090"/>
                </a:solidFill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207827" y="4095421"/>
              <a:ext cx="1950027" cy="4280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solidFill>
                    <a:srgbClr val="000090"/>
                  </a:solidFill>
                </a:rPr>
                <a:t>people_ratings_dict</a:t>
              </a:r>
              <a:endParaRPr lang="en-US" sz="2800" dirty="0">
                <a:solidFill>
                  <a:srgbClr val="00009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4343400" y="2286000"/>
            <a:ext cx="4495800" cy="2668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rgbClr val="000090"/>
                </a:solidFill>
              </a:rPr>
              <a:t>{</a:t>
            </a:r>
          </a:p>
          <a:p>
            <a:r>
              <a:rPr lang="fr-FR" sz="2800" dirty="0">
                <a:solidFill>
                  <a:srgbClr val="000090"/>
                </a:solidFill>
              </a:rPr>
              <a:t>'Lolita': [7, 3, 9, 2, 0, 0, 2], '</a:t>
            </a:r>
            <a:r>
              <a:rPr lang="fr-FR" sz="2800" dirty="0" err="1">
                <a:solidFill>
                  <a:srgbClr val="000090"/>
                </a:solidFill>
              </a:rPr>
              <a:t>Aliens</a:t>
            </a:r>
            <a:r>
              <a:rPr lang="fr-FR" sz="2800" dirty="0">
                <a:solidFill>
                  <a:srgbClr val="000090"/>
                </a:solidFill>
              </a:rPr>
              <a:t>': [0, 0, 3, 6, 4, 3, 3], '</a:t>
            </a:r>
            <a:r>
              <a:rPr lang="fr-FR" sz="2800" dirty="0" err="1">
                <a:solidFill>
                  <a:srgbClr val="000090"/>
                </a:solidFill>
              </a:rPr>
              <a:t>Shrek</a:t>
            </a:r>
            <a:r>
              <a:rPr lang="fr-FR" sz="2800" dirty="0">
                <a:solidFill>
                  <a:srgbClr val="000090"/>
                </a:solidFill>
              </a:rPr>
              <a:t>': [7, 8, 8, 2, 8, 8, 9], 'The Piano': [2, 2, 2, 0, 9, 2, 8]</a:t>
            </a:r>
          </a:p>
          <a:p>
            <a:r>
              <a:rPr lang="fr-FR" sz="2800" dirty="0">
                <a:solidFill>
                  <a:srgbClr val="000090"/>
                </a:solidFill>
              </a:rPr>
              <a:t>}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486400" y="16002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000090"/>
                </a:solidFill>
              </a:rPr>
              <a:t>film_ratings_dict</a:t>
            </a:r>
            <a:endParaRPr lang="en-US" sz="2800" dirty="0">
              <a:solidFill>
                <a:srgbClr val="00009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218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Z" dirty="0"/>
            </a:br>
            <a:r>
              <a:rPr lang="en-NZ" dirty="0"/>
              <a:t>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762000"/>
            <a:ext cx="8763000" cy="4691211"/>
          </a:xfrm>
        </p:spPr>
        <p:txBody>
          <a:bodyPr>
            <a:normAutofit/>
          </a:bodyPr>
          <a:lstStyle/>
          <a:p>
            <a:r>
              <a:rPr lang="en-GB" dirty="0"/>
              <a:t>Dictionaries - </a:t>
            </a:r>
            <a:r>
              <a:rPr lang="en-NZ" dirty="0"/>
              <a:t>dictionaries are used to store key:value pairs (items)</a:t>
            </a:r>
          </a:p>
          <a:p>
            <a:pPr lvl="1"/>
            <a:r>
              <a:rPr lang="en-NZ" dirty="0"/>
              <a:t>a dictionary object can be created in two ways</a:t>
            </a:r>
          </a:p>
          <a:p>
            <a:pPr lvl="1"/>
            <a:r>
              <a:rPr lang="en-AU" dirty="0"/>
              <a:t>items can be added to a dictionary</a:t>
            </a:r>
            <a:endParaRPr lang="en-NZ" dirty="0"/>
          </a:p>
          <a:p>
            <a:pPr lvl="1"/>
            <a:r>
              <a:rPr lang="en-NZ" dirty="0"/>
              <a:t>I</a:t>
            </a:r>
            <a:r>
              <a:rPr lang="en-AU" dirty="0" err="1"/>
              <a:t>tems</a:t>
            </a:r>
            <a:r>
              <a:rPr lang="en-AU" dirty="0"/>
              <a:t> can be retrieved from the dictionary</a:t>
            </a:r>
          </a:p>
          <a:p>
            <a:pPr lvl="1"/>
            <a:r>
              <a:rPr lang="en-AU" dirty="0"/>
              <a:t>the pairs in a dictionary can be traversed using for … in</a:t>
            </a:r>
            <a:endParaRPr lang="en-NZ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33400" y="2667000"/>
            <a:ext cx="8305800" cy="3683060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buNone/>
              <a:tabLst>
                <a:tab pos="241300" algn="l"/>
                <a:tab pos="660400" algn="l"/>
              </a:tabLst>
            </a:pP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 main():</a:t>
            </a:r>
          </a:p>
          <a:p>
            <a:pPr marL="0" lvl="1" indent="0"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english_italian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 = {"yes":"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si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", "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bye":"ciao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", 						  "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no":"no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", "maybe":"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forse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",</a:t>
            </a:r>
          </a:p>
          <a:p>
            <a:pPr marL="0" lvl="1" indent="0"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				  "thank you":"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grazie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"}</a:t>
            </a:r>
          </a:p>
          <a:p>
            <a:pPr marL="0" lvl="1" indent="0"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english_italian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["never"] = "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mai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"</a:t>
            </a:r>
          </a:p>
          <a:p>
            <a:pPr marL="0" lvl="1" indent="0"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print(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english_italian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["bye"] )</a:t>
            </a:r>
          </a:p>
          <a:p>
            <a:pPr marL="0" lvl="1" indent="0"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for word in 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english_italian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:</a:t>
            </a:r>
          </a:p>
          <a:p>
            <a:pPr marL="0" lvl="1" indent="0"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  		print(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english_italian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[word])</a:t>
            </a:r>
          </a:p>
          <a:p>
            <a:pPr marL="0" lvl="1" indent="0"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print(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len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(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english_italian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))</a:t>
            </a:r>
          </a:p>
          <a:p>
            <a:pPr marL="0" lvl="1" indent="0">
              <a:buNone/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1C65C648-19E7-458A-A662-FCAAA5C50A1B}"/>
              </a:ext>
            </a:extLst>
          </p:cNvPr>
          <p:cNvSpPr txBox="1">
            <a:spLocks/>
          </p:cNvSpPr>
          <p:nvPr/>
        </p:nvSpPr>
        <p:spPr>
          <a:xfrm>
            <a:off x="7696200" y="3759260"/>
            <a:ext cx="1143000" cy="2590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ciao</a:t>
            </a:r>
          </a:p>
          <a:p>
            <a:pPr algn="l"/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</a:p>
          <a:p>
            <a:pPr algn="l"/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forse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ciao</a:t>
            </a:r>
          </a:p>
          <a:p>
            <a:pPr algn="l"/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grazie</a:t>
            </a:r>
            <a:endParaRPr lang="en-US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05475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Z" dirty="0"/>
            </a:br>
            <a:r>
              <a:rPr lang="en-NZ" dirty="0"/>
              <a:t>Deleting a key:value pair from the dict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838200"/>
            <a:ext cx="8763000" cy="4691211"/>
          </a:xfrm>
        </p:spPr>
        <p:txBody>
          <a:bodyPr>
            <a:normAutofit/>
          </a:bodyPr>
          <a:lstStyle/>
          <a:p>
            <a:r>
              <a:rPr lang="en-AU" dirty="0"/>
              <a:t>The </a:t>
            </a:r>
            <a:r>
              <a:rPr lang="en-AU" b="1" dirty="0">
                <a:solidFill>
                  <a:srgbClr val="0000FF"/>
                </a:solidFill>
              </a:rPr>
              <a:t>del</a:t>
            </a:r>
            <a:r>
              <a:rPr lang="en-AU" dirty="0">
                <a:solidFill>
                  <a:srgbClr val="0000FF"/>
                </a:solidFill>
              </a:rPr>
              <a:t> </a:t>
            </a:r>
            <a:r>
              <a:rPr lang="en-AU" dirty="0"/>
              <a:t>operator is used to delete a </a:t>
            </a:r>
            <a:r>
              <a:rPr lang="en-AU" dirty="0" err="1"/>
              <a:t>key:value</a:t>
            </a:r>
            <a:r>
              <a:rPr lang="en-AU" dirty="0"/>
              <a:t> pair from the dictionary.</a:t>
            </a:r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295400" y="2209800"/>
            <a:ext cx="5943600" cy="3734356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 main():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sv-SE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 = {"a": 4, "b": 6, "c": 5}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	print("1.", </a:t>
            </a:r>
            <a:r>
              <a:rPr lang="sv-SE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sv-SE" sz="2000" b="1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sv-SE" sz="2000" b="1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sv-SE" sz="2000" b="1" dirty="0">
                <a:solidFill>
                  <a:srgbClr val="FF00FF"/>
                </a:solidFill>
                <a:latin typeface="Courier"/>
                <a:cs typeface="Courier"/>
              </a:rPr>
              <a:t>del </a:t>
            </a:r>
            <a:r>
              <a:rPr lang="sv-SE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["b"]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	print("2.", </a:t>
            </a:r>
            <a:r>
              <a:rPr lang="sv-SE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sv-SE" sz="2000" b="1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sv-SE" sz="2000" b="1" dirty="0">
                <a:solidFill>
                  <a:srgbClr val="FF00FF"/>
                </a:solidFill>
                <a:latin typeface="Courier"/>
                <a:cs typeface="Courier"/>
              </a:rPr>
              <a:t>del</a:t>
            </a:r>
            <a:r>
              <a:rPr lang="sv-SE" sz="20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sv-SE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["a"]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	print("3.", </a:t>
            </a:r>
            <a:r>
              <a:rPr lang="sv-SE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sv-SE" sz="20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6477000" y="3505200"/>
            <a:ext cx="24384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1" dirty="0">
                <a:solidFill>
                  <a:srgbClr val="000090"/>
                </a:solidFill>
                <a:cs typeface="Calibri"/>
              </a:rPr>
              <a:t>1. {'a': 4, 'b': 6, 'c': 5}</a:t>
            </a:r>
          </a:p>
          <a:p>
            <a:pPr algn="l"/>
            <a:r>
              <a:rPr lang="fr-FR" sz="2000" b="1" dirty="0">
                <a:solidFill>
                  <a:srgbClr val="000090"/>
                </a:solidFill>
                <a:cs typeface="Calibri"/>
              </a:rPr>
              <a:t>2. {'a': 4, 'c': 5}</a:t>
            </a:r>
          </a:p>
          <a:p>
            <a:pPr algn="l"/>
            <a:r>
              <a:rPr lang="fr-FR" sz="2000" b="1" dirty="0">
                <a:solidFill>
                  <a:srgbClr val="000090"/>
                </a:solidFill>
                <a:cs typeface="Calibri"/>
              </a:rPr>
              <a:t>3. {'c': 5}</a:t>
            </a:r>
            <a:endParaRPr lang="en-NZ" sz="2000" b="1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792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Z" dirty="0"/>
            </a:br>
            <a:r>
              <a:rPr lang="en-NZ" dirty="0"/>
              <a:t>Deleting a key:value pair from a dict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066800"/>
            <a:ext cx="8991600" cy="4691211"/>
          </a:xfrm>
        </p:spPr>
        <p:txBody>
          <a:bodyPr>
            <a:normAutofit/>
          </a:bodyPr>
          <a:lstStyle/>
          <a:p>
            <a:r>
              <a:rPr lang="en-AU" dirty="0"/>
              <a:t>The </a:t>
            </a:r>
            <a:r>
              <a:rPr lang="en-AU" b="1" dirty="0">
                <a:solidFill>
                  <a:srgbClr val="0000FF"/>
                </a:solidFill>
              </a:rPr>
              <a:t>del</a:t>
            </a:r>
            <a:r>
              <a:rPr lang="en-AU" dirty="0">
                <a:solidFill>
                  <a:srgbClr val="0000FF"/>
                </a:solidFill>
              </a:rPr>
              <a:t> </a:t>
            </a:r>
            <a:r>
              <a:rPr lang="en-AU" dirty="0"/>
              <a:t>operator gives an error if the key of the </a:t>
            </a:r>
            <a:r>
              <a:rPr lang="en-AU" dirty="0" err="1"/>
              <a:t>key:value</a:t>
            </a:r>
            <a:r>
              <a:rPr lang="en-AU" dirty="0"/>
              <a:t> pair being deleted is not in the dictionary.  Because of this, it is customary to test before deleting a </a:t>
            </a:r>
            <a:r>
              <a:rPr lang="en-AU" dirty="0" err="1"/>
              <a:t>key:value</a:t>
            </a:r>
            <a:r>
              <a:rPr lang="en-AU" dirty="0"/>
              <a:t> pair.</a:t>
            </a:r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447800" y="2362200"/>
            <a:ext cx="7010400" cy="4067780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 main():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sv-SE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 = {"a": 4, "b": 6, "c": 5}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	print("1.", </a:t>
            </a:r>
            <a:r>
              <a:rPr lang="sv-SE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sv-SE" sz="20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sv-SE" sz="2000" b="1" dirty="0" err="1">
                <a:solidFill>
                  <a:srgbClr val="000090"/>
                </a:solidFill>
                <a:latin typeface="Courier"/>
                <a:cs typeface="Courier"/>
              </a:rPr>
              <a:t>if</a:t>
            </a: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 "b" in </a:t>
            </a:r>
            <a:r>
              <a:rPr lang="sv-SE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:     #Test </a:t>
            </a:r>
            <a:r>
              <a:rPr lang="sv-SE" sz="2000" b="1" dirty="0" err="1">
                <a:solidFill>
                  <a:srgbClr val="000090"/>
                </a:solidFill>
                <a:latin typeface="Courier"/>
                <a:cs typeface="Courier"/>
              </a:rPr>
              <a:t>first</a:t>
            </a:r>
            <a:endParaRPr lang="sv-SE" sz="20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sv-SE" sz="2000" b="1" dirty="0">
                <a:solidFill>
                  <a:schemeClr val="tx1"/>
                </a:solidFill>
                <a:latin typeface="Courier"/>
                <a:cs typeface="Courier"/>
              </a:rPr>
              <a:t>		</a:t>
            </a:r>
            <a:r>
              <a:rPr lang="sv-SE" sz="2000" b="1" dirty="0">
                <a:solidFill>
                  <a:srgbClr val="FF00FF"/>
                </a:solidFill>
                <a:latin typeface="Courier"/>
                <a:cs typeface="Courier"/>
              </a:rPr>
              <a:t>del </a:t>
            </a:r>
            <a:r>
              <a:rPr lang="sv-SE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["b"]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	print("2.", </a:t>
            </a:r>
            <a:r>
              <a:rPr lang="sv-SE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sv-SE" sz="2000" b="1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sv-SE" sz="2000" b="1" dirty="0">
                <a:solidFill>
                  <a:srgbClr val="FF00FF"/>
                </a:solidFill>
                <a:latin typeface="Courier"/>
                <a:cs typeface="Courier"/>
              </a:rPr>
              <a:t>del</a:t>
            </a:r>
            <a:r>
              <a:rPr lang="sv-SE" sz="20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sv-SE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["z"]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	print("3.", </a:t>
            </a:r>
            <a:r>
              <a:rPr lang="sv-SE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sv-SE" sz="20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sv-SE" sz="20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943600" y="4267200"/>
            <a:ext cx="3048000" cy="16002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1" dirty="0">
                <a:solidFill>
                  <a:srgbClr val="000090"/>
                </a:solidFill>
                <a:cs typeface="Calibri"/>
              </a:rPr>
              <a:t>1. {'a': 4, 'b': 6, 'c': 5}</a:t>
            </a:r>
          </a:p>
          <a:p>
            <a:pPr algn="l"/>
            <a:r>
              <a:rPr lang="fr-FR" sz="2000" b="1" dirty="0">
                <a:solidFill>
                  <a:srgbClr val="000090"/>
                </a:solidFill>
                <a:cs typeface="Calibri"/>
              </a:rPr>
              <a:t>2. {'a': 4, 'c': 5}</a:t>
            </a:r>
          </a:p>
          <a:p>
            <a:pPr algn="l"/>
            <a:r>
              <a:rPr lang="fr-FR" sz="2000" b="1" dirty="0">
                <a:solidFill>
                  <a:srgbClr val="000090"/>
                </a:solidFill>
                <a:cs typeface="Calibri"/>
              </a:rPr>
              <a:t>…. </a:t>
            </a:r>
            <a:r>
              <a:rPr lang="fr-FR" sz="2000" b="1" dirty="0" err="1">
                <a:solidFill>
                  <a:srgbClr val="000090"/>
                </a:solidFill>
                <a:cs typeface="Calibri"/>
              </a:rPr>
              <a:t>Other</a:t>
            </a:r>
            <a:r>
              <a:rPr lang="fr-FR" sz="2000" b="1" dirty="0">
                <a:solidFill>
                  <a:srgbClr val="000090"/>
                </a:solidFill>
                <a:cs typeface="Calibri"/>
              </a:rPr>
              <a:t> </a:t>
            </a:r>
            <a:r>
              <a:rPr lang="fr-FR" sz="2000" b="1" dirty="0" err="1">
                <a:solidFill>
                  <a:srgbClr val="000090"/>
                </a:solidFill>
                <a:cs typeface="Calibri"/>
              </a:rPr>
              <a:t>error</a:t>
            </a:r>
            <a:r>
              <a:rPr lang="fr-FR" sz="2000" b="1" dirty="0">
                <a:solidFill>
                  <a:srgbClr val="000090"/>
                </a:solidFill>
                <a:cs typeface="Calibri"/>
              </a:rPr>
              <a:t> information</a:t>
            </a:r>
          </a:p>
          <a:p>
            <a:pPr algn="l"/>
            <a:r>
              <a:rPr lang="fr-FR" sz="2400" b="1" dirty="0" err="1">
                <a:solidFill>
                  <a:srgbClr val="FF00FF"/>
                </a:solidFill>
                <a:cs typeface="Calibri"/>
              </a:rPr>
              <a:t>KeyError</a:t>
            </a:r>
            <a:r>
              <a:rPr lang="fr-FR" sz="2000" b="1" dirty="0">
                <a:solidFill>
                  <a:srgbClr val="0000FF"/>
                </a:solidFill>
                <a:cs typeface="Calibri"/>
              </a:rPr>
              <a:t>: 'z'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05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Z" dirty="0"/>
            </a:br>
            <a:r>
              <a:rPr lang="en-NZ" dirty="0"/>
              <a:t>Methods which can be used with a dict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914400"/>
            <a:ext cx="8915400" cy="5410200"/>
          </a:xfrm>
        </p:spPr>
        <p:txBody>
          <a:bodyPr>
            <a:normAutofit/>
          </a:bodyPr>
          <a:lstStyle/>
          <a:p>
            <a:r>
              <a:rPr lang="en-AU" dirty="0"/>
              <a:t>The keys, the values, the associations as tuples, can be obtained from a dictionary object using the methods:</a:t>
            </a:r>
          </a:p>
          <a:p>
            <a:pPr marL="0" indent="0">
              <a:buNone/>
            </a:pPr>
            <a:r>
              <a:rPr lang="en-AU" dirty="0"/>
              <a:t>     </a:t>
            </a:r>
            <a:r>
              <a:rPr lang="en-AU" dirty="0" err="1"/>
              <a:t>my_dict</a:t>
            </a:r>
            <a:r>
              <a:rPr lang="en-AU" dirty="0"/>
              <a:t> = {…}</a:t>
            </a:r>
            <a:endParaRPr lang="en-NZ" dirty="0"/>
          </a:p>
          <a:p>
            <a:pPr marL="228600" lvl="1" indent="0">
              <a:buNone/>
            </a:pPr>
            <a:r>
              <a:rPr lang="en-NZ" sz="2400" dirty="0"/>
              <a:t>  my_dict</a:t>
            </a:r>
            <a:r>
              <a:rPr lang="en-NZ" sz="2400" b="1" dirty="0">
                <a:solidFill>
                  <a:srgbClr val="0000FF"/>
                </a:solidFill>
              </a:rPr>
              <a:t>.items() </a:t>
            </a:r>
            <a:r>
              <a:rPr lang="en-NZ" sz="2400" dirty="0"/>
              <a:t>– to access all the key/value pairs as tuples</a:t>
            </a:r>
          </a:p>
          <a:p>
            <a:pPr marL="228600" lvl="1" indent="0">
              <a:buNone/>
            </a:pPr>
            <a:r>
              <a:rPr lang="en-NZ" sz="2400" dirty="0"/>
              <a:t>  my_dict</a:t>
            </a:r>
            <a:r>
              <a:rPr lang="en-NZ" sz="2400" b="1" dirty="0">
                <a:solidFill>
                  <a:srgbClr val="0000FF"/>
                </a:solidFill>
              </a:rPr>
              <a:t>.keys(</a:t>
            </a:r>
            <a:r>
              <a:rPr lang="en-NZ" sz="2400" dirty="0"/>
              <a:t>) – to access all the keys</a:t>
            </a:r>
          </a:p>
          <a:p>
            <a:pPr marL="228600" lvl="1" indent="0">
              <a:buNone/>
            </a:pPr>
            <a:r>
              <a:rPr lang="en-NZ" sz="2400" dirty="0"/>
              <a:t>  my_dict</a:t>
            </a:r>
            <a:r>
              <a:rPr lang="en-NZ" sz="2400" b="1" dirty="0">
                <a:solidFill>
                  <a:srgbClr val="0000FF"/>
                </a:solidFill>
              </a:rPr>
              <a:t>.values() </a:t>
            </a:r>
            <a:r>
              <a:rPr lang="en-NZ" sz="2400" dirty="0"/>
              <a:t>– to access all the values</a:t>
            </a:r>
          </a:p>
          <a:p>
            <a:pPr marL="228600" lvl="1" indent="0">
              <a:buNone/>
            </a:pPr>
            <a:endParaRPr lang="en-NZ" sz="2400" dirty="0"/>
          </a:p>
          <a:p>
            <a:pPr>
              <a:buFont typeface="Wingdings" charset="2"/>
              <a:buChar char="§"/>
            </a:pPr>
            <a:r>
              <a:rPr lang="en-AU" dirty="0"/>
              <a:t>The elements in </a:t>
            </a:r>
          </a:p>
          <a:p>
            <a:pPr marL="0" indent="0">
              <a:buNone/>
            </a:pPr>
            <a:r>
              <a:rPr lang="en-AU" dirty="0"/>
              <a:t>   these collections</a:t>
            </a:r>
          </a:p>
          <a:p>
            <a:pPr marL="0" indent="0">
              <a:buNone/>
            </a:pPr>
            <a:r>
              <a:rPr lang="en-AU" dirty="0"/>
              <a:t>   can be accessed </a:t>
            </a:r>
          </a:p>
          <a:p>
            <a:pPr marL="0" indent="0">
              <a:buNone/>
            </a:pPr>
            <a:r>
              <a:rPr lang="en-AU" dirty="0"/>
              <a:t>   using a for … in </a:t>
            </a:r>
          </a:p>
          <a:p>
            <a:pPr marL="0" indent="0">
              <a:buNone/>
            </a:pPr>
            <a:r>
              <a:rPr lang="en-AU" dirty="0"/>
              <a:t>   loop.</a:t>
            </a:r>
            <a:endParaRPr lang="en-US" dirty="0"/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2590800" y="3733800"/>
            <a:ext cx="5943600" cy="3067506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 main():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 = {"a": 4, "b": 6, "c": 5}</a:t>
            </a: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 	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letter</a:t>
            </a: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in</a:t>
            </a: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en-US" sz="2000" b="1" dirty="0" err="1">
                <a:solidFill>
                  <a:srgbClr val="FF00FF"/>
                </a:solidFill>
                <a:latin typeface="Courier"/>
                <a:cs typeface="Courier"/>
              </a:rPr>
              <a:t>.keys</a:t>
            </a:r>
            <a:r>
              <a:rPr lang="en-US" sz="2000" b="1" dirty="0">
                <a:solidFill>
                  <a:srgbClr val="FF00FF"/>
                </a:solidFill>
                <a:latin typeface="Courier"/>
                <a:cs typeface="Courier"/>
              </a:rPr>
              <a:t>()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: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	print(letter)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 	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number</a:t>
            </a: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in</a:t>
            </a: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en-US" sz="2000" b="1" dirty="0" err="1">
                <a:solidFill>
                  <a:srgbClr val="FF00FF"/>
                </a:solidFill>
                <a:latin typeface="Courier"/>
                <a:cs typeface="Courier"/>
              </a:rPr>
              <a:t>.values</a:t>
            </a:r>
            <a:r>
              <a:rPr lang="en-US" sz="2000" b="1" dirty="0">
                <a:solidFill>
                  <a:srgbClr val="FF00FF"/>
                </a:solidFill>
                <a:latin typeface="Courier"/>
                <a:cs typeface="Courier"/>
              </a:rPr>
              <a:t>()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: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	print(number)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 	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item</a:t>
            </a: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in</a:t>
            </a: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en-US" sz="2000" b="1" dirty="0" err="1">
                <a:solidFill>
                  <a:srgbClr val="FF00FF"/>
                </a:solidFill>
                <a:latin typeface="Courier"/>
                <a:cs typeface="Courier"/>
              </a:rPr>
              <a:t>.items</a:t>
            </a:r>
            <a:r>
              <a:rPr lang="en-US" sz="2000" b="1" dirty="0">
                <a:solidFill>
                  <a:srgbClr val="FF00FF"/>
                </a:solidFill>
                <a:latin typeface="Courier"/>
                <a:cs typeface="Courier"/>
              </a:rPr>
              <a:t>()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: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	print(item)</a:t>
            </a:r>
          </a:p>
          <a:p>
            <a:pPr marL="0" lvl="1" indent="0">
              <a:spcBef>
                <a:spcPts val="200"/>
              </a:spcBef>
              <a:buNone/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8229600" y="3276600"/>
            <a:ext cx="850900" cy="3352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1" dirty="0">
                <a:solidFill>
                  <a:srgbClr val="000090"/>
                </a:solidFill>
                <a:latin typeface="Calibri"/>
                <a:cs typeface="Calibri"/>
              </a:rPr>
              <a:t>b</a:t>
            </a:r>
          </a:p>
          <a:p>
            <a:pPr algn="l"/>
            <a:r>
              <a:rPr lang="fr-FR" sz="2000" b="1" dirty="0">
                <a:solidFill>
                  <a:srgbClr val="000090"/>
                </a:solidFill>
                <a:latin typeface="Calibri"/>
                <a:cs typeface="Calibri"/>
              </a:rPr>
              <a:t>c</a:t>
            </a:r>
          </a:p>
          <a:p>
            <a:pPr algn="l"/>
            <a:r>
              <a:rPr lang="fr-FR" sz="2000" b="1" dirty="0">
                <a:solidFill>
                  <a:srgbClr val="000090"/>
                </a:solidFill>
                <a:latin typeface="Calibri"/>
                <a:cs typeface="Calibri"/>
              </a:rPr>
              <a:t>a</a:t>
            </a:r>
          </a:p>
          <a:p>
            <a:pPr algn="l"/>
            <a:r>
              <a:rPr lang="fr-FR" sz="2000" b="1" dirty="0">
                <a:solidFill>
                  <a:srgbClr val="000090"/>
                </a:solidFill>
                <a:latin typeface="Calibri"/>
                <a:cs typeface="Calibri"/>
              </a:rPr>
              <a:t>6</a:t>
            </a:r>
          </a:p>
          <a:p>
            <a:pPr algn="l"/>
            <a:r>
              <a:rPr lang="fr-FR" sz="2000" b="1" dirty="0">
                <a:solidFill>
                  <a:srgbClr val="000090"/>
                </a:solidFill>
                <a:latin typeface="Calibri"/>
                <a:cs typeface="Calibri"/>
              </a:rPr>
              <a:t>5</a:t>
            </a:r>
          </a:p>
          <a:p>
            <a:pPr algn="l"/>
            <a:r>
              <a:rPr lang="fr-FR" sz="2000" b="1" dirty="0">
                <a:solidFill>
                  <a:srgbClr val="000090"/>
                </a:solidFill>
                <a:latin typeface="Calibri"/>
                <a:cs typeface="Calibri"/>
              </a:rPr>
              <a:t>4</a:t>
            </a:r>
          </a:p>
          <a:p>
            <a:pPr algn="l"/>
            <a:r>
              <a:rPr lang="fr-FR" sz="2000" b="1" dirty="0">
                <a:solidFill>
                  <a:srgbClr val="000090"/>
                </a:solidFill>
                <a:latin typeface="Calibri"/>
                <a:cs typeface="Calibri"/>
              </a:rPr>
              <a:t>('b', 6)</a:t>
            </a:r>
          </a:p>
          <a:p>
            <a:pPr algn="l"/>
            <a:r>
              <a:rPr lang="fr-FR" sz="2000" b="1" dirty="0">
                <a:solidFill>
                  <a:srgbClr val="000090"/>
                </a:solidFill>
                <a:latin typeface="Calibri"/>
                <a:cs typeface="Calibri"/>
              </a:rPr>
              <a:t>('c', 5)</a:t>
            </a:r>
          </a:p>
          <a:p>
            <a:pPr algn="l"/>
            <a:r>
              <a:rPr lang="fr-FR" sz="2000" b="1" dirty="0">
                <a:solidFill>
                  <a:srgbClr val="000090"/>
                </a:solidFill>
                <a:latin typeface="Calibri"/>
                <a:cs typeface="Calibri"/>
              </a:rPr>
              <a:t>('a', 4)</a:t>
            </a:r>
            <a:endParaRPr lang="en-NZ" sz="2000" b="1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706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Z" dirty="0"/>
            </a:br>
            <a:r>
              <a:rPr lang="en-NZ" dirty="0"/>
              <a:t>Methods which can be used with a dict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763000" cy="4691211"/>
          </a:xfrm>
        </p:spPr>
        <p:txBody>
          <a:bodyPr>
            <a:normAutofit/>
          </a:bodyPr>
          <a:lstStyle/>
          <a:p>
            <a:r>
              <a:rPr lang="en-AU" dirty="0"/>
              <a:t>When a for … in loop is used with a dictionary object, Python loops through each key in the dictionary:</a:t>
            </a:r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685800" y="2133600"/>
            <a:ext cx="5943600" cy="3329116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 main():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 = {"a": 4, "b": 6, "c": 5}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sz="800" b="1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 	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letter</a:t>
            </a: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in</a:t>
            </a: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my_dict.keys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():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	print(letter)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sz="800" b="1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sz="800" b="1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sz="800" b="1" dirty="0">
              <a:solidFill>
                <a:schemeClr val="tx1"/>
              </a:solidFill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 	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for</a:t>
            </a: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key</a:t>
            </a: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in</a:t>
            </a: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 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: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	print(key)</a:t>
            </a:r>
          </a:p>
          <a:p>
            <a:pPr marL="0" lvl="1" indent="0">
              <a:spcBef>
                <a:spcPts val="200"/>
              </a:spcBef>
              <a:buNone/>
            </a:pPr>
            <a:endParaRPr lang="en-US" sz="20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5867400" y="4419600"/>
            <a:ext cx="1066800" cy="2286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1" dirty="0">
                <a:solidFill>
                  <a:srgbClr val="000090"/>
                </a:solidFill>
                <a:latin typeface="Calibri"/>
                <a:cs typeface="Calibri"/>
              </a:rPr>
              <a:t>b</a:t>
            </a:r>
          </a:p>
          <a:p>
            <a:pPr algn="l"/>
            <a:r>
              <a:rPr lang="fr-FR" sz="2000" b="1" dirty="0">
                <a:solidFill>
                  <a:srgbClr val="000090"/>
                </a:solidFill>
                <a:latin typeface="Calibri"/>
                <a:cs typeface="Calibri"/>
              </a:rPr>
              <a:t>c</a:t>
            </a:r>
          </a:p>
          <a:p>
            <a:pPr algn="l"/>
            <a:r>
              <a:rPr lang="fr-FR" sz="2000" b="1" dirty="0">
                <a:solidFill>
                  <a:srgbClr val="000090"/>
                </a:solidFill>
                <a:latin typeface="Calibri"/>
                <a:cs typeface="Calibri"/>
              </a:rPr>
              <a:t>a</a:t>
            </a:r>
          </a:p>
          <a:p>
            <a:pPr algn="l"/>
            <a:r>
              <a:rPr lang="fr-FR" sz="2000" b="1" dirty="0">
                <a:solidFill>
                  <a:srgbClr val="000090"/>
                </a:solidFill>
                <a:cs typeface="Calibri"/>
              </a:rPr>
              <a:t>b</a:t>
            </a:r>
          </a:p>
          <a:p>
            <a:pPr algn="l"/>
            <a:r>
              <a:rPr lang="fr-FR" sz="2000" b="1" dirty="0">
                <a:solidFill>
                  <a:srgbClr val="000090"/>
                </a:solidFill>
                <a:cs typeface="Calibri"/>
              </a:rPr>
              <a:t>c</a:t>
            </a:r>
          </a:p>
          <a:p>
            <a:pPr algn="l"/>
            <a:r>
              <a:rPr lang="fr-FR" sz="2000" b="1" dirty="0">
                <a:solidFill>
                  <a:srgbClr val="000090"/>
                </a:solidFill>
                <a:cs typeface="Calibri"/>
              </a:rPr>
              <a:t>a</a:t>
            </a: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7010400" y="2438400"/>
            <a:ext cx="1905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1" dirty="0">
                <a:solidFill>
                  <a:srgbClr val="000090"/>
                </a:solidFill>
                <a:latin typeface="Calibri"/>
                <a:cs typeface="Calibri"/>
              </a:rPr>
              <a:t>Note </a:t>
            </a:r>
            <a:r>
              <a:rPr lang="fr-FR" sz="2000" b="1" dirty="0" err="1">
                <a:solidFill>
                  <a:srgbClr val="000090"/>
                </a:solidFill>
                <a:latin typeface="Calibri"/>
                <a:cs typeface="Calibri"/>
              </a:rPr>
              <a:t>that</a:t>
            </a:r>
            <a:r>
              <a:rPr lang="fr-FR" sz="2000" b="1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lang="fr-FR" sz="2000" b="1" dirty="0" err="1">
                <a:solidFill>
                  <a:srgbClr val="000090"/>
                </a:solidFill>
                <a:latin typeface="Calibri"/>
                <a:cs typeface="Calibri"/>
              </a:rPr>
              <a:t>both</a:t>
            </a:r>
            <a:r>
              <a:rPr lang="fr-FR" sz="2000" b="1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lang="fr-FR" sz="2000" b="1" dirty="0" err="1">
                <a:solidFill>
                  <a:srgbClr val="000090"/>
                </a:solidFill>
                <a:latin typeface="Calibri"/>
                <a:cs typeface="Calibri"/>
              </a:rPr>
              <a:t>these</a:t>
            </a:r>
            <a:r>
              <a:rPr lang="fr-FR" sz="2000" b="1" dirty="0">
                <a:solidFill>
                  <a:srgbClr val="000090"/>
                </a:solidFill>
                <a:latin typeface="Calibri"/>
                <a:cs typeface="Calibri"/>
              </a:rPr>
              <a:t> </a:t>
            </a:r>
            <a:r>
              <a:rPr lang="fr-FR" sz="2000" b="1" dirty="0" err="1">
                <a:solidFill>
                  <a:srgbClr val="000090"/>
                </a:solidFill>
                <a:latin typeface="Calibri"/>
                <a:cs typeface="Calibri"/>
              </a:rPr>
              <a:t>loops</a:t>
            </a:r>
            <a:r>
              <a:rPr lang="fr-FR" sz="2000" b="1" dirty="0">
                <a:solidFill>
                  <a:srgbClr val="000090"/>
                </a:solidFill>
                <a:latin typeface="Calibri"/>
                <a:cs typeface="Calibri"/>
              </a:rPr>
              <a:t> do the </a:t>
            </a:r>
            <a:r>
              <a:rPr lang="fr-FR" sz="2000" b="1" dirty="0" err="1">
                <a:solidFill>
                  <a:srgbClr val="000090"/>
                </a:solidFill>
                <a:latin typeface="Calibri"/>
                <a:cs typeface="Calibri"/>
              </a:rPr>
              <a:t>same</a:t>
            </a:r>
            <a:r>
              <a:rPr lang="fr-FR" sz="2000" b="1" dirty="0">
                <a:solidFill>
                  <a:srgbClr val="000090"/>
                </a:solidFill>
                <a:latin typeface="Calibri"/>
                <a:cs typeface="Calibri"/>
              </a:rPr>
              <a:t> job.</a:t>
            </a:r>
            <a:endParaRPr lang="fr-FR" sz="2000" b="1" dirty="0">
              <a:solidFill>
                <a:srgbClr val="000090"/>
              </a:solidFill>
              <a:cs typeface="Calibri"/>
            </a:endParaRPr>
          </a:p>
          <a:p>
            <a:pPr algn="l"/>
            <a:endParaRPr lang="en-NZ" sz="2000" b="1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cxnSp>
        <p:nvCxnSpPr>
          <p:cNvPr id="6" name="Straight Arrow Connector 5"/>
          <p:cNvCxnSpPr>
            <a:stCxn id="9" idx="1"/>
          </p:cNvCxnSpPr>
          <p:nvPr/>
        </p:nvCxnSpPr>
        <p:spPr>
          <a:xfrm flipH="1">
            <a:off x="5562600" y="3009900"/>
            <a:ext cx="1447800" cy="190500"/>
          </a:xfrm>
          <a:prstGeom prst="straightConnector1">
            <a:avLst/>
          </a:prstGeom>
          <a:ln w="127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9" idx="1"/>
          </p:cNvCxnSpPr>
          <p:nvPr/>
        </p:nvCxnSpPr>
        <p:spPr>
          <a:xfrm flipH="1">
            <a:off x="4267200" y="3009900"/>
            <a:ext cx="2743200" cy="1181100"/>
          </a:xfrm>
          <a:prstGeom prst="straightConnector1">
            <a:avLst/>
          </a:prstGeom>
          <a:ln w="12700" cmpd="sng">
            <a:solidFill>
              <a:srgbClr val="00009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175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NZ" dirty="0"/>
            </a:br>
            <a:r>
              <a:rPr lang="en-NZ" dirty="0"/>
              <a:t>Methods which can be used with a dict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914400"/>
            <a:ext cx="8763000" cy="4691211"/>
          </a:xfrm>
        </p:spPr>
        <p:txBody>
          <a:bodyPr>
            <a:normAutofit/>
          </a:bodyPr>
          <a:lstStyle/>
          <a:p>
            <a:r>
              <a:rPr lang="en-AU" dirty="0"/>
              <a:t>Often it is useful to convert the individual keys (or values, or item tuples) of the dictionary into lists by enclosing the keys (or values, or item tuples) in list():</a:t>
            </a:r>
          </a:p>
          <a:p>
            <a:pPr marL="2286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33400" y="2362200"/>
            <a:ext cx="7543800" cy="3662541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def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 main():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 = {"a": 4, "b": 6, "c": 5}	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items_list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2000" b="1" dirty="0">
                <a:solidFill>
                  <a:srgbClr val="FF00FF"/>
                </a:solidFill>
                <a:latin typeface="Courier"/>
                <a:cs typeface="Courier"/>
              </a:rPr>
              <a:t>list(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my_dict.items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()</a:t>
            </a:r>
            <a:r>
              <a:rPr lang="en-US" sz="2000" b="1" dirty="0">
                <a:solidFill>
                  <a:srgbClr val="FF00FF"/>
                </a:solidFill>
                <a:latin typeface="Courier"/>
                <a:cs typeface="Courier"/>
              </a:rPr>
              <a:t>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keys_list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2000" b="1" dirty="0">
                <a:solidFill>
                  <a:srgbClr val="FF00FF"/>
                </a:solidFill>
                <a:latin typeface="Courier"/>
                <a:cs typeface="Courier"/>
              </a:rPr>
              <a:t>list(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my_dict.keys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()</a:t>
            </a:r>
            <a:r>
              <a:rPr lang="en-US" sz="2000" b="1" dirty="0">
                <a:solidFill>
                  <a:srgbClr val="FF00FF"/>
                </a:solidFill>
                <a:latin typeface="Courier"/>
                <a:cs typeface="Courier"/>
              </a:rPr>
              <a:t>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values_list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 = </a:t>
            </a:r>
            <a:r>
              <a:rPr lang="en-US" sz="2000" b="1" dirty="0">
                <a:solidFill>
                  <a:srgbClr val="FF00FF"/>
                </a:solidFill>
                <a:latin typeface="Courier"/>
                <a:cs typeface="Courier"/>
              </a:rPr>
              <a:t>list(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my_dict.values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()</a:t>
            </a:r>
            <a:r>
              <a:rPr lang="en-US" sz="2000" b="1" dirty="0">
                <a:solidFill>
                  <a:srgbClr val="0000FF"/>
                </a:solidFill>
                <a:latin typeface="Courier"/>
                <a:cs typeface="Courier"/>
              </a:rPr>
              <a:t>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sz="8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sz="8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chemeClr val="tx1"/>
                </a:solidFill>
                <a:latin typeface="Courier"/>
                <a:cs typeface="Courier"/>
              </a:rPr>
              <a:t>	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print("items list", 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items_list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print("keys list", 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keys_list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	print("values list", </a:t>
            </a:r>
            <a:r>
              <a:rPr lang="en-US" sz="2000" b="1" dirty="0" err="1">
                <a:solidFill>
                  <a:srgbClr val="000090"/>
                </a:solidFill>
                <a:latin typeface="Courier"/>
                <a:cs typeface="Courier"/>
              </a:rPr>
              <a:t>values_list</a:t>
            </a: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sz="8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20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3581400" y="5702300"/>
            <a:ext cx="39624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2000" b="1" dirty="0">
                <a:solidFill>
                  <a:srgbClr val="000090"/>
                </a:solidFill>
                <a:cs typeface="Calibri"/>
              </a:rPr>
              <a:t>items </a:t>
            </a:r>
            <a:r>
              <a:rPr lang="fr-FR" sz="2000" b="1" dirty="0" err="1">
                <a:solidFill>
                  <a:srgbClr val="000090"/>
                </a:solidFill>
                <a:cs typeface="Calibri"/>
              </a:rPr>
              <a:t>list</a:t>
            </a:r>
            <a:r>
              <a:rPr lang="fr-FR" sz="2000" b="1" dirty="0">
                <a:solidFill>
                  <a:srgbClr val="000090"/>
                </a:solidFill>
                <a:cs typeface="Calibri"/>
              </a:rPr>
              <a:t> [('a', 4), ('c', 5), ('b', 6)]</a:t>
            </a:r>
          </a:p>
          <a:p>
            <a:pPr algn="l"/>
            <a:r>
              <a:rPr lang="fr-FR" sz="2000" b="1" dirty="0" err="1">
                <a:solidFill>
                  <a:srgbClr val="000090"/>
                </a:solidFill>
                <a:cs typeface="Calibri"/>
              </a:rPr>
              <a:t>keys</a:t>
            </a:r>
            <a:r>
              <a:rPr lang="fr-FR" sz="2000" b="1" dirty="0">
                <a:solidFill>
                  <a:srgbClr val="000090"/>
                </a:solidFill>
                <a:cs typeface="Calibri"/>
              </a:rPr>
              <a:t> </a:t>
            </a:r>
            <a:r>
              <a:rPr lang="fr-FR" sz="2000" b="1" dirty="0" err="1">
                <a:solidFill>
                  <a:srgbClr val="000090"/>
                </a:solidFill>
                <a:cs typeface="Calibri"/>
              </a:rPr>
              <a:t>list</a:t>
            </a:r>
            <a:r>
              <a:rPr lang="fr-FR" sz="2000" b="1" dirty="0">
                <a:solidFill>
                  <a:srgbClr val="000090"/>
                </a:solidFill>
                <a:cs typeface="Calibri"/>
              </a:rPr>
              <a:t> ['a', 'c', 'b']</a:t>
            </a:r>
          </a:p>
          <a:p>
            <a:pPr algn="l"/>
            <a:r>
              <a:rPr lang="fr-FR" sz="2000" b="1" dirty="0">
                <a:solidFill>
                  <a:srgbClr val="000090"/>
                </a:solidFill>
                <a:cs typeface="Calibri"/>
              </a:rPr>
              <a:t>values </a:t>
            </a:r>
            <a:r>
              <a:rPr lang="fr-FR" sz="2000" b="1" dirty="0" err="1">
                <a:solidFill>
                  <a:srgbClr val="000090"/>
                </a:solidFill>
                <a:cs typeface="Calibri"/>
              </a:rPr>
              <a:t>list</a:t>
            </a:r>
            <a:r>
              <a:rPr lang="fr-FR" sz="2000" b="1" dirty="0">
                <a:solidFill>
                  <a:srgbClr val="000090"/>
                </a:solidFill>
                <a:cs typeface="Calibri"/>
              </a:rPr>
              <a:t> [4, 5, 6]</a:t>
            </a:r>
            <a:endParaRPr lang="en-NZ" sz="2000" b="1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176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E96FBD-A86B-448D-A3AF-60E589ADD3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NZ" dirty="0"/>
              <a:t>If you try and remove elements from a </a:t>
            </a:r>
            <a:r>
              <a:rPr lang="en-NZ" dirty="0" err="1"/>
              <a:t>dict</a:t>
            </a:r>
            <a:r>
              <a:rPr lang="en-NZ" dirty="0"/>
              <a:t> object while iterating through its keys using a for … in loop, you will get  an error.</a:t>
            </a:r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endParaRPr lang="en-NZ" dirty="0"/>
          </a:p>
          <a:p>
            <a:pPr marL="0" indent="0">
              <a:buNone/>
            </a:pPr>
            <a:r>
              <a:rPr lang="en-NZ" dirty="0"/>
              <a:t>Instead, create a separate list of the dictionary keys, iterate through this list and delete any unwanted items from the </a:t>
            </a:r>
            <a:r>
              <a:rPr lang="en-NZ" dirty="0" err="1"/>
              <a:t>dict</a:t>
            </a:r>
            <a:r>
              <a:rPr lang="en-NZ" dirty="0"/>
              <a:t> object: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5144425-D723-4956-BF8E-FC81378EC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NZ" sz="2600" dirty="0"/>
              <a:t>Note on deleting key-value pairs from dictionary 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10186-1488-4F17-91DA-DDE8D78F3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BA7D5-772C-4CF2-8982-3573CDC523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CompSci 101 - Principles of Programming</a:t>
            </a:r>
            <a:endParaRPr lang="en-US" dirty="0"/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879434CC-D821-4282-B689-B2D6F0310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22122"/>
            <a:ext cx="7886700" cy="1697901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def main():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= {"and":4,"many":2,"for":5,"very":1}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   for key in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: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       del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[key]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9C67316-03FE-4D7F-BF5C-38F3880DDBFE}"/>
              </a:ext>
            </a:extLst>
          </p:cNvPr>
          <p:cNvSpPr txBox="1">
            <a:spLocks/>
          </p:cNvSpPr>
          <p:nvPr/>
        </p:nvSpPr>
        <p:spPr>
          <a:xfrm>
            <a:off x="3581400" y="2998929"/>
            <a:ext cx="4838700" cy="4062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 dirty="0" err="1">
                <a:solidFill>
                  <a:srgbClr val="000090"/>
                </a:solidFill>
                <a:cs typeface="Calibri"/>
              </a:rPr>
              <a:t>RuntimeError</a:t>
            </a:r>
            <a:r>
              <a:rPr lang="en-US" sz="1600" b="1" dirty="0">
                <a:solidFill>
                  <a:srgbClr val="000090"/>
                </a:solidFill>
                <a:cs typeface="Calibri"/>
              </a:rPr>
              <a:t>: dictionary changed size during iteration</a:t>
            </a:r>
            <a:endParaRPr lang="en-NZ" sz="1600" b="1" dirty="0">
              <a:solidFill>
                <a:srgbClr val="000090"/>
              </a:solidFill>
              <a:latin typeface="Calibri"/>
              <a:cs typeface="Calibri"/>
            </a:endParaRP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BA426DD7-67AE-40FE-8768-0EF0EAA39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213764"/>
            <a:ext cx="7886700" cy="2513509"/>
          </a:xfrm>
          <a:prstGeom prst="rect">
            <a:avLst/>
          </a:prstGeom>
          <a:solidFill>
            <a:srgbClr val="D7F7FF"/>
          </a:solidFill>
          <a:ln>
            <a:solidFill>
              <a:srgbClr val="0000FF"/>
            </a:solidFill>
            <a:headEnd/>
            <a:tailEnd type="none" w="lg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76000"/>
              <a:buFont typeface="Wingdings 3" panose="05040102010807070707" pitchFamily="18" charset="2"/>
              <a:buChar char=""/>
              <a:defRPr sz="2600">
                <a:solidFill>
                  <a:schemeClr val="tx1"/>
                </a:solidFill>
                <a:latin typeface="Gill Sans MT" panose="020B0502020104020203" pitchFamily="34" charset="0"/>
              </a:defRPr>
            </a:lvl1pPr>
            <a:lvl2pPr marL="742950" indent="-285750">
              <a:spcBef>
                <a:spcPts val="500"/>
              </a:spcBef>
              <a:buClr>
                <a:schemeClr val="accent2"/>
              </a:buClr>
              <a:buSzPct val="76000"/>
              <a:buFont typeface="Wingdings 3" panose="05040102010807070707" pitchFamily="18" charset="2"/>
              <a:buChar char=""/>
              <a:defRPr sz="2300">
                <a:solidFill>
                  <a:schemeClr val="tx2"/>
                </a:solidFill>
                <a:latin typeface="Gill Sans MT" panose="020B0502020104020203" pitchFamily="34" charset="0"/>
              </a:defRPr>
            </a:lvl2pPr>
            <a:lvl3pPr marL="1143000" indent="-228600">
              <a:spcBef>
                <a:spcPts val="500"/>
              </a:spcBef>
              <a:buClr>
                <a:srgbClr val="BCBCBC"/>
              </a:buClr>
              <a:buSzPct val="76000"/>
              <a:buFont typeface="Wingdings 3" panose="05040102010807070707" pitchFamily="18" charset="2"/>
              <a:buChar char=""/>
              <a:defRPr sz="2000">
                <a:solidFill>
                  <a:schemeClr val="tx1"/>
                </a:solidFill>
                <a:latin typeface="Gill Sans MT" panose="020B0502020104020203" pitchFamily="34" charset="0"/>
              </a:defRPr>
            </a:lvl3pPr>
            <a:lvl4pPr marL="1600200" indent="-228600">
              <a:spcBef>
                <a:spcPts val="400"/>
              </a:spcBef>
              <a:buClr>
                <a:srgbClr val="8BA2B4"/>
              </a:buClr>
              <a:buSzPct val="70000"/>
              <a:buFont typeface="Wingdings" panose="05000000000000000000" pitchFamily="2" charset="2"/>
              <a:buChar char=""/>
              <a:defRPr>
                <a:solidFill>
                  <a:schemeClr val="tx1"/>
                </a:solidFill>
                <a:latin typeface="Gill Sans MT" panose="020B0502020104020203" pitchFamily="34" charset="0"/>
              </a:defRPr>
            </a:lvl4pPr>
            <a:lvl5pPr marL="2057400" indent="-228600">
              <a:spcBef>
                <a:spcPts val="3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"/>
              <a:defRPr sz="1600">
                <a:solidFill>
                  <a:schemeClr val="tx1"/>
                </a:solidFill>
                <a:latin typeface="Gill Sans MT" panose="020B0502020104020203" pitchFamily="34" charset="0"/>
              </a:defRPr>
            </a:lvl9pPr>
          </a:lstStyle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def main():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= {"and":4,"many":2,"for":5,"very":1}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   print(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  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keys_list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= list(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my_dict.keys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())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   for key in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keys_list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: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       del 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[key]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    print(</a:t>
            </a:r>
            <a:r>
              <a:rPr lang="en-US" sz="1600" b="1" dirty="0" err="1">
                <a:solidFill>
                  <a:srgbClr val="000090"/>
                </a:solidFill>
                <a:latin typeface="Courier"/>
                <a:cs typeface="Courier"/>
              </a:rPr>
              <a:t>my_dict</a:t>
            </a: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)</a:t>
            </a: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endParaRPr lang="en-US" sz="1600" b="1" dirty="0">
              <a:solidFill>
                <a:srgbClr val="000090"/>
              </a:solidFill>
              <a:latin typeface="Courier"/>
              <a:cs typeface="Courier"/>
            </a:endParaRPr>
          </a:p>
          <a:p>
            <a:pPr marL="0" lvl="1" indent="0">
              <a:spcBef>
                <a:spcPts val="200"/>
              </a:spcBef>
              <a:buNone/>
              <a:tabLst>
                <a:tab pos="241300" algn="l"/>
                <a:tab pos="660400" algn="l"/>
              </a:tabLst>
            </a:pPr>
            <a:r>
              <a:rPr lang="en-US" sz="1600" b="1" dirty="0">
                <a:solidFill>
                  <a:srgbClr val="000090"/>
                </a:solidFill>
                <a:latin typeface="Courier"/>
                <a:cs typeface="Courier"/>
              </a:rPr>
              <a:t>main()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646CE622-A8FA-4A25-A704-FFFD7A35F002}"/>
              </a:ext>
            </a:extLst>
          </p:cNvPr>
          <p:cNvSpPr txBox="1">
            <a:spLocks/>
          </p:cNvSpPr>
          <p:nvPr/>
        </p:nvSpPr>
        <p:spPr>
          <a:xfrm>
            <a:off x="2848566" y="6035138"/>
            <a:ext cx="5571534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00FF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288"/>
              </a:spcBef>
              <a:buClr>
                <a:schemeClr val="tx1">
                  <a:lumMod val="50000"/>
                  <a:lumOff val="50000"/>
                </a:schemeClr>
              </a:buClr>
              <a:buFont typeface="Wingdings" pitchFamily="2" charset="2"/>
              <a:buNone/>
              <a:defRPr sz="14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{'and': 4, 'many': 2, 'for': 5, 'very': 1}</a:t>
            </a:r>
          </a:p>
          <a:p>
            <a:pPr algn="l"/>
            <a:r>
              <a:rPr lang="en-NZ" sz="1600" b="1" dirty="0">
                <a:solidFill>
                  <a:srgbClr val="00009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33642231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1"/>
  <p:tag name="TIME" val="15"/>
</p:tagLst>
</file>

<file path=ppt/theme/theme1.xml><?xml version="1.0" encoding="utf-8"?>
<a:theme xmlns:a="http://schemas.openxmlformats.org/drawingml/2006/main" name="Composite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Composit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mpos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5000"/>
                <a:satMod val="300000"/>
              </a:schemeClr>
            </a:gs>
            <a:gs pos="12000">
              <a:schemeClr val="phClr">
                <a:tint val="50000"/>
                <a:shade val="90000"/>
                <a:satMod val="250000"/>
              </a:schemeClr>
            </a:gs>
            <a:gs pos="100000">
              <a:schemeClr val="phClr">
                <a:tint val="85000"/>
                <a:shade val="7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75000"/>
                <a:shade val="95000"/>
                <a:satMod val="175000"/>
              </a:schemeClr>
            </a:gs>
            <a:gs pos="12000">
              <a:schemeClr val="phClr">
                <a:tint val="90000"/>
                <a:shade val="90000"/>
                <a:satMod val="150000"/>
              </a:schemeClr>
            </a:gs>
            <a:gs pos="100000">
              <a:schemeClr val="phClr">
                <a:tint val="100000"/>
                <a:shade val="75000"/>
                <a:satMod val="150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freezing" dir="t">
              <a:rot lat="0" lon="0" rev="6000000"/>
            </a:lightRig>
          </a:scene3d>
          <a:sp3d contourW="12700" prstMaterial="dkEdge">
            <a:bevelT w="44450" h="254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10000"/>
                <a:lumMod val="80000"/>
              </a:schemeClr>
            </a:gs>
            <a:gs pos="79000">
              <a:schemeClr val="phClr">
                <a:tint val="100000"/>
                <a:shade val="90000"/>
                <a:satMod val="105000"/>
                <a:lumMod val="100000"/>
              </a:schemeClr>
            </a:gs>
            <a:gs pos="100000">
              <a:schemeClr val="phClr">
                <a:tint val="95000"/>
                <a:shade val="100000"/>
                <a:satMod val="110000"/>
                <a:lumMod val="11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hade val="100000"/>
                <a:satMod val="100000"/>
                <a:lumMod val="110000"/>
              </a:schemeClr>
            </a:gs>
            <a:gs pos="83000">
              <a:schemeClr val="phClr">
                <a:shade val="75000"/>
                <a:satMod val="200000"/>
              </a:schemeClr>
            </a:gs>
            <a:gs pos="100000">
              <a:schemeClr val="phClr">
                <a:shade val="90000"/>
                <a:satMod val="200000"/>
              </a:schemeClr>
            </a:gs>
          </a:gsLst>
          <a:path path="circle">
            <a:fillToRect l="75000" t="100000" b="3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Composite</Template>
  <TotalTime>11570</TotalTime>
  <Words>2840</Words>
  <Application>Microsoft Office PowerPoint</Application>
  <PresentationFormat>On-screen Show (4:3)</PresentationFormat>
  <Paragraphs>577</Paragraphs>
  <Slides>27</Slides>
  <Notes>19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Calibri</vt:lpstr>
      <vt:lpstr>Courier</vt:lpstr>
      <vt:lpstr>Courier New</vt:lpstr>
      <vt:lpstr>Wingdings</vt:lpstr>
      <vt:lpstr>Wingdings 3</vt:lpstr>
      <vt:lpstr>Composite</vt:lpstr>
      <vt:lpstr>COMPSCI 1 1 Principles of Programming</vt:lpstr>
      <vt:lpstr>Learning outcomes</vt:lpstr>
      <vt:lpstr> Recap</vt:lpstr>
      <vt:lpstr> Deleting a key:value pair from the dict object</vt:lpstr>
      <vt:lpstr> Deleting a key:value pair from a dict object</vt:lpstr>
      <vt:lpstr> Methods which can be used with a dict object</vt:lpstr>
      <vt:lpstr> Methods which can be used with a dict object</vt:lpstr>
      <vt:lpstr> Methods which can be used with a dict object</vt:lpstr>
      <vt:lpstr>Note on deleting key-value pairs from dictionary objects</vt:lpstr>
      <vt:lpstr>Using dictionaries - Our file information</vt:lpstr>
      <vt:lpstr>Loading the information</vt:lpstr>
      <vt:lpstr>Loading the file information into dictionaries</vt:lpstr>
      <vt:lpstr>Loading the file information into dictionaries</vt:lpstr>
      <vt:lpstr>Loading the file information into dictionaries</vt:lpstr>
      <vt:lpstr>Loading the information into dictionaries</vt:lpstr>
      <vt:lpstr>The two dictionaries</vt:lpstr>
      <vt:lpstr>Using the dictionaries</vt:lpstr>
      <vt:lpstr>Using the dictionaries</vt:lpstr>
      <vt:lpstr>Using the dictionaries</vt:lpstr>
      <vt:lpstr>Using the dictionaries</vt:lpstr>
      <vt:lpstr>Summary</vt:lpstr>
      <vt:lpstr>Python features used in this lecture</vt:lpstr>
      <vt:lpstr>Dictionary objects</vt:lpstr>
      <vt:lpstr>From file to list of lines of text</vt:lpstr>
      <vt:lpstr>From list of lines of text to dictionary</vt:lpstr>
      <vt:lpstr>From people:ratings get film:ratings dictionary</vt:lpstr>
      <vt:lpstr>Two dictionaries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250</dc:title>
  <dc:creator>Andrew Luxton-Reilly</dc:creator>
  <cp:lastModifiedBy>Damir Azhar</cp:lastModifiedBy>
  <cp:revision>345</cp:revision>
  <cp:lastPrinted>2020-01-29T20:29:27Z</cp:lastPrinted>
  <dcterms:created xsi:type="dcterms:W3CDTF">2006-08-16T00:00:00Z</dcterms:created>
  <dcterms:modified xsi:type="dcterms:W3CDTF">2020-01-29T20:30:26Z</dcterms:modified>
</cp:coreProperties>
</file>