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5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627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A778-419E-43C2-8B13-3EAAF1F0C208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A93D-564C-40D4-958D-AF5595F740F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85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27384" y="2109915"/>
            <a:ext cx="4638631" cy="137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15984" y="4125837"/>
            <a:ext cx="3861430" cy="118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100" y="4125837"/>
            <a:ext cx="8686800" cy="38536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 algn="ctr">
              <a:lnSpc>
                <a:spcPct val="101600"/>
              </a:lnSpc>
              <a:spcBef>
                <a:spcPts val="50"/>
              </a:spcBef>
            </a:pP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Lecture 2</a:t>
            </a:r>
            <a:r>
              <a:rPr lang="en-NZ" sz="2500" dirty="0">
                <a:solidFill>
                  <a:srgbClr val="000090"/>
                </a:solidFill>
                <a:latin typeface="Calibri"/>
                <a:cs typeface="Calibri"/>
              </a:rPr>
              <a:t>3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 – Nested loops, 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passing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mutable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objects as 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parameters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14440" y="2410967"/>
            <a:ext cx="451103" cy="454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27384" y="2109915"/>
            <a:ext cx="4062095" cy="137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2365" algn="l"/>
              </a:tabLst>
            </a:pPr>
            <a:r>
              <a:rPr sz="5700" b="1" spc="-35" dirty="0">
                <a:solidFill>
                  <a:srgbClr val="000090"/>
                </a:solidFill>
                <a:latin typeface="Calibri"/>
                <a:cs typeface="Calibri"/>
              </a:rPr>
              <a:t>C</a:t>
            </a:r>
            <a:r>
              <a:rPr sz="5700" b="1" dirty="0">
                <a:solidFill>
                  <a:srgbClr val="000090"/>
                </a:solidFill>
                <a:latin typeface="Calibri"/>
                <a:cs typeface="Calibri"/>
              </a:rPr>
              <a:t>O</a:t>
            </a:r>
            <a:r>
              <a:rPr sz="5700" b="1" spc="5" dirty="0">
                <a:solidFill>
                  <a:srgbClr val="000090"/>
                </a:solidFill>
                <a:latin typeface="Calibri"/>
                <a:cs typeface="Calibri"/>
              </a:rPr>
              <a:t>M</a:t>
            </a:r>
            <a:r>
              <a:rPr sz="5700" b="1" spc="0" dirty="0">
                <a:solidFill>
                  <a:srgbClr val="000090"/>
                </a:solidFill>
                <a:latin typeface="Calibri"/>
                <a:cs typeface="Calibri"/>
              </a:rPr>
              <a:t>P</a:t>
            </a:r>
            <a:r>
              <a:rPr sz="5700" b="1" spc="-5" dirty="0">
                <a:solidFill>
                  <a:srgbClr val="000090"/>
                </a:solidFill>
                <a:latin typeface="Calibri"/>
                <a:cs typeface="Calibri"/>
              </a:rPr>
              <a:t>S</a:t>
            </a:r>
            <a:r>
              <a:rPr sz="5700" b="1" spc="0" dirty="0">
                <a:solidFill>
                  <a:srgbClr val="000090"/>
                </a:solidFill>
                <a:latin typeface="Calibri"/>
                <a:cs typeface="Calibri"/>
              </a:rPr>
              <a:t>C</a:t>
            </a:r>
            <a:r>
              <a:rPr sz="5700" b="1" dirty="0">
                <a:solidFill>
                  <a:srgbClr val="000090"/>
                </a:solidFill>
                <a:latin typeface="Calibri"/>
                <a:cs typeface="Calibri"/>
              </a:rPr>
              <a:t>I</a:t>
            </a:r>
            <a:r>
              <a:rPr sz="5700" b="1" spc="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5700" b="1" dirty="0">
                <a:solidFill>
                  <a:srgbClr val="000090"/>
                </a:solidFill>
                <a:latin typeface="Calibri"/>
                <a:cs typeface="Calibri"/>
              </a:rPr>
              <a:t>1	1</a:t>
            </a:r>
            <a:endParaRPr sz="57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80"/>
              </a:spcBef>
            </a:pPr>
            <a:r>
              <a:rPr sz="3000" spc="-20" dirty="0">
                <a:solidFill>
                  <a:srgbClr val="000090"/>
                </a:solidFill>
                <a:latin typeface="Calibri"/>
                <a:cs typeface="Calibri"/>
              </a:rPr>
              <a:t>Principles </a:t>
            </a:r>
            <a:r>
              <a:rPr sz="3000" spc="-15" dirty="0">
                <a:solidFill>
                  <a:srgbClr val="000090"/>
                </a:solidFill>
                <a:latin typeface="Calibri"/>
                <a:cs typeface="Calibri"/>
              </a:rPr>
              <a:t>of</a:t>
            </a:r>
            <a:r>
              <a:rPr sz="3000" spc="-4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spc="-3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8795" y="211625"/>
            <a:ext cx="46202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000090"/>
                </a:solidFill>
                <a:latin typeface="Calibri"/>
                <a:cs typeface="Calibri"/>
              </a:rPr>
              <a:t>Exercise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5961" y="1274089"/>
          <a:ext cx="8926829" cy="4487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sz="2500" b="1" spc="2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main():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010">
                <a:tc gridSpan="2">
                  <a:txBody>
                    <a:bodyPr/>
                    <a:lstStyle/>
                    <a:p>
                      <a:pPr marL="545465">
                        <a:lnSpc>
                          <a:spcPts val="2590"/>
                        </a:lnSpc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list1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[5, 4, 3,</a:t>
                      </a:r>
                      <a:r>
                        <a:rPr sz="2500" b="1" spc="15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2]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 marL="545465" marR="5604510">
                        <a:lnSpc>
                          <a:spcPct val="107200"/>
                        </a:lnSpc>
                        <a:spcBef>
                          <a:spcPts val="70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list2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[3,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4] 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list3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500" b="1" spc="4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 marL="1302385" marR="4075429" indent="-756920">
                        <a:lnSpc>
                          <a:spcPct val="107200"/>
                        </a:lnSpc>
                        <a:spcBef>
                          <a:spcPts val="70"/>
                        </a:spcBef>
                      </a:pPr>
                      <a:r>
                        <a:rPr sz="2500" b="1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num1 </a:t>
                      </a:r>
                      <a:r>
                        <a:rPr sz="2500" b="1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list1:  </a:t>
                      </a: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num2 </a:t>
                      </a: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500" b="1" spc="6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list2: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 marL="545465" marR="2022475" indent="1459230">
                        <a:lnSpc>
                          <a:spcPct val="107200"/>
                        </a:lnSpc>
                        <a:spcBef>
                          <a:spcPts val="75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list3.append(num1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num2) 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print("List3",</a:t>
                      </a:r>
                      <a:r>
                        <a:rPr sz="2500" b="1" spc="3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list3)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68611" y="1279486"/>
            <a:ext cx="33883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0" dirty="0">
                <a:solidFill>
                  <a:srgbClr val="000090"/>
                </a:solidFill>
                <a:latin typeface="Calibri"/>
                <a:cs typeface="Calibri"/>
              </a:rPr>
              <a:t>Complete </a:t>
            </a:r>
            <a:r>
              <a:rPr sz="3000" b="1" spc="-1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3000" b="1" spc="-8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b="1" spc="-25" dirty="0">
                <a:solidFill>
                  <a:srgbClr val="000090"/>
                </a:solidFill>
                <a:latin typeface="Calibri"/>
                <a:cs typeface="Calibri"/>
              </a:rPr>
              <a:t>output.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8340" y="6052210"/>
            <a:ext cx="6845934" cy="1128395"/>
          </a:xfrm>
          <a:prstGeom prst="rect">
            <a:avLst/>
          </a:prstGeom>
          <a:solidFill>
            <a:srgbClr val="F2F2F2"/>
          </a:solidFill>
          <a:ln w="12705">
            <a:solidFill>
              <a:srgbClr val="0000F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List3: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025" y="1529108"/>
            <a:ext cx="216535" cy="33172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6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7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8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025" y="5281028"/>
            <a:ext cx="4114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10" dirty="0">
                <a:solidFill>
                  <a:srgbClr val="000090"/>
                </a:solidFill>
                <a:latin typeface="Courier New"/>
                <a:cs typeface="Courier New"/>
              </a:rPr>
              <a:t>10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BD2031F1-A934-47D8-990B-DCD1A7DB66CF}"/>
              </a:ext>
            </a:extLst>
          </p:cNvPr>
          <p:cNvSpPr txBox="1"/>
          <p:nvPr/>
        </p:nvSpPr>
        <p:spPr>
          <a:xfrm>
            <a:off x="5998451" y="1287491"/>
            <a:ext cx="403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NZ" sz="3000" b="1" spc="-25" dirty="0">
                <a:solidFill>
                  <a:srgbClr val="000090"/>
                </a:solidFill>
                <a:latin typeface="Calibri"/>
                <a:cs typeface="Calibri"/>
              </a:rPr>
              <a:t>Complete</a:t>
            </a:r>
            <a:r>
              <a:rPr sz="3000" b="1" spc="-2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3000" b="1" spc="-8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000090"/>
                </a:solidFill>
                <a:latin typeface="Calibri"/>
                <a:cs typeface="Calibri"/>
              </a:rPr>
              <a:t>output.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8795" y="211625"/>
            <a:ext cx="46202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000090"/>
                </a:solidFill>
                <a:latin typeface="Calibri"/>
                <a:cs typeface="Calibri"/>
              </a:rPr>
              <a:t>Exercise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025" y="806565"/>
            <a:ext cx="8948420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3120"/>
              </a:lnSpc>
              <a:spcBef>
                <a:spcPts val="105"/>
              </a:spcBef>
            </a:pP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The get_list_of_vowel_count()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function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returns a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list </a:t>
            </a: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of 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the </a:t>
            </a: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number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of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vowels in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each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word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of the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parameter</a:t>
            </a:r>
            <a:r>
              <a:rPr sz="2500" spc="18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list.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3264" y="1676961"/>
          <a:ext cx="9424034" cy="563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7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3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6190">
                <a:tc gridSpan="2">
                  <a:txBody>
                    <a:bodyPr/>
                    <a:lstStyle/>
                    <a:p>
                      <a:pPr marL="545465" marR="1467485" indent="-443230">
                        <a:lnSpc>
                          <a:spcPts val="3220"/>
                        </a:lnSpc>
                        <a:spcBef>
                          <a:spcPts val="105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 </a:t>
                      </a: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get_list_of_vowel_count(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word_list</a:t>
                      </a: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:  vowels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500" b="1" spc="5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"aeiouAEIOU"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2105"/>
                        </a:spcBef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sz="21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main():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  <a:p>
                      <a:pPr marL="545465" marR="655955">
                        <a:lnSpc>
                          <a:spcPct val="109000"/>
                        </a:lnSpc>
                        <a:spcBef>
                          <a:spcPts val="65"/>
                        </a:spcBef>
                        <a:tabLst>
                          <a:tab pos="6344285" algn="l"/>
                        </a:tabLst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name_list =</a:t>
                      </a:r>
                      <a:r>
                        <a:rPr sz="2100" b="1" spc="16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["Mirabelle",</a:t>
                      </a:r>
                      <a:r>
                        <a:rPr sz="2100" b="1" spc="7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"John",	"Kelsey", …]  vowel_counts = 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get_list_of_vowel_count(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name_list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print(vowel_counts)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102870">
                        <a:lnSpc>
                          <a:spcPts val="2155"/>
                        </a:lnSpc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930"/>
                        </a:lnSpc>
                        <a:spcBef>
                          <a:spcPts val="219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[4, 1, 2, 3, 4, 3, 4, 3, 1, 2,</a:t>
                      </a:r>
                      <a:r>
                        <a:rPr sz="2500" b="1" spc="26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3]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7939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8795" y="211625"/>
            <a:ext cx="46202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000090"/>
                </a:solidFill>
                <a:latin typeface="Calibri"/>
                <a:cs typeface="Calibri"/>
              </a:rPr>
              <a:t>Exercise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4119" y="1844462"/>
            <a:ext cx="8806180" cy="2967990"/>
          </a:xfrm>
          <a:custGeom>
            <a:avLst/>
            <a:gdLst/>
            <a:ahLst/>
            <a:cxnLst/>
            <a:rect l="l" t="t" r="r" b="b"/>
            <a:pathLst>
              <a:path w="8806180" h="2967990">
                <a:moveTo>
                  <a:pt x="0" y="0"/>
                </a:moveTo>
                <a:lnTo>
                  <a:pt x="8805615" y="0"/>
                </a:lnTo>
                <a:lnTo>
                  <a:pt x="8805615" y="2967824"/>
                </a:lnTo>
                <a:lnTo>
                  <a:pt x="0" y="2967824"/>
                </a:lnTo>
                <a:lnTo>
                  <a:pt x="0" y="0"/>
                </a:lnTo>
                <a:close/>
              </a:path>
            </a:pathLst>
          </a:custGeom>
          <a:solidFill>
            <a:srgbClr val="D7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4119" y="1844462"/>
            <a:ext cx="8806180" cy="2967990"/>
          </a:xfrm>
          <a:custGeom>
            <a:avLst/>
            <a:gdLst/>
            <a:ahLst/>
            <a:cxnLst/>
            <a:rect l="l" t="t" r="r" b="b"/>
            <a:pathLst>
              <a:path w="8806180" h="2967990">
                <a:moveTo>
                  <a:pt x="0" y="0"/>
                </a:moveTo>
                <a:lnTo>
                  <a:pt x="8805615" y="0"/>
                </a:lnTo>
                <a:lnTo>
                  <a:pt x="8805615" y="2967825"/>
                </a:lnTo>
                <a:lnTo>
                  <a:pt x="0" y="2967825"/>
                </a:lnTo>
                <a:lnTo>
                  <a:pt x="0" y="0"/>
                </a:lnTo>
                <a:close/>
              </a:path>
            </a:pathLst>
          </a:custGeom>
          <a:ln w="1270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3564" y="956398"/>
            <a:ext cx="2522220" cy="1713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000090"/>
                </a:solidFill>
                <a:latin typeface="Calibri"/>
                <a:cs typeface="Calibri"/>
              </a:rPr>
              <a:t>Give </a:t>
            </a:r>
            <a:r>
              <a:rPr sz="3000" spc="-1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3000" spc="-9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0090"/>
                </a:solidFill>
                <a:latin typeface="Calibri"/>
                <a:cs typeface="Calibri"/>
              </a:rPr>
              <a:t>output.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629920" marR="147320" indent="-443230">
              <a:lnSpc>
                <a:spcPct val="107200"/>
              </a:lnSpc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def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main():  </a:t>
            </a:r>
            <a:r>
              <a:rPr sz="2500" b="1" spc="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5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first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0615" y="2263509"/>
            <a:ext cx="291973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0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range(2,</a:t>
            </a:r>
            <a:r>
              <a:rPr sz="2500" b="1" spc="5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5):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3996" y="2681085"/>
            <a:ext cx="427037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0" dirty="0">
                <a:solidFill>
                  <a:srgbClr val="FF00FF"/>
                </a:solidFill>
                <a:latin typeface="Courier New"/>
                <a:cs typeface="Courier New"/>
              </a:rPr>
              <a:t>for </a:t>
            </a: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second </a:t>
            </a:r>
            <a:r>
              <a:rPr sz="2500" b="1" spc="0" dirty="0">
                <a:solidFill>
                  <a:srgbClr val="FF00FF"/>
                </a:solidFill>
                <a:latin typeface="Courier New"/>
                <a:cs typeface="Courier New"/>
              </a:rPr>
              <a:t>in</a:t>
            </a:r>
            <a:r>
              <a:rPr sz="2500" b="1" spc="9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range(1,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2041" y="2681085"/>
            <a:ext cx="13766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5" dirty="0">
                <a:solidFill>
                  <a:srgbClr val="0000FF"/>
                </a:solidFill>
                <a:latin typeface="Courier New"/>
                <a:cs typeface="Courier New"/>
              </a:rPr>
              <a:t>first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):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0776" y="3089517"/>
            <a:ext cx="31127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second, end="</a:t>
            </a:r>
            <a:r>
              <a:rPr sz="2500" b="1" spc="5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")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3996" y="3053108"/>
            <a:ext cx="316738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635">
              <a:lnSpc>
                <a:spcPct val="109600"/>
              </a:lnSpc>
              <a:spcBef>
                <a:spcPts val="100"/>
              </a:spcBef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print(first </a:t>
            </a:r>
            <a:r>
              <a:rPr sz="2500" b="1" dirty="0">
                <a:solidFill>
                  <a:srgbClr val="000090"/>
                </a:solidFill>
                <a:latin typeface="Courier New"/>
                <a:cs typeface="Courier New"/>
              </a:rPr>
              <a:t>+ 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print()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066" y="4333101"/>
            <a:ext cx="11836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main()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29566" y="4986866"/>
            <a:ext cx="4591050" cy="2256155"/>
          </a:xfrm>
          <a:custGeom>
            <a:avLst/>
            <a:gdLst/>
            <a:ahLst/>
            <a:cxnLst/>
            <a:rect l="l" t="t" r="r" b="b"/>
            <a:pathLst>
              <a:path w="4591050" h="2256154">
                <a:moveTo>
                  <a:pt x="0" y="0"/>
                </a:moveTo>
                <a:lnTo>
                  <a:pt x="4590732" y="0"/>
                </a:lnTo>
                <a:lnTo>
                  <a:pt x="4590732" y="2256083"/>
                </a:lnTo>
                <a:lnTo>
                  <a:pt x="0" y="2256083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29566" y="4986866"/>
            <a:ext cx="4591050" cy="2256155"/>
          </a:xfrm>
          <a:custGeom>
            <a:avLst/>
            <a:gdLst/>
            <a:ahLst/>
            <a:cxnLst/>
            <a:rect l="l" t="t" r="r" b="b"/>
            <a:pathLst>
              <a:path w="4591050" h="2256154">
                <a:moveTo>
                  <a:pt x="0" y="0"/>
                </a:moveTo>
                <a:lnTo>
                  <a:pt x="4590732" y="0"/>
                </a:lnTo>
                <a:lnTo>
                  <a:pt x="4590732" y="2256084"/>
                </a:lnTo>
                <a:lnTo>
                  <a:pt x="0" y="2256084"/>
                </a:lnTo>
                <a:lnTo>
                  <a:pt x="0" y="0"/>
                </a:lnTo>
                <a:close/>
              </a:path>
            </a:pathLst>
          </a:custGeom>
          <a:ln w="1270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1947" y="1855244"/>
            <a:ext cx="216535" cy="20828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947" y="4357485"/>
            <a:ext cx="21653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6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84882" y="1604990"/>
          <a:ext cx="8858885" cy="5521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2775">
                <a:tc gridSpan="3">
                  <a:txBody>
                    <a:bodyPr/>
                    <a:lstStyle/>
                    <a:p>
                      <a:pPr marL="545465" marR="6570980" indent="-443230">
                        <a:lnSpc>
                          <a:spcPct val="106400"/>
                        </a:lnSpc>
                        <a:spcBef>
                          <a:spcPts val="5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main(): 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total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 0</a:t>
                      </a:r>
                      <a:endParaRPr sz="2500">
                        <a:latin typeface="Courier New"/>
                        <a:cs typeface="Courier New"/>
                      </a:endParaRPr>
                    </a:p>
                    <a:p>
                      <a:pPr marL="1109345" marR="3481704" indent="-563880">
                        <a:lnSpc>
                          <a:spcPct val="106400"/>
                        </a:lnSpc>
                        <a:spcBef>
                          <a:spcPts val="120"/>
                        </a:spcBef>
                      </a:pPr>
                      <a:r>
                        <a:rPr sz="2500" b="1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first </a:t>
                      </a:r>
                      <a:r>
                        <a:rPr sz="2500" b="1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range(1,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5): 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total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total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500" b="1" spc="12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endParaRPr sz="25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2005330" marR="1952625" indent="-896619">
                        <a:lnSpc>
                          <a:spcPct val="110400"/>
                        </a:lnSpc>
                        <a:spcBef>
                          <a:spcPts val="5"/>
                        </a:spcBef>
                      </a:pP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second </a:t>
                      </a: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range(1,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first): 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total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total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500" b="1" spc="12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second</a:t>
                      </a:r>
                      <a:endParaRPr sz="2500">
                        <a:latin typeface="Courier New"/>
                        <a:cs typeface="Courier New"/>
                      </a:endParaRPr>
                    </a:p>
                    <a:p>
                      <a:pPr marL="102870" marR="2903220" indent="442595">
                        <a:lnSpc>
                          <a:spcPts val="6500"/>
                        </a:lnSpc>
                        <a:spcBef>
                          <a:spcPts val="800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print("Grand total:",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total)  main()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Grand</a:t>
                      </a:r>
                      <a:r>
                        <a:rPr sz="2500" b="1" spc="2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total: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4320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91947" y="211625"/>
            <a:ext cx="9497060" cy="594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000090"/>
                </a:solidFill>
                <a:latin typeface="Calibri"/>
                <a:cs typeface="Calibri"/>
              </a:rPr>
              <a:t>Exercise</a:t>
            </a:r>
            <a:endParaRPr sz="380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30"/>
              </a:spcBef>
            </a:pPr>
            <a:r>
              <a:rPr sz="3000" spc="-30" dirty="0">
                <a:solidFill>
                  <a:srgbClr val="000090"/>
                </a:solidFill>
                <a:latin typeface="Calibri"/>
                <a:cs typeface="Calibri"/>
              </a:rPr>
              <a:t>Complete </a:t>
            </a:r>
            <a:r>
              <a:rPr sz="3000" spc="-1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3000" spc="-3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0090"/>
                </a:solidFill>
                <a:latin typeface="Calibri"/>
                <a:cs typeface="Calibri"/>
              </a:rPr>
              <a:t>output.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6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7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8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947" y="211625"/>
            <a:ext cx="9482455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1230">
              <a:lnSpc>
                <a:spcPts val="431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-</a:t>
            </a:r>
            <a:r>
              <a:rPr sz="3800" spc="6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000090"/>
                </a:solidFill>
                <a:latin typeface="Calibri"/>
                <a:cs typeface="Calibri"/>
              </a:rPr>
              <a:t>print_dotted_names()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ts val="2750"/>
              </a:lnSpc>
            </a:pP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The </a:t>
            </a: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print_dotted_names()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function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prints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the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list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of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all</a:t>
            </a:r>
            <a:r>
              <a:rPr sz="2500" spc="229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endParaRPr sz="2500">
              <a:latin typeface="Calibri"/>
              <a:cs typeface="Calibri"/>
            </a:endParaRPr>
          </a:p>
          <a:p>
            <a:pPr marL="12700" marR="344170">
              <a:lnSpc>
                <a:spcPct val="100000"/>
              </a:lnSpc>
              <a:spcBef>
                <a:spcPts val="95"/>
              </a:spcBef>
            </a:pP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names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in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the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parameter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list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after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changing </a:t>
            </a:r>
            <a:r>
              <a:rPr sz="2500" spc="-10" dirty="0">
                <a:solidFill>
                  <a:srgbClr val="000090"/>
                </a:solidFill>
                <a:latin typeface="Calibri"/>
                <a:cs typeface="Calibri"/>
              </a:rPr>
              <a:t>any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of the </a:t>
            </a:r>
            <a:r>
              <a:rPr sz="2500" spc="-10" dirty="0">
                <a:solidFill>
                  <a:srgbClr val="000090"/>
                </a:solidFill>
                <a:latin typeface="Calibri"/>
                <a:cs typeface="Calibri"/>
              </a:rPr>
              <a:t>letters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of </a:t>
            </a: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the  name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which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are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in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the </a:t>
            </a: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letters_to_dot</a:t>
            </a:r>
            <a:r>
              <a:rPr sz="2500" spc="-57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parameter string </a:t>
            </a:r>
            <a:r>
              <a:rPr sz="2500" spc="-10" dirty="0">
                <a:solidFill>
                  <a:srgbClr val="000090"/>
                </a:solidFill>
                <a:latin typeface="Calibri"/>
                <a:cs typeface="Calibri"/>
              </a:rPr>
              <a:t>to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a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dot.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267"/>
              </p:ext>
            </p:extLst>
          </p:nvPr>
        </p:nvGraphicFramePr>
        <p:xfrm>
          <a:off x="555340" y="1999259"/>
          <a:ext cx="9584690" cy="533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9630">
                <a:tc gridSpan="3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sz="21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main():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  <a:p>
                      <a:pPr marL="2779713" indent="-2235200">
                        <a:lnSpc>
                          <a:spcPct val="100000"/>
                        </a:lnSpc>
                        <a:spcBef>
                          <a:spcPts val="285"/>
                        </a:spcBef>
                        <a:tabLst>
                          <a:tab pos="4733925" algn="l"/>
                          <a:tab pos="6666865" algn="l"/>
                        </a:tabLst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names_list</a:t>
                      </a:r>
                      <a:r>
                        <a:rPr sz="2100" b="1" spc="7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100" b="1" spc="7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["</a:t>
                      </a:r>
                      <a:r>
                        <a:rPr sz="2100" b="1" spc="-5" dirty="0" err="1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Kelsey","Isobel","Alistair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",</a:t>
                      </a:r>
                      <a:r>
                        <a:rPr lang="en-NZ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"Emmie", "Ophelia"]</a:t>
                      </a:r>
                      <a:endParaRPr lang="en-NZ" sz="2100" dirty="0">
                        <a:latin typeface="Courier New"/>
                        <a:cs typeface="Courier New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spc="-5" dirty="0" err="1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letters_to_dot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=</a:t>
                      </a:r>
                      <a:r>
                        <a:rPr sz="2100" b="1" spc="4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'aeoutsAEOUTS'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  <a:p>
                      <a:pPr marL="545465" marR="1783080">
                        <a:lnSpc>
                          <a:spcPct val="10760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print(names_list)  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print_dotted_list(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names_list,</a:t>
                      </a:r>
                      <a:r>
                        <a:rPr sz="2100" b="1" spc="27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letters_to_dot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 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print_dotted_list(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names_list,</a:t>
                      </a:r>
                      <a:r>
                        <a:rPr sz="2100" b="1" spc="9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letters_to_dot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21844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7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['Kelsey', 'Isobel', 'Alistair', 'Emmie',</a:t>
                      </a:r>
                      <a:r>
                        <a:rPr sz="1700" b="1" spc="-7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'Ophelia']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7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['K.l..y', 'I..b.l', '.li...ir', '.mmi.',</a:t>
                      </a:r>
                      <a:r>
                        <a:rPr sz="1700" b="1" spc="-12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'.ph.li.']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099" y="277687"/>
            <a:ext cx="859726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solidFill>
                  <a:srgbClr val="000090"/>
                </a:solidFill>
                <a:latin typeface="Calibri"/>
                <a:cs typeface="Calibri"/>
              </a:rPr>
              <a:t>Passing </a:t>
            </a:r>
            <a:r>
              <a:rPr sz="3400" spc="-10" dirty="0">
                <a:solidFill>
                  <a:srgbClr val="000090"/>
                </a:solidFill>
                <a:latin typeface="Calibri"/>
                <a:cs typeface="Calibri"/>
              </a:rPr>
              <a:t>mutable objects </a:t>
            </a:r>
            <a:r>
              <a:rPr sz="3400" spc="-5" dirty="0">
                <a:solidFill>
                  <a:srgbClr val="000090"/>
                </a:solidFill>
                <a:latin typeface="Calibri"/>
                <a:cs typeface="Calibri"/>
              </a:rPr>
              <a:t>as </a:t>
            </a:r>
            <a:r>
              <a:rPr sz="3400" spc="-30" dirty="0">
                <a:solidFill>
                  <a:srgbClr val="000090"/>
                </a:solidFill>
                <a:latin typeface="Calibri"/>
                <a:cs typeface="Calibri"/>
              </a:rPr>
              <a:t>parameters </a:t>
            </a:r>
            <a:r>
              <a:rPr sz="3400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400" spc="-30" dirty="0">
                <a:solidFill>
                  <a:srgbClr val="000090"/>
                </a:solidFill>
                <a:latin typeface="Calibri"/>
                <a:cs typeface="Calibri"/>
              </a:rPr>
              <a:t> Exercise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5252" y="6034333"/>
            <a:ext cx="6121400" cy="1128395"/>
          </a:xfrm>
          <a:prstGeom prst="rect">
            <a:avLst/>
          </a:prstGeom>
          <a:solidFill>
            <a:srgbClr val="F2F2F2"/>
          </a:solidFill>
          <a:ln w="12705">
            <a:solidFill>
              <a:srgbClr val="0000FF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215"/>
              </a:spcBef>
            </a:pP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list3:</a:t>
            </a:r>
            <a:endParaRPr sz="250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600"/>
              </a:spcBef>
            </a:pP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a_list2:</a:t>
            </a:r>
            <a:endParaRPr sz="25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47775"/>
              </p:ext>
            </p:extLst>
          </p:nvPr>
        </p:nvGraphicFramePr>
        <p:xfrm>
          <a:off x="743265" y="1112940"/>
          <a:ext cx="9422129" cy="485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sz="21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main():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2413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885"/>
                        </a:lnSpc>
                      </a:pPr>
                      <a:r>
                        <a:rPr sz="3000" spc="-25" dirty="0">
                          <a:solidFill>
                            <a:srgbClr val="000090"/>
                          </a:solidFill>
                          <a:latin typeface="Calibri"/>
                          <a:cs typeface="Calibri"/>
                        </a:rPr>
                        <a:t>Compl</a:t>
                      </a:r>
                      <a:endParaRPr sz="3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85"/>
                        </a:lnSpc>
                      </a:pPr>
                      <a:r>
                        <a:rPr sz="3000" spc="-30" dirty="0">
                          <a:solidFill>
                            <a:srgbClr val="000090"/>
                          </a:solidFill>
                          <a:latin typeface="Calibri"/>
                          <a:cs typeface="Calibri"/>
                        </a:rPr>
                        <a:t>ete </a:t>
                      </a:r>
                      <a:r>
                        <a:rPr sz="3000" spc="-15" dirty="0">
                          <a:solidFill>
                            <a:srgbClr val="00009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3000" spc="-50" dirty="0">
                          <a:solidFill>
                            <a:srgbClr val="00009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spc="-20" dirty="0">
                          <a:solidFill>
                            <a:srgbClr val="000090"/>
                          </a:solidFill>
                          <a:latin typeface="Calibri"/>
                          <a:cs typeface="Calibri"/>
                        </a:rPr>
                        <a:t>output.</a:t>
                      </a:r>
                      <a:endParaRPr sz="3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590">
                <a:tc gridSpan="2">
                  <a:txBody>
                    <a:bodyPr/>
                    <a:lstStyle/>
                    <a:p>
                      <a:pPr marL="545465">
                        <a:lnSpc>
                          <a:spcPts val="2345"/>
                        </a:lnSpc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a_list1 = [10,</a:t>
                      </a:r>
                      <a:r>
                        <a:rPr sz="2100" b="1" spc="5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9]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  <a:p>
                      <a:pPr marL="545465" marR="1621155">
                        <a:lnSpc>
                          <a:spcPts val="2710"/>
                        </a:lnSpc>
                        <a:spcBef>
                          <a:spcPts val="100"/>
                        </a:spcBef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a_list2 = [1, 3, 4]  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function_15(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a_list1,</a:t>
                      </a:r>
                      <a:r>
                        <a:rPr sz="2100" b="1" spc="15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a_list2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print("a_list2:",</a:t>
                      </a:r>
                      <a:r>
                        <a:rPr sz="2100" b="1" spc="1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a_list2)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545465" marR="1903095" indent="-443230">
                        <a:lnSpc>
                          <a:spcPct val="109000"/>
                        </a:lnSpc>
                        <a:tabLst>
                          <a:tab pos="1995170" algn="l"/>
                        </a:tabLst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 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function_15(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list1, list2</a:t>
                      </a:r>
                      <a:r>
                        <a:rPr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:  list3 = list2  list3.append(list1[1])  list2.append(list1[0])  print("	list3:",</a:t>
                      </a:r>
                      <a:r>
                        <a:rPr sz="2100" b="1" spc="1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list3)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8A243-65BE-43CE-B189-E852E78178B4}"/>
              </a:ext>
            </a:extLst>
          </p:cNvPr>
          <p:cNvSpPr/>
          <p:nvPr/>
        </p:nvSpPr>
        <p:spPr>
          <a:xfrm>
            <a:off x="7525702" y="1200422"/>
            <a:ext cx="76200" cy="544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D103F68C-31A8-4650-B6BB-060C8135A2B3}"/>
              </a:ext>
            </a:extLst>
          </p:cNvPr>
          <p:cNvSpPr txBox="1"/>
          <p:nvPr/>
        </p:nvSpPr>
        <p:spPr>
          <a:xfrm>
            <a:off x="6489700" y="1194612"/>
            <a:ext cx="3505200" cy="48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90"/>
                </a:solidFill>
                <a:latin typeface="Calibri"/>
                <a:cs typeface="Calibri"/>
              </a:rPr>
              <a:t>Complete </a:t>
            </a:r>
            <a:r>
              <a:rPr sz="3000" spc="-1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0090"/>
                </a:solidFill>
                <a:latin typeface="Calibri"/>
                <a:cs typeface="Calibri"/>
              </a:rPr>
              <a:t>output.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994" y="356935"/>
            <a:ext cx="851344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solidFill>
                  <a:srgbClr val="000090"/>
                </a:solidFill>
                <a:latin typeface="Calibri"/>
                <a:cs typeface="Calibri"/>
              </a:rPr>
              <a:t>Passing </a:t>
            </a:r>
            <a:r>
              <a:rPr sz="3400" spc="-10" dirty="0">
                <a:solidFill>
                  <a:srgbClr val="000090"/>
                </a:solidFill>
                <a:latin typeface="Calibri"/>
                <a:cs typeface="Calibri"/>
              </a:rPr>
              <a:t>mutable objects </a:t>
            </a:r>
            <a:r>
              <a:rPr sz="3400" spc="-5" dirty="0">
                <a:solidFill>
                  <a:srgbClr val="000090"/>
                </a:solidFill>
                <a:latin typeface="Calibri"/>
                <a:cs typeface="Calibri"/>
              </a:rPr>
              <a:t>as </a:t>
            </a:r>
            <a:r>
              <a:rPr sz="3400" spc="-30" dirty="0">
                <a:solidFill>
                  <a:srgbClr val="000090"/>
                </a:solidFill>
                <a:latin typeface="Calibri"/>
                <a:cs typeface="Calibri"/>
              </a:rPr>
              <a:t>parameters </a:t>
            </a:r>
            <a:r>
              <a:rPr sz="3400" dirty="0">
                <a:solidFill>
                  <a:srgbClr val="000090"/>
                </a:solidFill>
                <a:latin typeface="Calibri"/>
                <a:cs typeface="Calibri"/>
              </a:rPr>
              <a:t>-</a:t>
            </a:r>
            <a:r>
              <a:rPr sz="3400" spc="-4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400" spc="-30" dirty="0">
                <a:solidFill>
                  <a:srgbClr val="000090"/>
                </a:solidFill>
                <a:latin typeface="Calibri"/>
                <a:cs typeface="Calibri"/>
              </a:rPr>
              <a:t>Exercise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617" y="1119292"/>
            <a:ext cx="7087870" cy="6221730"/>
          </a:xfrm>
          <a:custGeom>
            <a:avLst/>
            <a:gdLst/>
            <a:ahLst/>
            <a:cxnLst/>
            <a:rect l="l" t="t" r="r" b="b"/>
            <a:pathLst>
              <a:path w="7087870" h="6221730">
                <a:moveTo>
                  <a:pt x="0" y="0"/>
                </a:moveTo>
                <a:lnTo>
                  <a:pt x="7087447" y="0"/>
                </a:lnTo>
                <a:lnTo>
                  <a:pt x="7087447" y="6221428"/>
                </a:lnTo>
                <a:lnTo>
                  <a:pt x="0" y="6221428"/>
                </a:lnTo>
                <a:lnTo>
                  <a:pt x="0" y="0"/>
                </a:lnTo>
                <a:close/>
              </a:path>
            </a:pathLst>
          </a:custGeom>
          <a:solidFill>
            <a:srgbClr val="D7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617" y="1119292"/>
            <a:ext cx="7087870" cy="6221730"/>
          </a:xfrm>
          <a:custGeom>
            <a:avLst/>
            <a:gdLst/>
            <a:ahLst/>
            <a:cxnLst/>
            <a:rect l="l" t="t" r="r" b="b"/>
            <a:pathLst>
              <a:path w="7087870" h="6221730">
                <a:moveTo>
                  <a:pt x="0" y="0"/>
                </a:moveTo>
                <a:lnTo>
                  <a:pt x="7087446" y="0"/>
                </a:lnTo>
                <a:lnTo>
                  <a:pt x="7087446" y="6221427"/>
                </a:lnTo>
                <a:lnTo>
                  <a:pt x="0" y="6221427"/>
                </a:lnTo>
                <a:lnTo>
                  <a:pt x="0" y="0"/>
                </a:lnTo>
                <a:close/>
              </a:path>
            </a:pathLst>
          </a:custGeom>
          <a:ln w="1270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3564" y="1131707"/>
            <a:ext cx="17976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def</a:t>
            </a:r>
            <a:r>
              <a:rPr sz="2100" b="1" spc="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main():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530" y="1485275"/>
            <a:ext cx="147447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a_list1</a:t>
            </a:r>
            <a:r>
              <a:rPr sz="2100" b="1" spc="-2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=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7190" y="1485275"/>
            <a:ext cx="11531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[10,</a:t>
            </a:r>
            <a:r>
              <a:rPr sz="2100" b="1" spc="-3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9]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6530" y="1808504"/>
            <a:ext cx="147447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a_list2 =  a_list1</a:t>
            </a:r>
            <a:r>
              <a:rPr sz="2100" b="1" spc="-2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=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7190" y="1808504"/>
            <a:ext cx="3247390" cy="7086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[1, 3,</a:t>
            </a:r>
            <a:r>
              <a:rPr sz="2100" b="1" spc="2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4]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function_16(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a_list1,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9826" y="2171075"/>
            <a:ext cx="13131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a_list2</a:t>
            </a: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530" y="2503448"/>
            <a:ext cx="2763520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print("a_list1:",  print("a_list2:",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5650" y="2503448"/>
            <a:ext cx="1314450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a_list1)  a_list2)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564" y="3570108"/>
            <a:ext cx="485711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def </a:t>
            </a: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function_16(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list1,</a:t>
            </a:r>
            <a:r>
              <a:rPr sz="2100" b="1" spc="16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list2</a:t>
            </a: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)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: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3564" y="3905528"/>
            <a:ext cx="4334510" cy="31496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55295" marR="5080">
              <a:lnSpc>
                <a:spcPct val="108400"/>
              </a:lnSpc>
              <a:spcBef>
                <a:spcPts val="55"/>
              </a:spcBef>
              <a:tabLst>
                <a:tab pos="1905000" algn="l"/>
              </a:tabLst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list3 = []  list3.append(list1[1])  list3.append(list1[0])  list2 = list3  list2.append(list3[0])  print("	list2:", list2)  return</a:t>
            </a:r>
            <a:r>
              <a:rPr sz="2100" b="1" spc="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list3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main()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42399" y="1038719"/>
            <a:ext cx="3530600" cy="725170"/>
          </a:xfrm>
          <a:custGeom>
            <a:avLst/>
            <a:gdLst/>
            <a:ahLst/>
            <a:cxnLst/>
            <a:rect l="l" t="t" r="r" b="b"/>
            <a:pathLst>
              <a:path w="3530600" h="725169">
                <a:moveTo>
                  <a:pt x="0" y="0"/>
                </a:moveTo>
                <a:lnTo>
                  <a:pt x="3530300" y="0"/>
                </a:lnTo>
                <a:lnTo>
                  <a:pt x="3530300" y="725169"/>
                </a:lnTo>
                <a:lnTo>
                  <a:pt x="0" y="72516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42399" y="1038719"/>
            <a:ext cx="3530600" cy="725170"/>
          </a:xfrm>
          <a:custGeom>
            <a:avLst/>
            <a:gdLst/>
            <a:ahLst/>
            <a:cxnLst/>
            <a:rect l="l" t="t" r="r" b="b"/>
            <a:pathLst>
              <a:path w="3530600" h="725169">
                <a:moveTo>
                  <a:pt x="0" y="0"/>
                </a:moveTo>
                <a:lnTo>
                  <a:pt x="3530299" y="0"/>
                </a:lnTo>
                <a:lnTo>
                  <a:pt x="3530299" y="725169"/>
                </a:lnTo>
                <a:lnTo>
                  <a:pt x="0" y="725169"/>
                </a:lnTo>
                <a:lnTo>
                  <a:pt x="0" y="0"/>
                </a:lnTo>
                <a:close/>
              </a:path>
            </a:pathLst>
          </a:custGeom>
          <a:ln w="1270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26346" y="1038694"/>
            <a:ext cx="33229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90"/>
                </a:solidFill>
                <a:latin typeface="Calibri"/>
                <a:cs typeface="Calibri"/>
              </a:rPr>
              <a:t>Complete </a:t>
            </a:r>
            <a:r>
              <a:rPr sz="3000" spc="-1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0090"/>
                </a:solidFill>
                <a:latin typeface="Calibri"/>
                <a:cs typeface="Calibri"/>
              </a:rPr>
              <a:t>output.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81967" y="5873186"/>
            <a:ext cx="4591050" cy="1490980"/>
          </a:xfrm>
          <a:custGeom>
            <a:avLst/>
            <a:gdLst/>
            <a:ahLst/>
            <a:cxnLst/>
            <a:rect l="l" t="t" r="r" b="b"/>
            <a:pathLst>
              <a:path w="4591050" h="1490979">
                <a:moveTo>
                  <a:pt x="0" y="0"/>
                </a:moveTo>
                <a:lnTo>
                  <a:pt x="4590732" y="0"/>
                </a:lnTo>
                <a:lnTo>
                  <a:pt x="4590732" y="1490626"/>
                </a:lnTo>
                <a:lnTo>
                  <a:pt x="0" y="149062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1967" y="5873186"/>
            <a:ext cx="4591050" cy="1490980"/>
          </a:xfrm>
          <a:custGeom>
            <a:avLst/>
            <a:gdLst/>
            <a:ahLst/>
            <a:cxnLst/>
            <a:rect l="l" t="t" r="r" b="b"/>
            <a:pathLst>
              <a:path w="4591050" h="1490979">
                <a:moveTo>
                  <a:pt x="0" y="0"/>
                </a:moveTo>
                <a:lnTo>
                  <a:pt x="4590732" y="0"/>
                </a:lnTo>
                <a:lnTo>
                  <a:pt x="4590732" y="1490627"/>
                </a:lnTo>
                <a:lnTo>
                  <a:pt x="0" y="1490627"/>
                </a:lnTo>
                <a:lnTo>
                  <a:pt x="0" y="0"/>
                </a:lnTo>
                <a:close/>
              </a:path>
            </a:pathLst>
          </a:custGeom>
          <a:ln w="1270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65914" y="5811547"/>
            <a:ext cx="1569085" cy="14097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85445" algn="just">
              <a:lnSpc>
                <a:spcPct val="121600"/>
              </a:lnSpc>
              <a:spcBef>
                <a:spcPts val="50"/>
              </a:spcBef>
            </a:pPr>
            <a:r>
              <a:rPr sz="2500" b="1" spc="10" dirty="0">
                <a:solidFill>
                  <a:srgbClr val="000090"/>
                </a:solidFill>
                <a:latin typeface="Courier New"/>
                <a:cs typeface="Courier New"/>
              </a:rPr>
              <a:t>list2:  a_list1:  a_list2: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26058"/>
              </p:ext>
            </p:extLst>
          </p:nvPr>
        </p:nvGraphicFramePr>
        <p:xfrm>
          <a:off x="743264" y="951792"/>
          <a:ext cx="9424668" cy="6443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590">
                <a:tc gridSpan="3"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lang="en-NZ" sz="2100" b="1" spc="-5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lang="en-NZ" sz="2100" b="1" spc="5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NZ" sz="2100" b="1" spc="-5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main():</a:t>
                      </a:r>
                      <a:endParaRPr lang="en-NZ" sz="21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535">
                <a:tc gridSpan="2">
                  <a:txBody>
                    <a:bodyPr/>
                    <a:lstStyle/>
                    <a:p>
                      <a:pPr marL="545465">
                        <a:lnSpc>
                          <a:spcPts val="2325"/>
                        </a:lnSpc>
                      </a:pPr>
                      <a:r>
                        <a:rPr lang="en-NZ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a_list1 = [4,</a:t>
                      </a:r>
                      <a:r>
                        <a:rPr lang="en-NZ" sz="2100" b="1" spc="5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NZ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3]</a:t>
                      </a:r>
                      <a:endParaRPr lang="en-NZ" sz="2100" dirty="0">
                        <a:latin typeface="Courier New"/>
                        <a:cs typeface="Courier New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NZ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a_list2 = [1, 3,</a:t>
                      </a:r>
                      <a:r>
                        <a:rPr lang="en-NZ" sz="2100" b="1" spc="7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NZ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4]</a:t>
                      </a:r>
                      <a:endParaRPr lang="en-NZ"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3000" dirty="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790">
                <a:tc gridSpan="3">
                  <a:txBody>
                    <a:bodyPr/>
                    <a:lstStyle/>
                    <a:p>
                      <a:pPr marL="545465">
                        <a:lnSpc>
                          <a:spcPts val="2039"/>
                        </a:lnSpc>
                      </a:pPr>
                      <a:r>
                        <a:rPr lang="en-US"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function_17(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a_list1,</a:t>
                      </a:r>
                      <a:r>
                        <a:rPr lang="en-US" sz="2100" b="1" spc="1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a_list2</a:t>
                      </a:r>
                      <a:r>
                        <a:rPr lang="en-US"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lang="en-US" sz="2100" dirty="0">
                        <a:latin typeface="Courier New"/>
                        <a:cs typeface="Courier New"/>
                      </a:endParaRPr>
                    </a:p>
                    <a:p>
                      <a:pPr marL="545465" marR="3313429">
                        <a:lnSpc>
                          <a:spcPct val="111400"/>
                        </a:lnSpc>
                        <a:spcBef>
                          <a:spcPts val="1175"/>
                        </a:spcBef>
                      </a:pP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print("a_list1:", a_list1)  print("a_list2:",</a:t>
                      </a:r>
                      <a:r>
                        <a:rPr lang="en-US" sz="2100" b="1" spc="13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a_list2)</a:t>
                      </a:r>
                      <a:endParaRPr lang="en-US" sz="2100" dirty="0">
                        <a:latin typeface="Courier New"/>
                        <a:cs typeface="Courier New"/>
                      </a:endParaRPr>
                    </a:p>
                    <a:p>
                      <a:pPr marL="545465" marR="3112770" indent="-443230">
                        <a:lnSpc>
                          <a:spcPct val="110500"/>
                        </a:lnSpc>
                        <a:spcBef>
                          <a:spcPts val="1130"/>
                        </a:spcBef>
                      </a:pP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 </a:t>
                      </a:r>
                      <a:r>
                        <a:rPr lang="en-US"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function_17(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list1, list2</a:t>
                      </a:r>
                      <a:r>
                        <a:rPr lang="en-US" sz="2100" b="1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:  list3 =</a:t>
                      </a:r>
                      <a:r>
                        <a:rPr lang="en-US" sz="2100" b="1" spc="2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list2</a:t>
                      </a:r>
                      <a:endParaRPr lang="en-US" sz="2100" dirty="0">
                        <a:latin typeface="Courier New"/>
                        <a:cs typeface="Courier New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lang="en-US" sz="2100" b="1" spc="-5" dirty="0" err="1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in</a:t>
                      </a:r>
                      <a:r>
                        <a:rPr lang="en-US" sz="2100" b="1" spc="5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range(2):</a:t>
                      </a:r>
                      <a:endParaRPr lang="en-US" sz="2100" dirty="0">
                        <a:latin typeface="Courier New"/>
                        <a:cs typeface="Courier New"/>
                      </a:endParaRPr>
                    </a:p>
                    <a:p>
                      <a:pPr marL="1109345" marR="3393440" algn="ctr">
                        <a:lnSpc>
                          <a:spcPct val="106700"/>
                        </a:lnSpc>
                        <a:spcBef>
                          <a:spcPts val="120"/>
                        </a:spcBef>
                      </a:pP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list3.append(list1[</a:t>
                      </a:r>
                      <a:r>
                        <a:rPr lang="en-US" sz="2100" b="1" spc="-5" dirty="0" err="1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])  list2.append(list1[</a:t>
                      </a:r>
                      <a:r>
                        <a:rPr lang="en-US" sz="2100" b="1" spc="-5" dirty="0" err="1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])</a:t>
                      </a:r>
                      <a:endParaRPr lang="en-US" sz="2100" dirty="0">
                        <a:latin typeface="Courier New"/>
                        <a:cs typeface="Courier New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list1 =</a:t>
                      </a:r>
                      <a:r>
                        <a:rPr lang="en-US" sz="2100" b="1" spc="2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list3</a:t>
                      </a:r>
                      <a:endParaRPr lang="en-US" sz="2100" dirty="0">
                        <a:latin typeface="Courier New"/>
                        <a:cs typeface="Courier New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1995170" algn="l"/>
                        </a:tabLst>
                      </a:pP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print("	list3:",</a:t>
                      </a:r>
                      <a:r>
                        <a:rPr lang="en-US" sz="2100" b="1" spc="1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list3)</a:t>
                      </a:r>
                      <a:endParaRPr lang="en-US"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lang="en-NZ"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</a:t>
                      </a:r>
                      <a:endParaRPr lang="en-NZ"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9398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7F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5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02235">
                        <a:lnSpc>
                          <a:spcPts val="2460"/>
                        </a:lnSpc>
                      </a:pP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1491099" y="356935"/>
            <a:ext cx="859726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solidFill>
                  <a:srgbClr val="000090"/>
                </a:solidFill>
                <a:latin typeface="Calibri"/>
                <a:cs typeface="Calibri"/>
              </a:rPr>
              <a:t>Passing </a:t>
            </a:r>
            <a:r>
              <a:rPr sz="3400" spc="-10" dirty="0">
                <a:solidFill>
                  <a:srgbClr val="000090"/>
                </a:solidFill>
                <a:latin typeface="Calibri"/>
                <a:cs typeface="Calibri"/>
              </a:rPr>
              <a:t>mutable objects </a:t>
            </a:r>
            <a:r>
              <a:rPr sz="3400" spc="-5" dirty="0">
                <a:solidFill>
                  <a:srgbClr val="000090"/>
                </a:solidFill>
                <a:latin typeface="Calibri"/>
                <a:cs typeface="Calibri"/>
              </a:rPr>
              <a:t>as </a:t>
            </a:r>
            <a:r>
              <a:rPr sz="3400" spc="-30" dirty="0">
                <a:solidFill>
                  <a:srgbClr val="000090"/>
                </a:solidFill>
                <a:latin typeface="Calibri"/>
                <a:cs typeface="Calibri"/>
              </a:rPr>
              <a:t>parameters </a:t>
            </a:r>
            <a:r>
              <a:rPr sz="3400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400" spc="-30" dirty="0">
                <a:solidFill>
                  <a:srgbClr val="000090"/>
                </a:solidFill>
                <a:latin typeface="Calibri"/>
                <a:cs typeface="Calibri"/>
              </a:rPr>
              <a:t> Exercise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08F86225-24F6-4513-A149-3C248363F986}"/>
              </a:ext>
            </a:extLst>
          </p:cNvPr>
          <p:cNvSpPr/>
          <p:nvPr/>
        </p:nvSpPr>
        <p:spPr>
          <a:xfrm>
            <a:off x="4356100" y="5988050"/>
            <a:ext cx="5811832" cy="1407720"/>
          </a:xfrm>
          <a:custGeom>
            <a:avLst/>
            <a:gdLst/>
            <a:ahLst/>
            <a:cxnLst/>
            <a:rect l="l" t="t" r="r" b="b"/>
            <a:pathLst>
              <a:path w="4591050" h="1490979">
                <a:moveTo>
                  <a:pt x="0" y="0"/>
                </a:moveTo>
                <a:lnTo>
                  <a:pt x="4590732" y="0"/>
                </a:lnTo>
                <a:lnTo>
                  <a:pt x="4590732" y="1490627"/>
                </a:lnTo>
                <a:lnTo>
                  <a:pt x="0" y="14906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pPr marL="488315">
              <a:lnSpc>
                <a:spcPct val="100000"/>
              </a:lnSpc>
              <a:spcBef>
                <a:spcPts val="195"/>
              </a:spcBef>
            </a:pPr>
            <a:r>
              <a:rPr lang="en-NZ"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list3:</a:t>
            </a:r>
            <a:endParaRPr lang="en-NZ" sz="2500" dirty="0">
              <a:latin typeface="Courier New"/>
              <a:cs typeface="Courier New"/>
            </a:endParaRPr>
          </a:p>
          <a:p>
            <a:pPr marL="102235">
              <a:lnSpc>
                <a:spcPts val="2460"/>
              </a:lnSpc>
            </a:pPr>
            <a:r>
              <a:rPr lang="en-NZ"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a_list1:</a:t>
            </a:r>
            <a:endParaRPr lang="en-NZ" sz="2500" dirty="0">
              <a:latin typeface="Courier New"/>
              <a:cs typeface="Courier New"/>
            </a:endParaRPr>
          </a:p>
          <a:p>
            <a:pPr marL="102235">
              <a:lnSpc>
                <a:spcPct val="100000"/>
              </a:lnSpc>
              <a:spcBef>
                <a:spcPts val="720"/>
              </a:spcBef>
            </a:pPr>
            <a:r>
              <a:rPr lang="en-NZ"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a_list2:</a:t>
            </a:r>
            <a:endParaRPr lang="en-NZ" sz="2500" dirty="0">
              <a:latin typeface="Courier New"/>
              <a:cs typeface="Courier New"/>
            </a:endParaRPr>
          </a:p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9D0CA-9B5D-4F28-AA48-C55F98B37DA8}"/>
              </a:ext>
            </a:extLst>
          </p:cNvPr>
          <p:cNvSpPr txBox="1"/>
          <p:nvPr/>
        </p:nvSpPr>
        <p:spPr>
          <a:xfrm>
            <a:off x="6665990" y="1362229"/>
            <a:ext cx="3481310" cy="69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NZ" sz="3000" spc="-30" dirty="0">
                <a:solidFill>
                  <a:srgbClr val="000090"/>
                </a:solidFill>
                <a:cs typeface="Calibri"/>
              </a:rPr>
              <a:t>Complete </a:t>
            </a:r>
            <a:r>
              <a:rPr lang="en-NZ" sz="3000" spc="-15" dirty="0">
                <a:solidFill>
                  <a:srgbClr val="000090"/>
                </a:solidFill>
                <a:cs typeface="Calibri"/>
              </a:rPr>
              <a:t>the</a:t>
            </a:r>
            <a:r>
              <a:rPr lang="en-NZ" sz="3000" spc="-70" dirty="0">
                <a:solidFill>
                  <a:srgbClr val="000090"/>
                </a:solidFill>
                <a:cs typeface="Calibri"/>
              </a:rPr>
              <a:t> </a:t>
            </a:r>
            <a:r>
              <a:rPr lang="en-NZ" sz="3000" spc="-20" dirty="0">
                <a:solidFill>
                  <a:srgbClr val="000090"/>
                </a:solidFill>
                <a:cs typeface="Calibri"/>
              </a:rPr>
              <a:t>output.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1099" y="356935"/>
            <a:ext cx="859726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solidFill>
                  <a:srgbClr val="000090"/>
                </a:solidFill>
                <a:latin typeface="Calibri"/>
                <a:cs typeface="Calibri"/>
              </a:rPr>
              <a:t>Passing </a:t>
            </a:r>
            <a:r>
              <a:rPr sz="3400" spc="-10" dirty="0">
                <a:solidFill>
                  <a:srgbClr val="000090"/>
                </a:solidFill>
                <a:latin typeface="Calibri"/>
                <a:cs typeface="Calibri"/>
              </a:rPr>
              <a:t>mutable objects </a:t>
            </a:r>
            <a:r>
              <a:rPr sz="3400" spc="-5" dirty="0">
                <a:solidFill>
                  <a:srgbClr val="000090"/>
                </a:solidFill>
                <a:latin typeface="Calibri"/>
                <a:cs typeface="Calibri"/>
              </a:rPr>
              <a:t>as </a:t>
            </a:r>
            <a:r>
              <a:rPr sz="3400" spc="-30" dirty="0">
                <a:solidFill>
                  <a:srgbClr val="000090"/>
                </a:solidFill>
                <a:latin typeface="Calibri"/>
                <a:cs typeface="Calibri"/>
              </a:rPr>
              <a:t>parameters </a:t>
            </a:r>
            <a:r>
              <a:rPr sz="3400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400" spc="-30" dirty="0">
                <a:solidFill>
                  <a:srgbClr val="000090"/>
                </a:solidFill>
                <a:latin typeface="Calibri"/>
                <a:cs typeface="Calibri"/>
              </a:rPr>
              <a:t> Exercise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9617" y="1014183"/>
            <a:ext cx="8295640" cy="6341110"/>
          </a:xfrm>
          <a:custGeom>
            <a:avLst/>
            <a:gdLst/>
            <a:ahLst/>
            <a:cxnLst/>
            <a:rect l="l" t="t" r="r" b="b"/>
            <a:pathLst>
              <a:path w="8295640" h="6341109">
                <a:moveTo>
                  <a:pt x="0" y="0"/>
                </a:moveTo>
                <a:lnTo>
                  <a:pt x="8295534" y="0"/>
                </a:lnTo>
                <a:lnTo>
                  <a:pt x="8295534" y="6340758"/>
                </a:lnTo>
                <a:lnTo>
                  <a:pt x="0" y="6340758"/>
                </a:lnTo>
                <a:lnTo>
                  <a:pt x="0" y="0"/>
                </a:lnTo>
                <a:close/>
              </a:path>
            </a:pathLst>
          </a:custGeom>
          <a:solidFill>
            <a:srgbClr val="D7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617" y="1038719"/>
            <a:ext cx="8295640" cy="6341110"/>
          </a:xfrm>
          <a:custGeom>
            <a:avLst/>
            <a:gdLst/>
            <a:ahLst/>
            <a:cxnLst/>
            <a:rect l="l" t="t" r="r" b="b"/>
            <a:pathLst>
              <a:path w="8295640" h="6341109">
                <a:moveTo>
                  <a:pt x="0" y="0"/>
                </a:moveTo>
                <a:lnTo>
                  <a:pt x="8295533" y="0"/>
                </a:lnTo>
                <a:lnTo>
                  <a:pt x="8295533" y="6340757"/>
                </a:lnTo>
                <a:lnTo>
                  <a:pt x="0" y="6340757"/>
                </a:lnTo>
                <a:lnTo>
                  <a:pt x="0" y="0"/>
                </a:lnTo>
                <a:close/>
              </a:path>
            </a:pathLst>
          </a:custGeom>
          <a:ln w="1270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3564" y="1049412"/>
            <a:ext cx="17976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def</a:t>
            </a:r>
            <a:r>
              <a:rPr sz="2100" b="1" spc="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main():</a:t>
            </a:r>
            <a:endParaRPr sz="21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7480" y="1484390"/>
          <a:ext cx="4089397" cy="607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005"/>
                        </a:lnSpc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a_list1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005"/>
                        </a:lnSpc>
                      </a:pPr>
                      <a:r>
                        <a:rPr sz="21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005"/>
                        </a:lnSpc>
                      </a:pPr>
                      <a:r>
                        <a:rPr sz="21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[4,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005"/>
                        </a:lnSpc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3]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295"/>
                        </a:lnSpc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a_list2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2295"/>
                        </a:lnSpc>
                      </a:pPr>
                      <a:r>
                        <a:rPr sz="21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ts val="2295"/>
                        </a:lnSpc>
                      </a:pPr>
                      <a:r>
                        <a:rPr sz="21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[1,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295"/>
                        </a:lnSpc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3,</a:t>
                      </a:r>
                      <a:r>
                        <a:rPr sz="2100" b="1" spc="-3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4,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295"/>
                        </a:lnSpc>
                      </a:pP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5,</a:t>
                      </a:r>
                      <a:r>
                        <a:rPr sz="2100" b="1" spc="-4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2]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D7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276530" y="2091827"/>
            <a:ext cx="48577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a_list2 =</a:t>
            </a:r>
            <a:r>
              <a:rPr sz="2100" b="1" spc="17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function_18(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a_list1,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9826" y="2091827"/>
            <a:ext cx="13131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a_list2</a:t>
            </a: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)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6530" y="2567456"/>
            <a:ext cx="2763520" cy="73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print("a_list1:",  print("a_list2:",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5650" y="2567456"/>
            <a:ext cx="1314450" cy="732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5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a_list1)  a_list2)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564" y="3609872"/>
            <a:ext cx="4925060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marR="73025" indent="-443230">
              <a:lnSpc>
                <a:spcPct val="1105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def </a:t>
            </a: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function_18(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list1, list2</a:t>
            </a: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)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:  list3 =</a:t>
            </a:r>
            <a:r>
              <a:rPr sz="2100" b="1" spc="2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[]</a:t>
            </a:r>
            <a:endParaRPr sz="2100" dirty="0">
              <a:latin typeface="Courier New"/>
              <a:cs typeface="Courier New"/>
            </a:endParaRPr>
          </a:p>
          <a:p>
            <a:pPr marL="455295">
              <a:lnSpc>
                <a:spcPct val="100000"/>
              </a:lnSpc>
              <a:spcBef>
                <a:spcPts val="19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for element in</a:t>
            </a:r>
            <a:r>
              <a:rPr sz="2100" b="1" spc="6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list2:</a:t>
            </a:r>
            <a:endParaRPr sz="2100" dirty="0">
              <a:latin typeface="Courier New"/>
              <a:cs typeface="Courier New"/>
            </a:endParaRPr>
          </a:p>
          <a:p>
            <a:pPr marL="1529080" marR="5080" indent="-510540">
              <a:lnSpc>
                <a:spcPct val="107600"/>
              </a:lnSpc>
              <a:spcBef>
                <a:spcPts val="7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if not element in list1:  list1.append(element)</a:t>
            </a:r>
            <a:endParaRPr sz="2100" dirty="0">
              <a:latin typeface="Courier New"/>
              <a:cs typeface="Courier New"/>
            </a:endParaRPr>
          </a:p>
          <a:p>
            <a:pPr marL="1019175">
              <a:lnSpc>
                <a:spcPct val="100000"/>
              </a:lnSpc>
              <a:spcBef>
                <a:spcPts val="29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else:</a:t>
            </a:r>
            <a:endParaRPr sz="2100" dirty="0">
              <a:latin typeface="Courier New"/>
              <a:cs typeface="Courier New"/>
            </a:endParaRPr>
          </a:p>
          <a:p>
            <a:pPr marL="1529080">
              <a:lnSpc>
                <a:spcPct val="100000"/>
              </a:lnSpc>
              <a:spcBef>
                <a:spcPts val="17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list3.append(element)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564" y="6093850"/>
            <a:ext cx="240157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return</a:t>
            </a:r>
            <a:r>
              <a:rPr sz="2100" b="1" spc="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list3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main()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5822" y="1361017"/>
            <a:ext cx="3517265" cy="725170"/>
          </a:xfrm>
          <a:custGeom>
            <a:avLst/>
            <a:gdLst/>
            <a:ahLst/>
            <a:cxnLst/>
            <a:rect l="l" t="t" r="r" b="b"/>
            <a:pathLst>
              <a:path w="3517265" h="725169">
                <a:moveTo>
                  <a:pt x="0" y="0"/>
                </a:moveTo>
                <a:lnTo>
                  <a:pt x="3516877" y="0"/>
                </a:lnTo>
                <a:lnTo>
                  <a:pt x="3516877" y="725170"/>
                </a:lnTo>
                <a:lnTo>
                  <a:pt x="0" y="72517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55822" y="1354664"/>
            <a:ext cx="3517265" cy="13335"/>
          </a:xfrm>
          <a:custGeom>
            <a:avLst/>
            <a:gdLst/>
            <a:ahLst/>
            <a:cxnLst/>
            <a:rect l="l" t="t" r="r" b="b"/>
            <a:pathLst>
              <a:path w="3517265" h="13334">
                <a:moveTo>
                  <a:pt x="0" y="0"/>
                </a:moveTo>
                <a:lnTo>
                  <a:pt x="3516877" y="0"/>
                </a:lnTo>
                <a:lnTo>
                  <a:pt x="3516877" y="12705"/>
                </a:lnTo>
                <a:lnTo>
                  <a:pt x="0" y="1270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55822" y="1361017"/>
            <a:ext cx="3517265" cy="725170"/>
          </a:xfrm>
          <a:custGeom>
            <a:avLst/>
            <a:gdLst/>
            <a:ahLst/>
            <a:cxnLst/>
            <a:rect l="l" t="t" r="r" b="b"/>
            <a:pathLst>
              <a:path w="3517265" h="725169">
                <a:moveTo>
                  <a:pt x="3516877" y="725169"/>
                </a:moveTo>
                <a:lnTo>
                  <a:pt x="0" y="725169"/>
                </a:lnTo>
                <a:lnTo>
                  <a:pt x="0" y="0"/>
                </a:lnTo>
              </a:path>
            </a:pathLst>
          </a:custGeom>
          <a:ln w="1270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39770" y="1358733"/>
            <a:ext cx="33229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90"/>
                </a:solidFill>
                <a:latin typeface="Calibri"/>
                <a:cs typeface="Calibri"/>
              </a:rPr>
              <a:t>Complete </a:t>
            </a:r>
            <a:r>
              <a:rPr sz="3000" spc="-1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0090"/>
                </a:solidFill>
                <a:latin typeface="Calibri"/>
                <a:cs typeface="Calibri"/>
              </a:rPr>
              <a:t>output.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81967" y="6358521"/>
            <a:ext cx="4510405" cy="1045844"/>
          </a:xfrm>
          <a:custGeom>
            <a:avLst/>
            <a:gdLst/>
            <a:ahLst/>
            <a:cxnLst/>
            <a:rect l="l" t="t" r="r" b="b"/>
            <a:pathLst>
              <a:path w="4510405" h="1045845">
                <a:moveTo>
                  <a:pt x="0" y="0"/>
                </a:moveTo>
                <a:lnTo>
                  <a:pt x="4510192" y="0"/>
                </a:lnTo>
                <a:lnTo>
                  <a:pt x="4510192" y="1045578"/>
                </a:lnTo>
                <a:lnTo>
                  <a:pt x="0" y="1045578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81967" y="6358521"/>
            <a:ext cx="4510405" cy="1045844"/>
          </a:xfrm>
          <a:custGeom>
            <a:avLst/>
            <a:gdLst/>
            <a:ahLst/>
            <a:cxnLst/>
            <a:rect l="l" t="t" r="r" b="b"/>
            <a:pathLst>
              <a:path w="4510405" h="1045845">
                <a:moveTo>
                  <a:pt x="0" y="0"/>
                </a:moveTo>
                <a:lnTo>
                  <a:pt x="4510193" y="0"/>
                </a:lnTo>
                <a:lnTo>
                  <a:pt x="4510193" y="1045578"/>
                </a:lnTo>
                <a:lnTo>
                  <a:pt x="0" y="1045578"/>
                </a:lnTo>
                <a:lnTo>
                  <a:pt x="0" y="0"/>
                </a:lnTo>
                <a:close/>
              </a:path>
            </a:pathLst>
          </a:custGeom>
          <a:ln w="1270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65914" y="6296179"/>
            <a:ext cx="15690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500" b="1" spc="10" dirty="0">
                <a:solidFill>
                  <a:srgbClr val="000090"/>
                </a:solidFill>
                <a:latin typeface="Courier New"/>
                <a:cs typeface="Courier New"/>
              </a:rPr>
              <a:t>a_list1:  a_list2: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5516" y="211625"/>
            <a:ext cx="189230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Summary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025" y="901053"/>
            <a:ext cx="9017000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The body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of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loops can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contain </a:t>
            </a:r>
            <a:r>
              <a:rPr sz="2500" spc="-10" dirty="0">
                <a:solidFill>
                  <a:srgbClr val="000090"/>
                </a:solidFill>
                <a:latin typeface="Calibri"/>
                <a:cs typeface="Calibri"/>
              </a:rPr>
              <a:t>any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kind of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statements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including other 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loops.</a:t>
            </a:r>
            <a:endParaRPr sz="2500">
              <a:latin typeface="Calibri"/>
              <a:cs typeface="Calibri"/>
            </a:endParaRPr>
          </a:p>
          <a:p>
            <a:pPr marL="12700" marR="365760">
              <a:lnSpc>
                <a:spcPct val="100000"/>
              </a:lnSpc>
              <a:spcBef>
                <a:spcPts val="695"/>
              </a:spcBef>
            </a:pP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Passing parameters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which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are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mutable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objects </a:t>
            </a:r>
            <a:r>
              <a:rPr sz="2500" spc="-10" dirty="0">
                <a:solidFill>
                  <a:srgbClr val="000090"/>
                </a:solidFill>
                <a:latin typeface="Calibri"/>
                <a:cs typeface="Calibri"/>
              </a:rPr>
              <a:t>to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functions </a:t>
            </a: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means 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that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the function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code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may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change the object's</a:t>
            </a:r>
            <a:r>
              <a:rPr sz="2500" spc="16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data.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025" y="44342"/>
            <a:ext cx="9333230" cy="259588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5589270">
              <a:lnSpc>
                <a:spcPct val="100000"/>
              </a:lnSpc>
              <a:spcBef>
                <a:spcPts val="1415"/>
              </a:spcBef>
            </a:pP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Learning</a:t>
            </a:r>
            <a:r>
              <a:rPr sz="3800" spc="-4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000090"/>
                </a:solidFill>
                <a:latin typeface="Calibri"/>
                <a:cs typeface="Calibri"/>
              </a:rPr>
              <a:t>outcomes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500" spc="-25" dirty="0">
                <a:solidFill>
                  <a:srgbClr val="000090"/>
                </a:solidFill>
                <a:latin typeface="Calibri"/>
                <a:cs typeface="Calibri"/>
              </a:rPr>
              <a:t>At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the </a:t>
            </a: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end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of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this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lecture,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students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should be able</a:t>
            </a:r>
            <a:r>
              <a:rPr sz="2500" spc="18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to:</a:t>
            </a:r>
            <a:endParaRPr sz="2500">
              <a:latin typeface="Calibri"/>
              <a:cs typeface="Calibri"/>
            </a:endParaRPr>
          </a:p>
          <a:p>
            <a:pPr marL="447040" marR="918210" indent="-193040">
              <a:lnSpc>
                <a:spcPct val="101099"/>
              </a:lnSpc>
              <a:spcBef>
                <a:spcPts val="480"/>
              </a:spcBef>
              <a:buClr>
                <a:srgbClr val="7F7F7F"/>
              </a:buClr>
              <a:buFont typeface="Arial"/>
              <a:buChar char="•"/>
              <a:tabLst>
                <a:tab pos="447675" algn="l"/>
              </a:tabLst>
            </a:pPr>
            <a:r>
              <a:rPr sz="1900" spc="-10" dirty="0">
                <a:solidFill>
                  <a:srgbClr val="000090"/>
                </a:solidFill>
                <a:latin typeface="Calibri"/>
                <a:cs typeface="Calibri"/>
              </a:rPr>
              <a:t>understand that </a:t>
            </a:r>
            <a:r>
              <a:rPr sz="1900" spc="-5" dirty="0">
                <a:solidFill>
                  <a:srgbClr val="000090"/>
                </a:solidFill>
                <a:latin typeface="Calibri"/>
                <a:cs typeface="Calibri"/>
              </a:rPr>
              <a:t>the body of a loop </a:t>
            </a:r>
            <a:r>
              <a:rPr sz="1900" spc="-10" dirty="0">
                <a:solidFill>
                  <a:srgbClr val="000090"/>
                </a:solidFill>
                <a:latin typeface="Calibri"/>
                <a:cs typeface="Calibri"/>
              </a:rPr>
              <a:t>can contain </a:t>
            </a:r>
            <a:r>
              <a:rPr sz="1900" spc="-15" dirty="0">
                <a:solidFill>
                  <a:srgbClr val="000090"/>
                </a:solidFill>
                <a:latin typeface="Calibri"/>
                <a:cs typeface="Calibri"/>
              </a:rPr>
              <a:t>any </a:t>
            </a:r>
            <a:r>
              <a:rPr sz="1900" spc="-5" dirty="0">
                <a:solidFill>
                  <a:srgbClr val="000090"/>
                </a:solidFill>
                <a:latin typeface="Calibri"/>
                <a:cs typeface="Calibri"/>
              </a:rPr>
              <a:t>types of </a:t>
            </a:r>
            <a:r>
              <a:rPr sz="1900" spc="-15" dirty="0">
                <a:solidFill>
                  <a:srgbClr val="000090"/>
                </a:solidFill>
                <a:latin typeface="Calibri"/>
                <a:cs typeface="Calibri"/>
              </a:rPr>
              <a:t>statements </a:t>
            </a:r>
            <a:r>
              <a:rPr sz="1900" spc="-5" dirty="0">
                <a:solidFill>
                  <a:srgbClr val="000090"/>
                </a:solidFill>
                <a:latin typeface="Calibri"/>
                <a:cs typeface="Calibri"/>
              </a:rPr>
              <a:t>including  another</a:t>
            </a:r>
            <a:r>
              <a:rPr sz="190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90"/>
                </a:solidFill>
                <a:latin typeface="Calibri"/>
                <a:cs typeface="Calibri"/>
              </a:rPr>
              <a:t>loop</a:t>
            </a:r>
            <a:endParaRPr sz="1900">
              <a:latin typeface="Calibri"/>
              <a:cs typeface="Calibri"/>
            </a:endParaRPr>
          </a:p>
          <a:p>
            <a:pPr marL="447040" indent="-193040">
              <a:lnSpc>
                <a:spcPct val="100000"/>
              </a:lnSpc>
              <a:spcBef>
                <a:spcPts val="405"/>
              </a:spcBef>
              <a:buClr>
                <a:srgbClr val="7F7F7F"/>
              </a:buClr>
              <a:buFont typeface="Arial"/>
              <a:buChar char="•"/>
              <a:tabLst>
                <a:tab pos="447675" algn="l"/>
              </a:tabLst>
            </a:pPr>
            <a:r>
              <a:rPr sz="1900" spc="-5" dirty="0">
                <a:solidFill>
                  <a:srgbClr val="000090"/>
                </a:solidFill>
                <a:latin typeface="Calibri"/>
                <a:cs typeface="Calibri"/>
              </a:rPr>
              <a:t>show the output of code </a:t>
            </a:r>
            <a:r>
              <a:rPr sz="1900" spc="-10" dirty="0">
                <a:solidFill>
                  <a:srgbClr val="000090"/>
                </a:solidFill>
                <a:latin typeface="Calibri"/>
                <a:cs typeface="Calibri"/>
              </a:rPr>
              <a:t>containing nested</a:t>
            </a:r>
            <a:r>
              <a:rPr sz="1900" spc="7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0090"/>
                </a:solidFill>
                <a:latin typeface="Calibri"/>
                <a:cs typeface="Calibri"/>
              </a:rPr>
              <a:t>loops</a:t>
            </a:r>
            <a:endParaRPr sz="1900">
              <a:latin typeface="Calibri"/>
              <a:cs typeface="Calibri"/>
            </a:endParaRPr>
          </a:p>
          <a:p>
            <a:pPr marL="447040" indent="-193040">
              <a:lnSpc>
                <a:spcPct val="100000"/>
              </a:lnSpc>
              <a:spcBef>
                <a:spcPts val="434"/>
              </a:spcBef>
              <a:buClr>
                <a:srgbClr val="7F7F7F"/>
              </a:buClr>
              <a:buFont typeface="Arial"/>
              <a:buChar char="•"/>
              <a:tabLst>
                <a:tab pos="447675" algn="l"/>
              </a:tabLst>
            </a:pPr>
            <a:r>
              <a:rPr sz="1900" spc="-5" dirty="0">
                <a:solidFill>
                  <a:srgbClr val="000090"/>
                </a:solidFill>
                <a:latin typeface="Calibri"/>
                <a:cs typeface="Calibri"/>
              </a:rPr>
              <a:t>code </a:t>
            </a:r>
            <a:r>
              <a:rPr sz="1900" spc="-15" dirty="0">
                <a:solidFill>
                  <a:srgbClr val="000090"/>
                </a:solidFill>
                <a:latin typeface="Calibri"/>
                <a:cs typeface="Calibri"/>
              </a:rPr>
              <a:t>trace </a:t>
            </a:r>
            <a:r>
              <a:rPr sz="1900" spc="-5" dirty="0">
                <a:solidFill>
                  <a:srgbClr val="000090"/>
                </a:solidFill>
                <a:latin typeface="Calibri"/>
                <a:cs typeface="Calibri"/>
              </a:rPr>
              <a:t>functions which </a:t>
            </a:r>
            <a:r>
              <a:rPr sz="1900" spc="-15" dirty="0">
                <a:solidFill>
                  <a:srgbClr val="000090"/>
                </a:solidFill>
                <a:latin typeface="Calibri"/>
                <a:cs typeface="Calibri"/>
              </a:rPr>
              <a:t>have </a:t>
            </a:r>
            <a:r>
              <a:rPr sz="1900" spc="-5" dirty="0">
                <a:solidFill>
                  <a:srgbClr val="000090"/>
                </a:solidFill>
                <a:latin typeface="Calibri"/>
                <a:cs typeface="Calibri"/>
              </a:rPr>
              <a:t>mutable objects as</a:t>
            </a:r>
            <a:r>
              <a:rPr sz="1900" spc="114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0090"/>
                </a:solidFill>
                <a:latin typeface="Calibri"/>
                <a:cs typeface="Calibri"/>
              </a:rPr>
              <a:t>parameters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2948" y="12795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0090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025" y="15833"/>
            <a:ext cx="9333865" cy="1822450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385695">
              <a:lnSpc>
                <a:spcPct val="100000"/>
              </a:lnSpc>
              <a:spcBef>
                <a:spcPts val="1639"/>
              </a:spcBef>
            </a:pPr>
            <a:r>
              <a:rPr sz="3800" dirty="0">
                <a:solidFill>
                  <a:srgbClr val="000090"/>
                </a:solidFill>
                <a:latin typeface="Calibri"/>
                <a:cs typeface="Calibri"/>
              </a:rPr>
              <a:t>Python </a:t>
            </a:r>
            <a:r>
              <a:rPr sz="3800" spc="-30" dirty="0">
                <a:solidFill>
                  <a:srgbClr val="000090"/>
                </a:solidFill>
                <a:latin typeface="Calibri"/>
                <a:cs typeface="Calibri"/>
              </a:rPr>
              <a:t>features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used in this</a:t>
            </a:r>
            <a:r>
              <a:rPr sz="3800" spc="5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15" dirty="0">
                <a:solidFill>
                  <a:srgbClr val="000090"/>
                </a:solidFill>
                <a:latin typeface="Calibri"/>
                <a:cs typeface="Calibri"/>
              </a:rPr>
              <a:t>lecture</a:t>
            </a:r>
            <a:endParaRPr sz="3800">
              <a:latin typeface="Calibri"/>
              <a:cs typeface="Calibri"/>
            </a:endParaRPr>
          </a:p>
          <a:p>
            <a:pPr marL="267335" marR="5705475" indent="-255270">
              <a:lnSpc>
                <a:spcPct val="109500"/>
              </a:lnSpc>
              <a:spcBef>
                <a:spcPts val="555"/>
              </a:spcBef>
            </a:pP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def </a:t>
            </a:r>
            <a:r>
              <a:rPr sz="1900" spc="-10" dirty="0">
                <a:solidFill>
                  <a:srgbClr val="000090"/>
                </a:solidFill>
                <a:latin typeface="Courier New"/>
                <a:cs typeface="Courier New"/>
              </a:rPr>
              <a:t>print_dots(dot_list):  </a:t>
            </a: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for num1 in</a:t>
            </a:r>
            <a:r>
              <a:rPr sz="1900" spc="-7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dot_list:</a:t>
            </a:r>
            <a:endParaRPr sz="1900">
              <a:latin typeface="Courier New"/>
              <a:cs typeface="Courier New"/>
            </a:endParaRPr>
          </a:p>
          <a:p>
            <a:pPr marL="710565">
              <a:lnSpc>
                <a:spcPct val="100000"/>
              </a:lnSpc>
              <a:spcBef>
                <a:spcPts val="219"/>
              </a:spcBef>
            </a:pP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for num in</a:t>
            </a:r>
            <a:r>
              <a:rPr sz="1900" spc="-2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90"/>
                </a:solidFill>
                <a:latin typeface="Courier New"/>
                <a:cs typeface="Courier New"/>
              </a:rPr>
              <a:t>range(num1):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030" y="1815613"/>
            <a:ext cx="346837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6895">
              <a:lnSpc>
                <a:spcPct val="109500"/>
              </a:lnSpc>
              <a:spcBef>
                <a:spcPts val="100"/>
              </a:spcBef>
            </a:pP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print(".", end =</a:t>
            </a:r>
            <a:r>
              <a:rPr sz="1900" spc="-1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90"/>
                </a:solidFill>
                <a:latin typeface="Courier New"/>
                <a:cs typeface="Courier New"/>
              </a:rPr>
              <a:t>"")  print()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25" y="4025413"/>
            <a:ext cx="1757045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marR="5080" indent="-255270">
              <a:lnSpc>
                <a:spcPct val="109500"/>
              </a:lnSpc>
              <a:spcBef>
                <a:spcPts val="100"/>
              </a:spcBef>
            </a:pP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for first</a:t>
            </a:r>
            <a:r>
              <a:rPr sz="1900" spc="-1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90"/>
                </a:solidFill>
                <a:latin typeface="Courier New"/>
                <a:cs typeface="Courier New"/>
              </a:rPr>
              <a:t>in  </a:t>
            </a: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for</a:t>
            </a:r>
            <a:r>
              <a:rPr sz="1900" spc="-7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90"/>
                </a:solidFill>
                <a:latin typeface="Courier New"/>
                <a:cs typeface="Courier New"/>
              </a:rPr>
              <a:t>second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5125" y="4025413"/>
            <a:ext cx="2767330" cy="659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range(2,</a:t>
            </a:r>
            <a:r>
              <a:rPr sz="1900" spc="-2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90"/>
                </a:solidFill>
                <a:latin typeface="Courier New"/>
                <a:cs typeface="Courier New"/>
              </a:rPr>
              <a:t>5):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in range(1,</a:t>
            </a:r>
            <a:r>
              <a:rPr sz="1900" spc="-7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90"/>
                </a:solidFill>
                <a:latin typeface="Courier New"/>
                <a:cs typeface="Courier New"/>
              </a:rPr>
              <a:t>first):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2211" y="4686703"/>
            <a:ext cx="36334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")", sep = "", end = "</a:t>
            </a:r>
            <a:r>
              <a:rPr sz="1900" spc="-1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90"/>
                </a:solidFill>
                <a:latin typeface="Courier New"/>
                <a:cs typeface="Courier New"/>
              </a:rPr>
              <a:t>")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8066" y="4659398"/>
            <a:ext cx="5085715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6740">
              <a:lnSpc>
                <a:spcPct val="109500"/>
              </a:lnSpc>
              <a:spcBef>
                <a:spcPts val="100"/>
              </a:spcBef>
            </a:pPr>
            <a:r>
              <a:rPr sz="1900" spc="-5" dirty="0">
                <a:solidFill>
                  <a:srgbClr val="000090"/>
                </a:solidFill>
                <a:latin typeface="Courier New"/>
                <a:cs typeface="Courier New"/>
              </a:rPr>
              <a:t>print("(", first, ", ",</a:t>
            </a:r>
            <a:r>
              <a:rPr sz="1900" spc="-8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00090"/>
                </a:solidFill>
                <a:latin typeface="Courier New"/>
                <a:cs typeface="Courier New"/>
              </a:rPr>
              <a:t>second,  print()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4153" y="127955"/>
            <a:ext cx="163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90"/>
                </a:solidFill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6956" y="909579"/>
            <a:ext cx="9907411" cy="5169020"/>
          </a:xfrm>
        </p:spPr>
        <p:txBody>
          <a:bodyPr>
            <a:normAutofit/>
          </a:bodyPr>
          <a:lstStyle/>
          <a:p>
            <a:r>
              <a:rPr lang="en-GB" dirty="0"/>
              <a:t>The user can select a film from a list of titles, and see the film's ratings as well as the average of all the non-zero ratings for that film.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6956" y="2234710"/>
            <a:ext cx="9823450" cy="5060424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983" b="1" dirty="0" err="1">
                <a:solidFill>
                  <a:srgbClr val="FF00FF"/>
                </a:solidFill>
                <a:latin typeface="Courier"/>
              </a:rPr>
              <a:t>process_film_ratings_request</a:t>
            </a:r>
            <a:r>
              <a:rPr lang="en-US" altLang="en-US" sz="1983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,</a:t>
            </a:r>
            <a:r>
              <a:rPr lang="en-US" altLang="en-US" sz="882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film_ratings_dict</a:t>
            </a:r>
            <a:r>
              <a:rPr lang="en-US" altLang="en-US" sz="1983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: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endParaRPr lang="en-US" altLang="en-US" sz="1983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441" b="1" dirty="0">
                <a:solidFill>
                  <a:srgbClr val="000090"/>
                </a:solidFill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endParaRPr lang="en-US" altLang="en-US" sz="992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display_numbered_list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list_of_items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	???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endParaRPr lang="en-US" altLang="en-US" sz="882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get_average_rating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list_of_numbers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	#see previous code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endParaRPr lang="en-US" altLang="en-US" sz="882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983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 = ["Jaws", "The Goonies", "Aliens", "Commando"]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number_of_films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len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	filename = "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Ratings.txt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"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get_lines_from_file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(filename)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get_people_ratings_dict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film_ratings_dict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get_film_ratings_dict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543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543" b="1" dirty="0">
                <a:solidFill>
                  <a:srgbClr val="000090"/>
                </a:solidFill>
                <a:latin typeface="Courier"/>
              </a:rPr>
              <a:t>)	</a:t>
            </a:r>
            <a:endParaRPr lang="en-US" altLang="en-US" sz="1543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543" b="1" dirty="0">
                <a:solidFill>
                  <a:srgbClr val="000090"/>
                </a:solidFill>
                <a:latin typeface="Courier"/>
                <a:cs typeface="Courier"/>
              </a:rPr>
              <a:t>	print("Process Movie-Rating Request")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91836" algn="l"/>
              </a:tabLst>
              <a:defRPr/>
            </a:pPr>
            <a:r>
              <a:rPr lang="en-US" altLang="en-US" sz="1983" b="1" dirty="0">
                <a:latin typeface="Courier"/>
                <a:cs typeface="Courier"/>
              </a:rPr>
              <a:t>	</a:t>
            </a:r>
            <a:r>
              <a:rPr lang="en-US" altLang="en-US" sz="1983" b="1" dirty="0" err="1">
                <a:solidFill>
                  <a:srgbClr val="FF00FF"/>
                </a:solidFill>
                <a:latin typeface="Courier"/>
                <a:cs typeface="Courier"/>
              </a:rPr>
              <a:t>process_film_ratings_request</a:t>
            </a:r>
            <a:r>
              <a:rPr lang="en-US" altLang="en-US" sz="1983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altLang="en-US" sz="1983" b="1" dirty="0" err="1">
                <a:solidFill>
                  <a:srgbClr val="000090"/>
                </a:solidFill>
                <a:latin typeface="Courier"/>
                <a:cs typeface="Courier"/>
              </a:rPr>
              <a:t>film_list</a:t>
            </a:r>
            <a:r>
              <a:rPr lang="en-US" altLang="en-US" sz="1983" b="1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altLang="en-US" sz="1983" b="1" dirty="0" err="1">
                <a:solidFill>
                  <a:srgbClr val="000090"/>
                </a:solidFill>
                <a:latin typeface="Courier"/>
                <a:cs typeface="Courier"/>
              </a:rPr>
              <a:t>film_ratings_dict</a:t>
            </a:r>
            <a:r>
              <a:rPr lang="en-US" altLang="en-US" sz="1983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95789" y="1776040"/>
            <a:ext cx="7388578" cy="397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83" b="1" dirty="0">
                <a:solidFill>
                  <a:srgbClr val="000090"/>
                </a:solidFill>
              </a:rPr>
              <a:t>{</a:t>
            </a:r>
            <a:r>
              <a:rPr lang="tr-TR" sz="1983" b="1" dirty="0">
                <a:solidFill>
                  <a:srgbClr val="000090"/>
                </a:solidFill>
              </a:rPr>
              <a:t>‘</a:t>
            </a:r>
            <a:r>
              <a:rPr lang="en-NZ" sz="1983" b="1" dirty="0">
                <a:solidFill>
                  <a:srgbClr val="000090"/>
                </a:solidFill>
              </a:rPr>
              <a:t>Jaws</a:t>
            </a:r>
            <a:r>
              <a:rPr lang="tr-TR" sz="1983" b="1" dirty="0">
                <a:solidFill>
                  <a:srgbClr val="000090"/>
                </a:solidFill>
              </a:rPr>
              <a:t>': [</a:t>
            </a:r>
            <a:r>
              <a:rPr lang="en-US" sz="1983" b="1" dirty="0">
                <a:solidFill>
                  <a:srgbClr val="000090"/>
                </a:solidFill>
              </a:rPr>
              <a:t>2, 2, 7, 0, 3, 9, 0</a:t>
            </a:r>
            <a:r>
              <a:rPr lang="tr-TR" sz="1983" b="1" dirty="0">
                <a:solidFill>
                  <a:srgbClr val="000090"/>
                </a:solidFill>
              </a:rPr>
              <a:t>], </a:t>
            </a:r>
            <a:r>
              <a:rPr lang="en-US" sz="1983" b="1" dirty="0">
                <a:solidFill>
                  <a:srgbClr val="000090"/>
                </a:solidFill>
              </a:rPr>
              <a:t>'The Goonies': [0, 8, 2, 2, 2, 2, 9], …}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529689" y="2120356"/>
            <a:ext cx="0" cy="251883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829300" y="0"/>
            <a:ext cx="2743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00009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00" y="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00009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D3E5780A-7680-4D38-8B57-D17C1224DF42}"/>
              </a:ext>
            </a:extLst>
          </p:cNvPr>
          <p:cNvSpPr txBox="1"/>
          <p:nvPr/>
        </p:nvSpPr>
        <p:spPr>
          <a:xfrm>
            <a:off x="6565900" y="289079"/>
            <a:ext cx="3334651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0">
              <a:lnSpc>
                <a:spcPts val="4525"/>
              </a:lnSpc>
              <a:spcBef>
                <a:spcPts val="100"/>
              </a:spcBef>
            </a:pPr>
            <a:r>
              <a:rPr lang="en-NZ" sz="3800" spc="-20" dirty="0">
                <a:solidFill>
                  <a:srgbClr val="000090"/>
                </a:solidFill>
                <a:latin typeface="Calibri"/>
                <a:cs typeface="Calibri"/>
              </a:rPr>
              <a:t>L22 Recap</a:t>
            </a:r>
            <a:endParaRPr sz="3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93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025" y="782181"/>
            <a:ext cx="284226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The body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of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a </a:t>
            </a: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for</a:t>
            </a:r>
            <a:r>
              <a:rPr sz="2500" spc="2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…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4649" y="211625"/>
            <a:ext cx="6322695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0">
              <a:lnSpc>
                <a:spcPts val="4525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 </a:t>
            </a:r>
            <a:r>
              <a:rPr sz="3800" spc="-15" dirty="0">
                <a:solidFill>
                  <a:srgbClr val="000090"/>
                </a:solidFill>
                <a:latin typeface="Calibri"/>
                <a:cs typeface="Calibri"/>
              </a:rPr>
              <a:t>Example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1</a:t>
            </a:r>
            <a:endParaRPr sz="3800" dirty="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in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loop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can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include </a:t>
            </a:r>
            <a:r>
              <a:rPr sz="2500" spc="-10" dirty="0">
                <a:solidFill>
                  <a:srgbClr val="000090"/>
                </a:solidFill>
                <a:latin typeface="Calibri"/>
                <a:cs typeface="Calibri"/>
              </a:rPr>
              <a:t>any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code</a:t>
            </a:r>
            <a:r>
              <a:rPr sz="2500" spc="15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structures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025" y="1126605"/>
            <a:ext cx="359600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(</a:t>
            </a: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ifs, if </a:t>
            </a: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… </a:t>
            </a: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else,</a:t>
            </a:r>
            <a:r>
              <a:rPr sz="2500" spc="10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spc="5" dirty="0">
                <a:solidFill>
                  <a:srgbClr val="000090"/>
                </a:solidFill>
                <a:latin typeface="Courier New"/>
                <a:cs typeface="Courier New"/>
              </a:rPr>
              <a:t>if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6450" y="1126605"/>
            <a:ext cx="536829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… </a:t>
            </a: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elif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, assignment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statements)</a:t>
            </a:r>
            <a:r>
              <a:rPr sz="2500" spc="7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and</a:t>
            </a:r>
            <a:endParaRPr sz="2500">
              <a:latin typeface="Calibri"/>
              <a:cs typeface="Calibri"/>
            </a:endParaRPr>
          </a:p>
          <a:p>
            <a:pPr marL="20955">
              <a:lnSpc>
                <a:spcPts val="2845"/>
              </a:lnSpc>
              <a:tabLst>
                <a:tab pos="4086860" algn="l"/>
              </a:tabLst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… </a:t>
            </a: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in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or</a:t>
            </a:r>
            <a:r>
              <a:rPr sz="2500" spc="18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while</a:t>
            </a:r>
            <a:r>
              <a:rPr sz="2500" spc="-90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loops.	</a:t>
            </a:r>
            <a:r>
              <a:rPr sz="2500" spc="5" dirty="0">
                <a:solidFill>
                  <a:srgbClr val="000090"/>
                </a:solidFill>
                <a:latin typeface="Calibri"/>
                <a:cs typeface="Calibri"/>
              </a:rPr>
              <a:t>These</a:t>
            </a:r>
            <a:r>
              <a:rPr sz="2500" spc="-4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are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025" y="1467981"/>
            <a:ext cx="360489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05"/>
              </a:lnSpc>
              <a:spcBef>
                <a:spcPts val="100"/>
              </a:spcBef>
            </a:pP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they can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include other</a:t>
            </a:r>
            <a:r>
              <a:rPr sz="2500" spc="8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spc="5" dirty="0">
                <a:solidFill>
                  <a:srgbClr val="000090"/>
                </a:solidFill>
                <a:latin typeface="Courier New"/>
                <a:cs typeface="Courier New"/>
              </a:rPr>
              <a:t>for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ts val="2905"/>
              </a:lnSpc>
            </a:pP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called </a:t>
            </a:r>
            <a:r>
              <a:rPr sz="2500" b="1" dirty="0">
                <a:solidFill>
                  <a:srgbClr val="FF00FF"/>
                </a:solidFill>
                <a:latin typeface="Calibri"/>
                <a:cs typeface="Calibri"/>
              </a:rPr>
              <a:t>nested</a:t>
            </a:r>
            <a:r>
              <a:rPr sz="2500" b="1" spc="3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500" b="1" spc="0" dirty="0">
                <a:solidFill>
                  <a:srgbClr val="FF00FF"/>
                </a:solidFill>
                <a:latin typeface="Calibri"/>
                <a:cs typeface="Calibri"/>
              </a:rPr>
              <a:t>loops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025" y="4631972"/>
            <a:ext cx="4975225" cy="21590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In</a:t>
            </a:r>
            <a:r>
              <a:rPr sz="2500" spc="1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total,</a:t>
            </a:r>
            <a:endParaRPr sz="2500">
              <a:latin typeface="Calibri"/>
              <a:cs typeface="Calibri"/>
            </a:endParaRPr>
          </a:p>
          <a:p>
            <a:pPr marL="978535" marR="5080" algn="just">
              <a:lnSpc>
                <a:spcPct val="110900"/>
              </a:lnSpc>
              <a:spcBef>
                <a:spcPts val="80"/>
              </a:spcBef>
            </a:pP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how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many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times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is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"A"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printed 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how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many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times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is "B" printed 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how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many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times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is "C" printed 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how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many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times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is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"D"</a:t>
            </a:r>
            <a:r>
              <a:rPr sz="2500" spc="8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printed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5497" y="2327910"/>
            <a:ext cx="4671695" cy="2343785"/>
          </a:xfrm>
          <a:prstGeom prst="rect">
            <a:avLst/>
          </a:prstGeom>
          <a:solidFill>
            <a:srgbClr val="D7F7FF"/>
          </a:solidFill>
          <a:ln w="12704">
            <a:solidFill>
              <a:srgbClr val="0000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115" marR="1184275" indent="-443230">
              <a:lnSpc>
                <a:spcPts val="2810"/>
              </a:lnSpc>
              <a:spcBef>
                <a:spcPts val="35"/>
              </a:spcBef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num1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in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range(5):  print("A")</a:t>
            </a:r>
            <a:endParaRPr sz="2100" dirty="0">
              <a:latin typeface="Courier New"/>
              <a:cs typeface="Courier New"/>
            </a:endParaRPr>
          </a:p>
          <a:p>
            <a:pPr marL="539115">
              <a:lnSpc>
                <a:spcPct val="100000"/>
              </a:lnSpc>
              <a:spcBef>
                <a:spcPts val="50"/>
              </a:spcBef>
            </a:pP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for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num2 </a:t>
            </a:r>
            <a:r>
              <a:rPr sz="2100" b="1" spc="-5" dirty="0">
                <a:solidFill>
                  <a:srgbClr val="FF00FF"/>
                </a:solidFill>
                <a:latin typeface="Courier New"/>
                <a:cs typeface="Courier New"/>
              </a:rPr>
              <a:t>in</a:t>
            </a:r>
            <a:r>
              <a:rPr sz="2100" b="1" spc="75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range(3):</a:t>
            </a:r>
            <a:endParaRPr sz="2100" dirty="0">
              <a:latin typeface="Courier New"/>
              <a:cs typeface="Courier New"/>
            </a:endParaRPr>
          </a:p>
          <a:p>
            <a:pPr marL="1102995">
              <a:lnSpc>
                <a:spcPct val="100000"/>
              </a:lnSpc>
              <a:spcBef>
                <a:spcPts val="17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print("B")</a:t>
            </a:r>
            <a:endParaRPr sz="2100" dirty="0">
              <a:latin typeface="Courier New"/>
              <a:cs typeface="Courier New"/>
            </a:endParaRPr>
          </a:p>
          <a:p>
            <a:pPr marL="539115">
              <a:lnSpc>
                <a:spcPct val="100000"/>
              </a:lnSpc>
              <a:spcBef>
                <a:spcPts val="285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print("C")</a:t>
            </a:r>
            <a:endParaRPr sz="2100" dirty="0">
              <a:latin typeface="Courier New"/>
              <a:cs typeface="Courier New"/>
            </a:endParaRPr>
          </a:p>
          <a:p>
            <a:pPr marL="96520">
              <a:lnSpc>
                <a:spcPct val="100000"/>
              </a:lnSpc>
              <a:spcBef>
                <a:spcPts val="170"/>
              </a:spcBef>
            </a:pPr>
            <a:r>
              <a:rPr sz="2100" b="1" spc="-5" dirty="0">
                <a:solidFill>
                  <a:srgbClr val="000090"/>
                </a:solidFill>
                <a:latin typeface="Courier New"/>
                <a:cs typeface="Courier New"/>
              </a:rPr>
              <a:t>print("D")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2948" y="12795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0090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7288" y="2344952"/>
            <a:ext cx="186055" cy="21228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100" spc="-5" dirty="0">
                <a:solidFill>
                  <a:srgbClr val="000090"/>
                </a:solidFill>
                <a:latin typeface="Courier New"/>
                <a:cs typeface="Courier New"/>
              </a:rPr>
              <a:t>1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100" spc="-5" dirty="0">
                <a:solidFill>
                  <a:srgbClr val="000090"/>
                </a:solidFill>
                <a:latin typeface="Courier New"/>
                <a:cs typeface="Courier New"/>
              </a:rPr>
              <a:t>2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100" spc="-5" dirty="0">
                <a:solidFill>
                  <a:srgbClr val="000090"/>
                </a:solidFill>
                <a:latin typeface="Courier New"/>
                <a:cs typeface="Courier New"/>
              </a:rPr>
              <a:t>3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100" spc="-5" dirty="0">
                <a:solidFill>
                  <a:srgbClr val="000090"/>
                </a:solidFill>
                <a:latin typeface="Courier New"/>
                <a:cs typeface="Courier New"/>
              </a:rPr>
              <a:t>4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100" spc="-5" dirty="0">
                <a:solidFill>
                  <a:srgbClr val="000090"/>
                </a:solidFill>
                <a:latin typeface="Courier New"/>
                <a:cs typeface="Courier New"/>
              </a:rPr>
              <a:t>5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100" spc="-5" dirty="0">
                <a:solidFill>
                  <a:srgbClr val="000090"/>
                </a:solidFill>
                <a:latin typeface="Courier New"/>
                <a:cs typeface="Courier New"/>
              </a:rPr>
              <a:t>6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4889" y="211625"/>
            <a:ext cx="50526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 </a:t>
            </a:r>
            <a:r>
              <a:rPr sz="3800" spc="-15" dirty="0">
                <a:solidFill>
                  <a:srgbClr val="000090"/>
                </a:solidFill>
                <a:latin typeface="Calibri"/>
                <a:cs typeface="Calibri"/>
              </a:rPr>
              <a:t>Example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2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025" y="1129653"/>
            <a:ext cx="64643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How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many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times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is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the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word </a:t>
            </a:r>
            <a:r>
              <a:rPr sz="2500" spc="0" dirty="0">
                <a:solidFill>
                  <a:srgbClr val="000090"/>
                </a:solidFill>
                <a:latin typeface="Courier New"/>
                <a:cs typeface="Courier New"/>
              </a:rPr>
              <a:t>"hello"</a:t>
            </a:r>
            <a:r>
              <a:rPr sz="2500" spc="22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printed?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852" y="2005611"/>
            <a:ext cx="8054340" cy="2576830"/>
          </a:xfrm>
          <a:prstGeom prst="rect">
            <a:avLst/>
          </a:prstGeom>
          <a:solidFill>
            <a:srgbClr val="D7F7FF"/>
          </a:solidFill>
          <a:ln w="12705">
            <a:solidFill>
              <a:srgbClr val="0000F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85"/>
              </a:spcBef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def</a:t>
            </a:r>
            <a:r>
              <a:rPr sz="2500" b="1" spc="2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main():</a:t>
            </a:r>
            <a:endParaRPr sz="2500" dirty="0">
              <a:latin typeface="Courier New"/>
              <a:cs typeface="Courier New"/>
            </a:endParaRPr>
          </a:p>
          <a:p>
            <a:pPr marL="1102995" marR="3469640" indent="-563880">
              <a:lnSpc>
                <a:spcPts val="3290"/>
              </a:lnSpc>
              <a:spcBef>
                <a:spcPts val="85"/>
              </a:spcBef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for </a:t>
            </a:r>
            <a:r>
              <a:rPr sz="2500" b="1" dirty="0">
                <a:solidFill>
                  <a:srgbClr val="FF00FF"/>
                </a:solidFill>
                <a:latin typeface="Courier New"/>
                <a:cs typeface="Courier New"/>
              </a:rPr>
              <a:t>i </a:t>
            </a: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in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range(3):  </a:t>
            </a: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for </a:t>
            </a:r>
            <a:r>
              <a:rPr sz="2500" b="1" dirty="0">
                <a:solidFill>
                  <a:srgbClr val="FF00FF"/>
                </a:solidFill>
                <a:latin typeface="Courier New"/>
                <a:cs typeface="Courier New"/>
              </a:rPr>
              <a:t>j </a:t>
            </a: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in</a:t>
            </a:r>
            <a:r>
              <a:rPr sz="2500" b="1" spc="5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range(4):</a:t>
            </a:r>
            <a:endParaRPr sz="2500" dirty="0">
              <a:latin typeface="Courier New"/>
              <a:cs typeface="Courier New"/>
            </a:endParaRPr>
          </a:p>
          <a:p>
            <a:pPr marL="1805939">
              <a:lnSpc>
                <a:spcPct val="100000"/>
              </a:lnSpc>
              <a:spcBef>
                <a:spcPts val="55"/>
              </a:spcBef>
            </a:pP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print("hello")</a:t>
            </a:r>
            <a:endParaRPr sz="2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</a:pP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main()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2948" y="12795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0090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219" y="1989357"/>
            <a:ext cx="216535" cy="16687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219" y="4077069"/>
            <a:ext cx="21653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025" y="211625"/>
            <a:ext cx="933450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4505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 </a:t>
            </a:r>
            <a:r>
              <a:rPr sz="3800" spc="-15" dirty="0">
                <a:solidFill>
                  <a:srgbClr val="000090"/>
                </a:solidFill>
                <a:latin typeface="Calibri"/>
                <a:cs typeface="Calibri"/>
              </a:rPr>
              <a:t>Example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3</a:t>
            </a: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65"/>
              </a:spcBef>
            </a:pP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How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many </a:t>
            </a:r>
            <a:r>
              <a:rPr sz="2500" spc="0" dirty="0">
                <a:solidFill>
                  <a:srgbClr val="000090"/>
                </a:solidFill>
                <a:latin typeface="Calibri"/>
                <a:cs typeface="Calibri"/>
              </a:rPr>
              <a:t>lines of output </a:t>
            </a:r>
            <a:r>
              <a:rPr sz="2500" spc="-5" dirty="0">
                <a:solidFill>
                  <a:srgbClr val="000090"/>
                </a:solidFill>
                <a:latin typeface="Calibri"/>
                <a:cs typeface="Calibri"/>
              </a:rPr>
              <a:t>are</a:t>
            </a:r>
            <a:r>
              <a:rPr sz="2500" spc="10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0090"/>
                </a:solidFill>
                <a:latin typeface="Calibri"/>
                <a:cs typeface="Calibri"/>
              </a:rPr>
              <a:t>printed?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852" y="1925038"/>
            <a:ext cx="8376284" cy="2994660"/>
          </a:xfrm>
          <a:custGeom>
            <a:avLst/>
            <a:gdLst/>
            <a:ahLst/>
            <a:cxnLst/>
            <a:rect l="l" t="t" r="r" b="b"/>
            <a:pathLst>
              <a:path w="8376284" h="2994660">
                <a:moveTo>
                  <a:pt x="0" y="0"/>
                </a:moveTo>
                <a:lnTo>
                  <a:pt x="8376072" y="0"/>
                </a:lnTo>
                <a:lnTo>
                  <a:pt x="8376072" y="2994096"/>
                </a:lnTo>
                <a:lnTo>
                  <a:pt x="0" y="2994096"/>
                </a:lnTo>
                <a:lnTo>
                  <a:pt x="0" y="0"/>
                </a:lnTo>
                <a:close/>
              </a:path>
            </a:pathLst>
          </a:custGeom>
          <a:solidFill>
            <a:srgbClr val="D7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852" y="1925038"/>
            <a:ext cx="8376284" cy="2994660"/>
          </a:xfrm>
          <a:custGeom>
            <a:avLst/>
            <a:gdLst/>
            <a:ahLst/>
            <a:cxnLst/>
            <a:rect l="l" t="t" r="r" b="b"/>
            <a:pathLst>
              <a:path w="8376284" h="2994660">
                <a:moveTo>
                  <a:pt x="0" y="0"/>
                </a:moveTo>
                <a:lnTo>
                  <a:pt x="8376072" y="0"/>
                </a:lnTo>
                <a:lnTo>
                  <a:pt x="8376072" y="2994095"/>
                </a:lnTo>
                <a:lnTo>
                  <a:pt x="0" y="2994095"/>
                </a:lnTo>
                <a:lnTo>
                  <a:pt x="0" y="0"/>
                </a:lnTo>
                <a:close/>
              </a:path>
            </a:pathLst>
          </a:custGeom>
          <a:ln w="1270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5975" y="3168765"/>
            <a:ext cx="19424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end </a:t>
            </a:r>
            <a:r>
              <a:rPr sz="2500" b="1" dirty="0">
                <a:solidFill>
                  <a:srgbClr val="000090"/>
                </a:solidFill>
                <a:latin typeface="Courier New"/>
                <a:cs typeface="Courier New"/>
              </a:rPr>
              <a:t>= "</a:t>
            </a:r>
            <a:r>
              <a:rPr sz="2500" b="1" spc="2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")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6238" y="3129308"/>
            <a:ext cx="3609975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895985">
              <a:lnSpc>
                <a:spcPct val="110400"/>
              </a:lnSpc>
              <a:spcBef>
                <a:spcPts val="100"/>
              </a:spcBef>
            </a:pP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print("hello",  print()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2948" y="12795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0090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373" y="1913156"/>
            <a:ext cx="4867910" cy="20828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spcBef>
                <a:spcPts val="290"/>
              </a:spcBef>
              <a:buFont typeface="Courier New"/>
              <a:buAutoNum type="arabicPlain"/>
              <a:tabLst>
                <a:tab pos="375285" algn="l"/>
              </a:tabLst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def</a:t>
            </a:r>
            <a:r>
              <a:rPr sz="2500" b="1" spc="2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main():</a:t>
            </a:r>
            <a:endParaRPr sz="2500" dirty="0">
              <a:latin typeface="Courier New"/>
              <a:cs typeface="Courier New"/>
            </a:endParaRPr>
          </a:p>
          <a:p>
            <a:pPr marL="817880" indent="-805180">
              <a:lnSpc>
                <a:spcPct val="100000"/>
              </a:lnSpc>
              <a:spcBef>
                <a:spcPts val="190"/>
              </a:spcBef>
              <a:buClr>
                <a:srgbClr val="000090"/>
              </a:buClr>
              <a:buFont typeface="Courier New"/>
              <a:buAutoNum type="arabicPlain"/>
              <a:tabLst>
                <a:tab pos="817880" algn="l"/>
                <a:tab pos="818515" algn="l"/>
              </a:tabLst>
            </a:pPr>
            <a:r>
              <a:rPr sz="2500" b="1" spc="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500" b="1" dirty="0">
                <a:solidFill>
                  <a:srgbClr val="000090"/>
                </a:solidFill>
                <a:latin typeface="Courier New"/>
                <a:cs typeface="Courier New"/>
              </a:rPr>
              <a:t>i </a:t>
            </a:r>
            <a:r>
              <a:rPr sz="2500" b="1" spc="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2500" b="1" spc="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range(3):</a:t>
            </a:r>
            <a:endParaRPr sz="2500" dirty="0">
              <a:latin typeface="Courier New"/>
              <a:cs typeface="Courier New"/>
            </a:endParaRPr>
          </a:p>
          <a:p>
            <a:pPr marL="1381760" indent="-1369060">
              <a:lnSpc>
                <a:spcPct val="100000"/>
              </a:lnSpc>
              <a:spcBef>
                <a:spcPts val="315"/>
              </a:spcBef>
              <a:buClr>
                <a:srgbClr val="000090"/>
              </a:buClr>
              <a:buFont typeface="Courier New"/>
              <a:buAutoNum type="arabicPlain"/>
              <a:tabLst>
                <a:tab pos="1381760" algn="l"/>
                <a:tab pos="1382395" algn="l"/>
              </a:tabLst>
            </a:pPr>
            <a:r>
              <a:rPr sz="2500" b="1" spc="0" dirty="0">
                <a:solidFill>
                  <a:srgbClr val="FF00FF"/>
                </a:solidFill>
                <a:latin typeface="Courier New"/>
                <a:cs typeface="Courier New"/>
              </a:rPr>
              <a:t>for </a:t>
            </a:r>
            <a:r>
              <a:rPr sz="2500" b="1" dirty="0">
                <a:solidFill>
                  <a:srgbClr val="000090"/>
                </a:solidFill>
                <a:latin typeface="Courier New"/>
                <a:cs typeface="Courier New"/>
              </a:rPr>
              <a:t>j </a:t>
            </a:r>
            <a:r>
              <a:rPr sz="2500" b="1" spc="0" dirty="0">
                <a:solidFill>
                  <a:srgbClr val="FF00FF"/>
                </a:solidFill>
                <a:latin typeface="Courier New"/>
                <a:cs typeface="Courier New"/>
              </a:rPr>
              <a:t>in</a:t>
            </a:r>
            <a:r>
              <a:rPr sz="2500" b="1" spc="6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range(4):</a:t>
            </a:r>
            <a:endParaRPr sz="2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4</a:t>
            </a:r>
            <a:endParaRPr sz="2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5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373" y="4415397"/>
            <a:ext cx="15455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6</a:t>
            </a:r>
            <a:r>
              <a:rPr sz="2500" spc="-21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main()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8795" y="211625"/>
            <a:ext cx="46202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000090"/>
                </a:solidFill>
                <a:latin typeface="Calibri"/>
                <a:cs typeface="Calibri"/>
              </a:rPr>
              <a:t>Exercise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2948" y="12795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0090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4343" y="951791"/>
          <a:ext cx="9007474" cy="407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sz="2500" b="1" spc="2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main():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815">
                <a:tc gridSpan="2">
                  <a:txBody>
                    <a:bodyPr/>
                    <a:lstStyle/>
                    <a:p>
                      <a:pPr marL="545465">
                        <a:lnSpc>
                          <a:spcPts val="2580"/>
                        </a:lnSpc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number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500" b="1" spc="5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 marL="1302385" marR="3402329" indent="-756920">
                        <a:lnSpc>
                          <a:spcPct val="108400"/>
                        </a:lnSpc>
                        <a:spcBef>
                          <a:spcPts val="60"/>
                        </a:spcBef>
                      </a:pPr>
                      <a:r>
                        <a:rPr sz="2500" b="1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500" b="1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range(3): 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number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number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+ 1  </a:t>
                      </a: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500" b="1" spc="6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range(4):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 marL="20053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print(number, end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 "</a:t>
                      </a:r>
                      <a:r>
                        <a:rPr sz="2500" b="1" spc="13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")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print()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5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71306" y="956398"/>
            <a:ext cx="25844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000090"/>
                </a:solidFill>
                <a:latin typeface="Calibri"/>
                <a:cs typeface="Calibri"/>
              </a:rPr>
              <a:t>Give </a:t>
            </a:r>
            <a:r>
              <a:rPr sz="3000" b="1" spc="-1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3000" b="1" spc="-8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000090"/>
                </a:solidFill>
                <a:latin typeface="Calibri"/>
                <a:cs typeface="Calibri"/>
              </a:rPr>
              <a:t>output.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0695" y="5712037"/>
            <a:ext cx="5960110" cy="1128395"/>
          </a:xfrm>
          <a:custGeom>
            <a:avLst/>
            <a:gdLst/>
            <a:ahLst/>
            <a:cxnLst/>
            <a:rect l="l" t="t" r="r" b="b"/>
            <a:pathLst>
              <a:path w="5960109" h="1128395">
                <a:moveTo>
                  <a:pt x="0" y="0"/>
                </a:moveTo>
                <a:lnTo>
                  <a:pt x="5959897" y="0"/>
                </a:lnTo>
                <a:lnTo>
                  <a:pt x="5959897" y="1128042"/>
                </a:lnTo>
                <a:lnTo>
                  <a:pt x="0" y="112804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0695" y="5712037"/>
            <a:ext cx="5960110" cy="1128395"/>
          </a:xfrm>
          <a:custGeom>
            <a:avLst/>
            <a:gdLst/>
            <a:ahLst/>
            <a:cxnLst/>
            <a:rect l="l" t="t" r="r" b="b"/>
            <a:pathLst>
              <a:path w="5960109" h="1128395">
                <a:moveTo>
                  <a:pt x="0" y="0"/>
                </a:moveTo>
                <a:lnTo>
                  <a:pt x="5959898" y="0"/>
                </a:lnTo>
                <a:lnTo>
                  <a:pt x="5959898" y="1128042"/>
                </a:lnTo>
                <a:lnTo>
                  <a:pt x="0" y="1128042"/>
                </a:lnTo>
                <a:lnTo>
                  <a:pt x="0" y="0"/>
                </a:lnTo>
                <a:close/>
              </a:path>
            </a:pathLst>
          </a:custGeom>
          <a:ln w="1270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1947" y="1187732"/>
            <a:ext cx="216535" cy="2908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6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7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1947" y="4515981"/>
            <a:ext cx="21653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8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F782A0-79DD-4E86-AACD-0EC80F58C94A}"/>
              </a:ext>
            </a:extLst>
          </p:cNvPr>
          <p:cNvSpPr/>
          <p:nvPr/>
        </p:nvSpPr>
        <p:spPr>
          <a:xfrm>
            <a:off x="9156700" y="1179352"/>
            <a:ext cx="152400" cy="4832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8795" y="211625"/>
            <a:ext cx="46202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000090"/>
                </a:solidFill>
                <a:latin typeface="Calibri"/>
                <a:cs typeface="Calibri"/>
              </a:rPr>
              <a:t>Exercise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774" y="1280441"/>
            <a:ext cx="8376284" cy="4247515"/>
          </a:xfrm>
          <a:custGeom>
            <a:avLst/>
            <a:gdLst/>
            <a:ahLst/>
            <a:cxnLst/>
            <a:rect l="l" t="t" r="r" b="b"/>
            <a:pathLst>
              <a:path w="8376284" h="4247515">
                <a:moveTo>
                  <a:pt x="0" y="0"/>
                </a:moveTo>
                <a:lnTo>
                  <a:pt x="8376073" y="0"/>
                </a:lnTo>
                <a:lnTo>
                  <a:pt x="8376073" y="4247060"/>
                </a:lnTo>
                <a:lnTo>
                  <a:pt x="0" y="4247060"/>
                </a:lnTo>
                <a:lnTo>
                  <a:pt x="0" y="0"/>
                </a:lnTo>
                <a:close/>
              </a:path>
            </a:pathLst>
          </a:custGeom>
          <a:solidFill>
            <a:srgbClr val="D7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1774" y="1280441"/>
            <a:ext cx="8376284" cy="4247515"/>
          </a:xfrm>
          <a:custGeom>
            <a:avLst/>
            <a:gdLst/>
            <a:ahLst/>
            <a:cxnLst/>
            <a:rect l="l" t="t" r="r" b="b"/>
            <a:pathLst>
              <a:path w="8376284" h="4247515">
                <a:moveTo>
                  <a:pt x="0" y="0"/>
                </a:moveTo>
                <a:lnTo>
                  <a:pt x="8376072" y="0"/>
                </a:lnTo>
                <a:lnTo>
                  <a:pt x="8376072" y="4247059"/>
                </a:lnTo>
                <a:lnTo>
                  <a:pt x="0" y="4247059"/>
                </a:lnTo>
                <a:lnTo>
                  <a:pt x="0" y="0"/>
                </a:lnTo>
                <a:close/>
              </a:path>
            </a:pathLst>
          </a:custGeom>
          <a:ln w="1270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5721" y="1263932"/>
            <a:ext cx="2591435" cy="12598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55295" marR="5080" indent="-443230">
              <a:lnSpc>
                <a:spcPct val="108400"/>
              </a:lnSpc>
              <a:spcBef>
                <a:spcPts val="60"/>
              </a:spcBef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def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main():  </a:t>
            </a: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number </a:t>
            </a:r>
            <a:r>
              <a:rPr sz="2500" b="1" dirty="0">
                <a:solidFill>
                  <a:srgbClr val="000090"/>
                </a:solidFill>
                <a:latin typeface="Courier New"/>
                <a:cs typeface="Courier New"/>
              </a:rPr>
              <a:t>= 0  </a:t>
            </a:r>
            <a:r>
              <a:rPr sz="2500" b="1" spc="0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num1</a:t>
            </a:r>
            <a:r>
              <a:rPr sz="2500" b="1" spc="1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4188" y="2117205"/>
            <a:ext cx="17621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range(3):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419" y="2525637"/>
            <a:ext cx="465582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print(number, end </a:t>
            </a:r>
            <a:r>
              <a:rPr sz="2500" b="1" dirty="0">
                <a:solidFill>
                  <a:srgbClr val="000090"/>
                </a:solidFill>
                <a:latin typeface="Courier New"/>
                <a:cs typeface="Courier New"/>
              </a:rPr>
              <a:t>= "</a:t>
            </a:r>
            <a:r>
              <a:rPr sz="2500" b="1" spc="160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")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5419" y="2943213"/>
            <a:ext cx="407797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0" dirty="0">
                <a:solidFill>
                  <a:srgbClr val="FF00FF"/>
                </a:solidFill>
                <a:latin typeface="Courier New"/>
                <a:cs typeface="Courier New"/>
              </a:rPr>
              <a:t>for </a:t>
            </a: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num2 </a:t>
            </a:r>
            <a:r>
              <a:rPr sz="2500" b="1" spc="0" dirty="0">
                <a:solidFill>
                  <a:srgbClr val="FF00FF"/>
                </a:solidFill>
                <a:latin typeface="Courier New"/>
                <a:cs typeface="Courier New"/>
              </a:rPr>
              <a:t>in</a:t>
            </a:r>
            <a:r>
              <a:rPr sz="2500" b="1" spc="75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range(4):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4744" y="3348597"/>
            <a:ext cx="19526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number </a:t>
            </a:r>
            <a:r>
              <a:rPr sz="2500" b="1" dirty="0">
                <a:solidFill>
                  <a:srgbClr val="000090"/>
                </a:solidFill>
                <a:latin typeface="Courier New"/>
                <a:cs typeface="Courier New"/>
              </a:rPr>
              <a:t>+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000090"/>
                </a:solidFill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8686" y="3309140"/>
            <a:ext cx="3026410" cy="12725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459230">
              <a:lnSpc>
                <a:spcPct val="108400"/>
              </a:lnSpc>
              <a:spcBef>
                <a:spcPts val="160"/>
              </a:spcBef>
            </a:pPr>
            <a:r>
              <a:rPr sz="2500" b="1" spc="0" dirty="0">
                <a:solidFill>
                  <a:srgbClr val="000090"/>
                </a:solidFill>
                <a:latin typeface="Courier New"/>
                <a:cs typeface="Courier New"/>
              </a:rPr>
              <a:t>number </a:t>
            </a:r>
            <a:r>
              <a:rPr sz="2500" b="1" dirty="0">
                <a:solidFill>
                  <a:srgbClr val="000090"/>
                </a:solidFill>
                <a:latin typeface="Courier New"/>
                <a:cs typeface="Courier New"/>
              </a:rPr>
              <a:t>= 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print()  print(number)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52948" y="12795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0090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87358" y="1038719"/>
            <a:ext cx="3785870" cy="725170"/>
          </a:xfrm>
          <a:custGeom>
            <a:avLst/>
            <a:gdLst/>
            <a:ahLst/>
            <a:cxnLst/>
            <a:rect l="l" t="t" r="r" b="b"/>
            <a:pathLst>
              <a:path w="3785870" h="725169">
                <a:moveTo>
                  <a:pt x="0" y="0"/>
                </a:moveTo>
                <a:lnTo>
                  <a:pt x="3785340" y="0"/>
                </a:lnTo>
                <a:lnTo>
                  <a:pt x="3785340" y="725169"/>
                </a:lnTo>
                <a:lnTo>
                  <a:pt x="0" y="72516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87358" y="1038719"/>
            <a:ext cx="3785870" cy="725170"/>
          </a:xfrm>
          <a:custGeom>
            <a:avLst/>
            <a:gdLst/>
            <a:ahLst/>
            <a:cxnLst/>
            <a:rect l="l" t="t" r="r" b="b"/>
            <a:pathLst>
              <a:path w="3785870" h="725169">
                <a:moveTo>
                  <a:pt x="0" y="0"/>
                </a:moveTo>
                <a:lnTo>
                  <a:pt x="3785340" y="0"/>
                </a:lnTo>
                <a:lnTo>
                  <a:pt x="3785340" y="725169"/>
                </a:lnTo>
                <a:lnTo>
                  <a:pt x="0" y="725169"/>
                </a:lnTo>
                <a:lnTo>
                  <a:pt x="0" y="0"/>
                </a:lnTo>
                <a:close/>
              </a:path>
            </a:pathLst>
          </a:custGeom>
          <a:ln w="1270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1306" y="1038694"/>
            <a:ext cx="25844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000090"/>
                </a:solidFill>
                <a:latin typeface="Calibri"/>
                <a:cs typeface="Calibri"/>
              </a:rPr>
              <a:t>Give </a:t>
            </a:r>
            <a:r>
              <a:rPr sz="3000" b="1" spc="-15" dirty="0">
                <a:solidFill>
                  <a:srgbClr val="000090"/>
                </a:solidFill>
                <a:latin typeface="Calibri"/>
                <a:cs typeface="Calibri"/>
              </a:rPr>
              <a:t>the</a:t>
            </a:r>
            <a:r>
              <a:rPr sz="3000" b="1" spc="-8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000090"/>
                </a:solidFill>
                <a:latin typeface="Calibri"/>
                <a:cs typeface="Calibri"/>
              </a:rPr>
              <a:t>output.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46332" y="5148014"/>
            <a:ext cx="3382645" cy="1128395"/>
          </a:xfrm>
          <a:custGeom>
            <a:avLst/>
            <a:gdLst/>
            <a:ahLst/>
            <a:cxnLst/>
            <a:rect l="l" t="t" r="r" b="b"/>
            <a:pathLst>
              <a:path w="3382645" h="1128395">
                <a:moveTo>
                  <a:pt x="0" y="0"/>
                </a:moveTo>
                <a:lnTo>
                  <a:pt x="3382644" y="0"/>
                </a:lnTo>
                <a:lnTo>
                  <a:pt x="3382644" y="1128041"/>
                </a:lnTo>
                <a:lnTo>
                  <a:pt x="0" y="112804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46332" y="5148014"/>
            <a:ext cx="3382645" cy="1128395"/>
          </a:xfrm>
          <a:custGeom>
            <a:avLst/>
            <a:gdLst/>
            <a:ahLst/>
            <a:cxnLst/>
            <a:rect l="l" t="t" r="r" b="b"/>
            <a:pathLst>
              <a:path w="3382645" h="1128395">
                <a:moveTo>
                  <a:pt x="0" y="0"/>
                </a:moveTo>
                <a:lnTo>
                  <a:pt x="3382644" y="0"/>
                </a:lnTo>
                <a:lnTo>
                  <a:pt x="3382644" y="1128042"/>
                </a:lnTo>
                <a:lnTo>
                  <a:pt x="0" y="1128042"/>
                </a:lnTo>
                <a:lnTo>
                  <a:pt x="0" y="0"/>
                </a:lnTo>
                <a:close/>
              </a:path>
            </a:pathLst>
          </a:custGeom>
          <a:ln w="1270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91947" y="1306605"/>
            <a:ext cx="216535" cy="33147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6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7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8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1947" y="5015853"/>
            <a:ext cx="174688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0" baseline="-6666" dirty="0">
                <a:solidFill>
                  <a:srgbClr val="000090"/>
                </a:solidFill>
                <a:latin typeface="Courier New"/>
                <a:cs typeface="Courier New"/>
              </a:rPr>
              <a:t>10</a:t>
            </a:r>
            <a:r>
              <a:rPr sz="3750" spc="-217" baseline="-6666" dirty="0">
                <a:solidFill>
                  <a:srgbClr val="000090"/>
                </a:solidFill>
                <a:latin typeface="Courier New"/>
                <a:cs typeface="Courier New"/>
              </a:rPr>
              <a:t> </a:t>
            </a:r>
            <a:r>
              <a:rPr sz="2500" b="1" spc="5" dirty="0">
                <a:solidFill>
                  <a:srgbClr val="000090"/>
                </a:solidFill>
                <a:latin typeface="Courier New"/>
                <a:cs typeface="Courier New"/>
              </a:rPr>
              <a:t>main()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8795" y="211625"/>
            <a:ext cx="46202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" dirty="0">
                <a:solidFill>
                  <a:srgbClr val="000090"/>
                </a:solidFill>
                <a:latin typeface="Calibri"/>
                <a:cs typeface="Calibri"/>
              </a:rPr>
              <a:t>Nested </a:t>
            </a:r>
            <a:r>
              <a:rPr sz="3800" spc="-10" dirty="0">
                <a:solidFill>
                  <a:srgbClr val="000090"/>
                </a:solidFill>
                <a:latin typeface="Calibri"/>
                <a:cs typeface="Calibri"/>
              </a:rPr>
              <a:t>loops </a:t>
            </a:r>
            <a:r>
              <a:rPr sz="3800" spc="-5" dirty="0">
                <a:solidFill>
                  <a:srgbClr val="000090"/>
                </a:solidFill>
                <a:latin typeface="Calibri"/>
                <a:cs typeface="Calibri"/>
              </a:rPr>
              <a:t>–</a:t>
            </a:r>
            <a:r>
              <a:rPr sz="3800" spc="1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3800" spc="-25" dirty="0">
                <a:solidFill>
                  <a:srgbClr val="000090"/>
                </a:solidFill>
                <a:latin typeface="Calibri"/>
                <a:cs typeface="Calibri"/>
              </a:rPr>
              <a:t>Exercise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2948" y="127955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00090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74176" y="1112940"/>
          <a:ext cx="9036685" cy="339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2870">
                        <a:lnSpc>
                          <a:spcPts val="2980"/>
                        </a:lnSpc>
                        <a:spcBef>
                          <a:spcPts val="90"/>
                        </a:spcBef>
                      </a:pPr>
                      <a:r>
                        <a:rPr sz="3000" b="1" spc="-25" dirty="0">
                          <a:solidFill>
                            <a:srgbClr val="000090"/>
                          </a:solidFill>
                          <a:latin typeface="Calibri"/>
                          <a:cs typeface="Calibri"/>
                        </a:rPr>
                        <a:t>Give </a:t>
                      </a:r>
                      <a:r>
                        <a:rPr sz="3000" b="1" spc="-15" dirty="0">
                          <a:solidFill>
                            <a:srgbClr val="00009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3000" b="1" spc="-40" dirty="0">
                          <a:solidFill>
                            <a:srgbClr val="00009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b="1" spc="-20" dirty="0">
                          <a:solidFill>
                            <a:srgbClr val="000090"/>
                          </a:solidFill>
                          <a:latin typeface="Calibri"/>
                          <a:cs typeface="Calibri"/>
                        </a:rPr>
                        <a:t>output.</a:t>
                      </a:r>
                      <a:endParaRPr sz="3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marL="102870">
                        <a:lnSpc>
                          <a:spcPts val="2235"/>
                        </a:lnSpc>
                        <a:spcBef>
                          <a:spcPts val="200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sz="2500" b="1" spc="2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main():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FF"/>
                      </a:solidFill>
                      <a:prstDash val="solid"/>
                    </a:lnT>
                    <a:solidFill>
                      <a:srgbClr val="D7F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745">
                <a:tc gridSpan="2">
                  <a:txBody>
                    <a:bodyPr/>
                    <a:lstStyle/>
                    <a:p>
                      <a:pPr marL="1302385" marR="3461385" indent="-756920">
                        <a:lnSpc>
                          <a:spcPct val="109600"/>
                        </a:lnSpc>
                        <a:spcBef>
                          <a:spcPts val="565"/>
                        </a:spcBef>
                      </a:pPr>
                      <a:r>
                        <a:rPr sz="2500" b="1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i </a:t>
                      </a:r>
                      <a:r>
                        <a:rPr sz="2500" b="1" spc="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range(2,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4):  </a:t>
                      </a: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j </a:t>
                      </a:r>
                      <a:r>
                        <a:rPr sz="2500" b="1" spc="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500" b="1" spc="5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range(3):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 marL="1302385" marR="2569210" indent="702945">
                        <a:lnSpc>
                          <a:spcPts val="3290"/>
                        </a:lnSpc>
                        <a:spcBef>
                          <a:spcPts val="85"/>
                        </a:spcBef>
                      </a:pP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print(i </a:t>
                      </a:r>
                      <a:r>
                        <a:rPr sz="2500" b="1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+ </a:t>
                      </a:r>
                      <a:r>
                        <a:rPr sz="25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j</a:t>
                      </a:r>
                      <a:r>
                        <a:rPr sz="1900" b="1" spc="0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1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r>
                        <a:rPr sz="19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=" "</a:t>
                      </a:r>
                      <a:r>
                        <a:rPr sz="2500" b="1" spc="-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)  </a:t>
                      </a: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print()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2500" b="1" spc="5" dirty="0">
                          <a:solidFill>
                            <a:srgbClr val="000090"/>
                          </a:solidFill>
                          <a:latin typeface="Courier New"/>
                          <a:cs typeface="Courier New"/>
                        </a:rPr>
                        <a:t>main()</a:t>
                      </a:r>
                      <a:endParaRPr sz="2500" dirty="0">
                        <a:latin typeface="Courier New"/>
                        <a:cs typeface="Courier New"/>
                      </a:endParaRPr>
                    </a:p>
                  </a:txBody>
                  <a:tcPr marL="0" marR="0" marT="71755" marB="0">
                    <a:lnL w="19050">
                      <a:solidFill>
                        <a:srgbClr val="0000FF"/>
                      </a:solidFill>
                      <a:prstDash val="solid"/>
                    </a:lnL>
                    <a:lnR w="19050">
                      <a:solidFill>
                        <a:srgbClr val="0000FF"/>
                      </a:solidFill>
                      <a:prstDash val="solid"/>
                    </a:lnR>
                    <a:lnB w="19050">
                      <a:solidFill>
                        <a:srgbClr val="0000FF"/>
                      </a:solidFill>
                      <a:prstDash val="solid"/>
                    </a:lnB>
                    <a:solidFill>
                      <a:srgbClr val="D7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FF"/>
                      </a:solidFill>
                      <a:prstDash val="solid"/>
                    </a:lnL>
                    <a:lnT w="19050">
                      <a:solidFill>
                        <a:srgbClr val="0000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440939" y="4988013"/>
            <a:ext cx="5798820" cy="2270125"/>
          </a:xfrm>
          <a:custGeom>
            <a:avLst/>
            <a:gdLst/>
            <a:ahLst/>
            <a:cxnLst/>
            <a:rect l="l" t="t" r="r" b="b"/>
            <a:pathLst>
              <a:path w="5798820" h="2270125">
                <a:moveTo>
                  <a:pt x="0" y="0"/>
                </a:moveTo>
                <a:lnTo>
                  <a:pt x="5798820" y="0"/>
                </a:lnTo>
                <a:lnTo>
                  <a:pt x="5798820" y="2269512"/>
                </a:lnTo>
                <a:lnTo>
                  <a:pt x="0" y="2269512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40939" y="4988013"/>
            <a:ext cx="5798820" cy="2270125"/>
          </a:xfrm>
          <a:custGeom>
            <a:avLst/>
            <a:gdLst/>
            <a:ahLst/>
            <a:cxnLst/>
            <a:rect l="l" t="t" r="r" b="b"/>
            <a:pathLst>
              <a:path w="5798820" h="2270125">
                <a:moveTo>
                  <a:pt x="0" y="0"/>
                </a:moveTo>
                <a:lnTo>
                  <a:pt x="5798819" y="0"/>
                </a:lnTo>
                <a:lnTo>
                  <a:pt x="5798819" y="2269513"/>
                </a:lnTo>
                <a:lnTo>
                  <a:pt x="0" y="2269513"/>
                </a:lnTo>
                <a:lnTo>
                  <a:pt x="0" y="0"/>
                </a:lnTo>
                <a:close/>
              </a:path>
            </a:pathLst>
          </a:custGeom>
          <a:ln w="1270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1947" y="1577876"/>
            <a:ext cx="216535" cy="2908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3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4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5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dirty="0">
                <a:solidFill>
                  <a:srgbClr val="000090"/>
                </a:solidFill>
                <a:latin typeface="Courier New"/>
                <a:cs typeface="Courier New"/>
              </a:rPr>
              <a:t>6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4292" y="156928"/>
            <a:ext cx="1817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000090"/>
                </a:solidFill>
                <a:latin typeface="Calibri"/>
                <a:cs typeface="Calibri"/>
              </a:rPr>
              <a:t>CompSci </a:t>
            </a:r>
            <a:r>
              <a:rPr sz="800" spc="0" dirty="0">
                <a:solidFill>
                  <a:srgbClr val="000090"/>
                </a:solidFill>
                <a:latin typeface="Calibri"/>
                <a:cs typeface="Calibri"/>
              </a:rPr>
              <a:t>101 </a:t>
            </a:r>
            <a:r>
              <a:rPr sz="800" spc="-5" dirty="0">
                <a:solidFill>
                  <a:srgbClr val="000090"/>
                </a:solidFill>
                <a:latin typeface="Calibri"/>
                <a:cs typeface="Calibri"/>
              </a:rPr>
              <a:t>-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Principles of</a:t>
            </a:r>
            <a:r>
              <a:rPr sz="800" spc="1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800" spc="5" dirty="0">
                <a:solidFill>
                  <a:srgbClr val="000090"/>
                </a:solidFill>
                <a:latin typeface="Calibri"/>
                <a:cs typeface="Calibri"/>
              </a:rPr>
              <a:t>Programming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D10AA3-BD11-4D73-A37D-C3933883682A}"/>
              </a:ext>
            </a:extLst>
          </p:cNvPr>
          <p:cNvSpPr/>
          <p:nvPr/>
        </p:nvSpPr>
        <p:spPr>
          <a:xfrm>
            <a:off x="8928100" y="1453339"/>
            <a:ext cx="304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1866</Words>
  <Application>Microsoft Office PowerPoint</Application>
  <PresentationFormat>Custom</PresentationFormat>
  <Paragraphs>324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Damir Azhar</cp:lastModifiedBy>
  <cp:revision>7</cp:revision>
  <dcterms:created xsi:type="dcterms:W3CDTF">2020-01-30T01:24:38Z</dcterms:created>
  <dcterms:modified xsi:type="dcterms:W3CDTF">2020-01-30T05:39:44Z</dcterms:modified>
</cp:coreProperties>
</file>