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31"/>
  </p:notesMasterIdLst>
  <p:handoutMasterIdLst>
    <p:handoutMasterId r:id="rId32"/>
  </p:handoutMasterIdLst>
  <p:sldIdLst>
    <p:sldId id="256" r:id="rId2"/>
    <p:sldId id="37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07" r:id="rId12"/>
    <p:sldId id="387" r:id="rId13"/>
    <p:sldId id="388" r:id="rId14"/>
    <p:sldId id="389" r:id="rId15"/>
    <p:sldId id="390" r:id="rId16"/>
    <p:sldId id="399" r:id="rId17"/>
    <p:sldId id="426" r:id="rId18"/>
    <p:sldId id="392" r:id="rId19"/>
    <p:sldId id="394" r:id="rId20"/>
    <p:sldId id="400" r:id="rId21"/>
    <p:sldId id="395" r:id="rId22"/>
    <p:sldId id="401" r:id="rId23"/>
    <p:sldId id="416" r:id="rId24"/>
    <p:sldId id="417" r:id="rId25"/>
    <p:sldId id="418" r:id="rId26"/>
    <p:sldId id="425" r:id="rId27"/>
    <p:sldId id="421" r:id="rId28"/>
    <p:sldId id="422" r:id="rId29"/>
    <p:sldId id="423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FF"/>
    <a:srgbClr val="2214DC"/>
    <a:srgbClr val="D7F7FF"/>
    <a:srgbClr val="E3EBF3"/>
    <a:srgbClr val="E3D9D9"/>
    <a:srgbClr val="D8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29" autoAdjust="0"/>
  </p:normalViewPr>
  <p:slideViewPr>
    <p:cSldViewPr>
      <p:cViewPr varScale="1">
        <p:scale>
          <a:sx n="81" d="100"/>
          <a:sy n="81" d="100"/>
        </p:scale>
        <p:origin x="4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FBC93-25B9-444D-AB33-FB5BE5326080}" type="datetimeFigureOut">
              <a:rPr lang="en-NZ" smtClean="0"/>
              <a:t>31/01/2020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744B1-BB5A-4FFF-9FC1-D9657206DF5C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6162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4E5E-F2C2-41BC-B8A0-92A3E475D9EC}" type="datetimeFigureOut">
              <a:rPr lang="en-NZ" smtClean="0"/>
              <a:t>31/01/2020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43D3-C661-4244-84AB-C965DC249C4D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3663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426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560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820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3699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http://www.coderslexicon.com/building-shapes-with-loops/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299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000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670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The place Geometry Manager is the simplest of the three to use. It places the widget either in absolute or relative terms. </a:t>
            </a:r>
            <a:r>
              <a:rPr lang="en-NZ" smtClean="0"/>
              <a:t>However, it is a pain to use for general placement of widgets, though can be useful in special cases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11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912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552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859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000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0"/>
            <a:ext cx="10064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r>
              <a:rPr lang="en-US" smtClean="0"/>
              <a:t>L25</a:t>
            </a:r>
            <a:endParaRPr lang="en-NZ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2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8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online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72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online image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38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5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1888"/>
            <a:ext cx="4038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68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5883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7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68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28600"/>
            <a:ext cx="7829576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2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95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57250" y="152400"/>
            <a:ext cx="78295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59563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CompSci 101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79388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152400" y="6353175"/>
            <a:ext cx="8640763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152400" y="1143000"/>
            <a:ext cx="8640763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68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1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%22C:/Program%20Files%20(x86)/Notepad++/notepad++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%22C:/Program%20Files%20(x86)/Notepad++/notepad++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%22C:/Program%20Files%20(x86)/Notepad++/notepad++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%22C:/Program%20Files%20(x86)/Notepad++/notepad++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%22C:/Program%20Files%20(x86)/Notepad++/notepad++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COMPSCI 101</a:t>
            </a:r>
            <a:br>
              <a:rPr lang="en-NZ" dirty="0"/>
            </a:br>
            <a:r>
              <a:rPr lang="en-NZ" dirty="0"/>
              <a:t>Principles of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Lecture 25 - Using the Canvas widget to draw rows and columns of shapes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Task:</a:t>
            </a:r>
          </a:p>
          <a:p>
            <a:pPr lvl="1"/>
            <a:r>
              <a:rPr lang="en-NZ" dirty="0" smtClean="0"/>
              <a:t>Complete the following code fragment to print …</a:t>
            </a:r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marL="274638" lvl="1" indent="0">
              <a:buNone/>
            </a:pPr>
            <a:r>
              <a:rPr lang="en-NZ" dirty="0" smtClean="0"/>
              <a:t>								</a:t>
            </a:r>
            <a:endParaRPr lang="en-NZ" dirty="0"/>
          </a:p>
          <a:p>
            <a:pPr lvl="1"/>
            <a:endParaRPr lang="en-NZ" dirty="0" smtClean="0"/>
          </a:p>
          <a:p>
            <a:pPr marL="274638" lvl="1" indent="0">
              <a:buNone/>
            </a:pPr>
            <a:endParaRPr lang="en-NZ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60736" y="1371600"/>
            <a:ext cx="990600" cy="12003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08020" y="2209800"/>
            <a:ext cx="6362700" cy="1569660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US" dirty="0"/>
              <a:t>def print_right_angle_triangle(number_of_rows):</a:t>
            </a:r>
          </a:p>
          <a:p>
            <a:pPr lvl="1"/>
            <a:r>
              <a:rPr lang="en-US" dirty="0"/>
              <a:t>    for row in range(number_of_rows</a:t>
            </a:r>
            <a:r>
              <a:rPr lang="en-US" dirty="0" smtClean="0"/>
              <a:t>):    </a:t>
            </a:r>
            <a:endParaRPr lang="en-US" dirty="0"/>
          </a:p>
          <a:p>
            <a:pPr lvl="1"/>
            <a:r>
              <a:rPr lang="en-US" dirty="0"/>
              <a:t>            </a:t>
            </a:r>
          </a:p>
          <a:p>
            <a:pPr lvl="1"/>
            <a:r>
              <a:rPr lang="en-US" dirty="0"/>
              <a:t>       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         print</a:t>
            </a:r>
            <a:r>
              <a:rPr lang="en-US" dirty="0"/>
              <a:t>()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7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 skeleton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All the programs in this lecture have the following code skeleton.  </a:t>
            </a:r>
          </a:p>
          <a:p>
            <a:pPr lvl="1"/>
            <a:r>
              <a:rPr lang="en-NZ" dirty="0" smtClean="0"/>
              <a:t>The </a:t>
            </a:r>
            <a:r>
              <a:rPr lang="en-NZ" dirty="0" err="1" smtClean="0"/>
              <a:t>draw_shapes</a:t>
            </a:r>
            <a:r>
              <a:rPr lang="en-NZ" dirty="0" smtClean="0"/>
              <a:t>() function is different for each exercise.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57200" y="2667000"/>
            <a:ext cx="5193941" cy="3257302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 err="1" smtClean="0">
                <a:solidFill>
                  <a:srgbClr val="000090"/>
                </a:solidFill>
                <a:latin typeface="Calibri"/>
                <a:cs typeface="Calibri"/>
              </a:rPr>
              <a:t>def</a:t>
            </a: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main():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root = Tk() 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root.title</a:t>
            </a: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("My 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first </a:t>
            </a: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Canvas") </a:t>
            </a:r>
            <a:endParaRPr lang="en-NZ" sz="16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root.geometry</a:t>
            </a: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("400x300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+10+</a:t>
            </a: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20")</a:t>
            </a:r>
            <a:endParaRPr lang="en-NZ" sz="16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a_canvas = Canvas(root</a:t>
            </a: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)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a_canvas.config(background</a:t>
            </a: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="pink")</a:t>
            </a: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NZ" sz="1600" b="1" dirty="0" smtClean="0">
                <a:solidFill>
                  <a:srgbClr val="000090"/>
                </a:solidFill>
                <a:latin typeface="Calibri"/>
                <a:cs typeface="Calibri"/>
              </a:rPr>
              <a:t>#some colour</a:t>
            </a:r>
            <a:endParaRPr lang="en-NZ" sz="16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a_canvas.pack(fill=BOTH, expand = True) 	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NZ" sz="1600" b="1" dirty="0" smtClean="0">
                <a:solidFill>
                  <a:srgbClr val="0000FF"/>
                </a:solidFill>
                <a:latin typeface="Calibri"/>
                <a:cs typeface="Calibri"/>
              </a:rPr>
              <a:t>draw_shapes(</a:t>
            </a:r>
            <a:r>
              <a:rPr lang="en-NZ" sz="1600" b="1" dirty="0">
                <a:solidFill>
                  <a:srgbClr val="FF00FF"/>
                </a:solidFill>
                <a:latin typeface="Calibri"/>
                <a:cs typeface="Calibri"/>
              </a:rPr>
              <a:t>a_canvas</a:t>
            </a:r>
            <a:r>
              <a:rPr lang="en-NZ" sz="1600" b="1" dirty="0" smtClean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lang="en-NZ" sz="1600" b="1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	root.mainloop()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endParaRPr lang="en-NZ" sz="4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600" b="1" dirty="0">
                <a:solidFill>
                  <a:srgbClr val="000090"/>
                </a:solidFill>
                <a:latin typeface="Calibri"/>
                <a:cs typeface="Calibri"/>
              </a:rPr>
              <a:t>main()</a:t>
            </a:r>
            <a:endParaRPr lang="en-NZ" sz="5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</a:t>
            </a:r>
            <a:r>
              <a:rPr lang="en-US" dirty="0" smtClean="0"/>
              <a:t>2D </a:t>
            </a:r>
            <a:r>
              <a:rPr lang="en-US" dirty="0"/>
              <a:t>shapes on a </a:t>
            </a:r>
            <a:r>
              <a:rPr lang="en-US" dirty="0" smtClean="0"/>
              <a:t>Canvas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In order to draw a 2D shape (e.g.  multiples of squares) on a canvas, we need:</a:t>
            </a:r>
          </a:p>
          <a:p>
            <a:pPr lvl="1"/>
            <a:r>
              <a:rPr lang="en-NZ" dirty="0" smtClean="0"/>
              <a:t>The number of rows and number of columns</a:t>
            </a:r>
          </a:p>
          <a:p>
            <a:pPr lvl="1"/>
            <a:r>
              <a:rPr lang="en-NZ" dirty="0" smtClean="0"/>
              <a:t>Size of each square (size=50)</a:t>
            </a:r>
          </a:p>
          <a:p>
            <a:pPr lvl="1"/>
            <a:r>
              <a:rPr lang="en-NZ" dirty="0" smtClean="0"/>
              <a:t>Start point (x_margin, y_margin) = (20, 30)</a:t>
            </a:r>
          </a:p>
          <a:p>
            <a:pPr lvl="1"/>
            <a:r>
              <a:rPr lang="en-NZ" dirty="0" smtClean="0"/>
              <a:t>Nested </a:t>
            </a:r>
            <a:r>
              <a:rPr lang="en-NZ" dirty="0"/>
              <a:t>loops</a:t>
            </a:r>
          </a:p>
          <a:p>
            <a:pPr lvl="1"/>
            <a:r>
              <a:rPr lang="en-NZ" dirty="0" smtClean="0"/>
              <a:t>Coordinates of the top left corner of each square</a:t>
            </a:r>
          </a:p>
          <a:p>
            <a:pPr lvl="2"/>
            <a:r>
              <a:rPr lang="en-NZ" dirty="0" smtClean="0"/>
              <a:t>Example:</a:t>
            </a:r>
          </a:p>
          <a:p>
            <a:pPr lvl="3"/>
            <a:r>
              <a:rPr lang="en-NZ" dirty="0" smtClean="0"/>
              <a:t>1</a:t>
            </a:r>
            <a:r>
              <a:rPr lang="en-NZ" baseline="30000" dirty="0" smtClean="0"/>
              <a:t>st</a:t>
            </a:r>
            <a:r>
              <a:rPr lang="en-NZ" dirty="0" smtClean="0"/>
              <a:t> (20, 30), (70, 30), (120,30) …</a:t>
            </a:r>
          </a:p>
          <a:p>
            <a:pPr lvl="3"/>
            <a:r>
              <a:rPr lang="en-NZ" dirty="0" smtClean="0"/>
              <a:t>2</a:t>
            </a:r>
            <a:r>
              <a:rPr lang="en-NZ" baseline="30000" dirty="0" smtClean="0"/>
              <a:t>nd</a:t>
            </a:r>
            <a:r>
              <a:rPr lang="en-NZ" dirty="0" smtClean="0"/>
              <a:t> (20, 80), (70,80), (120, 80)</a:t>
            </a:r>
          </a:p>
          <a:p>
            <a:pPr lvl="3"/>
            <a:r>
              <a:rPr lang="en-NZ" dirty="0" smtClean="0"/>
              <a:t>…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0257" b="15676"/>
          <a:stretch/>
        </p:blipFill>
        <p:spPr>
          <a:xfrm>
            <a:off x="6403975" y="4624908"/>
            <a:ext cx="2484778" cy="2115165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200061" y="4884926"/>
            <a:ext cx="905631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/>
            <a:r>
              <a:rPr lang="en-US" dirty="0" smtClean="0">
                <a:solidFill>
                  <a:srgbClr val="000090"/>
                </a:solidFill>
              </a:rPr>
              <a:t>(20,30)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1841705"/>
            <a:ext cx="13716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 algn="ctr"/>
            <a:r>
              <a:rPr lang="en-US" dirty="0" smtClean="0">
                <a:solidFill>
                  <a:srgbClr val="000090"/>
                </a:solidFill>
              </a:rPr>
              <a:t>Size of the squares is 50 pixels by 50 pixels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33526" y="4839614"/>
            <a:ext cx="381000" cy="145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5036" y="4243908"/>
            <a:ext cx="905631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/>
            <a:r>
              <a:rPr lang="en-US" dirty="0" smtClean="0">
                <a:solidFill>
                  <a:srgbClr val="000090"/>
                </a:solidFill>
              </a:rPr>
              <a:t>(70,30)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58469" y="4002793"/>
            <a:ext cx="102955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/>
            <a:r>
              <a:rPr lang="en-US" dirty="0" smtClean="0">
                <a:solidFill>
                  <a:srgbClr val="000090"/>
                </a:solidFill>
              </a:rPr>
              <a:t>(120,30)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3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Let’s look at ONE row of the shape FIRST:</a:t>
            </a:r>
          </a:p>
          <a:p>
            <a:pPr lvl="1"/>
            <a:r>
              <a:rPr lang="en-NZ" dirty="0" smtClean="0"/>
              <a:t>x = 20 (starts at 20 on each row)</a:t>
            </a:r>
          </a:p>
          <a:p>
            <a:pPr lvl="2"/>
            <a:r>
              <a:rPr lang="en-NZ" dirty="0" smtClean="0"/>
              <a:t>Coordinates of the first square: (20, 30, 70, 80)</a:t>
            </a:r>
          </a:p>
          <a:p>
            <a:pPr lvl="2"/>
            <a:r>
              <a:rPr lang="en-NZ" dirty="0" smtClean="0"/>
              <a:t>…Second square: (70, 30, 120, 80)</a:t>
            </a:r>
          </a:p>
          <a:p>
            <a:pPr lvl="2"/>
            <a:r>
              <a:rPr lang="en-NZ" dirty="0" smtClean="0"/>
              <a:t>…Third square(120, 30, 170, 80)</a:t>
            </a:r>
          </a:p>
          <a:p>
            <a:pPr lvl="2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85491" y="2669126"/>
            <a:ext cx="4758509" cy="1207981"/>
            <a:chOff x="4161580" y="2525819"/>
            <a:chExt cx="4758509" cy="120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1460" b="66864"/>
            <a:stretch/>
          </p:blipFill>
          <p:spPr>
            <a:xfrm>
              <a:off x="5015519" y="2667000"/>
              <a:ext cx="3904570" cy="1066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161580" y="2927372"/>
              <a:ext cx="905631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marL="0" lvl="5"/>
              <a:r>
                <a:rPr lang="en-US" dirty="0" smtClean="0">
                  <a:solidFill>
                    <a:srgbClr val="000090"/>
                  </a:solidFill>
                </a:rPr>
                <a:t>(20,30)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02004" y="2895151"/>
              <a:ext cx="410700" cy="30524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570612" y="2648965"/>
              <a:ext cx="905631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marL="0" lvl="5"/>
              <a:r>
                <a:rPr lang="en-US" dirty="0" smtClean="0">
                  <a:solidFill>
                    <a:srgbClr val="000090"/>
                  </a:solidFill>
                </a:rPr>
                <a:t>(70,30)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0756" y="2525819"/>
              <a:ext cx="10295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pPr marL="0" lvl="5"/>
              <a:r>
                <a:rPr lang="en-US" dirty="0" smtClean="0">
                  <a:solidFill>
                    <a:srgbClr val="000090"/>
                  </a:solidFill>
                </a:rPr>
                <a:t>(120,30)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9600" y="3953307"/>
            <a:ext cx="8153400" cy="1569660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US" dirty="0" err="1"/>
              <a:t>x_left</a:t>
            </a:r>
            <a:r>
              <a:rPr lang="en-US" dirty="0"/>
              <a:t> = </a:t>
            </a:r>
            <a:r>
              <a:rPr lang="en-US" dirty="0" err="1" smtClean="0"/>
              <a:t>left_hand_side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for j in range(number_of_colums):</a:t>
            </a:r>
          </a:p>
          <a:p>
            <a:pPr lvl="1"/>
            <a:r>
              <a:rPr lang="en-US" dirty="0" smtClean="0"/>
              <a:t>    rect </a:t>
            </a:r>
            <a:r>
              <a:rPr lang="en-US" dirty="0"/>
              <a:t>= (</a:t>
            </a:r>
            <a:r>
              <a:rPr lang="en-US" dirty="0" err="1"/>
              <a:t>x_left</a:t>
            </a:r>
            <a:r>
              <a:rPr lang="en-US" dirty="0"/>
              <a:t>, </a:t>
            </a:r>
            <a:r>
              <a:rPr lang="en-US" dirty="0" err="1"/>
              <a:t>y_down</a:t>
            </a:r>
            <a:r>
              <a:rPr lang="en-US" dirty="0"/>
              <a:t> , </a:t>
            </a:r>
            <a:r>
              <a:rPr lang="en-US" dirty="0" err="1"/>
              <a:t>x_left</a:t>
            </a:r>
            <a:r>
              <a:rPr lang="en-US" dirty="0"/>
              <a:t> + </a:t>
            </a:r>
            <a:r>
              <a:rPr lang="en-US" dirty="0" smtClean="0"/>
              <a:t>size, </a:t>
            </a:r>
            <a:r>
              <a:rPr lang="en-US" dirty="0" err="1"/>
              <a:t>y_down</a:t>
            </a:r>
            <a:r>
              <a:rPr lang="en-US" dirty="0"/>
              <a:t>  + </a:t>
            </a:r>
            <a:r>
              <a:rPr lang="en-US" dirty="0" smtClean="0"/>
              <a:t>size)</a:t>
            </a:r>
            <a:endParaRPr lang="en-US" dirty="0"/>
          </a:p>
          <a:p>
            <a:pPr lvl="1"/>
            <a:r>
              <a:rPr lang="en-US" dirty="0" smtClean="0"/>
              <a:t>    a_canvas.create_rectangle(rect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    </a:t>
            </a:r>
            <a:r>
              <a:rPr lang="en-US" dirty="0" err="1"/>
              <a:t>x_left</a:t>
            </a:r>
            <a:r>
              <a:rPr lang="en-US" dirty="0"/>
              <a:t> += size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91780" y="5784850"/>
            <a:ext cx="3094420" cy="571500"/>
          </a:xfrm>
          <a:prstGeom prst="wedgeRectCallout">
            <a:avLst>
              <a:gd name="adj1" fmla="val -23325"/>
              <a:gd name="adj2" fmla="val -898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modify x-coordinate of  the square in each iteration</a:t>
            </a:r>
            <a:endParaRPr lang="en-NZ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4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Drawing … on a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Now, we look at the entire shape.  We need nested loops!</a:t>
            </a:r>
          </a:p>
          <a:p>
            <a:r>
              <a:rPr lang="en-NZ" dirty="0" smtClean="0"/>
              <a:t>The outer </a:t>
            </a:r>
            <a:r>
              <a:rPr lang="en-NZ" smtClean="0"/>
              <a:t>loop iterates </a:t>
            </a:r>
            <a:r>
              <a:rPr lang="en-NZ" dirty="0" smtClean="0"/>
              <a:t>number of rows. </a:t>
            </a:r>
          </a:p>
          <a:p>
            <a:pPr lvl="1"/>
            <a:r>
              <a:rPr lang="en-NZ" dirty="0" smtClean="0"/>
              <a:t>1</a:t>
            </a:r>
            <a:r>
              <a:rPr lang="en-NZ" baseline="30000" dirty="0" smtClean="0"/>
              <a:t>st</a:t>
            </a:r>
            <a:r>
              <a:rPr lang="en-NZ" dirty="0" smtClean="0"/>
              <a:t> row : coordinate of the top left corner: (20, </a:t>
            </a:r>
            <a:r>
              <a:rPr lang="en-NZ" b="1" u="sng" dirty="0" smtClean="0"/>
              <a:t>30</a:t>
            </a:r>
            <a:r>
              <a:rPr lang="en-NZ" dirty="0" smtClean="0"/>
              <a:t>) and the next one is (70, </a:t>
            </a:r>
            <a:r>
              <a:rPr lang="en-NZ" b="1" u="sng" dirty="0" smtClean="0"/>
              <a:t>30</a:t>
            </a:r>
            <a:r>
              <a:rPr lang="en-NZ" dirty="0" smtClean="0"/>
              <a:t>) and (120, 30) …</a:t>
            </a:r>
          </a:p>
          <a:p>
            <a:pPr lvl="1"/>
            <a:r>
              <a:rPr lang="en-NZ" dirty="0" smtClean="0"/>
              <a:t>2</a:t>
            </a:r>
            <a:r>
              <a:rPr lang="en-NZ" baseline="30000" dirty="0" smtClean="0"/>
              <a:t>nd</a:t>
            </a:r>
            <a:r>
              <a:rPr lang="en-NZ" dirty="0" smtClean="0"/>
              <a:t> row: </a:t>
            </a:r>
            <a:r>
              <a:rPr lang="en-NZ" dirty="0"/>
              <a:t>coordinate of the top left corner: (20, </a:t>
            </a:r>
            <a:r>
              <a:rPr lang="en-NZ" b="1" u="sng" dirty="0" smtClean="0"/>
              <a:t>80</a:t>
            </a:r>
            <a:r>
              <a:rPr lang="en-NZ" dirty="0"/>
              <a:t>) and the next one is (70, </a:t>
            </a:r>
            <a:r>
              <a:rPr lang="en-NZ" b="1" u="sng" dirty="0" smtClean="0"/>
              <a:t>80</a:t>
            </a:r>
            <a:r>
              <a:rPr lang="en-NZ" dirty="0"/>
              <a:t>) and (120, </a:t>
            </a:r>
            <a:r>
              <a:rPr lang="en-NZ" dirty="0" smtClean="0"/>
              <a:t>80</a:t>
            </a:r>
            <a:r>
              <a:rPr lang="en-NZ" dirty="0"/>
              <a:t>) </a:t>
            </a:r>
            <a:r>
              <a:rPr lang="en-NZ" dirty="0" smtClean="0"/>
              <a:t>…</a:t>
            </a:r>
          </a:p>
          <a:p>
            <a:pPr lvl="1"/>
            <a:r>
              <a:rPr lang="en-NZ" dirty="0" smtClean="0"/>
              <a:t>3</a:t>
            </a:r>
            <a:r>
              <a:rPr lang="en-NZ" baseline="30000" dirty="0" smtClean="0"/>
              <a:t>rd</a:t>
            </a:r>
            <a:r>
              <a:rPr lang="en-NZ" dirty="0" smtClean="0"/>
              <a:t> row: </a:t>
            </a:r>
            <a:r>
              <a:rPr lang="en-NZ" dirty="0"/>
              <a:t>: coordinate of the top left corner: (20, </a:t>
            </a:r>
            <a:r>
              <a:rPr lang="en-NZ" b="1" u="sng" dirty="0" smtClean="0"/>
              <a:t>130</a:t>
            </a:r>
            <a:r>
              <a:rPr lang="en-NZ" dirty="0"/>
              <a:t>) and the next one is (70, </a:t>
            </a:r>
            <a:r>
              <a:rPr lang="en-NZ" b="1" u="sng" dirty="0" smtClean="0"/>
              <a:t>130</a:t>
            </a:r>
            <a:r>
              <a:rPr lang="en-NZ" dirty="0"/>
              <a:t>) and (120, </a:t>
            </a:r>
            <a:r>
              <a:rPr lang="en-NZ" dirty="0" smtClean="0"/>
              <a:t>130</a:t>
            </a:r>
            <a:r>
              <a:rPr lang="en-NZ" dirty="0"/>
              <a:t>) </a:t>
            </a:r>
            <a:r>
              <a:rPr lang="en-NZ" dirty="0" smtClean="0"/>
              <a:t>…</a:t>
            </a:r>
          </a:p>
          <a:p>
            <a:pPr lvl="1"/>
            <a:r>
              <a:rPr lang="en-NZ" dirty="0" smtClean="0"/>
              <a:t>…</a:t>
            </a:r>
          </a:p>
          <a:p>
            <a:pPr lvl="2"/>
            <a:endParaRPr lang="en-NZ" dirty="0" smtClean="0"/>
          </a:p>
          <a:p>
            <a:pPr lvl="1"/>
            <a:endParaRPr lang="en-NZ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0257" b="15676"/>
          <a:stretch/>
        </p:blipFill>
        <p:spPr>
          <a:xfrm>
            <a:off x="6403975" y="4613684"/>
            <a:ext cx="2484778" cy="2115165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284839" y="4880384"/>
            <a:ext cx="905631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/>
            <a:r>
              <a:rPr lang="en-US" dirty="0" smtClean="0">
                <a:solidFill>
                  <a:srgbClr val="000090"/>
                </a:solidFill>
              </a:rPr>
              <a:t>(20,30)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18304" y="4835072"/>
            <a:ext cx="381000" cy="145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4318" y="5316687"/>
            <a:ext cx="905631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/>
            <a:r>
              <a:rPr lang="en-US" dirty="0" smtClean="0">
                <a:solidFill>
                  <a:srgbClr val="000090"/>
                </a:solidFill>
              </a:rPr>
              <a:t>(20,80)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4799" y="5752350"/>
            <a:ext cx="995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/>
            <a:r>
              <a:rPr lang="en-US" dirty="0" smtClean="0">
                <a:solidFill>
                  <a:srgbClr val="000090"/>
                </a:solidFill>
              </a:rPr>
              <a:t>(20,130)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7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Drawing … on a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We put them together:</a:t>
            </a:r>
            <a:endParaRPr lang="en-NZ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452712" y="3575438"/>
            <a:ext cx="7567201" cy="2800767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NZ" dirty="0" smtClean="0"/>
              <a:t>for </a:t>
            </a:r>
            <a:r>
              <a:rPr lang="en-NZ" dirty="0" err="1"/>
              <a:t>i</a:t>
            </a:r>
            <a:r>
              <a:rPr lang="en-NZ" dirty="0"/>
              <a:t> in range(</a:t>
            </a:r>
            <a:r>
              <a:rPr lang="en-NZ" dirty="0" err="1"/>
              <a:t>number_of_rows</a:t>
            </a:r>
            <a:r>
              <a:rPr lang="en-NZ" dirty="0"/>
              <a:t>):</a:t>
            </a:r>
          </a:p>
          <a:p>
            <a:pPr lvl="1"/>
            <a:r>
              <a:rPr lang="en-NZ" dirty="0" smtClean="0"/>
              <a:t>  </a:t>
            </a:r>
            <a:r>
              <a:rPr lang="en-NZ" dirty="0" err="1" smtClean="0"/>
              <a:t>x_left</a:t>
            </a:r>
            <a:r>
              <a:rPr lang="en-NZ" dirty="0" smtClean="0"/>
              <a:t> </a:t>
            </a:r>
            <a:r>
              <a:rPr lang="en-NZ" dirty="0"/>
              <a:t>= </a:t>
            </a:r>
            <a:r>
              <a:rPr lang="en-NZ" dirty="0" err="1"/>
              <a:t>left_hand_side</a:t>
            </a:r>
            <a:endParaRPr lang="en-NZ" dirty="0"/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 </a:t>
            </a:r>
          </a:p>
          <a:p>
            <a:pPr lvl="1"/>
            <a:endParaRPr lang="en-NZ" dirty="0"/>
          </a:p>
          <a:p>
            <a:pPr lvl="1"/>
            <a:r>
              <a:rPr lang="en-NZ" dirty="0" smtClean="0"/>
              <a:t>  for </a:t>
            </a:r>
            <a:r>
              <a:rPr lang="en-NZ" dirty="0"/>
              <a:t>j in range(</a:t>
            </a:r>
            <a:r>
              <a:rPr lang="en-NZ" dirty="0" err="1"/>
              <a:t>number_of_columns</a:t>
            </a:r>
            <a:r>
              <a:rPr lang="en-NZ" dirty="0"/>
              <a:t>):</a:t>
            </a:r>
          </a:p>
          <a:p>
            <a:pPr lvl="1"/>
            <a:r>
              <a:rPr lang="en-NZ" dirty="0" smtClean="0"/>
              <a:t>    </a:t>
            </a:r>
            <a:r>
              <a:rPr lang="en-NZ" dirty="0" err="1" smtClean="0"/>
              <a:t>rect</a:t>
            </a:r>
            <a:r>
              <a:rPr lang="en-NZ" dirty="0" smtClean="0"/>
              <a:t> </a:t>
            </a:r>
            <a:r>
              <a:rPr lang="en-NZ" dirty="0"/>
              <a:t>= (</a:t>
            </a:r>
            <a:r>
              <a:rPr lang="en-NZ" dirty="0" err="1"/>
              <a:t>x_left</a:t>
            </a:r>
            <a:r>
              <a:rPr lang="en-NZ" dirty="0"/>
              <a:t>, </a:t>
            </a:r>
            <a:r>
              <a:rPr lang="en-NZ" dirty="0" err="1"/>
              <a:t>y_down</a:t>
            </a:r>
            <a:r>
              <a:rPr lang="en-NZ" dirty="0"/>
              <a:t>, </a:t>
            </a:r>
            <a:r>
              <a:rPr lang="en-NZ" dirty="0" err="1"/>
              <a:t>x_left</a:t>
            </a:r>
            <a:r>
              <a:rPr lang="en-NZ" dirty="0"/>
              <a:t> + size, </a:t>
            </a:r>
            <a:r>
              <a:rPr lang="en-NZ" dirty="0" err="1"/>
              <a:t>y_down</a:t>
            </a:r>
            <a:r>
              <a:rPr lang="en-NZ" dirty="0"/>
              <a:t> + size)</a:t>
            </a:r>
          </a:p>
          <a:p>
            <a:pPr lvl="1"/>
            <a:r>
              <a:rPr lang="en-NZ" dirty="0" smtClean="0"/>
              <a:t>    </a:t>
            </a:r>
            <a:r>
              <a:rPr lang="en-NZ" dirty="0" err="1" smtClean="0"/>
              <a:t>a_canvas.create_rectangle</a:t>
            </a:r>
            <a:r>
              <a:rPr lang="en-NZ" dirty="0" smtClean="0"/>
              <a:t>(</a:t>
            </a:r>
            <a:r>
              <a:rPr lang="en-NZ" dirty="0" err="1" smtClean="0"/>
              <a:t>rect</a:t>
            </a:r>
            <a:r>
              <a:rPr lang="en-NZ" dirty="0"/>
              <a:t>)</a:t>
            </a:r>
          </a:p>
          <a:p>
            <a:pPr lvl="1"/>
            <a:r>
              <a:rPr lang="en-NZ" dirty="0" smtClean="0"/>
              <a:t>    </a:t>
            </a:r>
            <a:r>
              <a:rPr lang="en-NZ" dirty="0" err="1" smtClean="0"/>
              <a:t>x_left</a:t>
            </a:r>
            <a:r>
              <a:rPr lang="en-NZ" dirty="0" smtClean="0"/>
              <a:t> </a:t>
            </a:r>
            <a:r>
              <a:rPr lang="en-NZ" dirty="0"/>
              <a:t>+= size</a:t>
            </a:r>
          </a:p>
          <a:p>
            <a:pPr lvl="1"/>
            <a:r>
              <a:rPr lang="en-NZ" dirty="0"/>
              <a:t>			</a:t>
            </a:r>
          </a:p>
          <a:p>
            <a:pPr lvl="1"/>
            <a:r>
              <a:rPr lang="en-NZ" dirty="0" smtClean="0"/>
              <a:t>  </a:t>
            </a:r>
            <a:r>
              <a:rPr lang="en-NZ" dirty="0" err="1" smtClean="0"/>
              <a:t>y_down</a:t>
            </a:r>
            <a:r>
              <a:rPr lang="en-NZ" dirty="0" smtClean="0"/>
              <a:t> </a:t>
            </a:r>
            <a:r>
              <a:rPr lang="en-NZ" dirty="0"/>
              <a:t>+= size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33400" y="2999821"/>
            <a:ext cx="1580140" cy="381000"/>
          </a:xfrm>
          <a:prstGeom prst="wedgeRectCallout">
            <a:avLst>
              <a:gd name="adj1" fmla="val 27421"/>
              <a:gd name="adj2" fmla="val 910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Outer loop:</a:t>
            </a:r>
            <a:endParaRPr lang="en-NZ" dirty="0"/>
          </a:p>
        </p:txBody>
      </p:sp>
      <p:sp>
        <p:nvSpPr>
          <p:cNvPr id="8" name="Rectangular Callout 7"/>
          <p:cNvSpPr/>
          <p:nvPr/>
        </p:nvSpPr>
        <p:spPr>
          <a:xfrm>
            <a:off x="7010400" y="5400747"/>
            <a:ext cx="1580140" cy="381000"/>
          </a:xfrm>
          <a:prstGeom prst="wedgeRectCallout">
            <a:avLst>
              <a:gd name="adj1" fmla="val -56265"/>
              <a:gd name="adj2" fmla="val 61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Inner loop:</a:t>
            </a:r>
            <a:endParaRPr lang="en-NZ" dirty="0"/>
          </a:p>
        </p:txBody>
      </p:sp>
      <p:sp>
        <p:nvSpPr>
          <p:cNvPr id="9" name="Rectangular Callout 8"/>
          <p:cNvSpPr/>
          <p:nvPr/>
        </p:nvSpPr>
        <p:spPr>
          <a:xfrm>
            <a:off x="0" y="4276620"/>
            <a:ext cx="2428262" cy="576090"/>
          </a:xfrm>
          <a:prstGeom prst="wedgeRectCallout">
            <a:avLst>
              <a:gd name="adj1" fmla="val 38641"/>
              <a:gd name="adj2" fmla="val -628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reset the starting position of each row</a:t>
            </a:r>
            <a:endParaRPr lang="en-NZ" dirty="0"/>
          </a:p>
        </p:txBody>
      </p:sp>
      <p:sp>
        <p:nvSpPr>
          <p:cNvPr id="10" name="Rectangular Callout 9"/>
          <p:cNvSpPr/>
          <p:nvPr/>
        </p:nvSpPr>
        <p:spPr>
          <a:xfrm>
            <a:off x="3962400" y="5845819"/>
            <a:ext cx="2006128" cy="576090"/>
          </a:xfrm>
          <a:prstGeom prst="wedgeRectCallout">
            <a:avLst>
              <a:gd name="adj1" fmla="val -57428"/>
              <a:gd name="adj2" fmla="val -13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adjust the y coordinates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349496"/>
            <a:ext cx="525780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Set up all the variables needed for the nested loop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dictates how many rows: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Set everything up ready for drawing the row</a:t>
            </a:r>
            <a:endParaRPr lang="en-US" dirty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handles one single row: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	draw a single shape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	change the x value to move along the row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change the y value ready for the next row down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6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88932"/>
              </p:ext>
            </p:extLst>
          </p:nvPr>
        </p:nvGraphicFramePr>
        <p:xfrm>
          <a:off x="2285999" y="1421018"/>
          <a:ext cx="6612591" cy="2468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4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4441">
                <a:tc>
                  <a:txBody>
                    <a:bodyPr/>
                    <a:lstStyle/>
                    <a:p>
                      <a:r>
                        <a:rPr lang="en-NZ" sz="1600" b="0" dirty="0" smtClean="0"/>
                        <a:t>(20,30)</a:t>
                      </a:r>
                    </a:p>
                    <a:p>
                      <a:r>
                        <a:rPr lang="en-NZ" sz="1600" b="0" dirty="0" err="1" smtClean="0"/>
                        <a:t>x_left</a:t>
                      </a:r>
                      <a:r>
                        <a:rPr lang="en-NZ" sz="1600" b="0" dirty="0" smtClean="0"/>
                        <a:t> = </a:t>
                      </a:r>
                      <a:r>
                        <a:rPr lang="en-NZ" sz="1600" b="0" dirty="0" err="1" smtClean="0"/>
                        <a:t>left_hand_side</a:t>
                      </a:r>
                      <a:endParaRPr lang="en-N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b="0" dirty="0" smtClean="0"/>
                        <a:t>(70,</a:t>
                      </a:r>
                      <a:r>
                        <a:rPr lang="en-NZ" sz="1600" b="0" baseline="0" dirty="0" smtClean="0"/>
                        <a:t> 30)</a:t>
                      </a:r>
                    </a:p>
                    <a:p>
                      <a:r>
                        <a:rPr lang="en-NZ" sz="1600" b="0" baseline="0" dirty="0" err="1" smtClean="0"/>
                        <a:t>x_left</a:t>
                      </a:r>
                      <a:r>
                        <a:rPr lang="en-NZ" sz="1600" b="0" baseline="0" dirty="0" smtClean="0"/>
                        <a:t> += size</a:t>
                      </a:r>
                    </a:p>
                    <a:p>
                      <a:r>
                        <a:rPr lang="en-NZ" sz="1600" b="0" baseline="0" dirty="0" smtClean="0"/>
                        <a:t>y no change</a:t>
                      </a:r>
                      <a:endParaRPr lang="en-NZ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b="0" dirty="0" smtClean="0"/>
                        <a:t>(120,</a:t>
                      </a:r>
                      <a:r>
                        <a:rPr lang="en-NZ" sz="1600" b="0" baseline="0" dirty="0" smtClean="0"/>
                        <a:t> 30)</a:t>
                      </a:r>
                    </a:p>
                    <a:p>
                      <a:r>
                        <a:rPr lang="en-NZ" sz="1600" b="0" baseline="0" dirty="0" err="1" smtClean="0"/>
                        <a:t>x_left</a:t>
                      </a:r>
                      <a:r>
                        <a:rPr lang="en-NZ" sz="1600" b="0" baseline="0" dirty="0" smtClean="0"/>
                        <a:t> += size</a:t>
                      </a:r>
                    </a:p>
                    <a:p>
                      <a:r>
                        <a:rPr lang="en-NZ" sz="1600" b="0" baseline="0" dirty="0" smtClean="0"/>
                        <a:t>y no change</a:t>
                      </a:r>
                      <a:endParaRPr lang="en-NZ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41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(20,80)</a:t>
                      </a:r>
                    </a:p>
                    <a:p>
                      <a:r>
                        <a:rPr lang="en-NZ" sz="1600" dirty="0" err="1" smtClean="0"/>
                        <a:t>x_left</a:t>
                      </a:r>
                      <a:r>
                        <a:rPr lang="en-NZ" sz="1600" dirty="0" smtClean="0"/>
                        <a:t> = </a:t>
                      </a:r>
                      <a:r>
                        <a:rPr lang="en-NZ" sz="1600" dirty="0" err="1" smtClean="0"/>
                        <a:t>left_hand_side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(70,</a:t>
                      </a:r>
                      <a:r>
                        <a:rPr lang="en-NZ" sz="1600" baseline="0" dirty="0" smtClean="0"/>
                        <a:t> 80)</a:t>
                      </a:r>
                    </a:p>
                    <a:p>
                      <a:r>
                        <a:rPr lang="en-NZ" sz="1600" b="0" baseline="0" dirty="0" err="1" smtClean="0"/>
                        <a:t>x_left</a:t>
                      </a:r>
                      <a:r>
                        <a:rPr lang="en-NZ" sz="1600" b="0" baseline="0" dirty="0" smtClean="0"/>
                        <a:t> += size</a:t>
                      </a:r>
                    </a:p>
                    <a:p>
                      <a:r>
                        <a:rPr lang="en-NZ" sz="1600" baseline="0" dirty="0" smtClean="0"/>
                        <a:t>y no change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(120,</a:t>
                      </a:r>
                      <a:r>
                        <a:rPr lang="en-NZ" sz="1600" baseline="0" dirty="0" smtClean="0"/>
                        <a:t> 80)</a:t>
                      </a:r>
                    </a:p>
                    <a:p>
                      <a:r>
                        <a:rPr lang="en-NZ" sz="1600" b="0" baseline="0" dirty="0" err="1" smtClean="0"/>
                        <a:t>x_left</a:t>
                      </a:r>
                      <a:r>
                        <a:rPr lang="en-NZ" sz="1600" b="0" baseline="0" dirty="0" smtClean="0"/>
                        <a:t> += size</a:t>
                      </a:r>
                    </a:p>
                    <a:p>
                      <a:r>
                        <a:rPr lang="en-NZ" sz="1600" baseline="0" dirty="0" smtClean="0"/>
                        <a:t>y no change</a:t>
                      </a:r>
                      <a:endParaRPr lang="en-NZ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41"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(20,130)</a:t>
                      </a:r>
                    </a:p>
                    <a:p>
                      <a:r>
                        <a:rPr lang="en-NZ" sz="1600" dirty="0" err="1" smtClean="0"/>
                        <a:t>x_left</a:t>
                      </a:r>
                      <a:r>
                        <a:rPr lang="en-NZ" sz="1600" dirty="0" smtClean="0"/>
                        <a:t> = </a:t>
                      </a:r>
                      <a:r>
                        <a:rPr lang="en-NZ" sz="1600" dirty="0" err="1" smtClean="0"/>
                        <a:t>left_hand_side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(70,</a:t>
                      </a:r>
                      <a:r>
                        <a:rPr lang="en-NZ" sz="1600" baseline="0" dirty="0" smtClean="0"/>
                        <a:t> 130)</a:t>
                      </a:r>
                    </a:p>
                    <a:p>
                      <a:r>
                        <a:rPr lang="en-NZ" sz="1600" b="0" baseline="0" dirty="0" err="1" smtClean="0"/>
                        <a:t>x_left</a:t>
                      </a:r>
                      <a:r>
                        <a:rPr lang="en-NZ" sz="1600" b="0" baseline="0" dirty="0" smtClean="0"/>
                        <a:t> += size</a:t>
                      </a:r>
                    </a:p>
                    <a:p>
                      <a:r>
                        <a:rPr lang="en-NZ" sz="1600" baseline="0" dirty="0" smtClean="0"/>
                        <a:t>y no change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 smtClean="0"/>
                        <a:t>(120,</a:t>
                      </a:r>
                      <a:r>
                        <a:rPr lang="en-NZ" sz="1600" baseline="0" dirty="0" smtClean="0"/>
                        <a:t> 130)</a:t>
                      </a:r>
                    </a:p>
                    <a:p>
                      <a:r>
                        <a:rPr lang="en-NZ" sz="1600" b="0" baseline="0" dirty="0" err="1" smtClean="0"/>
                        <a:t>x_left</a:t>
                      </a:r>
                      <a:r>
                        <a:rPr lang="en-NZ" sz="1600" b="0" baseline="0" dirty="0" smtClean="0"/>
                        <a:t> += size</a:t>
                      </a:r>
                    </a:p>
                    <a:p>
                      <a:r>
                        <a:rPr lang="en-NZ" sz="1600" baseline="0" dirty="0" smtClean="0"/>
                        <a:t>y no change</a:t>
                      </a:r>
                      <a:endParaRPr lang="en-NZ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Drawing … on a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Algorithm:</a:t>
            </a:r>
            <a:endParaRPr lang="en-NZ" dirty="0"/>
          </a:p>
        </p:txBody>
      </p:sp>
      <p:sp>
        <p:nvSpPr>
          <p:cNvPr id="7" name="Rectangular Callout 6"/>
          <p:cNvSpPr/>
          <p:nvPr/>
        </p:nvSpPr>
        <p:spPr>
          <a:xfrm>
            <a:off x="152400" y="2496409"/>
            <a:ext cx="1856870" cy="381000"/>
          </a:xfrm>
          <a:prstGeom prst="wedgeRectCallout">
            <a:avLst>
              <a:gd name="adj1" fmla="val 60346"/>
              <a:gd name="adj2" fmla="val -207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err="1"/>
              <a:t>y_down</a:t>
            </a:r>
            <a:r>
              <a:rPr lang="en-NZ" dirty="0"/>
              <a:t> += size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64257" y="1336451"/>
            <a:ext cx="1783378" cy="850489"/>
          </a:xfrm>
          <a:prstGeom prst="wedgeRectCallout">
            <a:avLst>
              <a:gd name="adj1" fmla="val 54872"/>
              <a:gd name="adj2" fmla="val 110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reset the starting position of each row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684660" y="4114800"/>
            <a:ext cx="5257800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Set up all the variables needed for the nested loop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dictates how many rows: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Set everything up ready for drawing the row</a:t>
            </a:r>
            <a:endParaRPr lang="en-US" dirty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handles one single row: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	draw a single shape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	change the x value to move along the row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change the y value ready for the next row down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52400" y="3079850"/>
            <a:ext cx="1829686" cy="381000"/>
          </a:xfrm>
          <a:prstGeom prst="wedgeRectCallout">
            <a:avLst>
              <a:gd name="adj1" fmla="val 60346"/>
              <a:gd name="adj2" fmla="val -207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err="1"/>
              <a:t>y_down</a:t>
            </a:r>
            <a:r>
              <a:rPr lang="en-NZ" dirty="0"/>
              <a:t> += size</a:t>
            </a:r>
          </a:p>
        </p:txBody>
      </p:sp>
      <p:sp>
        <p:nvSpPr>
          <p:cNvPr id="15" name="Rounded Rectangle 14">
            <a:hlinkClick r:id="rId2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6" name="Rectangular Callout 15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Example03.py</a:t>
            </a:r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3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Quizzes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Consider the following </a:t>
            </a:r>
            <a:r>
              <a:rPr lang="en-NZ" smtClean="0"/>
              <a:t>code fragment: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799" t="30295" r="36982" b="35222"/>
          <a:stretch/>
        </p:blipFill>
        <p:spPr>
          <a:xfrm>
            <a:off x="6857067" y="677666"/>
            <a:ext cx="2005716" cy="152608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" y="2460624"/>
            <a:ext cx="6864350" cy="2797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2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4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What should we do in order to draw the following shapes?</a:t>
            </a:r>
          </a:p>
          <a:p>
            <a:pPr lvl="1"/>
            <a:r>
              <a:rPr lang="en-NZ" dirty="0" smtClean="0"/>
              <a:t>First row: </a:t>
            </a:r>
          </a:p>
          <a:p>
            <a:pPr lvl="2"/>
            <a:r>
              <a:rPr lang="en-NZ" dirty="0" smtClean="0"/>
              <a:t>Fill, draw, fill, draw…</a:t>
            </a:r>
          </a:p>
          <a:p>
            <a:pPr lvl="1"/>
            <a:r>
              <a:rPr lang="en-NZ" dirty="0" smtClean="0"/>
              <a:t>Second row:</a:t>
            </a:r>
          </a:p>
          <a:p>
            <a:pPr lvl="2"/>
            <a:r>
              <a:rPr lang="en-NZ" dirty="0" smtClean="0"/>
              <a:t>Draw, fill, draw, fill …</a:t>
            </a:r>
          </a:p>
          <a:p>
            <a:pPr lvl="1"/>
            <a:r>
              <a:rPr lang="en-NZ" dirty="0" smtClean="0"/>
              <a:t>Third row</a:t>
            </a:r>
          </a:p>
          <a:p>
            <a:pPr lvl="2"/>
            <a:r>
              <a:rPr lang="en-NZ" dirty="0"/>
              <a:t>Fill, draw, fill, draw…</a:t>
            </a:r>
          </a:p>
          <a:p>
            <a:pPr lvl="2"/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8478" b="13817"/>
          <a:stretch/>
        </p:blipFill>
        <p:spPr>
          <a:xfrm>
            <a:off x="5806094" y="1789687"/>
            <a:ext cx="2194906" cy="1867913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76400" y="4228087"/>
            <a:ext cx="6844506" cy="584775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US" dirty="0"/>
              <a:t>rect = (x_left, y_down, x_left + size, y_down + size)</a:t>
            </a:r>
          </a:p>
          <a:p>
            <a:pPr lvl="1"/>
            <a:r>
              <a:rPr lang="en-US" dirty="0" smtClean="0"/>
              <a:t>a_canvas.create_rectangle(rect</a:t>
            </a:r>
            <a:r>
              <a:rPr lang="en-US" dirty="0"/>
              <a:t>, fill="blue")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79388" y="5531400"/>
            <a:ext cx="7288212" cy="584775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US" dirty="0"/>
              <a:t>rect = (x_left, y_down, x_left + size, y_down + </a:t>
            </a:r>
            <a:r>
              <a:rPr lang="en-US" dirty="0" smtClean="0"/>
              <a:t>size)</a:t>
            </a:r>
          </a:p>
          <a:p>
            <a:pPr lvl="1"/>
            <a:r>
              <a:rPr lang="en-US" dirty="0" err="1" smtClean="0"/>
              <a:t>a_canvas.create_rectangle</a:t>
            </a:r>
            <a:r>
              <a:rPr lang="en-US" dirty="0" smtClean="0"/>
              <a:t>(</a:t>
            </a:r>
            <a:r>
              <a:rPr lang="en-US" dirty="0" err="1" smtClean="0"/>
              <a:t>rect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705276" y="4955310"/>
            <a:ext cx="2362524" cy="576090"/>
          </a:xfrm>
          <a:prstGeom prst="wedgeRectCallout">
            <a:avLst>
              <a:gd name="adj1" fmla="val -18551"/>
              <a:gd name="adj2" fmla="val -72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Command to create the filled square</a:t>
            </a:r>
            <a:endParaRPr lang="en-NZ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6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4) Drawing </a:t>
            </a:r>
            <a:r>
              <a:rPr lang="en-NZ" dirty="0"/>
              <a:t>… on a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Using a Boolean variable</a:t>
            </a:r>
          </a:p>
          <a:p>
            <a:pPr lvl="1"/>
            <a:r>
              <a:rPr lang="en-NZ" dirty="0" smtClean="0"/>
              <a:t>First row: </a:t>
            </a:r>
          </a:p>
          <a:p>
            <a:pPr lvl="2"/>
            <a:r>
              <a:rPr lang="en-NZ" dirty="0" smtClean="0"/>
              <a:t>True, False, True, False…</a:t>
            </a:r>
          </a:p>
          <a:p>
            <a:pPr lvl="1"/>
            <a:r>
              <a:rPr lang="en-NZ" dirty="0" smtClean="0"/>
              <a:t>Second row:</a:t>
            </a:r>
          </a:p>
          <a:p>
            <a:pPr lvl="2"/>
            <a:r>
              <a:rPr lang="en-NZ" dirty="0" smtClean="0"/>
              <a:t>False, True, False, True…</a:t>
            </a:r>
          </a:p>
          <a:p>
            <a:pPr lvl="1"/>
            <a:r>
              <a:rPr lang="en-NZ" dirty="0" smtClean="0"/>
              <a:t>Third row</a:t>
            </a:r>
          </a:p>
          <a:p>
            <a:pPr lvl="2"/>
            <a:r>
              <a:rPr lang="en-NZ" dirty="0"/>
              <a:t>True, False, True, False</a:t>
            </a:r>
            <a:r>
              <a:rPr lang="en-NZ" dirty="0" smtClean="0"/>
              <a:t>…</a:t>
            </a:r>
            <a:endParaRPr lang="en-NZ" dirty="0"/>
          </a:p>
        </p:txBody>
      </p:sp>
      <p:grpSp>
        <p:nvGrpSpPr>
          <p:cNvPr id="32" name="Group 31"/>
          <p:cNvGrpSpPr/>
          <p:nvPr/>
        </p:nvGrpSpPr>
        <p:grpSpPr>
          <a:xfrm>
            <a:off x="4117975" y="3276600"/>
            <a:ext cx="4572000" cy="2590801"/>
            <a:chOff x="3886200" y="1676399"/>
            <a:chExt cx="4572000" cy="25908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-1" r="22360" b="45347"/>
            <a:stretch/>
          </p:blipFill>
          <p:spPr>
            <a:xfrm>
              <a:off x="3886200" y="1676399"/>
              <a:ext cx="4572000" cy="2590801"/>
            </a:xfrm>
            <a:prstGeom prst="rect">
              <a:avLst/>
            </a:prstGeom>
            <a:ln>
              <a:solidFill>
                <a:srgbClr val="000090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4175124" y="25908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25908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2876" y="262306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82751" y="323266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2495" y="322907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75124" y="380416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99420" y="380416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83050" y="322907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51039" y="380416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35279" y="378510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61620" y="262306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True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2118" y="2450068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72266" y="3045296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5037" y="3052481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0150" y="3056074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34857" y="3060343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1791" y="2446475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86464" y="2432529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718540" y="3627575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02228" y="3627575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86464" y="3627575"/>
              <a:ext cx="728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b="1" dirty="0" smtClean="0">
                  <a:solidFill>
                    <a:srgbClr val="FF0000"/>
                  </a:solidFill>
                </a:rPr>
                <a:t>False</a:t>
              </a:r>
              <a:endParaRPr lang="en-NZ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2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At the end of this lecture, students should be able to</a:t>
            </a:r>
            <a:r>
              <a:rPr lang="en-AU" dirty="0"/>
              <a:t> </a:t>
            </a:r>
            <a:endParaRPr lang="en-NZ" dirty="0"/>
          </a:p>
          <a:p>
            <a:pPr lvl="1"/>
            <a:r>
              <a:rPr lang="en-US" dirty="0" smtClean="0"/>
              <a:t>draw </a:t>
            </a:r>
            <a:r>
              <a:rPr lang="en-US" dirty="0"/>
              <a:t>2D shapes using characters</a:t>
            </a:r>
          </a:p>
          <a:p>
            <a:pPr lvl="1"/>
            <a:r>
              <a:rPr lang="en-US" dirty="0" smtClean="0"/>
              <a:t>draw 2D shapes on a Canvas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3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4) Drawing </a:t>
            </a:r>
            <a:r>
              <a:rPr lang="en-NZ" dirty="0"/>
              <a:t>… on a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What is the output of the following code fragment?</a:t>
            </a:r>
            <a:endParaRPr lang="en-NZ" dirty="0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540792" y="1946648"/>
            <a:ext cx="4308430" cy="1077218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US" dirty="0"/>
              <a:t>is_filled = True</a:t>
            </a:r>
          </a:p>
          <a:p>
            <a:pPr lvl="1"/>
            <a:r>
              <a:rPr lang="en-US" dirty="0"/>
              <a:t>for i in range(5):</a:t>
            </a:r>
          </a:p>
          <a:p>
            <a:pPr lvl="1"/>
            <a:r>
              <a:rPr lang="en-US" dirty="0"/>
              <a:t>    print(is_filled, end=" ")</a:t>
            </a:r>
          </a:p>
          <a:p>
            <a:pPr lvl="1"/>
            <a:r>
              <a:rPr lang="en-US" dirty="0"/>
              <a:t>    is_filled = not is_filled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347839" y="3566648"/>
            <a:ext cx="2694335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da-DK" sz="1800" b="1" dirty="0">
                <a:solidFill>
                  <a:srgbClr val="000090"/>
                </a:solidFill>
                <a:latin typeface="Calibri"/>
                <a:cs typeface="Calibri"/>
              </a:rPr>
              <a:t>True False True False True </a:t>
            </a:r>
            <a:endParaRPr lang="en-NZ" sz="1800" b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05176"/>
              </p:ext>
            </p:extLst>
          </p:nvPr>
        </p:nvGraphicFramePr>
        <p:xfrm>
          <a:off x="5486400" y="1957066"/>
          <a:ext cx="206630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414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i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is_filled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19">
                <a:tc>
                  <a:txBody>
                    <a:bodyPr/>
                    <a:lstStyle/>
                    <a:p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True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41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0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False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1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1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True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1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2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False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41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3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True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419"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4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400" dirty="0" smtClean="0"/>
                        <a:t>False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4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Drawing … on a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We put them together:</a:t>
            </a:r>
            <a:endParaRPr lang="en-NZ" dirty="0"/>
          </a:p>
        </p:txBody>
      </p:sp>
      <p:sp>
        <p:nvSpPr>
          <p:cNvPr id="7" name="Rectangular Callout 6"/>
          <p:cNvSpPr/>
          <p:nvPr/>
        </p:nvSpPr>
        <p:spPr>
          <a:xfrm>
            <a:off x="152400" y="2971800"/>
            <a:ext cx="1580140" cy="381000"/>
          </a:xfrm>
          <a:prstGeom prst="wedgeRectCallout">
            <a:avLst>
              <a:gd name="adj1" fmla="val 59759"/>
              <a:gd name="adj2" fmla="val -7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Outer loop: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2147450" y="1925240"/>
            <a:ext cx="6230030" cy="3693319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FF0000"/>
                </a:solidFill>
              </a:rPr>
              <a:t>x-margin, y-margin, width, height, </a:t>
            </a:r>
            <a:r>
              <a:rPr lang="en-US" u="sng" dirty="0">
                <a:solidFill>
                  <a:srgbClr val="FF0000"/>
                </a:solidFill>
              </a:rPr>
              <a:t>first_in_row_filled=True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Set up all the variables needed for the nested loop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set up y-position</a:t>
            </a:r>
            <a:r>
              <a:rPr lang="en-US" dirty="0">
                <a:solidFill>
                  <a:srgbClr val="000090"/>
                </a:solidFill>
              </a:rPr>
              <a:t>	</a:t>
            </a:r>
            <a:endParaRPr lang="en-US" b="1" dirty="0" smtClean="0">
              <a:solidFill>
                <a:srgbClr val="0000FF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dictates how many rows: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Set everything up ready for drawing the row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set up x-positon, </a:t>
            </a:r>
            <a:r>
              <a:rPr lang="en-US" u="sng" dirty="0" smtClean="0">
                <a:solidFill>
                  <a:srgbClr val="FF0000"/>
                </a:solidFill>
              </a:rPr>
              <a:t>is_filled</a:t>
            </a:r>
            <a:endParaRPr lang="en-US" u="sng" dirty="0">
              <a:solidFill>
                <a:srgbClr val="FF000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endParaRPr lang="en-US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handles one single row: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	draw a single shape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	change the x value to move along the row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	</a:t>
            </a:r>
            <a:r>
              <a:rPr lang="en-US" u="sng" dirty="0" smtClean="0">
                <a:solidFill>
                  <a:srgbClr val="000090"/>
                </a:solidFill>
              </a:rPr>
              <a:t>modify the is_filled boolean 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change the y value ready for the next row down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u="sng" dirty="0" smtClean="0">
                <a:solidFill>
                  <a:srgbClr val="000090"/>
                </a:solidFill>
              </a:rPr>
              <a:t>modify the first_in_row_filled boolean</a:t>
            </a:r>
            <a:endParaRPr lang="en-US" u="sng" dirty="0">
              <a:solidFill>
                <a:srgbClr val="00009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459260" y="4191000"/>
            <a:ext cx="1437770" cy="576090"/>
          </a:xfrm>
          <a:prstGeom prst="wedgeRectCallout">
            <a:avLst>
              <a:gd name="adj1" fmla="val -57428"/>
              <a:gd name="adj2" fmla="val -13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Inner loop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2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Drawing … on a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Nested Loops:</a:t>
            </a:r>
            <a:endParaRPr lang="en-NZ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40828" y="2125295"/>
            <a:ext cx="7696200" cy="3785652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NZ" dirty="0" err="1" smtClean="0"/>
              <a:t>first_in_row_filled</a:t>
            </a:r>
            <a:r>
              <a:rPr lang="en-NZ" dirty="0" smtClean="0"/>
              <a:t> </a:t>
            </a:r>
            <a:r>
              <a:rPr lang="en-NZ" dirty="0"/>
              <a:t>= True</a:t>
            </a:r>
          </a:p>
          <a:p>
            <a:pPr lvl="1"/>
            <a:r>
              <a:rPr lang="en-NZ" dirty="0" smtClean="0"/>
              <a:t>for </a:t>
            </a:r>
            <a:r>
              <a:rPr lang="en-NZ" dirty="0" err="1"/>
              <a:t>i</a:t>
            </a:r>
            <a:r>
              <a:rPr lang="en-NZ" dirty="0"/>
              <a:t> in range(</a:t>
            </a:r>
            <a:r>
              <a:rPr lang="en-NZ" dirty="0" err="1"/>
              <a:t>number_of_rows</a:t>
            </a:r>
            <a:r>
              <a:rPr lang="en-NZ" dirty="0"/>
              <a:t>):</a:t>
            </a:r>
          </a:p>
          <a:p>
            <a:pPr lvl="1"/>
            <a:r>
              <a:rPr lang="en-NZ" dirty="0" smtClean="0"/>
              <a:t>  </a:t>
            </a:r>
            <a:r>
              <a:rPr lang="en-NZ" dirty="0" err="1" smtClean="0"/>
              <a:t>x_left</a:t>
            </a:r>
            <a:r>
              <a:rPr lang="en-NZ" dirty="0" smtClean="0"/>
              <a:t> </a:t>
            </a:r>
            <a:r>
              <a:rPr lang="en-NZ" dirty="0"/>
              <a:t>= </a:t>
            </a:r>
            <a:r>
              <a:rPr lang="en-NZ" dirty="0" err="1"/>
              <a:t>left_hand_side</a:t>
            </a:r>
            <a:r>
              <a:rPr lang="en-NZ" dirty="0"/>
              <a:t>	</a:t>
            </a:r>
          </a:p>
          <a:p>
            <a:pPr lvl="1"/>
            <a:r>
              <a:rPr lang="en-NZ" dirty="0" smtClean="0"/>
              <a:t>  </a:t>
            </a:r>
            <a:r>
              <a:rPr lang="en-NZ" dirty="0" err="1" smtClean="0"/>
              <a:t>is_filled</a:t>
            </a:r>
            <a:r>
              <a:rPr lang="en-NZ" dirty="0" smtClean="0"/>
              <a:t> </a:t>
            </a:r>
            <a:r>
              <a:rPr lang="en-NZ" dirty="0"/>
              <a:t>= </a:t>
            </a:r>
            <a:r>
              <a:rPr lang="en-NZ" dirty="0" err="1"/>
              <a:t>first_in_row_filled</a:t>
            </a:r>
            <a:r>
              <a:rPr lang="en-NZ" dirty="0"/>
              <a:t>	</a:t>
            </a:r>
          </a:p>
          <a:p>
            <a:pPr lvl="1"/>
            <a:r>
              <a:rPr lang="en-NZ" dirty="0" smtClean="0"/>
              <a:t>  for </a:t>
            </a:r>
            <a:r>
              <a:rPr lang="en-NZ" dirty="0"/>
              <a:t>j in range(</a:t>
            </a:r>
            <a:r>
              <a:rPr lang="en-NZ" dirty="0" err="1"/>
              <a:t>number_in_row</a:t>
            </a:r>
            <a:r>
              <a:rPr lang="en-NZ" dirty="0"/>
              <a:t>):</a:t>
            </a:r>
          </a:p>
          <a:p>
            <a:pPr lvl="1"/>
            <a:r>
              <a:rPr lang="en-NZ" dirty="0" smtClean="0"/>
              <a:t>    </a:t>
            </a:r>
            <a:r>
              <a:rPr lang="en-NZ" dirty="0" err="1" smtClean="0"/>
              <a:t>rect</a:t>
            </a:r>
            <a:r>
              <a:rPr lang="en-NZ" dirty="0" smtClean="0"/>
              <a:t> </a:t>
            </a:r>
            <a:r>
              <a:rPr lang="en-NZ" dirty="0"/>
              <a:t>= (</a:t>
            </a:r>
            <a:r>
              <a:rPr lang="en-NZ" dirty="0" err="1"/>
              <a:t>x_left</a:t>
            </a:r>
            <a:r>
              <a:rPr lang="en-NZ" dirty="0"/>
              <a:t>, </a:t>
            </a:r>
            <a:r>
              <a:rPr lang="en-NZ" dirty="0" err="1"/>
              <a:t>y_down</a:t>
            </a:r>
            <a:r>
              <a:rPr lang="en-NZ" dirty="0"/>
              <a:t>, </a:t>
            </a:r>
            <a:r>
              <a:rPr lang="en-NZ" dirty="0" err="1"/>
              <a:t>x_left</a:t>
            </a:r>
            <a:r>
              <a:rPr lang="en-NZ" dirty="0"/>
              <a:t> + size, </a:t>
            </a:r>
            <a:r>
              <a:rPr lang="en-NZ" dirty="0" err="1"/>
              <a:t>y_down</a:t>
            </a:r>
            <a:r>
              <a:rPr lang="en-NZ" dirty="0"/>
              <a:t> + size)</a:t>
            </a:r>
          </a:p>
          <a:p>
            <a:pPr lvl="1"/>
            <a:r>
              <a:rPr lang="en-NZ" dirty="0" smtClean="0"/>
              <a:t>    if </a:t>
            </a:r>
            <a:r>
              <a:rPr lang="en-NZ" dirty="0" err="1"/>
              <a:t>is_filled</a:t>
            </a:r>
            <a:r>
              <a:rPr lang="en-NZ" dirty="0"/>
              <a:t>:</a:t>
            </a:r>
          </a:p>
          <a:p>
            <a:pPr lvl="1"/>
            <a:r>
              <a:rPr lang="en-NZ" dirty="0" smtClean="0"/>
              <a:t>      </a:t>
            </a:r>
            <a:r>
              <a:rPr lang="en-NZ" dirty="0" err="1" smtClean="0"/>
              <a:t>a_canvas.create_rectangle</a:t>
            </a:r>
            <a:r>
              <a:rPr lang="en-NZ" dirty="0" smtClean="0"/>
              <a:t>(</a:t>
            </a:r>
            <a:r>
              <a:rPr lang="en-NZ" dirty="0" err="1" smtClean="0"/>
              <a:t>rect</a:t>
            </a:r>
            <a:r>
              <a:rPr lang="en-NZ" dirty="0"/>
              <a:t>, fill="blue")</a:t>
            </a:r>
          </a:p>
          <a:p>
            <a:pPr lvl="1"/>
            <a:r>
              <a:rPr lang="en-NZ" dirty="0" smtClean="0"/>
              <a:t>    else</a:t>
            </a:r>
            <a:r>
              <a:rPr lang="en-NZ" dirty="0"/>
              <a:t>:</a:t>
            </a:r>
          </a:p>
          <a:p>
            <a:pPr lvl="1"/>
            <a:r>
              <a:rPr lang="en-NZ" dirty="0" smtClean="0"/>
              <a:t>      </a:t>
            </a:r>
            <a:r>
              <a:rPr lang="en-NZ" dirty="0" err="1" smtClean="0"/>
              <a:t>a_canvas.create_rectangle</a:t>
            </a:r>
            <a:r>
              <a:rPr lang="en-NZ" dirty="0" smtClean="0"/>
              <a:t>(</a:t>
            </a:r>
            <a:r>
              <a:rPr lang="en-NZ" dirty="0" err="1" smtClean="0"/>
              <a:t>rect</a:t>
            </a:r>
            <a:r>
              <a:rPr lang="en-NZ" dirty="0"/>
              <a:t>)</a:t>
            </a:r>
          </a:p>
          <a:p>
            <a:pPr lvl="1"/>
            <a:r>
              <a:rPr lang="en-NZ" dirty="0" smtClean="0"/>
              <a:t>    </a:t>
            </a:r>
            <a:r>
              <a:rPr lang="en-NZ" dirty="0" err="1" smtClean="0"/>
              <a:t>x_left</a:t>
            </a:r>
            <a:r>
              <a:rPr lang="en-NZ" dirty="0" smtClean="0"/>
              <a:t> </a:t>
            </a:r>
            <a:r>
              <a:rPr lang="en-NZ" dirty="0"/>
              <a:t>= </a:t>
            </a:r>
            <a:r>
              <a:rPr lang="en-NZ" dirty="0" err="1"/>
              <a:t>x_left</a:t>
            </a:r>
            <a:r>
              <a:rPr lang="en-NZ" dirty="0"/>
              <a:t> + size</a:t>
            </a:r>
          </a:p>
          <a:p>
            <a:pPr lvl="1"/>
            <a:r>
              <a:rPr lang="en-NZ" dirty="0" smtClean="0"/>
              <a:t>    </a:t>
            </a:r>
            <a:r>
              <a:rPr lang="en-NZ" dirty="0" err="1" smtClean="0"/>
              <a:t>is_filled</a:t>
            </a:r>
            <a:r>
              <a:rPr lang="en-NZ" dirty="0" smtClean="0"/>
              <a:t> </a:t>
            </a:r>
            <a:r>
              <a:rPr lang="en-NZ" dirty="0"/>
              <a:t>= not </a:t>
            </a:r>
            <a:r>
              <a:rPr lang="en-NZ" dirty="0" err="1"/>
              <a:t>is_filled</a:t>
            </a:r>
            <a:endParaRPr lang="en-NZ" dirty="0"/>
          </a:p>
          <a:p>
            <a:pPr lvl="1"/>
            <a:endParaRPr lang="en-NZ" dirty="0"/>
          </a:p>
          <a:p>
            <a:pPr lvl="1"/>
            <a:r>
              <a:rPr lang="en-NZ" dirty="0" smtClean="0"/>
              <a:t>  </a:t>
            </a:r>
            <a:r>
              <a:rPr lang="en-NZ" dirty="0" err="1" smtClean="0"/>
              <a:t>y_down</a:t>
            </a:r>
            <a:r>
              <a:rPr lang="en-NZ" dirty="0" smtClean="0"/>
              <a:t> </a:t>
            </a:r>
            <a:r>
              <a:rPr lang="en-NZ" dirty="0"/>
              <a:t>= </a:t>
            </a:r>
            <a:r>
              <a:rPr lang="en-NZ" dirty="0" err="1"/>
              <a:t>y_down</a:t>
            </a:r>
            <a:r>
              <a:rPr lang="en-NZ" dirty="0"/>
              <a:t> + size</a:t>
            </a:r>
          </a:p>
          <a:p>
            <a:pPr lvl="1"/>
            <a:r>
              <a:rPr lang="en-NZ" dirty="0" smtClean="0"/>
              <a:t>  </a:t>
            </a:r>
            <a:r>
              <a:rPr lang="en-NZ" dirty="0" err="1" smtClean="0"/>
              <a:t>first_in_row_filled</a:t>
            </a:r>
            <a:r>
              <a:rPr lang="en-NZ" dirty="0" smtClean="0"/>
              <a:t> </a:t>
            </a:r>
            <a:r>
              <a:rPr lang="en-NZ" dirty="0"/>
              <a:t>= not </a:t>
            </a:r>
            <a:r>
              <a:rPr lang="en-NZ" dirty="0" err="1"/>
              <a:t>first_in_row_filled</a:t>
            </a:r>
            <a:endParaRPr lang="en-NZ" dirty="0"/>
          </a:p>
        </p:txBody>
      </p:sp>
      <p:sp>
        <p:nvSpPr>
          <p:cNvPr id="7" name="Rounded Rectangle 6">
            <a:hlinkClick r:id="rId2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8" name="Rectangular Callout 7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mtClean="0"/>
              <a:t>Example04.py</a:t>
            </a:r>
            <a:endParaRPr lang="en-NZ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0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5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Steps:</a:t>
            </a:r>
          </a:p>
          <a:p>
            <a:pPr lvl="1"/>
            <a:r>
              <a:rPr lang="en-NZ" dirty="0" smtClean="0"/>
              <a:t>1</a:t>
            </a:r>
            <a:r>
              <a:rPr lang="en-NZ" baseline="30000" dirty="0" smtClean="0"/>
              <a:t>st</a:t>
            </a:r>
            <a:r>
              <a:rPr lang="en-NZ" dirty="0" smtClean="0"/>
              <a:t> iteration of outer loop -&gt; repeat 5 iterations in the inner loop</a:t>
            </a:r>
          </a:p>
          <a:p>
            <a:pPr lvl="1"/>
            <a:r>
              <a:rPr lang="en-NZ" dirty="0" smtClean="0"/>
              <a:t>2</a:t>
            </a:r>
            <a:r>
              <a:rPr lang="en-NZ" baseline="30000" dirty="0" smtClean="0"/>
              <a:t>nd</a:t>
            </a:r>
            <a:r>
              <a:rPr lang="en-NZ" dirty="0" smtClean="0"/>
              <a:t> iteration </a:t>
            </a:r>
            <a:r>
              <a:rPr lang="en-NZ" dirty="0"/>
              <a:t>of outer loop -&gt; repeat </a:t>
            </a:r>
            <a:r>
              <a:rPr lang="en-NZ" dirty="0" smtClean="0"/>
              <a:t>4 </a:t>
            </a:r>
            <a:r>
              <a:rPr lang="en-NZ" dirty="0"/>
              <a:t>iterations in the inner </a:t>
            </a:r>
            <a:r>
              <a:rPr lang="en-NZ" dirty="0" smtClean="0"/>
              <a:t>loop</a:t>
            </a:r>
          </a:p>
          <a:p>
            <a:pPr lvl="1"/>
            <a:r>
              <a:rPr lang="en-NZ" dirty="0" smtClean="0"/>
              <a:t>3</a:t>
            </a:r>
            <a:r>
              <a:rPr lang="en-NZ" baseline="30000" dirty="0" smtClean="0"/>
              <a:t>rd</a:t>
            </a:r>
            <a:r>
              <a:rPr lang="en-NZ" dirty="0" smtClean="0"/>
              <a:t> </a:t>
            </a:r>
            <a:r>
              <a:rPr lang="en-NZ" dirty="0"/>
              <a:t>iteration of outer loop -&gt; repeat </a:t>
            </a:r>
            <a:r>
              <a:rPr lang="en-NZ" dirty="0" smtClean="0"/>
              <a:t>3 </a:t>
            </a:r>
            <a:r>
              <a:rPr lang="en-NZ" dirty="0"/>
              <a:t>iterations in the inner </a:t>
            </a:r>
            <a:r>
              <a:rPr lang="en-NZ" dirty="0" smtClean="0"/>
              <a:t>loop</a:t>
            </a:r>
          </a:p>
          <a:p>
            <a:pPr lvl="1"/>
            <a:r>
              <a:rPr lang="en-NZ" dirty="0" smtClean="0"/>
              <a:t>4</a:t>
            </a:r>
            <a:r>
              <a:rPr lang="en-NZ" baseline="30000" dirty="0" smtClean="0"/>
              <a:t>th</a:t>
            </a:r>
            <a:r>
              <a:rPr lang="en-NZ" dirty="0" smtClean="0"/>
              <a:t> </a:t>
            </a:r>
            <a:r>
              <a:rPr lang="en-NZ" dirty="0"/>
              <a:t>iteration of outer loop -&gt; repeat </a:t>
            </a:r>
            <a:r>
              <a:rPr lang="en-NZ" dirty="0" smtClean="0"/>
              <a:t>2 </a:t>
            </a:r>
            <a:r>
              <a:rPr lang="en-NZ" dirty="0"/>
              <a:t>iterations in the inner </a:t>
            </a:r>
            <a:r>
              <a:rPr lang="en-NZ" dirty="0" smtClean="0"/>
              <a:t>loop</a:t>
            </a:r>
          </a:p>
          <a:p>
            <a:pPr lvl="1"/>
            <a:r>
              <a:rPr lang="en-NZ" dirty="0" smtClean="0"/>
              <a:t>5</a:t>
            </a:r>
            <a:r>
              <a:rPr lang="en-NZ" baseline="30000" dirty="0" smtClean="0"/>
              <a:t>th</a:t>
            </a:r>
            <a:r>
              <a:rPr lang="en-NZ" dirty="0" smtClean="0"/>
              <a:t> </a:t>
            </a:r>
            <a:r>
              <a:rPr lang="en-NZ" dirty="0"/>
              <a:t>iteration of outer loop -&gt; repeat </a:t>
            </a:r>
            <a:r>
              <a:rPr lang="en-NZ" dirty="0" smtClean="0"/>
              <a:t>1 iteration </a:t>
            </a:r>
            <a:r>
              <a:rPr lang="en-NZ" dirty="0"/>
              <a:t>in the inner loop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87824"/>
            <a:ext cx="3397692" cy="27606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10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is_circle</a:t>
            </a:r>
            <a:r>
              <a:rPr lang="en-NZ" dirty="0" smtClean="0"/>
              <a:t> </a:t>
            </a:r>
            <a:r>
              <a:rPr lang="en-NZ" dirty="0" err="1" smtClean="0"/>
              <a:t>boolean</a:t>
            </a:r>
            <a:endParaRPr lang="en-NZ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5349269"/>
              </p:ext>
            </p:extLst>
          </p:nvPr>
        </p:nvGraphicFramePr>
        <p:xfrm>
          <a:off x="228600" y="1253196"/>
          <a:ext cx="857929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9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r>
                        <a:rPr lang="en-NZ" dirty="0" err="1" smtClean="0"/>
                        <a:t>first_is_circle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 smtClean="0"/>
                        <a:t>is_circle</a:t>
                      </a:r>
                      <a:endParaRPr lang="en-N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NZ" dirty="0" smtClean="0"/>
                        <a:t> 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False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False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True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NZ" dirty="0" smtClean="0"/>
                        <a:t>False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False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False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NZ" dirty="0" smtClean="0"/>
                        <a:t> 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False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NZ" dirty="0" smtClean="0"/>
                        <a:t>False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False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NZ" dirty="0" smtClean="0"/>
                        <a:t> 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True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87824"/>
            <a:ext cx="3397692" cy="27606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1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Exercise  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 Draw the canvas </a:t>
            </a:r>
            <a:endParaRPr lang="en-US" dirty="0" smtClean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09600" y="1835522"/>
            <a:ext cx="6841316" cy="4885953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def draw_shapes(a_canvas):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number_of_rows = 6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size = 30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y_down = 0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left_hand_side = size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5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for </a:t>
            </a:r>
            <a:r>
              <a:rPr lang="en-NZ" sz="1800" b="1" dirty="0">
                <a:solidFill>
                  <a:srgbClr val="0000FF"/>
                </a:solidFill>
                <a:latin typeface="Calibri"/>
                <a:cs typeface="Calibri"/>
              </a:rPr>
              <a:t>number_along_row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 in range(1, number_of_rows + 1):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x_left = left_hand_side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500" b="1" dirty="0">
                <a:solidFill>
                  <a:srgbClr val="000090"/>
                </a:solidFill>
                <a:latin typeface="Calibri"/>
                <a:cs typeface="Calibri"/>
              </a:rPr>
              <a:t>		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for j in range(</a:t>
            </a:r>
            <a:r>
              <a:rPr lang="en-NZ" sz="1800" b="1" dirty="0">
                <a:solidFill>
                  <a:srgbClr val="0000FF"/>
                </a:solidFill>
                <a:latin typeface="Calibri"/>
                <a:cs typeface="Calibri"/>
              </a:rPr>
              <a:t>number_along_row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):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rect = (x_left + 2, y_down + 2, x_left + size - 2, y_down </a:t>
            </a:r>
            <a:endParaRPr lang="en-NZ" sz="1800" b="1" dirty="0" smtClean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 algn="r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+ 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size - 2)			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a_canvas.create_oval(rect, fill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="blue")</a:t>
            </a:r>
            <a:endParaRPr lang="en-NZ" sz="18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x_left = x_left 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+ size 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* 2</a:t>
            </a:r>
          </a:p>
          <a:p>
            <a:pPr marL="0" lvl="1" indent="0">
              <a:buNone/>
              <a:tabLst>
                <a:tab pos="273050" algn="l"/>
                <a:tab pos="628650" algn="l"/>
                <a:tab pos="1079500" algn="l"/>
                <a:tab pos="1438275" algn="l"/>
                <a:tab pos="1798638" algn="l"/>
              </a:tabLst>
            </a:pPr>
            <a:r>
              <a:rPr lang="en-NZ" sz="500" b="1" dirty="0">
                <a:solidFill>
                  <a:srgbClr val="000090"/>
                </a:solidFill>
                <a:latin typeface="Calibri"/>
                <a:cs typeface="Calibri"/>
              </a:rPr>
              <a:t>			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y_down = y_down +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33747"/>
            <a:ext cx="3733800" cy="2692266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17" name="Rectangular Callout 16"/>
          <p:cNvSpPr/>
          <p:nvPr/>
        </p:nvSpPr>
        <p:spPr>
          <a:xfrm>
            <a:off x="6858000" y="3227024"/>
            <a:ext cx="1676400" cy="735375"/>
          </a:xfrm>
          <a:prstGeom prst="wedgeRectCallout">
            <a:avLst>
              <a:gd name="adj1" fmla="val -19220"/>
              <a:gd name="adj2" fmla="val -747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gridlines are of </a:t>
            </a:r>
            <a:r>
              <a:rPr lang="en-NZ" dirty="0" smtClean="0"/>
              <a:t>size 30 pixels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smtClean="0"/>
              <a:t>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NZ" smtClean="0"/>
          </a:p>
          <a:p>
            <a:endParaRPr lang="en-NZ" smtClean="0"/>
          </a:p>
          <a:p>
            <a:endParaRPr lang="en-NZ" smtClean="0"/>
          </a:p>
          <a:p>
            <a:r>
              <a:rPr lang="en-NZ" smtClean="0"/>
              <a:t> </a:t>
            </a:r>
            <a:endParaRPr lang="en-NZ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152400"/>
            <a:ext cx="6781800" cy="664400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def draw_shapes(a_canvas):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number_of_rows = 5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left_hand_side = 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0</a:t>
            </a:r>
            <a:endParaRPr lang="en-NZ" sz="18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y_down = 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0</a:t>
            </a:r>
            <a:endParaRPr lang="en-NZ" sz="18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size = 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50</a:t>
            </a:r>
            <a:endParaRPr lang="en-NZ" sz="18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</a:t>
            </a:r>
            <a:r>
              <a:rPr lang="en-NZ" sz="1800" b="1" dirty="0">
                <a:solidFill>
                  <a:srgbClr val="0000FF"/>
                </a:solidFill>
                <a:latin typeface="Calibri"/>
                <a:cs typeface="Calibri"/>
              </a:rPr>
              <a:t>first_is_circle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 = True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endParaRPr lang="en-NZ" sz="5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for number_to_do in range(1, number_of_rows + 1):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x_left = left_hand_side	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</a:t>
            </a:r>
            <a:r>
              <a:rPr lang="en-NZ" sz="1800" b="1" dirty="0">
                <a:solidFill>
                  <a:srgbClr val="FF00FF"/>
                </a:solidFill>
                <a:latin typeface="Calibri"/>
                <a:cs typeface="Calibri"/>
              </a:rPr>
              <a:t>is_circle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 = first_is_circle	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for j in range(number_to_do):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rect = (x_left + 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3, 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y_down + 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3, 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x_left + size - 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3, 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y_down + </a:t>
            </a:r>
            <a:endParaRPr lang="en-NZ" sz="1800" b="1" dirty="0" smtClean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 algn="r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size - 3)</a:t>
            </a:r>
            <a:endParaRPr lang="en-NZ" sz="18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if </a:t>
            </a:r>
            <a:r>
              <a:rPr lang="en-NZ" sz="1800" b="1" dirty="0">
                <a:solidFill>
                  <a:srgbClr val="FF00FF"/>
                </a:solidFill>
                <a:latin typeface="Calibri"/>
                <a:cs typeface="Calibri"/>
              </a:rPr>
              <a:t>is_circle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: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	a_canvas.create_oval(rect, fill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="blue")</a:t>
            </a:r>
            <a:endParaRPr lang="en-NZ" sz="18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else: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	a_canvas.create_rectangle(rect)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x_left 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= 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x_left </a:t>
            </a:r>
            <a:r>
              <a:rPr lang="en-NZ" sz="1800" b="1" dirty="0" smtClean="0">
                <a:solidFill>
                  <a:srgbClr val="000090"/>
                </a:solidFill>
                <a:latin typeface="Calibri"/>
                <a:cs typeface="Calibri"/>
              </a:rPr>
              <a:t>+ size 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* 2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	</a:t>
            </a:r>
            <a:r>
              <a:rPr lang="en-NZ" sz="1800" b="1" dirty="0">
                <a:solidFill>
                  <a:srgbClr val="FF00FF"/>
                </a:solidFill>
                <a:latin typeface="Calibri"/>
                <a:cs typeface="Calibri"/>
              </a:rPr>
              <a:t>is_circle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 = not </a:t>
            </a:r>
            <a:r>
              <a:rPr lang="en-NZ" sz="1800" b="1" dirty="0">
                <a:solidFill>
                  <a:srgbClr val="FF00FF"/>
                </a:solidFill>
                <a:latin typeface="Calibri"/>
                <a:cs typeface="Calibri"/>
              </a:rPr>
              <a:t>is_circle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endParaRPr lang="en-NZ" sz="5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y_down = y_down + size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		</a:t>
            </a:r>
            <a:r>
              <a:rPr lang="en-NZ" sz="1800" b="1" dirty="0">
                <a:solidFill>
                  <a:srgbClr val="0000FF"/>
                </a:solidFill>
                <a:latin typeface="Calibri"/>
                <a:cs typeface="Calibri"/>
              </a:rPr>
              <a:t>first_is_circle</a:t>
            </a:r>
            <a:r>
              <a:rPr lang="en-NZ" sz="1800" b="1" dirty="0">
                <a:solidFill>
                  <a:srgbClr val="000090"/>
                </a:solidFill>
                <a:latin typeface="Calibri"/>
                <a:cs typeface="Calibri"/>
              </a:rPr>
              <a:t> = not </a:t>
            </a:r>
            <a:r>
              <a:rPr lang="en-NZ" sz="1800" b="1" dirty="0" smtClean="0">
                <a:solidFill>
                  <a:srgbClr val="0000FF"/>
                </a:solidFill>
                <a:latin typeface="Calibri"/>
                <a:cs typeface="Calibri"/>
              </a:rPr>
              <a:t>first_is_circle</a:t>
            </a:r>
          </a:p>
          <a:p>
            <a:pPr marL="0" lvl="1" indent="0">
              <a:buNone/>
              <a:tabLst>
                <a:tab pos="273050" algn="l"/>
                <a:tab pos="658813" algn="l"/>
                <a:tab pos="1011238" algn="l"/>
                <a:tab pos="1349375" algn="l"/>
              </a:tabLst>
            </a:pPr>
            <a:endParaRPr lang="en-NZ" sz="18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04800"/>
            <a:ext cx="3581400" cy="2518918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14" name="Rectangular Callout 13"/>
          <p:cNvSpPr/>
          <p:nvPr/>
        </p:nvSpPr>
        <p:spPr>
          <a:xfrm>
            <a:off x="6858000" y="3227024"/>
            <a:ext cx="1676400" cy="735375"/>
          </a:xfrm>
          <a:prstGeom prst="wedgeRectCallout">
            <a:avLst>
              <a:gd name="adj1" fmla="val -19220"/>
              <a:gd name="adj2" fmla="val -747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gridlines are of </a:t>
            </a:r>
            <a:r>
              <a:rPr lang="en-NZ" dirty="0" smtClean="0"/>
              <a:t>size 50 pixels</a:t>
            </a:r>
            <a:endParaRPr lang="en-N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Ex01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84300"/>
            <a:ext cx="5080000" cy="4089400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9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Ex02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95400"/>
            <a:ext cx="6464300" cy="4267200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Ex03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4724400" cy="2882900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2D </a:t>
            </a:r>
            <a:r>
              <a:rPr lang="en-US" dirty="0"/>
              <a:t>shapes using </a:t>
            </a:r>
            <a:r>
              <a:rPr lang="en-US" dirty="0" smtClean="0"/>
              <a:t>Characters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write programs to draw </a:t>
            </a:r>
            <a:r>
              <a:rPr lang="en-US" dirty="0" smtClean="0"/>
              <a:t>2D </a:t>
            </a:r>
            <a:r>
              <a:rPr lang="en-US" dirty="0"/>
              <a:t>shapes using characters 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e.g. asterisks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way to conceptualize this is to think about the shape </a:t>
            </a:r>
            <a:r>
              <a:rPr lang="en-US" b="1" dirty="0"/>
              <a:t>as a sequence of rows</a:t>
            </a:r>
            <a:r>
              <a:rPr lang="en-US" dirty="0"/>
              <a:t> and to </a:t>
            </a:r>
            <a:r>
              <a:rPr lang="en-US" dirty="0" smtClean="0"/>
              <a:t>think carefully </a:t>
            </a:r>
            <a:r>
              <a:rPr lang="en-US" dirty="0"/>
              <a:t>about </a:t>
            </a:r>
            <a:r>
              <a:rPr lang="en-US" b="1" dirty="0" smtClean="0"/>
              <a:t>how to </a:t>
            </a:r>
            <a:r>
              <a:rPr lang="en-US" dirty="0" smtClean="0"/>
              <a:t>describe </a:t>
            </a:r>
            <a:r>
              <a:rPr lang="en-US" dirty="0"/>
              <a:t>the </a:t>
            </a:r>
            <a:r>
              <a:rPr lang="en-US" dirty="0" smtClean="0"/>
              <a:t>i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row, e.g. drawing a triangle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kinds </a:t>
            </a:r>
            <a:r>
              <a:rPr lang="en-US" dirty="0" smtClean="0"/>
              <a:t>of problems </a:t>
            </a:r>
            <a:r>
              <a:rPr lang="en-US" dirty="0"/>
              <a:t>will help you learn </a:t>
            </a:r>
            <a:r>
              <a:rPr lang="en-US" u="sng" dirty="0"/>
              <a:t>how to write loops</a:t>
            </a:r>
            <a:r>
              <a:rPr lang="en-US" dirty="0"/>
              <a:t> by finding </a:t>
            </a:r>
            <a:r>
              <a:rPr lang="en-US" b="1" u="sng" dirty="0"/>
              <a:t>appropriate formulas </a:t>
            </a:r>
            <a:r>
              <a:rPr lang="en-US" dirty="0"/>
              <a:t>to describe </a:t>
            </a:r>
            <a:r>
              <a:rPr lang="en-US" u="sng" dirty="0"/>
              <a:t>each iteration </a:t>
            </a:r>
            <a:r>
              <a:rPr lang="en-US" dirty="0"/>
              <a:t>of the loop in terms of the </a:t>
            </a:r>
            <a:r>
              <a:rPr lang="en-US" u="sng" dirty="0"/>
              <a:t>iteration </a:t>
            </a:r>
            <a:r>
              <a:rPr lang="en-US" u="sng" dirty="0" smtClean="0"/>
              <a:t>variable.</a:t>
            </a:r>
            <a:endParaRPr lang="en-NZ" u="sng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738510" y="2133600"/>
            <a:ext cx="838200" cy="12003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5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693355" y="2133600"/>
            <a:ext cx="838200" cy="12003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NZ" sz="5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648200" y="2133600"/>
            <a:ext cx="762000" cy="12003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 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Printing a Row of characters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The following example prints only one row of ‘#’ characters using a SINGLE for loop.</a:t>
            </a:r>
            <a:endParaRPr lang="en-NZ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04800" y="2286000"/>
            <a:ext cx="5181600" cy="1077218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US" dirty="0"/>
              <a:t>def print_row(number_of_cols):</a:t>
            </a:r>
          </a:p>
          <a:p>
            <a:pPr lvl="1"/>
            <a:r>
              <a:rPr lang="en-US" dirty="0"/>
              <a:t>	for j in range(number_of_cols):</a:t>
            </a:r>
          </a:p>
          <a:p>
            <a:pPr lvl="1"/>
            <a:r>
              <a:rPr lang="en-US" dirty="0"/>
              <a:t>		print('#', end="")</a:t>
            </a:r>
          </a:p>
          <a:p>
            <a:pPr lvl="1"/>
            <a:r>
              <a:rPr lang="en-US" dirty="0"/>
              <a:t>	print()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286000"/>
            <a:ext cx="1559546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###</a:t>
            </a:r>
            <a:endParaRPr lang="en-US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07988" y="3543300"/>
            <a:ext cx="2716212" cy="571500"/>
          </a:xfrm>
          <a:prstGeom prst="wedgeRectCallout">
            <a:avLst>
              <a:gd name="adj1" fmla="val -12424"/>
              <a:gd name="adj2" fmla="val -824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Print a new line character (i.e. move to next line)</a:t>
            </a:r>
            <a:endParaRPr lang="en-NZ" dirty="0"/>
          </a:p>
        </p:txBody>
      </p:sp>
      <p:sp>
        <p:nvSpPr>
          <p:cNvPr id="11" name="Rounded Rectangle 10">
            <a:hlinkClick r:id="rId3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2" name="Rectangular Callout 11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Example00.py</a:t>
            </a:r>
            <a:endParaRPr lang="en-NZ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Printing Multiple Rows of Characters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/>
              <a:t>To create rows and columns of shapes we need nested loops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is, loops within loops to execute lines of code.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</a:t>
            </a:r>
            <a:r>
              <a:rPr lang="en-US" dirty="0" smtClean="0"/>
              <a:t>(outer) loop </a:t>
            </a:r>
            <a:r>
              <a:rPr lang="en-US" dirty="0"/>
              <a:t>is looping through rows, the inner loop is looping through columns.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we go through each column of a given row, we print an asterisk. The result is that we can build any size rectangle we want.</a:t>
            </a:r>
            <a:endParaRPr lang="en-NZ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81800" y="2438400"/>
            <a:ext cx="838200" cy="12003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5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286000"/>
            <a:ext cx="5257800" cy="1877437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Set up all the variables needed for the nested loop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endParaRPr lang="en-US" sz="800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dictates how many rows: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Set everything up ready for drawing the row</a:t>
            </a:r>
            <a:endParaRPr lang="en-US" dirty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handles one single row: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	draw a single character</a:t>
            </a: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	</a:t>
            </a:r>
            <a:endParaRPr lang="en-US" sz="800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move to next line	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</a:t>
            </a:r>
            <a:r>
              <a:rPr lang="en-NZ" dirty="0"/>
              <a:t>)</a:t>
            </a:r>
            <a:r>
              <a:rPr lang="en-NZ" dirty="0" smtClean="0"/>
              <a:t> Printing a Rectangle of Characters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print a rectangle, we need two parameters: </a:t>
            </a:r>
          </a:p>
          <a:p>
            <a:pPr lvl="1"/>
            <a:r>
              <a:rPr lang="en-US" dirty="0" smtClean="0"/>
              <a:t>number of rows  = 4 rows</a:t>
            </a:r>
          </a:p>
          <a:p>
            <a:pPr lvl="1"/>
            <a:r>
              <a:rPr lang="en-US" dirty="0" smtClean="0"/>
              <a:t>number of columns = 3 columns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NZ" dirty="0"/>
              <a:t>The outer for loop contains two statements:</a:t>
            </a:r>
          </a:p>
          <a:p>
            <a:pPr lvl="2"/>
            <a:r>
              <a:rPr lang="en-NZ" dirty="0"/>
              <a:t>1) inner for loop </a:t>
            </a:r>
          </a:p>
          <a:p>
            <a:pPr lvl="2"/>
            <a:r>
              <a:rPr lang="en-NZ" dirty="0"/>
              <a:t>2) print(): move cursor to the next line </a:t>
            </a:r>
          </a:p>
          <a:p>
            <a:pPr marL="661988" lvl="1" indent="-342900"/>
            <a:r>
              <a:rPr lang="en-US" dirty="0"/>
              <a:t>The inner for loop contains one statement:</a:t>
            </a:r>
          </a:p>
          <a:p>
            <a:pPr marL="936625" lvl="2" indent="-342900"/>
            <a:r>
              <a:rPr lang="en-US" dirty="0"/>
              <a:t>statement which prints </a:t>
            </a:r>
            <a:r>
              <a:rPr lang="en-US" dirty="0" smtClean="0"/>
              <a:t>a character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65724" y="2573186"/>
            <a:ext cx="675542" cy="12003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5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2499" y="2549607"/>
            <a:ext cx="5128501" cy="1600438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Set up all the variables needed for the nested loop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endParaRPr lang="en-US" sz="800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… 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handles one single row: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	draw </a:t>
            </a:r>
            <a:r>
              <a:rPr lang="en-US" dirty="0">
                <a:solidFill>
                  <a:srgbClr val="000090"/>
                </a:solidFill>
              </a:rPr>
              <a:t>3 asterisks</a:t>
            </a:r>
            <a:r>
              <a:rPr lang="en-US" dirty="0" smtClean="0">
                <a:solidFill>
                  <a:srgbClr val="000090"/>
                </a:solidFill>
              </a:rPr>
              <a:t>	</a:t>
            </a:r>
            <a:endParaRPr lang="en-US" sz="800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move to next line	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22817" y="2388520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822817" y="2878829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22817" y="3367952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822817" y="3886200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5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</a:t>
            </a:r>
            <a:r>
              <a:rPr lang="en-NZ" dirty="0"/>
              <a:t>)</a:t>
            </a:r>
            <a:r>
              <a:rPr lang="en-NZ" dirty="0" smtClean="0"/>
              <a:t> </a:t>
            </a:r>
            <a:r>
              <a:rPr lang="en-NZ" dirty="0"/>
              <a:t>Printing a </a:t>
            </a:r>
            <a:r>
              <a:rPr lang="en-NZ" dirty="0" smtClean="0"/>
              <a:t>Rectangle of Characters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print a rectangle, we need two parameters: </a:t>
            </a:r>
          </a:p>
          <a:p>
            <a:pPr lvl="1"/>
            <a:r>
              <a:rPr lang="en-US" dirty="0" smtClean="0"/>
              <a:t>number of rows  = 4 rows</a:t>
            </a:r>
          </a:p>
          <a:p>
            <a:pPr lvl="1"/>
            <a:r>
              <a:rPr lang="en-US" dirty="0" smtClean="0"/>
              <a:t>number of columns = 3 columns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52700" y="4876800"/>
            <a:ext cx="6362700" cy="1323439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US" dirty="0"/>
              <a:t>def print_square(number_of_rows, number_of_cols):</a:t>
            </a:r>
          </a:p>
          <a:p>
            <a:pPr lvl="1"/>
            <a:r>
              <a:rPr lang="en-US" dirty="0"/>
              <a:t>    for i in range(number_of_rows):</a:t>
            </a:r>
          </a:p>
          <a:p>
            <a:pPr lvl="1"/>
            <a:r>
              <a:rPr lang="en-US" dirty="0"/>
              <a:t>        for j in range(number_of_cols):</a:t>
            </a:r>
          </a:p>
          <a:p>
            <a:pPr lvl="1"/>
            <a:r>
              <a:rPr lang="en-US" dirty="0"/>
              <a:t>            print</a:t>
            </a:r>
            <a:r>
              <a:rPr lang="en-US" dirty="0" smtClean="0"/>
              <a:t>('*', </a:t>
            </a:r>
            <a:r>
              <a:rPr lang="en-US" dirty="0"/>
              <a:t>end="")</a:t>
            </a:r>
          </a:p>
          <a:p>
            <a:pPr lvl="1"/>
            <a:r>
              <a:rPr lang="en-US" dirty="0"/>
              <a:t>        print()</a:t>
            </a:r>
            <a:endParaRPr lang="en-NZ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96058" y="2751152"/>
            <a:ext cx="675542" cy="12003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5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9466" y="2751152"/>
            <a:ext cx="5893533" cy="1600438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Set up all the variables needed for the nested loop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endParaRPr lang="en-US" sz="800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b="1" dirty="0" smtClean="0">
                <a:solidFill>
                  <a:srgbClr val="0000FF"/>
                </a:solidFill>
              </a:rPr>
              <a:t>for … in range </a:t>
            </a:r>
            <a:r>
              <a:rPr lang="en-US" dirty="0" smtClean="0">
                <a:solidFill>
                  <a:srgbClr val="000090"/>
                </a:solidFill>
              </a:rPr>
              <a:t>… 4 rows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for … in range </a:t>
            </a:r>
            <a:r>
              <a:rPr lang="en-US" dirty="0" smtClean="0">
                <a:solidFill>
                  <a:srgbClr val="0000FF"/>
                </a:solidFill>
              </a:rPr>
              <a:t>… 3 columns</a:t>
            </a:r>
            <a:endParaRPr lang="en-US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	draw </a:t>
            </a:r>
            <a:r>
              <a:rPr lang="en-US" dirty="0">
                <a:solidFill>
                  <a:srgbClr val="000090"/>
                </a:solidFill>
              </a:rPr>
              <a:t>1</a:t>
            </a:r>
            <a:r>
              <a:rPr lang="en-US" dirty="0" smtClean="0">
                <a:solidFill>
                  <a:srgbClr val="000090"/>
                </a:solidFill>
              </a:rPr>
              <a:t> asterisk</a:t>
            </a:r>
            <a:endParaRPr lang="en-US" sz="800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move to next line	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53151" y="2566486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853151" y="3056795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53151" y="3545918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853151" y="4064166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unded Rectangle 14">
            <a:hlinkClick r:id="rId2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6" name="Rectangular Callout 15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Example01.py</a:t>
            </a:r>
            <a:endParaRPr lang="en-NZ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6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2) </a:t>
            </a:r>
            <a:r>
              <a:rPr lang="en-NZ" dirty="0"/>
              <a:t>Printing a </a:t>
            </a:r>
            <a:r>
              <a:rPr lang="en-NZ" dirty="0" smtClean="0"/>
              <a:t>right-angle Triangle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print a </a:t>
            </a:r>
            <a:r>
              <a:rPr lang="en-US" dirty="0" smtClean="0"/>
              <a:t>right-angle triangle, </a:t>
            </a:r>
            <a:r>
              <a:rPr lang="en-US" dirty="0"/>
              <a:t>we need </a:t>
            </a:r>
            <a:r>
              <a:rPr lang="en-US" dirty="0" smtClean="0"/>
              <a:t>one parameter: </a:t>
            </a:r>
            <a:endParaRPr lang="en-US" dirty="0"/>
          </a:p>
          <a:p>
            <a:pPr lvl="1"/>
            <a:r>
              <a:rPr lang="en-US" dirty="0"/>
              <a:t>number of rows  = 4 </a:t>
            </a:r>
            <a:r>
              <a:rPr lang="en-US" dirty="0" smtClean="0"/>
              <a:t>rows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NZ" dirty="0" smtClean="0"/>
              <a:t>The </a:t>
            </a:r>
            <a:r>
              <a:rPr lang="en-NZ" dirty="0"/>
              <a:t>outer for loop contains two statements:</a:t>
            </a:r>
          </a:p>
          <a:p>
            <a:pPr lvl="2"/>
            <a:r>
              <a:rPr lang="en-NZ" dirty="0"/>
              <a:t>1) inner for loop </a:t>
            </a:r>
          </a:p>
          <a:p>
            <a:pPr lvl="2"/>
            <a:r>
              <a:rPr lang="en-NZ" dirty="0"/>
              <a:t>2) print(): move cursor to the next line </a:t>
            </a:r>
          </a:p>
          <a:p>
            <a:pPr marL="661988" lvl="1" indent="-342900"/>
            <a:r>
              <a:rPr lang="en-US" dirty="0"/>
              <a:t>The inner for loop contains one statement:</a:t>
            </a:r>
          </a:p>
          <a:p>
            <a:pPr marL="936625" lvl="2" indent="-342900"/>
            <a:r>
              <a:rPr lang="en-US" dirty="0"/>
              <a:t>statement which prints </a:t>
            </a:r>
            <a:r>
              <a:rPr lang="en-US" dirty="0" smtClean="0"/>
              <a:t>one or more character(s)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42399" y="2430848"/>
            <a:ext cx="838200" cy="12003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NZ" sz="5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8775" y="2073586"/>
            <a:ext cx="5893533" cy="2154436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Set up all the variables needed for the nested loop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endParaRPr lang="en-US" sz="800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… 4 rows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for … in loop </a:t>
            </a:r>
            <a:r>
              <a:rPr lang="en-US" dirty="0" smtClean="0">
                <a:solidFill>
                  <a:srgbClr val="000090"/>
                </a:solidFill>
              </a:rPr>
              <a:t>which handles one single row: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	if it is the first row, draw </a:t>
            </a:r>
            <a:r>
              <a:rPr lang="en-US" dirty="0">
                <a:solidFill>
                  <a:srgbClr val="000090"/>
                </a:solidFill>
              </a:rPr>
              <a:t>1 </a:t>
            </a:r>
            <a:r>
              <a:rPr lang="en-US" dirty="0" smtClean="0">
                <a:solidFill>
                  <a:srgbClr val="000090"/>
                </a:solidFill>
              </a:rPr>
              <a:t>asterisk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	if it is the </a:t>
            </a:r>
            <a:r>
              <a:rPr lang="en-US" dirty="0" smtClean="0">
                <a:solidFill>
                  <a:srgbClr val="000090"/>
                </a:solidFill>
              </a:rPr>
              <a:t>second row</a:t>
            </a:r>
            <a:r>
              <a:rPr lang="en-US" dirty="0">
                <a:solidFill>
                  <a:srgbClr val="000090"/>
                </a:solidFill>
              </a:rPr>
              <a:t>, draw </a:t>
            </a:r>
            <a:r>
              <a:rPr lang="en-US" dirty="0" smtClean="0">
                <a:solidFill>
                  <a:srgbClr val="000090"/>
                </a:solidFill>
              </a:rPr>
              <a:t>2 asterisks</a:t>
            </a:r>
            <a:endParaRPr lang="en-US" dirty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	if it is the </a:t>
            </a:r>
            <a:r>
              <a:rPr lang="en-US" dirty="0" smtClean="0">
                <a:solidFill>
                  <a:srgbClr val="000090"/>
                </a:solidFill>
              </a:rPr>
              <a:t>i</a:t>
            </a:r>
            <a:r>
              <a:rPr lang="en-US" baseline="30000" dirty="0" smtClean="0">
                <a:solidFill>
                  <a:srgbClr val="000090"/>
                </a:solidFill>
              </a:rPr>
              <a:t>th</a:t>
            </a:r>
            <a:r>
              <a:rPr lang="en-US" dirty="0" smtClean="0">
                <a:solidFill>
                  <a:srgbClr val="000090"/>
                </a:solidFill>
              </a:rPr>
              <a:t> row</a:t>
            </a:r>
            <a:r>
              <a:rPr lang="en-US" dirty="0">
                <a:solidFill>
                  <a:srgbClr val="000090"/>
                </a:solidFill>
              </a:rPr>
              <a:t>, draw </a:t>
            </a:r>
            <a:r>
              <a:rPr lang="en-US" dirty="0" smtClean="0">
                <a:solidFill>
                  <a:srgbClr val="000090"/>
                </a:solidFill>
              </a:rPr>
              <a:t>i asterisks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move to next line	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822817" y="2171372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22817" y="2661681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22817" y="3150804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822817" y="3669052"/>
            <a:ext cx="863914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4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2) Printing </a:t>
            </a:r>
            <a:r>
              <a:rPr lang="en-NZ" dirty="0"/>
              <a:t>a </a:t>
            </a:r>
            <a:r>
              <a:rPr lang="en-NZ" dirty="0" smtClean="0"/>
              <a:t>right-angle Triangle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print a right-angle </a:t>
            </a:r>
            <a:r>
              <a:rPr lang="en-US" dirty="0" smtClean="0"/>
              <a:t>triangle</a:t>
            </a:r>
            <a:r>
              <a:rPr lang="en-US" dirty="0"/>
              <a:t>, we need </a:t>
            </a:r>
            <a:r>
              <a:rPr lang="en-US" dirty="0" smtClean="0"/>
              <a:t>one parameter: </a:t>
            </a:r>
            <a:endParaRPr lang="en-US" dirty="0"/>
          </a:p>
          <a:p>
            <a:pPr lvl="1"/>
            <a:r>
              <a:rPr lang="en-US" dirty="0"/>
              <a:t>number of rows  = 4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72733" y="2825962"/>
            <a:ext cx="838200" cy="120032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NZ" sz="5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440118" y="4900126"/>
            <a:ext cx="6362700" cy="1354217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0" lvl="1" indent="0">
              <a:spcBef>
                <a:spcPts val="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None/>
              <a:tabLst>
                <a:tab pos="293688" algn="l"/>
                <a:tab pos="658813" algn="l"/>
                <a:tab pos="1011238" algn="l"/>
              </a:tabLst>
              <a:defRPr sz="1600" b="1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/>
            <a:r>
              <a:rPr lang="en-US" dirty="0"/>
              <a:t>def print_right_angle_triangle(number_of_rows):</a:t>
            </a:r>
          </a:p>
          <a:p>
            <a:pPr lvl="1"/>
            <a:r>
              <a:rPr lang="en-US" dirty="0"/>
              <a:t>    for row in range(number_of_rows):</a:t>
            </a:r>
          </a:p>
          <a:p>
            <a:pPr lvl="1"/>
            <a:r>
              <a:rPr lang="en-US" dirty="0"/>
              <a:t>        for </a:t>
            </a:r>
            <a:r>
              <a:rPr lang="en-US" dirty="0" smtClean="0"/>
              <a:t>column </a:t>
            </a:r>
            <a:r>
              <a:rPr lang="en-US" dirty="0"/>
              <a:t>in range(row+1):</a:t>
            </a:r>
          </a:p>
          <a:p>
            <a:pPr lvl="1"/>
            <a:r>
              <a:rPr lang="en-US" dirty="0"/>
              <a:t>            print</a:t>
            </a:r>
            <a:r>
              <a:rPr lang="en-US" dirty="0" smtClean="0"/>
              <a:t>('</a:t>
            </a:r>
            <a:r>
              <a:rPr lang="en-NZ" dirty="0"/>
              <a:t>*</a:t>
            </a:r>
            <a:r>
              <a:rPr lang="en-US" dirty="0" smtClean="0"/>
              <a:t>', </a:t>
            </a:r>
            <a:r>
              <a:rPr lang="en-US" dirty="0"/>
              <a:t>end="")</a:t>
            </a:r>
          </a:p>
          <a:p>
            <a:pPr lvl="1"/>
            <a:r>
              <a:rPr lang="en-US" dirty="0"/>
              <a:t>        print()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8775" y="2195020"/>
            <a:ext cx="5893533" cy="2154436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Set up all the variables needed for the nested loop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endParaRPr lang="en-US" sz="800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b="1" dirty="0" smtClean="0">
                <a:solidFill>
                  <a:srgbClr val="0000FF"/>
                </a:solidFill>
              </a:rPr>
              <a:t>for … in range </a:t>
            </a:r>
            <a:r>
              <a:rPr lang="en-US" dirty="0" smtClean="0">
                <a:solidFill>
                  <a:srgbClr val="000090"/>
                </a:solidFill>
              </a:rPr>
              <a:t>… 4 rows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for … in range …</a:t>
            </a:r>
            <a:endParaRPr lang="en-US" dirty="0" smtClean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 smtClean="0">
                <a:solidFill>
                  <a:srgbClr val="000090"/>
                </a:solidFill>
              </a:rPr>
              <a:t>           row = 0, number of columns = 1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  </a:t>
            </a:r>
            <a:r>
              <a:rPr lang="en-US" dirty="0" smtClean="0">
                <a:solidFill>
                  <a:srgbClr val="000090"/>
                </a:solidFill>
              </a:rPr>
              <a:t>         row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smtClean="0">
                <a:solidFill>
                  <a:srgbClr val="000090"/>
                </a:solidFill>
              </a:rPr>
              <a:t>1, </a:t>
            </a:r>
            <a:r>
              <a:rPr lang="en-US" dirty="0">
                <a:solidFill>
                  <a:srgbClr val="000090"/>
                </a:solidFill>
              </a:rPr>
              <a:t>number of </a:t>
            </a:r>
            <a:r>
              <a:rPr lang="en-US" dirty="0" smtClean="0">
                <a:solidFill>
                  <a:srgbClr val="000090"/>
                </a:solidFill>
              </a:rPr>
              <a:t>columns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smtClean="0">
                <a:solidFill>
                  <a:srgbClr val="000090"/>
                </a:solidFill>
              </a:rPr>
              <a:t>2		</a:t>
            </a: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          row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smtClean="0">
                <a:solidFill>
                  <a:srgbClr val="000090"/>
                </a:solidFill>
              </a:rPr>
              <a:t>2, </a:t>
            </a:r>
            <a:r>
              <a:rPr lang="en-US" dirty="0">
                <a:solidFill>
                  <a:srgbClr val="000090"/>
                </a:solidFill>
              </a:rPr>
              <a:t>number of </a:t>
            </a:r>
            <a:r>
              <a:rPr lang="en-US" dirty="0" smtClean="0">
                <a:solidFill>
                  <a:srgbClr val="000090"/>
                </a:solidFill>
              </a:rPr>
              <a:t>columns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smtClean="0">
                <a:solidFill>
                  <a:srgbClr val="000090"/>
                </a:solidFill>
              </a:rPr>
              <a:t>3</a:t>
            </a:r>
            <a:endParaRPr lang="en-US" dirty="0">
              <a:solidFill>
                <a:srgbClr val="000090"/>
              </a:solidFill>
            </a:endParaRPr>
          </a:p>
          <a:p>
            <a:pPr marL="0" lvl="5">
              <a:tabLst>
                <a:tab pos="415925" algn="l"/>
                <a:tab pos="833438" algn="l"/>
                <a:tab pos="1260475" algn="l"/>
              </a:tabLst>
            </a:pPr>
            <a:r>
              <a:rPr lang="en-US" dirty="0">
                <a:solidFill>
                  <a:srgbClr val="000090"/>
                </a:solidFill>
              </a:rPr>
              <a:t>	</a:t>
            </a:r>
            <a:r>
              <a:rPr lang="en-US" dirty="0" smtClean="0">
                <a:solidFill>
                  <a:srgbClr val="000090"/>
                </a:solidFill>
              </a:rPr>
              <a:t>move to next line	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853151" y="2566486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53151" y="3056795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53151" y="3545918"/>
            <a:ext cx="67554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853151" y="4064166"/>
            <a:ext cx="863914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0"/>
              </a:spcBef>
              <a:buNone/>
              <a:tabLst>
                <a:tab pos="273050" algn="l"/>
                <a:tab pos="658813" algn="l"/>
                <a:tab pos="1011238" algn="l"/>
              </a:tabLst>
            </a:pPr>
            <a:r>
              <a:rPr lang="en-NZ" sz="1800" b="1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  <a:endParaRPr lang="en-NZ" sz="1800" b="1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unded Rectangle 14">
            <a:hlinkClick r:id="rId2" action="ppaction://program"/>
          </p:cNvPr>
          <p:cNvSpPr/>
          <p:nvPr/>
        </p:nvSpPr>
        <p:spPr>
          <a:xfrm>
            <a:off x="7819703" y="349647"/>
            <a:ext cx="990599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16" name="Rectangular Callout 15"/>
          <p:cNvSpPr/>
          <p:nvPr/>
        </p:nvSpPr>
        <p:spPr>
          <a:xfrm>
            <a:off x="5902946" y="162691"/>
            <a:ext cx="1752600" cy="457200"/>
          </a:xfrm>
          <a:prstGeom prst="wedgeRectCallout">
            <a:avLst>
              <a:gd name="adj1" fmla="val 55001"/>
              <a:gd name="adj2" fmla="val 159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Example02.py</a:t>
            </a:r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L25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36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05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105Theme</Template>
  <TotalTime>12833</TotalTime>
  <Words>2488</Words>
  <Application>Microsoft Office PowerPoint</Application>
  <PresentationFormat>On-screen Show (4:3)</PresentationFormat>
  <Paragraphs>571</Paragraphs>
  <Slides>29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Bookman Old Style</vt:lpstr>
      <vt:lpstr>Calibri</vt:lpstr>
      <vt:lpstr>Courier New</vt:lpstr>
      <vt:lpstr>Gill Sans MT</vt:lpstr>
      <vt:lpstr>Tahoma</vt:lpstr>
      <vt:lpstr>Wingdings</vt:lpstr>
      <vt:lpstr>Wingdings 3</vt:lpstr>
      <vt:lpstr>105Theme</vt:lpstr>
      <vt:lpstr>COMPSCI 101 Principles of Programming</vt:lpstr>
      <vt:lpstr>Learning outcomes</vt:lpstr>
      <vt:lpstr>Drawing 2D shapes using Characters</vt:lpstr>
      <vt:lpstr>Printing a Row of characters</vt:lpstr>
      <vt:lpstr>Printing Multiple Rows of Characters</vt:lpstr>
      <vt:lpstr>1) Printing a Rectangle of Characters</vt:lpstr>
      <vt:lpstr>1) Printing a Rectangle of Characters</vt:lpstr>
      <vt:lpstr>2) Printing a right-angle Triangle</vt:lpstr>
      <vt:lpstr>2) Printing a right-angle Triangle</vt:lpstr>
      <vt:lpstr>Exercise 1</vt:lpstr>
      <vt:lpstr>Program skeleton</vt:lpstr>
      <vt:lpstr>Drawing 2D shapes on a Canvas</vt:lpstr>
      <vt:lpstr>Example 3</vt:lpstr>
      <vt:lpstr>Drawing … on a Canvas</vt:lpstr>
      <vt:lpstr>Drawing … on a Canvas</vt:lpstr>
      <vt:lpstr>Drawing … on a Canvas</vt:lpstr>
      <vt:lpstr>Quizzes</vt:lpstr>
      <vt:lpstr>Example 4</vt:lpstr>
      <vt:lpstr>4) Drawing … on a Canvas</vt:lpstr>
      <vt:lpstr>4) Drawing … on a Canvas</vt:lpstr>
      <vt:lpstr>Drawing … on a Canvas</vt:lpstr>
      <vt:lpstr>Drawing … on a Canvas</vt:lpstr>
      <vt:lpstr>Example 5</vt:lpstr>
      <vt:lpstr>is_circle boolean</vt:lpstr>
      <vt:lpstr>Exercise  2</vt:lpstr>
      <vt:lpstr>PowerPoint Presentation</vt:lpstr>
      <vt:lpstr>  Ex01</vt:lpstr>
      <vt:lpstr>   Ex02</vt:lpstr>
      <vt:lpstr>   Ex03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250</dc:title>
  <dc:creator>Andrew Luxton-Reilly</dc:creator>
  <cp:lastModifiedBy>Angela Chang</cp:lastModifiedBy>
  <cp:revision>407</cp:revision>
  <cp:lastPrinted>2015-02-10T19:14:03Z</cp:lastPrinted>
  <dcterms:created xsi:type="dcterms:W3CDTF">2006-08-16T00:00:00Z</dcterms:created>
  <dcterms:modified xsi:type="dcterms:W3CDTF">2020-01-31T00:27:04Z</dcterms:modified>
</cp:coreProperties>
</file>