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2"/>
  </p:notesMasterIdLst>
  <p:handoutMasterIdLst>
    <p:handoutMasterId r:id="rId23"/>
  </p:handoutMasterIdLst>
  <p:sldIdLst>
    <p:sldId id="256" r:id="rId2"/>
    <p:sldId id="257" r:id="rId3"/>
    <p:sldId id="291" r:id="rId4"/>
    <p:sldId id="326" r:id="rId5"/>
    <p:sldId id="293" r:id="rId6"/>
    <p:sldId id="294" r:id="rId7"/>
    <p:sldId id="335" r:id="rId8"/>
    <p:sldId id="342" r:id="rId9"/>
    <p:sldId id="311" r:id="rId10"/>
    <p:sldId id="336" r:id="rId11"/>
    <p:sldId id="328" r:id="rId12"/>
    <p:sldId id="298" r:id="rId13"/>
    <p:sldId id="348" r:id="rId14"/>
    <p:sldId id="343" r:id="rId15"/>
    <p:sldId id="300" r:id="rId16"/>
    <p:sldId id="351" r:id="rId17"/>
    <p:sldId id="349" r:id="rId18"/>
    <p:sldId id="341" r:id="rId19"/>
    <p:sldId id="310" r:id="rId20"/>
    <p:sldId id="322"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BF6CCE"/>
    <a:srgbClr val="00FF00"/>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83"/>
    <p:restoredTop sz="89747" autoAdjust="0"/>
  </p:normalViewPr>
  <p:slideViewPr>
    <p:cSldViewPr>
      <p:cViewPr varScale="1">
        <p:scale>
          <a:sx n="117" d="100"/>
          <a:sy n="117" d="100"/>
        </p:scale>
        <p:origin x="118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929FBC93-25B9-444D-AB33-FB5BE5326080}" type="datetimeFigureOut">
              <a:rPr lang="en-NZ" smtClean="0"/>
              <a:t>22/04/20</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python.org/tutorial/modules.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docs.python.org/tutorial/modules.html#packag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ocs.python.org/library/sys.html#sys.maxi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python.org/tutorial/module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docs.python.org/tutorial/modules.html#packag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Any Python file is a </a:t>
            </a:r>
            <a:r>
              <a:rPr lang="en-US" sz="1200" kern="1200" dirty="0">
                <a:solidFill>
                  <a:schemeClr val="tx1"/>
                </a:solidFill>
                <a:latin typeface="+mn-lt"/>
                <a:ea typeface="+mn-ea"/>
                <a:cs typeface="+mn-cs"/>
                <a:hlinkClick r:id="rId3"/>
              </a:rPr>
              <a:t>module, its name being the file's base name without the .py extension. A </a:t>
            </a:r>
            <a:r>
              <a:rPr lang="en-US" sz="1200" kern="1200" dirty="0">
                <a:solidFill>
                  <a:schemeClr val="tx1"/>
                </a:solidFill>
                <a:latin typeface="+mn-lt"/>
                <a:ea typeface="+mn-ea"/>
                <a:cs typeface="+mn-cs"/>
                <a:hlinkClick r:id="rId4"/>
              </a:rPr>
              <a:t>package is a collection of Python modules: while a module is a single Python file, a package is a directory of Python modules containing an additional __init__.py file, to distinguish a package from a directory that just happens to contain a bunch of Python scripts. Packages can be nested at any deep, providing that the corresponding directories contain their own __init__.py file</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1175517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C0D32D8F-AA92-47E9-A6BF-FA2BA634AC3B}" type="slidenum">
              <a:rPr lang="en-GB"/>
              <a:pPr/>
              <a:t>11</a:t>
            </a:fld>
            <a:endParaRPr lang="en-GB"/>
          </a:p>
        </p:txBody>
      </p:sp>
      <p:sp>
        <p:nvSpPr>
          <p:cNvPr id="38913" name="Text Box 1"/>
          <p:cNvSpPr txBox="1">
            <a:spLocks noChangeArrowheads="1"/>
          </p:cNvSpPr>
          <p:nvPr/>
        </p:nvSpPr>
        <p:spPr bwMode="auto">
          <a:xfrm>
            <a:off x="0" y="0"/>
            <a:ext cx="3709945" cy="3377621"/>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8221" tIns="44111" rIns="88221" bIns="44111" anchor="ctr"/>
          <a:lstStyle/>
          <a:p>
            <a:endParaRPr lang="en-NZ"/>
          </a:p>
        </p:txBody>
      </p:sp>
      <p:sp>
        <p:nvSpPr>
          <p:cNvPr id="38914" name="Rectangle 2"/>
          <p:cNvSpPr txBox="1">
            <a:spLocks noGrp="1" noChangeArrowheads="1"/>
          </p:cNvSpPr>
          <p:nvPr>
            <p:ph type="body"/>
          </p:nvPr>
        </p:nvSpPr>
        <p:spPr bwMode="auto">
          <a:xfrm>
            <a:off x="778631" y="4764114"/>
            <a:ext cx="6220865" cy="450349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r>
              <a:rPr lang="en-US" dirty="0"/>
              <a:t>58.0 23.0 0.4</a:t>
            </a:r>
          </a:p>
        </p:txBody>
      </p:sp>
    </p:spTree>
    <p:extLst>
      <p:ext uri="{BB962C8B-B14F-4D97-AF65-F5344CB8AC3E}">
        <p14:creationId xmlns:p14="http://schemas.microsoft.com/office/powerpoint/2010/main" val="144515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C0D32D8F-AA92-47E9-A6BF-FA2BA634AC3B}" type="slidenum">
              <a:rPr lang="en-GB"/>
              <a:pPr/>
              <a:t>12</a:t>
            </a:fld>
            <a:endParaRPr lang="en-GB"/>
          </a:p>
        </p:txBody>
      </p:sp>
      <p:sp>
        <p:nvSpPr>
          <p:cNvPr id="38913" name="Text Box 1"/>
          <p:cNvSpPr txBox="1">
            <a:spLocks noChangeArrowheads="1"/>
          </p:cNvSpPr>
          <p:nvPr/>
        </p:nvSpPr>
        <p:spPr bwMode="auto">
          <a:xfrm>
            <a:off x="0" y="0"/>
            <a:ext cx="3709945" cy="3377621"/>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8221" tIns="44111" rIns="88221" bIns="44111" anchor="ctr"/>
          <a:lstStyle/>
          <a:p>
            <a:endParaRPr lang="en-NZ"/>
          </a:p>
        </p:txBody>
      </p:sp>
      <p:sp>
        <p:nvSpPr>
          <p:cNvPr id="38914" name="Rectangle 2"/>
          <p:cNvSpPr txBox="1">
            <a:spLocks noGrp="1" noChangeArrowheads="1"/>
          </p:cNvSpPr>
          <p:nvPr>
            <p:ph type="body"/>
          </p:nvPr>
        </p:nvSpPr>
        <p:spPr bwMode="auto">
          <a:xfrm>
            <a:off x="778631" y="4764114"/>
            <a:ext cx="6220865" cy="450349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44515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C0D32D8F-AA92-47E9-A6BF-FA2BA634AC3B}" type="slidenum">
              <a:rPr lang="en-GB"/>
              <a:pPr/>
              <a:t>13</a:t>
            </a:fld>
            <a:endParaRPr lang="en-GB"/>
          </a:p>
        </p:txBody>
      </p:sp>
      <p:sp>
        <p:nvSpPr>
          <p:cNvPr id="38913" name="Text Box 1"/>
          <p:cNvSpPr txBox="1">
            <a:spLocks noChangeArrowheads="1"/>
          </p:cNvSpPr>
          <p:nvPr/>
        </p:nvSpPr>
        <p:spPr bwMode="auto">
          <a:xfrm>
            <a:off x="0" y="0"/>
            <a:ext cx="3709945" cy="3377621"/>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8221" tIns="44111" rIns="88221" bIns="44111" anchor="ctr"/>
          <a:lstStyle/>
          <a:p>
            <a:endParaRPr lang="en-NZ"/>
          </a:p>
        </p:txBody>
      </p:sp>
      <p:sp>
        <p:nvSpPr>
          <p:cNvPr id="38914" name="Rectangle 2"/>
          <p:cNvSpPr txBox="1">
            <a:spLocks noGrp="1" noChangeArrowheads="1"/>
          </p:cNvSpPr>
          <p:nvPr>
            <p:ph type="body"/>
          </p:nvPr>
        </p:nvSpPr>
        <p:spPr bwMode="auto">
          <a:xfrm>
            <a:off x="778631" y="4764114"/>
            <a:ext cx="6220865" cy="450349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44515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p:nvPr>
        </p:nvSpPr>
        <p:spPr>
          <a:ln/>
        </p:spPr>
        <p:txBody>
          <a:bodyPr/>
          <a:lstStyle/>
          <a:p>
            <a:fld id="{C0D32D8F-AA92-47E9-A6BF-FA2BA634AC3B}" type="slidenum">
              <a:rPr lang="en-GB"/>
              <a:pPr/>
              <a:t>14</a:t>
            </a:fld>
            <a:endParaRPr lang="en-GB"/>
          </a:p>
        </p:txBody>
      </p:sp>
      <p:sp>
        <p:nvSpPr>
          <p:cNvPr id="38913" name="Text Box 1"/>
          <p:cNvSpPr txBox="1">
            <a:spLocks noChangeArrowheads="1"/>
          </p:cNvSpPr>
          <p:nvPr/>
        </p:nvSpPr>
        <p:spPr bwMode="auto">
          <a:xfrm>
            <a:off x="0" y="0"/>
            <a:ext cx="3709945" cy="3377621"/>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8221" tIns="44111" rIns="88221" bIns="44111" anchor="ctr"/>
          <a:lstStyle/>
          <a:p>
            <a:endParaRPr lang="en-NZ"/>
          </a:p>
        </p:txBody>
      </p:sp>
      <p:sp>
        <p:nvSpPr>
          <p:cNvPr id="38914" name="Rectangle 2"/>
          <p:cNvSpPr txBox="1">
            <a:spLocks noGrp="1" noChangeArrowheads="1"/>
          </p:cNvSpPr>
          <p:nvPr>
            <p:ph type="body"/>
          </p:nvPr>
        </p:nvSpPr>
        <p:spPr bwMode="auto">
          <a:xfrm>
            <a:off x="778631" y="4764114"/>
            <a:ext cx="6220865" cy="450349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r>
              <a:rPr lang="en-US" dirty="0"/>
              <a:t>1 20 6 0 0</a:t>
            </a:r>
          </a:p>
        </p:txBody>
      </p:sp>
    </p:spTree>
    <p:extLst>
      <p:ext uri="{BB962C8B-B14F-4D97-AF65-F5344CB8AC3E}">
        <p14:creationId xmlns:p14="http://schemas.microsoft.com/office/powerpoint/2010/main" val="14451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sz="1200" kern="1200" dirty="0">
                <a:solidFill>
                  <a:schemeClr val="tx1"/>
                </a:solidFill>
                <a:latin typeface="+mn-lt"/>
                <a:ea typeface="+mn-ea"/>
                <a:cs typeface="+mn-cs"/>
              </a:rPr>
              <a:t>3.0 5.2 -1</a:t>
            </a:r>
          </a:p>
          <a:p>
            <a:pPr eaLnBrk="1" hangingPunct="1"/>
            <a:endParaRPr lang="en-US" sz="1200" kern="1200" dirty="0">
              <a:solidFill>
                <a:schemeClr val="tx1"/>
              </a:solidFill>
              <a:latin typeface="+mn-lt"/>
              <a:ea typeface="+mn-ea"/>
              <a:cs typeface="+mn-cs"/>
            </a:endParaRPr>
          </a:p>
          <a:p>
            <a:pPr eaLnBrk="1" hangingPunct="1"/>
            <a:endParaRPr lang="en-US" sz="1200" kern="1200" dirty="0">
              <a:solidFill>
                <a:schemeClr val="tx1"/>
              </a:solidFill>
              <a:latin typeface="+mn-lt"/>
              <a:ea typeface="+mn-ea"/>
              <a:cs typeface="+mn-cs"/>
            </a:endParaRPr>
          </a:p>
          <a:p>
            <a:pPr eaLnBrk="1" hangingPunct="1"/>
            <a:r>
              <a:rPr lang="en-US" sz="1200" kern="1200" dirty="0">
                <a:solidFill>
                  <a:schemeClr val="tx1"/>
                </a:solidFill>
                <a:latin typeface="+mn-lt"/>
                <a:ea typeface="+mn-ea"/>
                <a:cs typeface="+mn-cs"/>
              </a:rPr>
              <a:t>This uses the ‘</a:t>
            </a:r>
            <a:r>
              <a:rPr lang="en-US" sz="1200" b="1" kern="1200" dirty="0" err="1">
                <a:solidFill>
                  <a:schemeClr val="tx1"/>
                </a:solidFill>
                <a:latin typeface="+mn-lt"/>
                <a:ea typeface="+mn-ea"/>
                <a:cs typeface="+mn-cs"/>
              </a:rPr>
              <a:t>haversine</a:t>
            </a:r>
            <a:r>
              <a:rPr lang="en-US" sz="1200" b="0" kern="1200" dirty="0">
                <a:solidFill>
                  <a:schemeClr val="tx1"/>
                </a:solidFill>
                <a:latin typeface="+mn-lt"/>
                <a:ea typeface="+mn-ea"/>
                <a:cs typeface="+mn-cs"/>
              </a:rPr>
              <a:t>’ formula to calculate the great-circle distance between two points – that is, the shortest distance over the earth’s surface – giving an ‘as-the-crow-flies’ distance between the points (ignoring any hills they fly over, of course!).</a:t>
            </a:r>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Calibri"/>
                <a:ea typeface="ＭＳ Ｐゴシック" panose="020B0600070205080204" pitchFamily="34" charset="-128"/>
              </a:rPr>
              <a:t>Alternatively</a:t>
            </a:r>
          </a:p>
          <a:p>
            <a:pPr eaLnBrk="1" hangingPunct="1"/>
            <a:endParaRPr lang="en-US" dirty="0">
              <a:latin typeface="Calibri"/>
              <a:ea typeface="ＭＳ Ｐゴシック" panose="020B0600070205080204" pitchFamily="34" charset="-128"/>
            </a:endParaRPr>
          </a:p>
          <a:p>
            <a:r>
              <a:rPr lang="en-US" sz="1200" kern="1200" dirty="0">
                <a:solidFill>
                  <a:schemeClr val="tx1"/>
                </a:solidFill>
                <a:latin typeface="+mn-lt"/>
                <a:ea typeface="+mn-ea"/>
                <a:cs typeface="+mn-cs"/>
              </a:rPr>
              <a:t>Of the $1587654</a:t>
            </a:r>
          </a:p>
          <a:p>
            <a:r>
              <a:rPr lang="en-US" sz="1200" kern="1200" dirty="0">
                <a:solidFill>
                  <a:schemeClr val="tx1"/>
                </a:solidFill>
                <a:latin typeface="+mn-lt"/>
                <a:ea typeface="+mn-ea"/>
                <a:cs typeface="+mn-cs"/>
              </a:rPr>
              <a:t>Children get $223000.0 each</a:t>
            </a:r>
          </a:p>
          <a:p>
            <a:r>
              <a:rPr lang="en-US" sz="1200" kern="1200" dirty="0">
                <a:solidFill>
                  <a:schemeClr val="tx1"/>
                </a:solidFill>
                <a:latin typeface="+mn-lt"/>
                <a:ea typeface="+mn-ea"/>
                <a:cs typeface="+mn-cs"/>
              </a:rPr>
              <a:t>Parents get $446000.0 each</a:t>
            </a:r>
          </a:p>
          <a:p>
            <a:r>
              <a:rPr lang="en-US" sz="1200" kern="1200" dirty="0">
                <a:solidFill>
                  <a:schemeClr val="tx1"/>
                </a:solidFill>
                <a:latin typeface="+mn-lt"/>
                <a:ea typeface="+mn-ea"/>
                <a:cs typeface="+mn-cs"/>
              </a:rPr>
              <a:t>Relatives get $2230.0 each</a:t>
            </a:r>
          </a:p>
          <a:p>
            <a:r>
              <a:rPr lang="en-US" sz="1200" kern="1200" dirty="0">
                <a:solidFill>
                  <a:schemeClr val="tx1"/>
                </a:solidFill>
                <a:latin typeface="+mn-lt"/>
                <a:ea typeface="+mn-ea"/>
                <a:cs typeface="+mn-cs"/>
              </a:rPr>
              <a:t>Administrator gets $4354.0</a:t>
            </a:r>
            <a:endParaRPr lang="en-US" dirty="0">
              <a:latin typeface="Calibri"/>
              <a:ea typeface="ＭＳ Ｐゴシック" panose="020B0600070205080204" pitchFamily="34" charset="-128"/>
            </a:endParaRPr>
          </a:p>
        </p:txBody>
      </p:sp>
    </p:spTree>
    <p:extLst>
      <p:ext uri="{BB962C8B-B14F-4D97-AF65-F5344CB8AC3E}">
        <p14:creationId xmlns:p14="http://schemas.microsoft.com/office/powerpoint/2010/main" val="199442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Formal languages are languages that are designed by people for specific applications. For example,</a:t>
            </a:r>
          </a:p>
          <a:p>
            <a:r>
              <a:rPr lang="en-US" sz="1200" b="0" i="0" u="none" strike="noStrike" kern="1200" baseline="0" dirty="0">
                <a:solidFill>
                  <a:schemeClr val="tx1"/>
                </a:solidFill>
                <a:latin typeface="+mn-lt"/>
                <a:ea typeface="+mn-ea"/>
                <a:cs typeface="+mn-cs"/>
              </a:rPr>
              <a:t>the notation that mathematicians use is a formal language that is particularly good at denoting relationships</a:t>
            </a:r>
          </a:p>
          <a:p>
            <a:r>
              <a:rPr lang="en-US" sz="1200" b="0" i="0" u="none" strike="noStrike" kern="1200" baseline="0" dirty="0">
                <a:solidFill>
                  <a:schemeClr val="tx1"/>
                </a:solidFill>
                <a:latin typeface="+mn-lt"/>
                <a:ea typeface="+mn-ea"/>
                <a:cs typeface="+mn-cs"/>
              </a:rPr>
              <a:t>among numbers and symbols. Chemists use a formal language to represent the chemical</a:t>
            </a:r>
          </a:p>
          <a:p>
            <a:r>
              <a:rPr lang="en-US" sz="1200" b="0" i="0" u="none" strike="noStrike" kern="1200" baseline="0" dirty="0">
                <a:solidFill>
                  <a:schemeClr val="tx1"/>
                </a:solidFill>
                <a:latin typeface="+mn-lt"/>
                <a:ea typeface="+mn-ea"/>
                <a:cs typeface="+mn-cs"/>
              </a:rPr>
              <a:t>structure of molecules. And most importantly:</a:t>
            </a:r>
          </a:p>
          <a:p>
            <a:r>
              <a:rPr lang="en-US" sz="1200" b="0" i="0" u="none" strike="noStrike" kern="1200" baseline="0" dirty="0">
                <a:solidFill>
                  <a:schemeClr val="tx1"/>
                </a:solidFill>
                <a:latin typeface="+mn-lt"/>
                <a:ea typeface="+mn-ea"/>
                <a:cs typeface="+mn-cs"/>
              </a:rPr>
              <a:t> Programming languages are formal languages that have been designed to express</a:t>
            </a:r>
          </a:p>
          <a:p>
            <a:r>
              <a:rPr lang="en-US" sz="1200" b="0" i="0" u="none" strike="noStrike" kern="1200" baseline="0" dirty="0">
                <a:solidFill>
                  <a:schemeClr val="tx1"/>
                </a:solidFill>
                <a:latin typeface="+mn-lt"/>
                <a:ea typeface="+mn-ea"/>
                <a:cs typeface="+mn-cs"/>
              </a:rPr>
              <a:t>computations.</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Leave</a:t>
            </a:r>
            <a:r>
              <a:rPr lang="en-NZ" baseline="0" dirty="0"/>
              <a:t> out the docstring because I don't have room on the slides</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hlinkClick r:id="rId3"/>
              </a:rPr>
              <a:t>sys.maxint, which is either 231 - 1 or 263 - 1</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Tree>
    <p:extLst>
      <p:ext uri="{BB962C8B-B14F-4D97-AF65-F5344CB8AC3E}">
        <p14:creationId xmlns:p14="http://schemas.microsoft.com/office/powerpoint/2010/main" val="1175517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 programming comment is a note to other programmers</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Any Python file is a </a:t>
            </a:r>
            <a:r>
              <a:rPr lang="en-US" sz="1200" kern="1200" dirty="0">
                <a:solidFill>
                  <a:schemeClr val="tx1"/>
                </a:solidFill>
                <a:latin typeface="+mn-lt"/>
                <a:ea typeface="+mn-ea"/>
                <a:cs typeface="+mn-cs"/>
                <a:hlinkClick r:id="rId3"/>
              </a:rPr>
              <a:t>module, its name being the file's base name without the .py extension. A </a:t>
            </a:r>
            <a:r>
              <a:rPr lang="en-US" sz="1200" kern="1200" dirty="0">
                <a:solidFill>
                  <a:schemeClr val="tx1"/>
                </a:solidFill>
                <a:latin typeface="+mn-lt"/>
                <a:ea typeface="+mn-ea"/>
                <a:cs typeface="+mn-cs"/>
                <a:hlinkClick r:id="rId4"/>
              </a:rPr>
              <a:t>package is a collection of Python modules: while a module is a single Python file, a package is a directory of Python modules containing an additional __init__.py file, to distinguish a package from a directory that just happens to contain a bunch of Python scripts. Packages can be nested at any deep, providing that the corresponding directories contain their own __init__.py file</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117551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915400" cy="5867400"/>
          </a:xfrm>
          <a:prstGeom prst="rect">
            <a:avLst/>
          </a:prstGeo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16" name="Title 15"/>
          <p:cNvSpPr>
            <a:spLocks noGrp="1"/>
          </p:cNvSpPr>
          <p:nvPr>
            <p:ph type="title"/>
          </p:nvPr>
        </p:nvSpPr>
        <p:spPr>
          <a:xfrm>
            <a:off x="0" y="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7" name="Slide Number Placeholder 7"/>
          <p:cNvSpPr>
            <a:spLocks noGrp="1"/>
          </p:cNvSpPr>
          <p:nvPr>
            <p:ph type="sldNum" sz="quarter" idx="4"/>
          </p:nvPr>
        </p:nvSpPr>
        <p:spPr>
          <a:xfrm>
            <a:off x="8597900" y="7620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5854700" y="7620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0" indent="0" algn="l" defTabSz="914400" rtl="0" eaLnBrk="1" latinLnBrk="0" hangingPunct="1">
        <a:spcBef>
          <a:spcPct val="20000"/>
        </a:spcBef>
        <a:buClr>
          <a:schemeClr val="tx1">
            <a:lumMod val="50000"/>
            <a:lumOff val="50000"/>
          </a:schemeClr>
        </a:buClr>
        <a:buFontTx/>
        <a:buNone/>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600200" y="3657600"/>
            <a:ext cx="5867400" cy="2209800"/>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Clr>
                <a:schemeClr val="tx1">
                  <a:lumMod val="50000"/>
                  <a:lumOff val="50000"/>
                </a:schemeClr>
              </a:buClr>
              <a:buFont typeface="Wingdings" pitchFamily="2" charset="2"/>
              <a:buNone/>
              <a:defRPr sz="1400" kern="1200">
                <a:solidFill>
                  <a:schemeClr val="tx2"/>
                </a:solidFill>
                <a:latin typeface="+mn-lt"/>
                <a:ea typeface="+mn-ea"/>
                <a:cs typeface="+mn-cs"/>
              </a:defRPr>
            </a:lvl1pPr>
            <a:lvl2pPr marL="457200" indent="0" algn="ctr" defTabSz="914400" rtl="0" eaLnBrk="1" latinLnBrk="0" hangingPunct="1">
              <a:spcBef>
                <a:spcPct val="20000"/>
              </a:spcBef>
              <a:buClr>
                <a:schemeClr val="tx1">
                  <a:lumMod val="50000"/>
                  <a:lumOff val="50000"/>
                </a:schemeClr>
              </a:buClr>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1">
                  <a:lumMod val="50000"/>
                  <a:lumOff val="50000"/>
                </a:schemeClr>
              </a:buClr>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1">
                  <a:lumMod val="50000"/>
                  <a:lumOff val="50000"/>
                </a:schemeClr>
              </a:buClr>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1">
                  <a:lumMod val="50000"/>
                  <a:lumOff val="50000"/>
                </a:schemeClr>
              </a:buClr>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7pPr>
            <a:lvl8pPr marL="32004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8pPr>
            <a:lvl9pPr marL="3657600" indent="0" algn="ctr" defTabSz="914400" rtl="0" eaLnBrk="1" latinLnBrk="0" hangingPunct="1">
              <a:spcBef>
                <a:spcPts val="288"/>
              </a:spcBef>
              <a:buClr>
                <a:schemeClr val="tx1">
                  <a:lumMod val="50000"/>
                  <a:lumOff val="50000"/>
                </a:schemeClr>
              </a:buClr>
              <a:buFont typeface="Wingdings" pitchFamily="2" charset="2"/>
              <a:buNone/>
              <a:defRPr sz="1400" kern="1200" baseline="0">
                <a:solidFill>
                  <a:schemeClr val="tx1">
                    <a:tint val="75000"/>
                  </a:schemeClr>
                </a:solidFill>
                <a:latin typeface="+mn-lt"/>
                <a:ea typeface="+mn-ea"/>
                <a:cs typeface="+mn-cs"/>
              </a:defRPr>
            </a:lvl9pPr>
          </a:lstStyle>
          <a:p>
            <a:r>
              <a:rPr lang="en-NZ" sz="2400" dirty="0">
                <a:solidFill>
                  <a:srgbClr val="000090"/>
                </a:solidFill>
              </a:rPr>
              <a:t>Lecture 3 – </a:t>
            </a:r>
            <a:r>
              <a:rPr lang="en-US" sz="2400" dirty="0">
                <a:solidFill>
                  <a:srgbClr val="000090"/>
                </a:solidFill>
                <a:ea typeface="Lucida Grande"/>
                <a:cs typeface="Lucida Grande"/>
              </a:rPr>
              <a:t>Evaluating expressions, modulus and integer division operators, </a:t>
            </a:r>
            <a:r>
              <a:rPr lang="en-US" sz="2400" dirty="0" err="1">
                <a:solidFill>
                  <a:srgbClr val="000090"/>
                </a:solidFill>
                <a:ea typeface="Lucida Grande"/>
                <a:cs typeface="Lucida Grande"/>
              </a:rPr>
              <a:t>docstring</a:t>
            </a:r>
            <a:r>
              <a:rPr lang="en-US" sz="2400" dirty="0">
                <a:solidFill>
                  <a:srgbClr val="000090"/>
                </a:solidFill>
                <a:ea typeface="Lucida Grande"/>
                <a:cs typeface="Lucida Grande"/>
              </a:rPr>
              <a:t> and comments, the math module, developing a program in steps</a:t>
            </a: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p:txBody>
      </p:sp>
      <p:sp>
        <p:nvSpPr>
          <p:cNvPr id="2" name="Title 1"/>
          <p:cNvSpPr>
            <a:spLocks noGrp="1"/>
          </p:cNvSpPr>
          <p:nvPr>
            <p:ph type="title" idx="4294967295"/>
          </p:nvPr>
        </p:nvSpPr>
        <p:spPr>
          <a:xfrm>
            <a:off x="2438400" y="685800"/>
            <a:ext cx="3962400" cy="2133600"/>
          </a:xfrm>
          <a:prstGeom prst="rect">
            <a:avLst/>
          </a:prstGeom>
        </p:spPr>
        <p:txBody>
          <a:bodyPr/>
          <a:lstStyle/>
          <a:p>
            <a:r>
              <a:rPr lang="en-US" dirty="0"/>
              <a:t>  </a:t>
            </a:r>
          </a:p>
        </p:txBody>
      </p:sp>
      <p:sp>
        <p:nvSpPr>
          <p:cNvPr id="8" name="Title 2"/>
          <p:cNvSpPr txBox="1">
            <a:spLocks/>
          </p:cNvSpPr>
          <p:nvPr/>
        </p:nvSpPr>
        <p:spPr>
          <a:xfrm>
            <a:off x="2438400" y="685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3"/>
          <p:cNvSpPr txBox="1">
            <a:spLocks/>
          </p:cNvSpPr>
          <p:nvPr/>
        </p:nvSpPr>
        <p:spPr>
          <a:xfrm>
            <a:off x="2438400" y="685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11"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1752600"/>
            <a:ext cx="432048" cy="43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txBox="1">
            <a:spLocks/>
          </p:cNvSpPr>
          <p:nvPr/>
        </p:nvSpPr>
        <p:spPr>
          <a:xfrm>
            <a:off x="2209800" y="6858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1752600"/>
            <a:ext cx="7315200" cy="3838311"/>
          </a:xfrm>
          <a:prstGeom prst="rect">
            <a:avLst/>
          </a:prstGeom>
          <a:ln>
            <a:solidFill>
              <a:srgbClr val="000090"/>
            </a:solidFill>
          </a:ln>
        </p:spPr>
      </p:pic>
      <p:sp>
        <p:nvSpPr>
          <p:cNvPr id="2" name="Title 1"/>
          <p:cNvSpPr>
            <a:spLocks noGrp="1"/>
          </p:cNvSpPr>
          <p:nvPr>
            <p:ph type="title"/>
          </p:nvPr>
        </p:nvSpPr>
        <p:spPr/>
        <p:txBody>
          <a:bodyPr>
            <a:normAutofit/>
          </a:bodyPr>
          <a:lstStyle/>
          <a:p>
            <a:r>
              <a:rPr lang="en-NZ" dirty="0"/>
              <a:t>www.python.org</a:t>
            </a:r>
          </a:p>
        </p:txBody>
      </p:sp>
      <p:sp>
        <p:nvSpPr>
          <p:cNvPr id="3" name="Content Placeholder 2"/>
          <p:cNvSpPr>
            <a:spLocks noGrp="1"/>
          </p:cNvSpPr>
          <p:nvPr>
            <p:ph sz="quarter" idx="1"/>
          </p:nvPr>
        </p:nvSpPr>
        <p:spPr>
          <a:xfrm>
            <a:off x="152400" y="609600"/>
            <a:ext cx="8991600" cy="4953000"/>
          </a:xfrm>
        </p:spPr>
        <p:txBody>
          <a:bodyPr>
            <a:normAutofit/>
          </a:bodyPr>
          <a:lstStyle/>
          <a:p>
            <a:r>
              <a:rPr lang="en-US" sz="2800" dirty="0"/>
              <a:t>The following website contains documentation about all the Python modules. </a:t>
            </a:r>
          </a:p>
          <a:p>
            <a:endParaRPr lang="en-US" dirty="0"/>
          </a:p>
        </p:txBody>
      </p:sp>
      <p:sp>
        <p:nvSpPr>
          <p:cNvPr id="9" name="TextBox 8"/>
          <p:cNvSpPr txBox="1"/>
          <p:nvPr/>
        </p:nvSpPr>
        <p:spPr>
          <a:xfrm>
            <a:off x="38100" y="6324600"/>
            <a:ext cx="6400800" cy="461665"/>
          </a:xfrm>
          <a:prstGeom prst="rect">
            <a:avLst/>
          </a:prstGeom>
          <a:solidFill>
            <a:schemeClr val="bg1">
              <a:lumMod val="85000"/>
            </a:schemeClr>
          </a:solidFill>
          <a:ln>
            <a:solidFill>
              <a:srgbClr val="0000FF"/>
            </a:solidFill>
          </a:ln>
        </p:spPr>
        <p:txBody>
          <a:bodyPr wrap="square" rtlCol="0">
            <a:spAutoFit/>
          </a:bodyPr>
          <a:lstStyle/>
          <a:p>
            <a:r>
              <a:rPr lang="en-US" sz="2400" b="1" dirty="0">
                <a:solidFill>
                  <a:srgbClr val="0000FF"/>
                </a:solidFill>
              </a:rPr>
              <a:t>https://</a:t>
            </a:r>
            <a:r>
              <a:rPr lang="en-US" sz="2400" b="1" dirty="0" err="1">
                <a:solidFill>
                  <a:srgbClr val="0000FF"/>
                </a:solidFill>
              </a:rPr>
              <a:t>docs.python.org</a:t>
            </a:r>
            <a:r>
              <a:rPr lang="en-US" sz="2400" b="1" dirty="0">
                <a:solidFill>
                  <a:srgbClr val="0000FF"/>
                </a:solidFill>
              </a:rPr>
              <a:t>/3.3/</a:t>
            </a:r>
            <a:r>
              <a:rPr lang="en-US" sz="2400" b="1" dirty="0" err="1">
                <a:solidFill>
                  <a:srgbClr val="0000FF"/>
                </a:solidFill>
              </a:rPr>
              <a:t>py-modindex.html</a:t>
            </a:r>
            <a:endParaRPr lang="en-US" sz="2400" b="1" dirty="0">
              <a:solidFill>
                <a:srgbClr val="0000FF"/>
              </a:solidFill>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10</a:t>
            </a:fld>
            <a:endParaRPr lang="en-US" dirty="0"/>
          </a:p>
        </p:txBody>
      </p:sp>
      <p:pic>
        <p:nvPicPr>
          <p:cNvPr id="8" name="Picture 7"/>
          <p:cNvPicPr>
            <a:picLocks noChangeAspect="1"/>
          </p:cNvPicPr>
          <p:nvPr/>
        </p:nvPicPr>
        <p:blipFill>
          <a:blip r:embed="rId4"/>
          <a:stretch>
            <a:fillRect/>
          </a:stretch>
        </p:blipFill>
        <p:spPr>
          <a:xfrm>
            <a:off x="4682490" y="2819400"/>
            <a:ext cx="4276154" cy="3352800"/>
          </a:xfrm>
          <a:prstGeom prst="rect">
            <a:avLst/>
          </a:prstGeom>
          <a:ln>
            <a:solidFill>
              <a:srgbClr val="000090"/>
            </a:solidFill>
          </a:ln>
        </p:spPr>
      </p:pic>
    </p:spTree>
    <p:extLst>
      <p:ext uri="{BB962C8B-B14F-4D97-AF65-F5344CB8AC3E}">
        <p14:creationId xmlns:p14="http://schemas.microsoft.com/office/powerpoint/2010/main" val="248673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normAutofit/>
          </a:bodyPr>
          <a:lstStyle/>
          <a:p>
            <a:r>
              <a:rPr lang="en-GB" dirty="0"/>
              <a:t>Expressions – order of operations</a:t>
            </a:r>
          </a:p>
        </p:txBody>
      </p:sp>
      <p:sp>
        <p:nvSpPr>
          <p:cNvPr id="10242" name="Rectangle 2"/>
          <p:cNvSpPr>
            <a:spLocks noGrp="1" noChangeArrowheads="1"/>
          </p:cNvSpPr>
          <p:nvPr>
            <p:ph type="body" idx="1"/>
          </p:nvPr>
        </p:nvSpPr>
        <p:spPr>
          <a:xfrm>
            <a:off x="0" y="838200"/>
            <a:ext cx="8915400" cy="5867400"/>
          </a:xfrm>
        </p:spPr>
        <p:txBody>
          <a:bodyPr/>
          <a:lstStyle/>
          <a:p>
            <a:r>
              <a:rPr lang="en-GB" dirty="0"/>
              <a:t>Expressions containing numbers are evaluated in the same way as in mathematical </a:t>
            </a:r>
            <a:r>
              <a:rPr lang="en-GB" dirty="0">
                <a:cs typeface="Calibri"/>
              </a:rPr>
              <a:t>expressions, i.e.,  </a:t>
            </a:r>
            <a:r>
              <a:rPr lang="da-DK" altLang="en-US" dirty="0">
                <a:cs typeface="Calibri"/>
              </a:rPr>
              <a:t>BEDMAS </a:t>
            </a:r>
            <a:r>
              <a:rPr lang="da-DK" altLang="en-US" dirty="0" err="1">
                <a:cs typeface="Calibri"/>
              </a:rPr>
              <a:t>applies</a:t>
            </a:r>
            <a:r>
              <a:rPr lang="da-DK" altLang="en-US" dirty="0">
                <a:cs typeface="Calibri"/>
              </a:rPr>
              <a:t>:</a:t>
            </a:r>
            <a:endParaRPr lang="en-GB" dirty="0">
              <a:cs typeface="Calibri"/>
            </a:endParaRPr>
          </a:p>
          <a:p>
            <a:endParaRPr lang="en-GB" dirty="0"/>
          </a:p>
          <a:p>
            <a:endParaRPr lang="en-GB" dirty="0"/>
          </a:p>
          <a:p>
            <a:endParaRPr lang="en-GB" sz="3600" dirty="0"/>
          </a:p>
          <a:p>
            <a:pPr marL="0" indent="0">
              <a:buNone/>
            </a:pPr>
            <a:r>
              <a:rPr lang="en-GB" dirty="0"/>
              <a:t>Note that the</a:t>
            </a:r>
            <a:r>
              <a:rPr lang="en-GB" dirty="0">
                <a:solidFill>
                  <a:srgbClr val="FF00FF"/>
                </a:solidFill>
              </a:rPr>
              <a:t> </a:t>
            </a:r>
            <a:r>
              <a:rPr lang="en-GB" b="1" dirty="0">
                <a:solidFill>
                  <a:srgbClr val="FF00FF"/>
                </a:solidFill>
              </a:rPr>
              <a:t>/ </a:t>
            </a:r>
            <a:r>
              <a:rPr lang="en-GB" dirty="0"/>
              <a:t>operator always results in a float, e.g., 8 / 4 is 2.0.</a:t>
            </a:r>
          </a:p>
          <a:p>
            <a:pPr marL="0" indent="0">
              <a:buNone/>
            </a:pPr>
            <a:endParaRPr lang="en-GB" dirty="0"/>
          </a:p>
          <a:p>
            <a:r>
              <a:rPr lang="en-GB" dirty="0"/>
              <a:t>Give the output.</a:t>
            </a:r>
          </a:p>
          <a:p>
            <a:pPr marL="0" indent="0">
              <a:buNone/>
            </a:pPr>
            <a:endParaRPr lang="en-GB" dirty="0"/>
          </a:p>
        </p:txBody>
      </p:sp>
      <p:sp>
        <p:nvSpPr>
          <p:cNvPr id="3" name="Footer Placeholder 2"/>
          <p:cNvSpPr>
            <a:spLocks noGrp="1"/>
          </p:cNvSpPr>
          <p:nvPr>
            <p:ph type="ftr" sz="quarter" idx="3"/>
          </p:nvPr>
        </p:nvSpPr>
        <p:spPr/>
        <p:txBody>
          <a:bodyPr/>
          <a:lstStyle/>
          <a:p>
            <a:r>
              <a:rPr lang="en-US"/>
              <a:t>CompSci 101 - Principles of Programming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9" name="TextBox 8"/>
          <p:cNvSpPr txBox="1"/>
          <p:nvPr/>
        </p:nvSpPr>
        <p:spPr>
          <a:xfrm>
            <a:off x="152400" y="6400800"/>
            <a:ext cx="8229600" cy="338554"/>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da-DK" altLang="en-US" sz="1600" b="1" dirty="0" err="1">
                <a:solidFill>
                  <a:srgbClr val="000090"/>
                </a:solidFill>
                <a:cs typeface="Calibri"/>
              </a:rPr>
              <a:t>Remember</a:t>
            </a:r>
            <a:r>
              <a:rPr lang="da-DK" altLang="en-US" sz="1600" b="1" dirty="0">
                <a:solidFill>
                  <a:srgbClr val="000090"/>
                </a:solidFill>
                <a:cs typeface="Calibri"/>
              </a:rPr>
              <a:t> to </a:t>
            </a:r>
            <a:r>
              <a:rPr lang="da-DK" altLang="en-US" sz="1600" b="1" dirty="0" err="1">
                <a:solidFill>
                  <a:srgbClr val="000090"/>
                </a:solidFill>
                <a:cs typeface="Calibri"/>
              </a:rPr>
              <a:t>work</a:t>
            </a:r>
            <a:r>
              <a:rPr lang="da-DK" altLang="en-US" sz="1600" b="1" dirty="0">
                <a:solidFill>
                  <a:srgbClr val="000090"/>
                </a:solidFill>
                <a:cs typeface="Calibri"/>
              </a:rPr>
              <a:t> from </a:t>
            </a:r>
            <a:r>
              <a:rPr lang="da-DK" altLang="en-US" sz="1600" b="1" dirty="0" err="1">
                <a:solidFill>
                  <a:srgbClr val="000090"/>
                </a:solidFill>
                <a:cs typeface="Calibri"/>
              </a:rPr>
              <a:t>left</a:t>
            </a:r>
            <a:r>
              <a:rPr lang="da-DK" altLang="en-US" sz="1600" b="1" dirty="0">
                <a:solidFill>
                  <a:srgbClr val="000090"/>
                </a:solidFill>
                <a:cs typeface="Calibri"/>
              </a:rPr>
              <a:t> to right </a:t>
            </a:r>
            <a:r>
              <a:rPr lang="da-DK" altLang="en-US" sz="1600" b="1" dirty="0" err="1">
                <a:solidFill>
                  <a:srgbClr val="000090"/>
                </a:solidFill>
                <a:cs typeface="Calibri"/>
              </a:rPr>
              <a:t>when</a:t>
            </a:r>
            <a:r>
              <a:rPr lang="da-DK" altLang="en-US" sz="1600" b="1" dirty="0">
                <a:solidFill>
                  <a:srgbClr val="000090"/>
                </a:solidFill>
                <a:cs typeface="Calibri"/>
              </a:rPr>
              <a:t> </a:t>
            </a:r>
            <a:r>
              <a:rPr lang="da-DK" altLang="en-US" sz="1600" b="1" dirty="0" err="1">
                <a:solidFill>
                  <a:srgbClr val="000090"/>
                </a:solidFill>
                <a:cs typeface="Calibri"/>
              </a:rPr>
              <a:t>evaluating</a:t>
            </a:r>
            <a:r>
              <a:rPr lang="da-DK" altLang="en-US" sz="1600" b="1" dirty="0">
                <a:solidFill>
                  <a:srgbClr val="000090"/>
                </a:solidFill>
                <a:cs typeface="Calibri"/>
              </a:rPr>
              <a:t> operators with the same </a:t>
            </a:r>
            <a:r>
              <a:rPr lang="da-DK" altLang="en-US" sz="1600" b="1" dirty="0" err="1">
                <a:solidFill>
                  <a:srgbClr val="000090"/>
                </a:solidFill>
                <a:cs typeface="Calibri"/>
              </a:rPr>
              <a:t>priority</a:t>
            </a:r>
            <a:r>
              <a:rPr lang="da-DK" altLang="en-US" sz="1600" b="1" dirty="0">
                <a:solidFill>
                  <a:srgbClr val="000090"/>
                </a:solidFill>
                <a:cs typeface="Calibri"/>
              </a:rPr>
              <a:t>. </a:t>
            </a:r>
            <a:endParaRPr lang="en-US" sz="1600" b="1" dirty="0">
              <a:solidFill>
                <a:srgbClr val="000090"/>
              </a:solidFill>
            </a:endParaRPr>
          </a:p>
        </p:txBody>
      </p:sp>
      <p:sp>
        <p:nvSpPr>
          <p:cNvPr id="10" name="Text Box 9"/>
          <p:cNvSpPr txBox="1">
            <a:spLocks noChangeArrowheads="1"/>
          </p:cNvSpPr>
          <p:nvPr/>
        </p:nvSpPr>
        <p:spPr bwMode="auto">
          <a:xfrm>
            <a:off x="6591300" y="1295400"/>
            <a:ext cx="2514600" cy="1862048"/>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da-DK" altLang="en-US" sz="2000" b="1" dirty="0" err="1">
                <a:solidFill>
                  <a:srgbClr val="FF00FF"/>
                </a:solidFill>
                <a:latin typeface="Calibri"/>
                <a:cs typeface="Calibri"/>
              </a:rPr>
              <a:t>B</a:t>
            </a:r>
            <a:r>
              <a:rPr lang="da-DK" altLang="en-US" sz="2000" dirty="0" err="1">
                <a:solidFill>
                  <a:srgbClr val="000090"/>
                </a:solidFill>
                <a:latin typeface="Calibri"/>
                <a:cs typeface="Calibri"/>
              </a:rPr>
              <a:t>rackets</a:t>
            </a:r>
            <a:endParaRPr lang="da-DK" altLang="en-US" sz="2000" dirty="0">
              <a:solidFill>
                <a:srgbClr val="000090"/>
              </a:solidFill>
              <a:latin typeface="Calibri"/>
              <a:cs typeface="Calibri"/>
            </a:endParaRPr>
          </a:p>
          <a:p>
            <a:pPr>
              <a:buNone/>
            </a:pPr>
            <a:r>
              <a:rPr lang="da-DK" altLang="en-US" sz="2000" b="1" dirty="0" err="1">
                <a:solidFill>
                  <a:srgbClr val="FF00FF"/>
                </a:solidFill>
                <a:latin typeface="Calibri"/>
                <a:cs typeface="Calibri"/>
              </a:rPr>
              <a:t>E</a:t>
            </a:r>
            <a:r>
              <a:rPr lang="da-DK" altLang="en-US" sz="2000" dirty="0" err="1">
                <a:solidFill>
                  <a:srgbClr val="000090"/>
                </a:solidFill>
                <a:latin typeface="Calibri"/>
                <a:cs typeface="Calibri"/>
              </a:rPr>
              <a:t>xponents</a:t>
            </a:r>
            <a:endParaRPr lang="da-DK" altLang="en-US" sz="2000" dirty="0">
              <a:solidFill>
                <a:srgbClr val="000090"/>
              </a:solidFill>
              <a:latin typeface="Calibri"/>
              <a:cs typeface="Calibri"/>
            </a:endParaRPr>
          </a:p>
          <a:p>
            <a:pPr>
              <a:buNone/>
            </a:pPr>
            <a:r>
              <a:rPr lang="da-DK" altLang="en-US" sz="2000" b="1" dirty="0">
                <a:solidFill>
                  <a:srgbClr val="FF00FF"/>
                </a:solidFill>
                <a:latin typeface="Calibri"/>
                <a:cs typeface="Calibri"/>
              </a:rPr>
              <a:t>D</a:t>
            </a:r>
            <a:r>
              <a:rPr lang="da-DK" altLang="en-US" sz="2000" dirty="0">
                <a:solidFill>
                  <a:srgbClr val="000090"/>
                </a:solidFill>
                <a:latin typeface="Calibri"/>
                <a:cs typeface="Calibri"/>
              </a:rPr>
              <a:t>ivision, </a:t>
            </a:r>
            <a:r>
              <a:rPr lang="da-DK" altLang="en-US" sz="2000" b="1" dirty="0" err="1">
                <a:solidFill>
                  <a:srgbClr val="FF00FF"/>
                </a:solidFill>
                <a:latin typeface="Calibri"/>
                <a:cs typeface="Calibri"/>
              </a:rPr>
              <a:t>M</a:t>
            </a:r>
            <a:r>
              <a:rPr lang="da-DK" altLang="en-US" sz="2000" dirty="0" err="1">
                <a:solidFill>
                  <a:srgbClr val="000090"/>
                </a:solidFill>
                <a:latin typeface="Calibri"/>
                <a:cs typeface="Calibri"/>
              </a:rPr>
              <a:t>ultiplication</a:t>
            </a:r>
            <a:endParaRPr lang="da-DK" altLang="en-US" sz="2000" dirty="0">
              <a:solidFill>
                <a:srgbClr val="000090"/>
              </a:solidFill>
              <a:latin typeface="Calibri"/>
              <a:cs typeface="Calibri"/>
            </a:endParaRPr>
          </a:p>
          <a:p>
            <a:pPr>
              <a:buNone/>
            </a:pPr>
            <a:r>
              <a:rPr lang="da-DK" altLang="en-US" sz="2000" b="1" dirty="0">
                <a:solidFill>
                  <a:srgbClr val="FF00FF"/>
                </a:solidFill>
                <a:latin typeface="Calibri"/>
                <a:cs typeface="Calibri"/>
              </a:rPr>
              <a:t>A</a:t>
            </a:r>
            <a:r>
              <a:rPr lang="da-DK" altLang="en-US" sz="2000" dirty="0">
                <a:solidFill>
                  <a:srgbClr val="000090"/>
                </a:solidFill>
                <a:latin typeface="Calibri"/>
                <a:cs typeface="Calibri"/>
              </a:rPr>
              <a:t>ddition, </a:t>
            </a:r>
            <a:r>
              <a:rPr lang="da-DK" altLang="en-US" sz="2000" b="1" dirty="0" err="1">
                <a:solidFill>
                  <a:srgbClr val="FF00FF"/>
                </a:solidFill>
                <a:latin typeface="Calibri"/>
                <a:cs typeface="Calibri"/>
              </a:rPr>
              <a:t>S</a:t>
            </a:r>
            <a:r>
              <a:rPr lang="da-DK" altLang="en-US" sz="2000" dirty="0" err="1">
                <a:solidFill>
                  <a:srgbClr val="000090"/>
                </a:solidFill>
                <a:latin typeface="Calibri"/>
                <a:cs typeface="Calibri"/>
              </a:rPr>
              <a:t>ubtraction</a:t>
            </a:r>
            <a:endParaRPr lang="da-DK" altLang="en-US" sz="2000" dirty="0">
              <a:solidFill>
                <a:srgbClr val="000090"/>
              </a:solidFill>
              <a:latin typeface="Calibri"/>
              <a:cs typeface="Calibri"/>
            </a:endParaRPr>
          </a:p>
        </p:txBody>
      </p:sp>
      <p:sp>
        <p:nvSpPr>
          <p:cNvPr id="12" name="Text Box 9"/>
          <p:cNvSpPr txBox="1">
            <a:spLocks noChangeArrowheads="1"/>
          </p:cNvSpPr>
          <p:nvPr/>
        </p:nvSpPr>
        <p:spPr bwMode="auto">
          <a:xfrm>
            <a:off x="2590800" y="3962400"/>
            <a:ext cx="6172200" cy="224676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2000" b="1" dirty="0">
                <a:solidFill>
                  <a:srgbClr val="000090"/>
                </a:solidFill>
                <a:latin typeface="Courier"/>
              </a:rPr>
              <a:t>result1 = (25 - 7) * 3 + 12 / 3</a:t>
            </a:r>
          </a:p>
          <a:p>
            <a:pPr>
              <a:spcBef>
                <a:spcPct val="0"/>
              </a:spcBef>
              <a:buClrTx/>
              <a:buSzTx/>
              <a:buNone/>
              <a:defRPr/>
            </a:pPr>
            <a:endParaRPr lang="ro-RO" altLang="en-US" sz="2000" b="1" dirty="0">
              <a:solidFill>
                <a:srgbClr val="000090"/>
              </a:solidFill>
              <a:latin typeface="Courier"/>
            </a:endParaRPr>
          </a:p>
          <a:p>
            <a:pPr>
              <a:spcBef>
                <a:spcPct val="0"/>
              </a:spcBef>
              <a:buClrTx/>
              <a:buSzTx/>
              <a:buNone/>
              <a:defRPr/>
            </a:pPr>
            <a:r>
              <a:rPr lang="ro-RO" altLang="en-US" sz="2000" b="1" dirty="0">
                <a:solidFill>
                  <a:srgbClr val="000090"/>
                </a:solidFill>
                <a:latin typeface="Courier"/>
              </a:rPr>
              <a:t>result2 = 17 - 3 * 2 - 12 / 4 + 15</a:t>
            </a:r>
          </a:p>
          <a:p>
            <a:pPr>
              <a:spcBef>
                <a:spcPct val="0"/>
              </a:spcBef>
              <a:buClrTx/>
              <a:buSzTx/>
              <a:buNone/>
              <a:defRPr/>
            </a:pPr>
            <a:endParaRPr lang="ro-RO" altLang="en-US" sz="2000" b="1" dirty="0">
              <a:solidFill>
                <a:srgbClr val="000090"/>
              </a:solidFill>
              <a:latin typeface="Courier"/>
            </a:endParaRPr>
          </a:p>
          <a:p>
            <a:pPr>
              <a:spcBef>
                <a:spcPct val="0"/>
              </a:spcBef>
              <a:buClrTx/>
              <a:buSzTx/>
              <a:buNone/>
              <a:defRPr/>
            </a:pPr>
            <a:r>
              <a:rPr lang="ro-RO" altLang="en-US" sz="2000" b="1" dirty="0">
                <a:solidFill>
                  <a:srgbClr val="000090"/>
                </a:solidFill>
                <a:latin typeface="Courier"/>
              </a:rPr>
              <a:t>result3 = 32 / 4 ** (3 + 2 * 3 - 7) / 5</a:t>
            </a:r>
          </a:p>
          <a:p>
            <a:pPr>
              <a:spcBef>
                <a:spcPct val="0"/>
              </a:spcBef>
              <a:buClrTx/>
              <a:buSzTx/>
              <a:buNone/>
              <a:defRPr/>
            </a:pPr>
            <a:endParaRPr lang="ro-RO" altLang="en-US" sz="2000" b="1" dirty="0">
              <a:solidFill>
                <a:srgbClr val="000090"/>
              </a:solidFill>
              <a:latin typeface="Courier"/>
            </a:endParaRPr>
          </a:p>
          <a:p>
            <a:pPr>
              <a:spcBef>
                <a:spcPct val="0"/>
              </a:spcBef>
              <a:buClrTx/>
              <a:buSzTx/>
              <a:buNone/>
              <a:defRPr/>
            </a:pPr>
            <a:r>
              <a:rPr lang="ro-RO" altLang="en-US" sz="2000" b="1" dirty="0">
                <a:solidFill>
                  <a:srgbClr val="000090"/>
                </a:solidFill>
                <a:latin typeface="Courier"/>
              </a:rPr>
              <a:t>print(result1, result2, result3)</a:t>
            </a:r>
            <a:endParaRPr lang="da-DK" altLang="en-US" sz="2000" b="1" dirty="0">
              <a:solidFill>
                <a:srgbClr val="000090"/>
              </a:solidFill>
              <a:latin typeface="Courier"/>
            </a:endParaRPr>
          </a:p>
        </p:txBody>
      </p:sp>
    </p:spTree>
    <p:extLst>
      <p:ext uri="{BB962C8B-B14F-4D97-AF65-F5344CB8AC3E}">
        <p14:creationId xmlns:p14="http://schemas.microsoft.com/office/powerpoint/2010/main" val="22397786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normAutofit/>
          </a:bodyPr>
          <a:lstStyle/>
          <a:p>
            <a:r>
              <a:rPr lang="en-GB" dirty="0"/>
              <a:t>More arithmetic operators</a:t>
            </a:r>
          </a:p>
        </p:txBody>
      </p:sp>
      <p:sp>
        <p:nvSpPr>
          <p:cNvPr id="10242" name="Rectangle 2"/>
          <p:cNvSpPr>
            <a:spLocks noGrp="1" noChangeArrowheads="1"/>
          </p:cNvSpPr>
          <p:nvPr>
            <p:ph type="body" idx="1"/>
          </p:nvPr>
        </p:nvSpPr>
        <p:spPr>
          <a:xfrm>
            <a:off x="152400" y="838200"/>
            <a:ext cx="8991600" cy="6019800"/>
          </a:xfrm>
        </p:spPr>
        <p:txBody>
          <a:bodyPr>
            <a:normAutofit fontScale="92500" lnSpcReduction="10000"/>
          </a:bodyPr>
          <a:lstStyle/>
          <a:p>
            <a:r>
              <a:rPr lang="en-GB" dirty="0"/>
              <a:t>So far, we have seen these mathematical operators: </a:t>
            </a:r>
            <a:r>
              <a:rPr lang="en-NZ" sz="3000" b="1" dirty="0">
                <a:cs typeface="Calibri"/>
              </a:rPr>
              <a:t>+, -, *, /, **</a:t>
            </a:r>
          </a:p>
          <a:p>
            <a:pPr lvl="1"/>
            <a:endParaRPr lang="en-NZ" dirty="0">
              <a:cs typeface="Calibri"/>
            </a:endParaRPr>
          </a:p>
          <a:p>
            <a:r>
              <a:rPr lang="en-GB" dirty="0"/>
              <a:t>Two more mathematical operators:</a:t>
            </a:r>
            <a:endParaRPr lang="en-NZ" dirty="0">
              <a:cs typeface="Calibri"/>
            </a:endParaRPr>
          </a:p>
          <a:p>
            <a:pPr lvl="1"/>
            <a:r>
              <a:rPr lang="en-NZ" sz="2200" b="1" dirty="0">
                <a:solidFill>
                  <a:srgbClr val="0000FF"/>
                </a:solidFill>
                <a:cs typeface="Calibri"/>
              </a:rPr>
              <a:t>Floor division </a:t>
            </a:r>
            <a:r>
              <a:rPr lang="en-NZ" sz="2200" dirty="0">
                <a:cs typeface="Calibri"/>
              </a:rPr>
              <a:t>(integer division)		</a:t>
            </a:r>
            <a:r>
              <a:rPr lang="en-NZ" sz="2200" b="1" dirty="0">
                <a:solidFill>
                  <a:srgbClr val="FF00FF"/>
                </a:solidFill>
                <a:cs typeface="Calibri"/>
              </a:rPr>
              <a:t>//</a:t>
            </a:r>
          </a:p>
          <a:p>
            <a:pPr lvl="1"/>
            <a:r>
              <a:rPr lang="en-NZ" sz="2200" b="1" dirty="0">
                <a:solidFill>
                  <a:srgbClr val="0000FF"/>
                </a:solidFill>
                <a:cs typeface="Calibri"/>
              </a:rPr>
              <a:t>Modulus</a:t>
            </a:r>
            <a:r>
              <a:rPr lang="en-NZ" sz="2200" dirty="0">
                <a:cs typeface="Calibri"/>
              </a:rPr>
              <a:t> (remainder)			</a:t>
            </a:r>
            <a:r>
              <a:rPr lang="en-NZ" sz="2200" b="1" dirty="0">
                <a:solidFill>
                  <a:srgbClr val="FF00FF"/>
                </a:solidFill>
                <a:cs typeface="Calibri"/>
              </a:rPr>
              <a:t>%</a:t>
            </a:r>
          </a:p>
          <a:p>
            <a:endParaRPr lang="en-GB" dirty="0"/>
          </a:p>
          <a:p>
            <a:r>
              <a:rPr lang="en-AU" dirty="0"/>
              <a:t>Floor division (integer division) performs the division and ignores the part after the decimal point, e.g.,</a:t>
            </a:r>
          </a:p>
          <a:p>
            <a:pPr lvl="1"/>
            <a:r>
              <a:rPr lang="en-AU" sz="2200" dirty="0">
                <a:cs typeface="Calibri"/>
              </a:rPr>
              <a:t>16 </a:t>
            </a:r>
            <a:r>
              <a:rPr lang="en-AU" sz="2200" b="1" dirty="0">
                <a:solidFill>
                  <a:srgbClr val="FF00FF"/>
                </a:solidFill>
                <a:cs typeface="Calibri"/>
              </a:rPr>
              <a:t>// </a:t>
            </a:r>
            <a:r>
              <a:rPr lang="en-AU" sz="2200" dirty="0">
                <a:cs typeface="Calibri"/>
              </a:rPr>
              <a:t>5 gives 3</a:t>
            </a:r>
          </a:p>
          <a:p>
            <a:pPr lvl="1"/>
            <a:r>
              <a:rPr lang="en-AU" sz="2200" dirty="0">
                <a:cs typeface="Calibri"/>
              </a:rPr>
              <a:t>17</a:t>
            </a:r>
            <a:r>
              <a:rPr lang="en-AU" sz="2200" b="1" dirty="0">
                <a:solidFill>
                  <a:srgbClr val="FF00FF"/>
                </a:solidFill>
                <a:cs typeface="Calibri"/>
              </a:rPr>
              <a:t> // </a:t>
            </a:r>
            <a:r>
              <a:rPr lang="en-AU" sz="2200" dirty="0">
                <a:cs typeface="Calibri"/>
              </a:rPr>
              <a:t>5 gives 3</a:t>
            </a:r>
          </a:p>
          <a:p>
            <a:pPr lvl="1"/>
            <a:r>
              <a:rPr lang="en-AU" sz="2200" dirty="0">
                <a:cs typeface="Calibri"/>
              </a:rPr>
              <a:t>34 </a:t>
            </a:r>
            <a:r>
              <a:rPr lang="en-AU" sz="2200" b="1" dirty="0">
                <a:solidFill>
                  <a:srgbClr val="FF00FF"/>
                </a:solidFill>
                <a:cs typeface="Calibri"/>
              </a:rPr>
              <a:t>// </a:t>
            </a:r>
            <a:r>
              <a:rPr lang="en-AU" sz="2200" dirty="0">
                <a:cs typeface="Calibri"/>
              </a:rPr>
              <a:t>5 gives 6</a:t>
            </a:r>
          </a:p>
          <a:p>
            <a:endParaRPr lang="en-GB" dirty="0"/>
          </a:p>
          <a:p>
            <a:r>
              <a:rPr lang="en-AU" dirty="0"/>
              <a:t>Modulus performs the division and gives the remainder, e.g.,</a:t>
            </a:r>
          </a:p>
          <a:p>
            <a:pPr lvl="1"/>
            <a:r>
              <a:rPr lang="en-AU" sz="2200" dirty="0">
                <a:cs typeface="Calibri"/>
              </a:rPr>
              <a:t>16 </a:t>
            </a:r>
            <a:r>
              <a:rPr lang="en-AU" sz="2200" b="1" dirty="0">
                <a:solidFill>
                  <a:srgbClr val="FF00FF"/>
                </a:solidFill>
                <a:cs typeface="Calibri"/>
              </a:rPr>
              <a:t>%</a:t>
            </a:r>
            <a:r>
              <a:rPr lang="en-AU" sz="2200" dirty="0">
                <a:cs typeface="Calibri"/>
              </a:rPr>
              <a:t> 5 gives 1</a:t>
            </a:r>
          </a:p>
          <a:p>
            <a:pPr lvl="1"/>
            <a:r>
              <a:rPr lang="en-AU" sz="2200" dirty="0">
                <a:cs typeface="Calibri"/>
              </a:rPr>
              <a:t>17 </a:t>
            </a:r>
            <a:r>
              <a:rPr lang="en-AU" sz="2200" b="1" dirty="0">
                <a:solidFill>
                  <a:srgbClr val="FF00FF"/>
                </a:solidFill>
                <a:cs typeface="Calibri"/>
              </a:rPr>
              <a:t>% </a:t>
            </a:r>
            <a:r>
              <a:rPr lang="en-AU" sz="2200" dirty="0">
                <a:cs typeface="Calibri"/>
              </a:rPr>
              <a:t>5 gives 2</a:t>
            </a:r>
          </a:p>
          <a:p>
            <a:pPr lvl="1"/>
            <a:r>
              <a:rPr lang="en-AU" sz="2200" dirty="0">
                <a:cs typeface="Calibri"/>
              </a:rPr>
              <a:t>34 </a:t>
            </a:r>
            <a:r>
              <a:rPr lang="en-AU" sz="2200" b="1" dirty="0">
                <a:solidFill>
                  <a:srgbClr val="FF00FF"/>
                </a:solidFill>
                <a:cs typeface="Calibri"/>
              </a:rPr>
              <a:t>%</a:t>
            </a:r>
            <a:r>
              <a:rPr lang="en-AU" sz="2200" dirty="0">
                <a:cs typeface="Calibri"/>
              </a:rPr>
              <a:t> 5 gives 4</a:t>
            </a:r>
          </a:p>
          <a:p>
            <a:pPr lvl="1"/>
            <a:r>
              <a:rPr lang="en-AU" sz="2200" dirty="0">
                <a:cs typeface="Calibri"/>
              </a:rPr>
              <a:t>16 </a:t>
            </a:r>
            <a:r>
              <a:rPr lang="en-AU" sz="2200" b="1" dirty="0">
                <a:solidFill>
                  <a:srgbClr val="FF00FF"/>
                </a:solidFill>
                <a:cs typeface="Calibri"/>
              </a:rPr>
              <a:t>%</a:t>
            </a:r>
            <a:r>
              <a:rPr lang="en-AU" sz="2200" dirty="0">
                <a:cs typeface="Calibri"/>
              </a:rPr>
              <a:t> 30 gives 16</a:t>
            </a:r>
            <a:endParaRPr lang="en-NZ" sz="2200" dirty="0">
              <a:cs typeface="Calibri"/>
            </a:endParaRPr>
          </a:p>
          <a:p>
            <a:pPr lvl="1"/>
            <a:endParaRPr lang="en-NZ" dirty="0">
              <a:cs typeface="Calibri"/>
            </a:endParaRPr>
          </a:p>
          <a:p>
            <a:pPr lvl="1"/>
            <a:endParaRPr lang="en-NZ" dirty="0">
              <a:cs typeface="Calibri"/>
            </a:endParaRPr>
          </a:p>
          <a:p>
            <a:endParaRPr lang="en-GB" dirty="0"/>
          </a:p>
          <a:p>
            <a:pPr marL="0" indent="0">
              <a:buNone/>
            </a:pPr>
            <a:endParaRPr lang="en-GB" dirty="0"/>
          </a:p>
        </p:txBody>
      </p:sp>
      <p:sp>
        <p:nvSpPr>
          <p:cNvPr id="3" name="Footer Placeholder 2"/>
          <p:cNvSpPr>
            <a:spLocks noGrp="1"/>
          </p:cNvSpPr>
          <p:nvPr>
            <p:ph type="ftr" sz="quarter" idx="3"/>
          </p:nvPr>
        </p:nvSpPr>
        <p:spPr/>
        <p:txBody>
          <a:bodyPr/>
          <a:lstStyle/>
          <a:p>
            <a:r>
              <a:rPr lang="en-US" dirty="0" err="1"/>
              <a:t>CompSci</a:t>
            </a:r>
            <a:r>
              <a:rPr lang="en-US" dirty="0"/>
              <a:t> 101 - Principles of Programming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0038423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normAutofit fontScale="90000"/>
          </a:bodyPr>
          <a:lstStyle/>
          <a:p>
            <a:r>
              <a:rPr lang="en-GB" dirty="0"/>
              <a:t>Arithmetic operators with different numeric types</a:t>
            </a:r>
          </a:p>
        </p:txBody>
      </p:sp>
      <p:sp>
        <p:nvSpPr>
          <p:cNvPr id="10242" name="Rectangle 2"/>
          <p:cNvSpPr>
            <a:spLocks noGrp="1" noChangeArrowheads="1"/>
          </p:cNvSpPr>
          <p:nvPr>
            <p:ph type="body" idx="1"/>
          </p:nvPr>
        </p:nvSpPr>
        <p:spPr>
          <a:xfrm>
            <a:off x="152400" y="838200"/>
            <a:ext cx="8991600" cy="6019800"/>
          </a:xfrm>
        </p:spPr>
        <p:txBody>
          <a:bodyPr>
            <a:normAutofit/>
          </a:bodyPr>
          <a:lstStyle/>
          <a:p>
            <a:r>
              <a:rPr lang="en-GB" dirty="0"/>
              <a:t>These are the mathematical operators we will be using: </a:t>
            </a:r>
          </a:p>
          <a:p>
            <a:pPr marL="0" indent="0">
              <a:buNone/>
            </a:pPr>
            <a:r>
              <a:rPr lang="en-GB" sz="3000" b="1" dirty="0">
                <a:cs typeface="Calibri"/>
              </a:rPr>
              <a:t>		</a:t>
            </a:r>
            <a:r>
              <a:rPr lang="en-NZ" sz="3000" b="1" dirty="0">
                <a:latin typeface="Courier" pitchFamily="2" charset="0"/>
                <a:cs typeface="Calibri"/>
              </a:rPr>
              <a:t>+, -, *, /, **, //, %</a:t>
            </a:r>
          </a:p>
          <a:p>
            <a:pPr lvl="1"/>
            <a:endParaRPr lang="en-NZ" dirty="0">
              <a:cs typeface="Calibri"/>
            </a:endParaRPr>
          </a:p>
          <a:p>
            <a:endParaRPr lang="en-GB" dirty="0"/>
          </a:p>
          <a:p>
            <a:r>
              <a:rPr lang="en-GB" dirty="0"/>
              <a:t>When an arithmetic operator has operands of different numeric types, the operand with the "narrower" type is widened to that of the other operand (integer is narrower than floating point), e.g.,</a:t>
            </a:r>
          </a:p>
          <a:p>
            <a:pPr marL="0" indent="0">
              <a:buNone/>
            </a:pPr>
            <a:endParaRPr lang="en-US" sz="800" dirty="0"/>
          </a:p>
          <a:p>
            <a:pPr lvl="1"/>
            <a:r>
              <a:rPr lang="en-AU" sz="2400" dirty="0">
                <a:cs typeface="Calibri"/>
              </a:rPr>
              <a:t>3 </a:t>
            </a:r>
            <a:r>
              <a:rPr lang="en-AU" sz="2400" b="1" dirty="0">
                <a:solidFill>
                  <a:srgbClr val="FF00FF"/>
                </a:solidFill>
                <a:cs typeface="Calibri"/>
              </a:rPr>
              <a:t>%</a:t>
            </a:r>
            <a:r>
              <a:rPr lang="en-AU" sz="2400" dirty="0">
                <a:cs typeface="Calibri"/>
              </a:rPr>
              <a:t> 5.0 evaluates to 3.0</a:t>
            </a:r>
          </a:p>
          <a:p>
            <a:pPr lvl="1"/>
            <a:r>
              <a:rPr lang="en-AU" sz="2400" dirty="0">
                <a:cs typeface="Calibri"/>
              </a:rPr>
              <a:t>16.0 </a:t>
            </a:r>
            <a:r>
              <a:rPr lang="en-AU" sz="2400" b="1" dirty="0">
                <a:solidFill>
                  <a:srgbClr val="FF00FF"/>
                </a:solidFill>
                <a:cs typeface="Calibri"/>
              </a:rPr>
              <a:t>/</a:t>
            </a:r>
            <a:r>
              <a:rPr lang="en-AU" sz="2400" dirty="0">
                <a:cs typeface="Calibri"/>
              </a:rPr>
              <a:t> 8 evaluates to </a:t>
            </a:r>
            <a:r>
              <a:rPr lang="en-US" sz="2400" dirty="0">
                <a:cs typeface="Calibri"/>
              </a:rPr>
              <a:t>2.0</a:t>
            </a:r>
            <a:endParaRPr lang="en-NZ" sz="2400" dirty="0">
              <a:cs typeface="Calibri"/>
            </a:endParaRPr>
          </a:p>
          <a:p>
            <a:pPr lvl="1"/>
            <a:r>
              <a:rPr lang="en-AU" sz="2400" dirty="0">
                <a:cs typeface="Calibri"/>
              </a:rPr>
              <a:t>17</a:t>
            </a:r>
            <a:r>
              <a:rPr lang="en-AU" sz="2400" b="1" dirty="0">
                <a:solidFill>
                  <a:srgbClr val="FF00FF"/>
                </a:solidFill>
                <a:cs typeface="Calibri"/>
              </a:rPr>
              <a:t> // </a:t>
            </a:r>
            <a:r>
              <a:rPr lang="en-AU" sz="2400" dirty="0">
                <a:cs typeface="Calibri"/>
              </a:rPr>
              <a:t>5.0 evaluates to 3.0</a:t>
            </a:r>
          </a:p>
          <a:p>
            <a:pPr marL="411163" lvl="1" indent="-182563"/>
            <a:r>
              <a:rPr lang="en-AU" sz="2400" dirty="0">
                <a:cs typeface="Calibri"/>
              </a:rPr>
              <a:t>34.0 </a:t>
            </a:r>
            <a:r>
              <a:rPr lang="en-AU" sz="2400" b="1" dirty="0">
                <a:solidFill>
                  <a:srgbClr val="FF00FF"/>
                </a:solidFill>
                <a:cs typeface="Calibri"/>
              </a:rPr>
              <a:t>// </a:t>
            </a:r>
            <a:r>
              <a:rPr lang="en-AU" sz="2400" dirty="0">
                <a:cs typeface="Calibri"/>
              </a:rPr>
              <a:t>5 evaluates to 6.0</a:t>
            </a:r>
          </a:p>
          <a:p>
            <a:pPr lvl="1"/>
            <a:r>
              <a:rPr lang="en-AU" sz="2400" dirty="0">
                <a:cs typeface="Calibri"/>
              </a:rPr>
              <a:t>16.0 </a:t>
            </a:r>
            <a:r>
              <a:rPr lang="en-AU" sz="2400" b="1" dirty="0">
                <a:solidFill>
                  <a:srgbClr val="FF00FF"/>
                </a:solidFill>
                <a:cs typeface="Calibri"/>
              </a:rPr>
              <a:t>%</a:t>
            </a:r>
            <a:r>
              <a:rPr lang="en-AU" sz="2400" dirty="0">
                <a:cs typeface="Calibri"/>
              </a:rPr>
              <a:t> 5 evaluates to 1.0</a:t>
            </a:r>
          </a:p>
          <a:p>
            <a:pPr lvl="1"/>
            <a:r>
              <a:rPr lang="en-AU" sz="2400" dirty="0">
                <a:cs typeface="Calibri"/>
              </a:rPr>
              <a:t>17 </a:t>
            </a:r>
            <a:r>
              <a:rPr lang="en-AU" sz="2400" b="1" dirty="0">
                <a:solidFill>
                  <a:srgbClr val="FF00FF"/>
                </a:solidFill>
                <a:cs typeface="Calibri"/>
              </a:rPr>
              <a:t>% </a:t>
            </a:r>
            <a:r>
              <a:rPr lang="en-AU" sz="2400" dirty="0">
                <a:cs typeface="Calibri"/>
              </a:rPr>
              <a:t>5.0 evaluates to 2.0</a:t>
            </a:r>
          </a:p>
          <a:p>
            <a:pPr lvl="1"/>
            <a:endParaRPr lang="en-NZ" dirty="0">
              <a:cs typeface="Calibri"/>
            </a:endParaRPr>
          </a:p>
          <a:p>
            <a:pPr lvl="1"/>
            <a:endParaRPr lang="en-NZ" dirty="0">
              <a:cs typeface="Calibri"/>
            </a:endParaRPr>
          </a:p>
          <a:p>
            <a:endParaRPr lang="en-GB" dirty="0"/>
          </a:p>
          <a:p>
            <a:pPr marL="0" indent="0">
              <a:buNone/>
            </a:pPr>
            <a:endParaRPr lang="en-GB" dirty="0"/>
          </a:p>
        </p:txBody>
      </p:sp>
      <p:sp>
        <p:nvSpPr>
          <p:cNvPr id="3" name="Footer Placeholder 2"/>
          <p:cNvSpPr>
            <a:spLocks noGrp="1"/>
          </p:cNvSpPr>
          <p:nvPr>
            <p:ph type="ftr" sz="quarter" idx="3"/>
          </p:nvPr>
        </p:nvSpPr>
        <p:spPr/>
        <p:txBody>
          <a:bodyPr/>
          <a:lstStyle/>
          <a:p>
            <a:r>
              <a:rPr lang="en-US"/>
              <a:t>CompSci 101 - Principles of Programming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7780447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normAutofit/>
          </a:bodyPr>
          <a:lstStyle/>
          <a:p>
            <a:r>
              <a:rPr lang="en-GB" dirty="0"/>
              <a:t>Exercise</a:t>
            </a:r>
          </a:p>
        </p:txBody>
      </p:sp>
      <p:sp>
        <p:nvSpPr>
          <p:cNvPr id="10242" name="Rectangle 2"/>
          <p:cNvSpPr>
            <a:spLocks noGrp="1" noChangeArrowheads="1"/>
          </p:cNvSpPr>
          <p:nvPr>
            <p:ph type="body" idx="1"/>
          </p:nvPr>
        </p:nvSpPr>
        <p:spPr>
          <a:xfrm>
            <a:off x="152400" y="533400"/>
            <a:ext cx="8915400" cy="5867400"/>
          </a:xfrm>
        </p:spPr>
        <p:txBody>
          <a:bodyPr>
            <a:normAutofit/>
          </a:bodyPr>
          <a:lstStyle/>
          <a:p>
            <a:r>
              <a:rPr lang="en-AU" sz="2800" dirty="0"/>
              <a:t>Give the output</a:t>
            </a:r>
            <a:endParaRPr lang="en-NZ" sz="2800" dirty="0">
              <a:latin typeface="Calibri"/>
              <a:cs typeface="Calibri"/>
            </a:endParaRPr>
          </a:p>
          <a:p>
            <a:pPr lvl="1"/>
            <a:endParaRPr lang="en-NZ" dirty="0">
              <a:latin typeface="Calibri"/>
              <a:cs typeface="Calibri"/>
            </a:endParaRPr>
          </a:p>
          <a:p>
            <a:endParaRPr lang="en-AU" dirty="0"/>
          </a:p>
          <a:p>
            <a:pPr lvl="1"/>
            <a:endParaRPr lang="en-NZ" dirty="0">
              <a:cs typeface="Calibri"/>
            </a:endParaRPr>
          </a:p>
          <a:p>
            <a:pPr lvl="1"/>
            <a:endParaRPr lang="en-NZ" dirty="0">
              <a:cs typeface="Calibri"/>
            </a:endParaRPr>
          </a:p>
          <a:p>
            <a:endParaRPr lang="en-GB" dirty="0"/>
          </a:p>
          <a:p>
            <a:pPr marL="0" indent="0">
              <a:buNone/>
            </a:pPr>
            <a:endParaRPr lang="en-GB" dirty="0"/>
          </a:p>
        </p:txBody>
      </p:sp>
      <p:sp>
        <p:nvSpPr>
          <p:cNvPr id="7" name="Text Box 9"/>
          <p:cNvSpPr txBox="1">
            <a:spLocks noChangeArrowheads="1"/>
          </p:cNvSpPr>
          <p:nvPr/>
        </p:nvSpPr>
        <p:spPr bwMode="auto">
          <a:xfrm>
            <a:off x="76200" y="1295400"/>
            <a:ext cx="8991600" cy="429348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2400" b="1" dirty="0">
                <a:solidFill>
                  <a:srgbClr val="000090"/>
                </a:solidFill>
                <a:latin typeface="Courier"/>
              </a:rPr>
              <a:t>result1 = 25 % 3</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result2 = 20 % 34</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result3 = 20 // 3.0</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result4 = 5 // 7</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result5 = (26.7 // 1) % 3</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print(result1,</a:t>
            </a:r>
            <a:r>
              <a:rPr lang="ro-RO" altLang="en-US" sz="900" b="1" dirty="0">
                <a:solidFill>
                  <a:srgbClr val="000090"/>
                </a:solidFill>
                <a:latin typeface="Courier"/>
              </a:rPr>
              <a:t> </a:t>
            </a:r>
            <a:r>
              <a:rPr lang="ro-RO" altLang="en-US" sz="2400" b="1" dirty="0">
                <a:solidFill>
                  <a:srgbClr val="000090"/>
                </a:solidFill>
                <a:latin typeface="Courier"/>
              </a:rPr>
              <a:t>result2,</a:t>
            </a:r>
            <a:r>
              <a:rPr lang="ro-RO" altLang="en-US" sz="900" b="1" dirty="0">
                <a:solidFill>
                  <a:srgbClr val="000090"/>
                </a:solidFill>
                <a:latin typeface="Courier"/>
              </a:rPr>
              <a:t> </a:t>
            </a:r>
            <a:r>
              <a:rPr lang="ro-RO" altLang="en-US" sz="2400" b="1" dirty="0">
                <a:solidFill>
                  <a:srgbClr val="000090"/>
                </a:solidFill>
                <a:latin typeface="Courier"/>
              </a:rPr>
              <a:t>result3,</a:t>
            </a:r>
            <a:r>
              <a:rPr lang="ro-RO" altLang="en-US" sz="900" b="1" dirty="0">
                <a:solidFill>
                  <a:srgbClr val="000090"/>
                </a:solidFill>
                <a:latin typeface="Courier"/>
              </a:rPr>
              <a:t> </a:t>
            </a:r>
            <a:r>
              <a:rPr lang="ro-RO" altLang="en-US" sz="2400" b="1" dirty="0">
                <a:solidFill>
                  <a:srgbClr val="000090"/>
                </a:solidFill>
                <a:latin typeface="Courier"/>
              </a:rPr>
              <a:t>result4,</a:t>
            </a:r>
            <a:r>
              <a:rPr lang="ro-RO" altLang="en-US" sz="900" b="1" dirty="0">
                <a:solidFill>
                  <a:srgbClr val="000090"/>
                </a:solidFill>
                <a:latin typeface="Courier"/>
              </a:rPr>
              <a:t> </a:t>
            </a:r>
            <a:r>
              <a:rPr lang="ro-RO" altLang="en-US" sz="2400" b="1" dirty="0">
                <a:solidFill>
                  <a:srgbClr val="000090"/>
                </a:solidFill>
                <a:latin typeface="Courier"/>
              </a:rPr>
              <a:t>result5)</a:t>
            </a:r>
          </a:p>
          <a:p>
            <a:pPr>
              <a:spcBef>
                <a:spcPct val="0"/>
              </a:spcBef>
              <a:buClrTx/>
              <a:buSzTx/>
              <a:buNone/>
              <a:defRPr/>
            </a:pPr>
            <a:endParaRPr lang="da-DK" altLang="en-US" sz="900" b="1" dirty="0">
              <a:solidFill>
                <a:srgbClr val="000090"/>
              </a:solidFill>
              <a:latin typeface="Courier"/>
            </a:endParaRPr>
          </a:p>
        </p:txBody>
      </p:sp>
      <p:sp>
        <p:nvSpPr>
          <p:cNvPr id="3" name="Footer Placeholder 2"/>
          <p:cNvSpPr>
            <a:spLocks noGrp="1"/>
          </p:cNvSpPr>
          <p:nvPr>
            <p:ph type="ftr" sz="quarter" idx="3"/>
          </p:nvPr>
        </p:nvSpPr>
        <p:spPr/>
        <p:txBody>
          <a:bodyPr/>
          <a:lstStyle/>
          <a:p>
            <a:r>
              <a:rPr lang="en-US"/>
              <a:t>CompSci 101 - Principles of Programming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dirty="0"/>
          </a:p>
        </p:txBody>
      </p:sp>
      <p:sp>
        <p:nvSpPr>
          <p:cNvPr id="8" name="Text Box 9"/>
          <p:cNvSpPr txBox="1">
            <a:spLocks noChangeArrowheads="1"/>
          </p:cNvSpPr>
          <p:nvPr/>
        </p:nvSpPr>
        <p:spPr bwMode="auto">
          <a:xfrm>
            <a:off x="2514600" y="5688449"/>
            <a:ext cx="5486400" cy="1169551"/>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da-DK" altLang="en-US" sz="2000" dirty="0">
                <a:solidFill>
                  <a:srgbClr val="000090"/>
                </a:solidFill>
                <a:latin typeface="Calibri"/>
                <a:cs typeface="Calibri"/>
              </a:rPr>
              <a:t>   </a:t>
            </a:r>
          </a:p>
          <a:p>
            <a:pPr>
              <a:buNone/>
            </a:pPr>
            <a:endParaRPr lang="da-DK" altLang="en-US" sz="2000" dirty="0">
              <a:solidFill>
                <a:srgbClr val="000090"/>
              </a:solidFill>
              <a:latin typeface="Calibri"/>
              <a:cs typeface="Calibri"/>
            </a:endParaRPr>
          </a:p>
          <a:p>
            <a:pPr>
              <a:buNone/>
            </a:pPr>
            <a:endParaRPr lang="da-DK" altLang="en-US" sz="2000" dirty="0">
              <a:solidFill>
                <a:srgbClr val="000090"/>
              </a:solidFill>
              <a:latin typeface="Calibri"/>
              <a:cs typeface="Calibri"/>
            </a:endParaRPr>
          </a:p>
        </p:txBody>
      </p:sp>
    </p:spTree>
    <p:extLst>
      <p:ext uri="{BB962C8B-B14F-4D97-AF65-F5344CB8AC3E}">
        <p14:creationId xmlns:p14="http://schemas.microsoft.com/office/powerpoint/2010/main" val="136522537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Exercise</a:t>
            </a:r>
          </a:p>
        </p:txBody>
      </p:sp>
      <p:sp>
        <p:nvSpPr>
          <p:cNvPr id="84995" name="Rectangle 3"/>
          <p:cNvSpPr>
            <a:spLocks noGrp="1" noChangeArrowheads="1"/>
          </p:cNvSpPr>
          <p:nvPr>
            <p:ph type="body" idx="1"/>
          </p:nvPr>
        </p:nvSpPr>
        <p:spPr/>
        <p:txBody>
          <a:bodyPr>
            <a:normAutofit/>
          </a:bodyPr>
          <a:lstStyle/>
          <a:p>
            <a:r>
              <a:rPr lang="en-US" dirty="0"/>
              <a:t>Order of </a:t>
            </a:r>
          </a:p>
          <a:p>
            <a:pPr marL="0" indent="0">
              <a:buNone/>
            </a:pPr>
            <a:r>
              <a:rPr lang="en-US" dirty="0"/>
              <a:t>          operations</a:t>
            </a:r>
          </a:p>
          <a:p>
            <a:endParaRPr lang="en-US" dirty="0"/>
          </a:p>
          <a:p>
            <a:endParaRPr lang="en-US" dirty="0"/>
          </a:p>
          <a:p>
            <a:pPr marL="0" indent="0">
              <a:buNone/>
            </a:pPr>
            <a:endParaRPr lang="en-US" sz="1000" dirty="0"/>
          </a:p>
          <a:p>
            <a:r>
              <a:rPr lang="en-US" dirty="0"/>
              <a:t>Give the output</a:t>
            </a:r>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15</a:t>
            </a:fld>
            <a:endParaRPr lang="en-US" dirty="0"/>
          </a:p>
        </p:txBody>
      </p:sp>
      <p:sp>
        <p:nvSpPr>
          <p:cNvPr id="8" name="Text Box 9"/>
          <p:cNvSpPr txBox="1">
            <a:spLocks noChangeArrowheads="1"/>
          </p:cNvSpPr>
          <p:nvPr/>
        </p:nvSpPr>
        <p:spPr bwMode="auto">
          <a:xfrm>
            <a:off x="762000" y="3352800"/>
            <a:ext cx="8229600" cy="267765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2400" b="1" dirty="0">
                <a:solidFill>
                  <a:srgbClr val="000090"/>
                </a:solidFill>
                <a:latin typeface="Courier"/>
              </a:rPr>
              <a:t>result1 = 25 / 4 // 3 + 4 * 10 % 3</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result2 = 10 - 7 // 3 * 3 + 13 % 5 / 5 * 2</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result3 = 17 % 3 * 2 - 3 ** 2 * 3 + 19 // 2</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print(result1, result2, result3)</a:t>
            </a:r>
            <a:endParaRPr lang="da-DK" altLang="en-US" sz="2400" b="1" dirty="0">
              <a:solidFill>
                <a:srgbClr val="000090"/>
              </a:solidFill>
              <a:latin typeface="Courier"/>
            </a:endParaRPr>
          </a:p>
        </p:txBody>
      </p:sp>
      <p:sp>
        <p:nvSpPr>
          <p:cNvPr id="9" name="Text Box 9"/>
          <p:cNvSpPr txBox="1">
            <a:spLocks noChangeArrowheads="1"/>
          </p:cNvSpPr>
          <p:nvPr/>
        </p:nvSpPr>
        <p:spPr bwMode="auto">
          <a:xfrm>
            <a:off x="2362200" y="838200"/>
            <a:ext cx="6629400" cy="1800493"/>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da-DK" altLang="en-US" sz="2400" b="1" dirty="0" err="1">
                <a:solidFill>
                  <a:srgbClr val="FF00FF"/>
                </a:solidFill>
                <a:latin typeface="Calibri"/>
                <a:cs typeface="Calibri"/>
              </a:rPr>
              <a:t>B</a:t>
            </a:r>
            <a:r>
              <a:rPr lang="da-DK" altLang="en-US" sz="2400" b="1" dirty="0" err="1">
                <a:solidFill>
                  <a:srgbClr val="000090"/>
                </a:solidFill>
                <a:latin typeface="Calibri"/>
                <a:cs typeface="Calibri"/>
              </a:rPr>
              <a:t>rackets</a:t>
            </a:r>
            <a:endParaRPr lang="da-DK" altLang="en-US" sz="2400" b="1" dirty="0">
              <a:solidFill>
                <a:srgbClr val="000090"/>
              </a:solidFill>
              <a:latin typeface="Calibri"/>
              <a:cs typeface="Calibri"/>
            </a:endParaRPr>
          </a:p>
          <a:p>
            <a:pPr>
              <a:buNone/>
            </a:pPr>
            <a:r>
              <a:rPr lang="da-DK" altLang="en-US" sz="2400" b="1" dirty="0" err="1">
                <a:solidFill>
                  <a:srgbClr val="FF00FF"/>
                </a:solidFill>
                <a:latin typeface="Calibri"/>
                <a:cs typeface="Calibri"/>
              </a:rPr>
              <a:t>E</a:t>
            </a:r>
            <a:r>
              <a:rPr lang="da-DK" altLang="en-US" sz="2400" b="1" dirty="0" err="1">
                <a:solidFill>
                  <a:srgbClr val="000090"/>
                </a:solidFill>
                <a:latin typeface="Calibri"/>
                <a:cs typeface="Calibri"/>
              </a:rPr>
              <a:t>xponents</a:t>
            </a:r>
            <a:r>
              <a:rPr lang="da-DK" altLang="en-US" sz="2400" b="1" dirty="0">
                <a:solidFill>
                  <a:srgbClr val="000090"/>
                </a:solidFill>
                <a:latin typeface="Calibri"/>
                <a:cs typeface="Calibri"/>
              </a:rPr>
              <a:t> (**)</a:t>
            </a:r>
          </a:p>
          <a:p>
            <a:pPr>
              <a:buNone/>
            </a:pPr>
            <a:r>
              <a:rPr lang="da-DK" altLang="en-US" sz="2400" b="1" dirty="0" err="1">
                <a:solidFill>
                  <a:srgbClr val="FF00FF"/>
                </a:solidFill>
                <a:latin typeface="Calibri"/>
                <a:cs typeface="Calibri"/>
              </a:rPr>
              <a:t>M</a:t>
            </a:r>
            <a:r>
              <a:rPr lang="da-DK" altLang="en-US" sz="2400" b="1" dirty="0" err="1">
                <a:solidFill>
                  <a:srgbClr val="000090"/>
                </a:solidFill>
                <a:latin typeface="Calibri"/>
                <a:cs typeface="Calibri"/>
              </a:rPr>
              <a:t>ultiplication</a:t>
            </a:r>
            <a:r>
              <a:rPr lang="da-DK" altLang="en-US" sz="2400" b="1" dirty="0">
                <a:solidFill>
                  <a:srgbClr val="000090"/>
                </a:solidFill>
                <a:latin typeface="Calibri"/>
                <a:cs typeface="Calibri"/>
              </a:rPr>
              <a:t>, </a:t>
            </a:r>
            <a:r>
              <a:rPr lang="da-DK" altLang="en-US" sz="2400" b="1" dirty="0">
                <a:solidFill>
                  <a:srgbClr val="FF00FF"/>
                </a:solidFill>
                <a:latin typeface="Calibri"/>
                <a:cs typeface="Calibri"/>
              </a:rPr>
              <a:t>D</a:t>
            </a:r>
            <a:r>
              <a:rPr lang="da-DK" altLang="en-US" sz="2400" b="1" dirty="0">
                <a:solidFill>
                  <a:srgbClr val="000090"/>
                </a:solidFill>
                <a:latin typeface="Calibri"/>
                <a:cs typeface="Calibri"/>
              </a:rPr>
              <a:t>ivision, </a:t>
            </a:r>
            <a:r>
              <a:rPr lang="da-DK" altLang="en-US" sz="2400" b="1" dirty="0" err="1">
                <a:solidFill>
                  <a:srgbClr val="FF00FF"/>
                </a:solidFill>
                <a:latin typeface="Calibri"/>
                <a:cs typeface="Calibri"/>
              </a:rPr>
              <a:t>M</a:t>
            </a:r>
            <a:r>
              <a:rPr lang="da-DK" altLang="en-US" sz="2400" b="1" dirty="0" err="1">
                <a:solidFill>
                  <a:srgbClr val="000090"/>
                </a:solidFill>
                <a:latin typeface="Calibri"/>
                <a:cs typeface="Calibri"/>
              </a:rPr>
              <a:t>odulus</a:t>
            </a:r>
            <a:r>
              <a:rPr lang="da-DK" altLang="en-US" sz="2400" b="1" dirty="0">
                <a:solidFill>
                  <a:srgbClr val="000090"/>
                </a:solidFill>
                <a:latin typeface="Calibri"/>
                <a:cs typeface="Calibri"/>
              </a:rPr>
              <a:t>, </a:t>
            </a:r>
            <a:r>
              <a:rPr lang="da-DK" altLang="en-US" sz="2400" b="1" dirty="0">
                <a:solidFill>
                  <a:srgbClr val="FF00FF"/>
                </a:solidFill>
                <a:latin typeface="Calibri"/>
                <a:cs typeface="Calibri"/>
              </a:rPr>
              <a:t>F</a:t>
            </a:r>
            <a:r>
              <a:rPr lang="da-DK" altLang="en-US" sz="2400" b="1" dirty="0">
                <a:solidFill>
                  <a:srgbClr val="000090"/>
                </a:solidFill>
                <a:latin typeface="Calibri"/>
                <a:cs typeface="Calibri"/>
              </a:rPr>
              <a:t>loor division</a:t>
            </a:r>
          </a:p>
          <a:p>
            <a:pPr>
              <a:buNone/>
            </a:pPr>
            <a:r>
              <a:rPr lang="da-DK" altLang="en-US" sz="2400" b="1" dirty="0">
                <a:solidFill>
                  <a:srgbClr val="FF00FF"/>
                </a:solidFill>
                <a:latin typeface="Calibri"/>
                <a:cs typeface="Calibri"/>
              </a:rPr>
              <a:t>A</a:t>
            </a:r>
            <a:r>
              <a:rPr lang="da-DK" altLang="en-US" sz="2400" b="1" dirty="0">
                <a:solidFill>
                  <a:srgbClr val="000090"/>
                </a:solidFill>
                <a:latin typeface="Calibri"/>
                <a:cs typeface="Calibri"/>
              </a:rPr>
              <a:t>ddition, </a:t>
            </a:r>
            <a:r>
              <a:rPr lang="da-DK" altLang="en-US" sz="2400" b="1" dirty="0" err="1">
                <a:solidFill>
                  <a:srgbClr val="FF00FF"/>
                </a:solidFill>
                <a:latin typeface="Calibri"/>
                <a:cs typeface="Calibri"/>
              </a:rPr>
              <a:t>S</a:t>
            </a:r>
            <a:r>
              <a:rPr lang="da-DK" altLang="en-US" sz="2400" b="1" dirty="0" err="1">
                <a:solidFill>
                  <a:srgbClr val="000090"/>
                </a:solidFill>
                <a:latin typeface="Calibri"/>
                <a:cs typeface="Calibri"/>
              </a:rPr>
              <a:t>ubtraction</a:t>
            </a:r>
            <a:endParaRPr lang="da-DK" altLang="en-US" sz="2400" b="1" dirty="0">
              <a:solidFill>
                <a:srgbClr val="000090"/>
              </a:solidFill>
              <a:latin typeface="Calibri"/>
              <a:cs typeface="Calibri"/>
            </a:endParaRPr>
          </a:p>
        </p:txBody>
      </p:sp>
      <p:sp>
        <p:nvSpPr>
          <p:cNvPr id="10" name="Text Box 9"/>
          <p:cNvSpPr txBox="1">
            <a:spLocks noChangeArrowheads="1"/>
          </p:cNvSpPr>
          <p:nvPr/>
        </p:nvSpPr>
        <p:spPr bwMode="auto">
          <a:xfrm>
            <a:off x="2514600" y="6073170"/>
            <a:ext cx="5638800" cy="784830"/>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da-DK" altLang="en-US" sz="2000" dirty="0">
                <a:solidFill>
                  <a:srgbClr val="000090"/>
                </a:solidFill>
                <a:latin typeface="Calibri"/>
                <a:cs typeface="Calibri"/>
              </a:rPr>
              <a:t>   </a:t>
            </a:r>
          </a:p>
          <a:p>
            <a:pPr>
              <a:buNone/>
            </a:pPr>
            <a:endParaRPr lang="da-DK" altLang="en-US" sz="2000" dirty="0">
              <a:solidFill>
                <a:srgbClr val="000090"/>
              </a:solidFill>
              <a:latin typeface="Calibri"/>
              <a:cs typeface="Calibri"/>
            </a:endParaRPr>
          </a:p>
        </p:txBody>
      </p:sp>
    </p:spTree>
    <p:extLst>
      <p:ext uri="{BB962C8B-B14F-4D97-AF65-F5344CB8AC3E}">
        <p14:creationId xmlns:p14="http://schemas.microsoft.com/office/powerpoint/2010/main" val="327026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NZ" dirty="0"/>
          </a:p>
        </p:txBody>
      </p:sp>
      <p:sp>
        <p:nvSpPr>
          <p:cNvPr id="3" name="Content Placeholder 2"/>
          <p:cNvSpPr>
            <a:spLocks noGrp="1"/>
          </p:cNvSpPr>
          <p:nvPr>
            <p:ph sz="quarter" idx="1"/>
          </p:nvPr>
        </p:nvSpPr>
        <p:spPr/>
        <p:txBody>
          <a:bodyPr>
            <a:normAutofit/>
          </a:bodyPr>
          <a:lstStyle/>
          <a:p>
            <a:pPr marL="228600" lvl="1" indent="0">
              <a:buNone/>
            </a:pPr>
            <a:r>
              <a:rPr lang="da-DK" altLang="en-US" sz="2400" dirty="0" err="1">
                <a:latin typeface="Calibri"/>
                <a:cs typeface="Calibri"/>
              </a:rPr>
              <a:t>Heron's</a:t>
            </a:r>
            <a:r>
              <a:rPr lang="da-DK" altLang="en-US" sz="2400" dirty="0">
                <a:latin typeface="Calibri"/>
                <a:cs typeface="Calibri"/>
              </a:rPr>
              <a:t> </a:t>
            </a:r>
            <a:r>
              <a:rPr lang="da-DK" altLang="en-US" sz="2400" dirty="0" err="1">
                <a:latin typeface="Calibri"/>
                <a:cs typeface="Calibri"/>
              </a:rPr>
              <a:t>formula</a:t>
            </a:r>
            <a:r>
              <a:rPr lang="da-DK" altLang="en-US" sz="2400" dirty="0">
                <a:latin typeface="Calibri"/>
                <a:cs typeface="Calibri"/>
              </a:rPr>
              <a:t> </a:t>
            </a:r>
            <a:r>
              <a:rPr lang="da-DK" altLang="en-US" sz="2400" dirty="0" err="1">
                <a:latin typeface="Calibri"/>
                <a:cs typeface="Calibri"/>
              </a:rPr>
              <a:t>states</a:t>
            </a:r>
            <a:r>
              <a:rPr lang="da-DK" altLang="en-US" sz="2400" dirty="0">
                <a:latin typeface="Calibri"/>
                <a:cs typeface="Calibri"/>
              </a:rPr>
              <a:t> </a:t>
            </a:r>
            <a:r>
              <a:rPr lang="da-DK" altLang="en-US" sz="2400" dirty="0" err="1">
                <a:latin typeface="Calibri"/>
                <a:cs typeface="Calibri"/>
              </a:rPr>
              <a:t>that</a:t>
            </a:r>
            <a:r>
              <a:rPr lang="da-DK" altLang="en-US" sz="2400" dirty="0">
                <a:latin typeface="Calibri"/>
                <a:cs typeface="Calibri"/>
              </a:rPr>
              <a:t> the </a:t>
            </a:r>
          </a:p>
          <a:p>
            <a:pPr marL="228600" lvl="1" indent="0">
              <a:buNone/>
            </a:pPr>
            <a:r>
              <a:rPr lang="da-DK" altLang="en-US" sz="2400" dirty="0" err="1">
                <a:latin typeface="Calibri"/>
                <a:cs typeface="Calibri"/>
              </a:rPr>
              <a:t>area</a:t>
            </a:r>
            <a:r>
              <a:rPr lang="da-DK" altLang="en-US" sz="2400" dirty="0">
                <a:latin typeface="Calibri"/>
                <a:cs typeface="Calibri"/>
              </a:rPr>
              <a:t> of a </a:t>
            </a:r>
            <a:r>
              <a:rPr lang="da-DK" altLang="en-US" sz="2400" dirty="0" err="1">
                <a:latin typeface="Calibri"/>
                <a:cs typeface="Calibri"/>
              </a:rPr>
              <a:t>triangle</a:t>
            </a:r>
            <a:r>
              <a:rPr lang="da-DK" altLang="en-US" sz="2400" dirty="0">
                <a:latin typeface="Calibri"/>
                <a:cs typeface="Calibri"/>
              </a:rPr>
              <a:t> </a:t>
            </a:r>
            <a:r>
              <a:rPr lang="da-DK" altLang="en-US" sz="2400" dirty="0" err="1">
                <a:latin typeface="Calibri"/>
                <a:cs typeface="Calibri"/>
              </a:rPr>
              <a:t>whose</a:t>
            </a:r>
            <a:r>
              <a:rPr lang="da-DK" altLang="en-US" sz="2400" dirty="0">
                <a:latin typeface="Calibri"/>
                <a:cs typeface="Calibri"/>
              </a:rPr>
              <a:t> sides </a:t>
            </a:r>
          </a:p>
          <a:p>
            <a:pPr marL="228600" lvl="1" indent="0">
              <a:buNone/>
            </a:pPr>
            <a:r>
              <a:rPr lang="da-DK" altLang="en-US" sz="2400" dirty="0">
                <a:latin typeface="Calibri"/>
                <a:cs typeface="Calibri"/>
              </a:rPr>
              <a:t>have </a:t>
            </a:r>
            <a:r>
              <a:rPr lang="da-DK" altLang="en-US" sz="2400" dirty="0" err="1">
                <a:latin typeface="Calibri"/>
                <a:cs typeface="Calibri"/>
              </a:rPr>
              <a:t>lengths</a:t>
            </a:r>
            <a:r>
              <a:rPr lang="da-DK" altLang="en-US" sz="2400" dirty="0">
                <a:latin typeface="Calibri"/>
                <a:cs typeface="Calibri"/>
              </a:rPr>
              <a:t> a, b, and c is:</a:t>
            </a:r>
          </a:p>
          <a:p>
            <a:pPr>
              <a:spcBef>
                <a:spcPct val="0"/>
              </a:spcBef>
              <a:buClrTx/>
              <a:buSzTx/>
              <a:buNone/>
              <a:defRPr/>
            </a:pPr>
            <a:endParaRPr lang="da-DK" altLang="en-US" sz="1800" dirty="0">
              <a:latin typeface="Courier"/>
            </a:endParaRPr>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16</a:t>
            </a:fld>
            <a:endParaRPr lang="en-US" dirty="0"/>
          </a:p>
        </p:txBody>
      </p:sp>
      <p:grpSp>
        <p:nvGrpSpPr>
          <p:cNvPr id="34" name="Group 33"/>
          <p:cNvGrpSpPr/>
          <p:nvPr/>
        </p:nvGrpSpPr>
        <p:grpSpPr>
          <a:xfrm>
            <a:off x="5257800" y="304800"/>
            <a:ext cx="3352800" cy="2261632"/>
            <a:chOff x="5257800" y="304800"/>
            <a:chExt cx="3352800" cy="2261632"/>
          </a:xfrm>
        </p:grpSpPr>
        <p:pic>
          <p:nvPicPr>
            <p:cNvPr id="24" name="Picture 23"/>
            <p:cNvPicPr>
              <a:picLocks noChangeAspect="1"/>
            </p:cNvPicPr>
            <p:nvPr/>
          </p:nvPicPr>
          <p:blipFill>
            <a:blip r:embed="rId2"/>
            <a:stretch>
              <a:fillRect/>
            </a:stretch>
          </p:blipFill>
          <p:spPr>
            <a:xfrm>
              <a:off x="5257800" y="304800"/>
              <a:ext cx="3225800" cy="2120900"/>
            </a:xfrm>
            <a:prstGeom prst="rect">
              <a:avLst/>
            </a:prstGeom>
          </p:spPr>
        </p:pic>
        <p:sp>
          <p:nvSpPr>
            <p:cNvPr id="25" name="TextBox 24"/>
            <p:cNvSpPr txBox="1"/>
            <p:nvPr/>
          </p:nvSpPr>
          <p:spPr>
            <a:xfrm>
              <a:off x="5562600" y="762000"/>
              <a:ext cx="304800" cy="369332"/>
            </a:xfrm>
            <a:prstGeom prst="rect">
              <a:avLst/>
            </a:prstGeom>
            <a:noFill/>
          </p:spPr>
          <p:txBody>
            <a:bodyPr wrap="square" rtlCol="0">
              <a:spAutoFit/>
            </a:bodyPr>
            <a:lstStyle/>
            <a:p>
              <a:r>
                <a:rPr lang="en-US" dirty="0">
                  <a:solidFill>
                    <a:srgbClr val="000090"/>
                  </a:solidFill>
                </a:rPr>
                <a:t>a</a:t>
              </a:r>
            </a:p>
          </p:txBody>
        </p:sp>
        <p:sp>
          <p:nvSpPr>
            <p:cNvPr id="26" name="TextBox 25"/>
            <p:cNvSpPr txBox="1"/>
            <p:nvPr/>
          </p:nvSpPr>
          <p:spPr>
            <a:xfrm>
              <a:off x="6705600" y="1371600"/>
              <a:ext cx="304800" cy="369332"/>
            </a:xfrm>
            <a:prstGeom prst="rect">
              <a:avLst/>
            </a:prstGeom>
            <a:noFill/>
          </p:spPr>
          <p:txBody>
            <a:bodyPr wrap="square" rtlCol="0">
              <a:spAutoFit/>
            </a:bodyPr>
            <a:lstStyle/>
            <a:p>
              <a:r>
                <a:rPr lang="en-US" dirty="0">
                  <a:solidFill>
                    <a:srgbClr val="000090"/>
                  </a:solidFill>
                </a:rPr>
                <a:t>a</a:t>
              </a:r>
            </a:p>
          </p:txBody>
        </p:sp>
        <p:sp>
          <p:nvSpPr>
            <p:cNvPr id="27" name="TextBox 26"/>
            <p:cNvSpPr txBox="1"/>
            <p:nvPr/>
          </p:nvSpPr>
          <p:spPr>
            <a:xfrm>
              <a:off x="7467600" y="381000"/>
              <a:ext cx="304800" cy="369332"/>
            </a:xfrm>
            <a:prstGeom prst="rect">
              <a:avLst/>
            </a:prstGeom>
            <a:noFill/>
          </p:spPr>
          <p:txBody>
            <a:bodyPr wrap="square" rtlCol="0">
              <a:spAutoFit/>
            </a:bodyPr>
            <a:lstStyle/>
            <a:p>
              <a:r>
                <a:rPr lang="en-US" dirty="0">
                  <a:solidFill>
                    <a:srgbClr val="000090"/>
                  </a:solidFill>
                </a:rPr>
                <a:t>a</a:t>
              </a:r>
            </a:p>
          </p:txBody>
        </p:sp>
        <p:sp>
          <p:nvSpPr>
            <p:cNvPr id="28" name="TextBox 27"/>
            <p:cNvSpPr txBox="1"/>
            <p:nvPr/>
          </p:nvSpPr>
          <p:spPr>
            <a:xfrm>
              <a:off x="6578600" y="990600"/>
              <a:ext cx="304800" cy="369332"/>
            </a:xfrm>
            <a:prstGeom prst="rect">
              <a:avLst/>
            </a:prstGeom>
            <a:noFill/>
          </p:spPr>
          <p:txBody>
            <a:bodyPr wrap="square" rtlCol="0">
              <a:spAutoFit/>
            </a:bodyPr>
            <a:lstStyle/>
            <a:p>
              <a:r>
                <a:rPr lang="en-US" dirty="0">
                  <a:solidFill>
                    <a:srgbClr val="000090"/>
                  </a:solidFill>
                </a:rPr>
                <a:t>b</a:t>
              </a:r>
            </a:p>
          </p:txBody>
        </p:sp>
        <p:sp>
          <p:nvSpPr>
            <p:cNvPr id="29" name="TextBox 28"/>
            <p:cNvSpPr txBox="1"/>
            <p:nvPr/>
          </p:nvSpPr>
          <p:spPr>
            <a:xfrm>
              <a:off x="7505700" y="1676400"/>
              <a:ext cx="304800" cy="369332"/>
            </a:xfrm>
            <a:prstGeom prst="rect">
              <a:avLst/>
            </a:prstGeom>
            <a:noFill/>
          </p:spPr>
          <p:txBody>
            <a:bodyPr wrap="square" rtlCol="0">
              <a:spAutoFit/>
            </a:bodyPr>
            <a:lstStyle/>
            <a:p>
              <a:r>
                <a:rPr lang="en-US" dirty="0">
                  <a:solidFill>
                    <a:srgbClr val="000090"/>
                  </a:solidFill>
                </a:rPr>
                <a:t>b</a:t>
              </a:r>
            </a:p>
          </p:txBody>
        </p:sp>
        <p:sp>
          <p:nvSpPr>
            <p:cNvPr id="30" name="TextBox 29"/>
            <p:cNvSpPr txBox="1"/>
            <p:nvPr/>
          </p:nvSpPr>
          <p:spPr>
            <a:xfrm>
              <a:off x="8305800" y="609600"/>
              <a:ext cx="304800" cy="369332"/>
            </a:xfrm>
            <a:prstGeom prst="rect">
              <a:avLst/>
            </a:prstGeom>
            <a:noFill/>
          </p:spPr>
          <p:txBody>
            <a:bodyPr wrap="square" rtlCol="0">
              <a:spAutoFit/>
            </a:bodyPr>
            <a:lstStyle/>
            <a:p>
              <a:r>
                <a:rPr lang="en-US" dirty="0">
                  <a:solidFill>
                    <a:srgbClr val="000090"/>
                  </a:solidFill>
                </a:rPr>
                <a:t>b</a:t>
              </a:r>
            </a:p>
          </p:txBody>
        </p:sp>
        <p:sp>
          <p:nvSpPr>
            <p:cNvPr id="31" name="TextBox 30"/>
            <p:cNvSpPr txBox="1"/>
            <p:nvPr/>
          </p:nvSpPr>
          <p:spPr>
            <a:xfrm>
              <a:off x="7391400" y="838200"/>
              <a:ext cx="304800" cy="369332"/>
            </a:xfrm>
            <a:prstGeom prst="rect">
              <a:avLst/>
            </a:prstGeom>
            <a:noFill/>
          </p:spPr>
          <p:txBody>
            <a:bodyPr wrap="square" rtlCol="0">
              <a:spAutoFit/>
            </a:bodyPr>
            <a:lstStyle/>
            <a:p>
              <a:r>
                <a:rPr lang="en-US" dirty="0">
                  <a:solidFill>
                    <a:srgbClr val="000090"/>
                  </a:solidFill>
                </a:rPr>
                <a:t>c</a:t>
              </a:r>
            </a:p>
          </p:txBody>
        </p:sp>
        <p:sp>
          <p:nvSpPr>
            <p:cNvPr id="32" name="TextBox 31"/>
            <p:cNvSpPr txBox="1"/>
            <p:nvPr/>
          </p:nvSpPr>
          <p:spPr>
            <a:xfrm>
              <a:off x="5867400" y="1600200"/>
              <a:ext cx="304800" cy="369332"/>
            </a:xfrm>
            <a:prstGeom prst="rect">
              <a:avLst/>
            </a:prstGeom>
            <a:noFill/>
          </p:spPr>
          <p:txBody>
            <a:bodyPr wrap="square" rtlCol="0">
              <a:spAutoFit/>
            </a:bodyPr>
            <a:lstStyle/>
            <a:p>
              <a:r>
                <a:rPr lang="en-US" dirty="0">
                  <a:solidFill>
                    <a:srgbClr val="000090"/>
                  </a:solidFill>
                </a:rPr>
                <a:t>c</a:t>
              </a:r>
            </a:p>
          </p:txBody>
        </p:sp>
        <p:sp>
          <p:nvSpPr>
            <p:cNvPr id="33" name="TextBox 32"/>
            <p:cNvSpPr txBox="1"/>
            <p:nvPr/>
          </p:nvSpPr>
          <p:spPr>
            <a:xfrm>
              <a:off x="6934200" y="2197100"/>
              <a:ext cx="304800" cy="369332"/>
            </a:xfrm>
            <a:prstGeom prst="rect">
              <a:avLst/>
            </a:prstGeom>
            <a:noFill/>
          </p:spPr>
          <p:txBody>
            <a:bodyPr wrap="square" rtlCol="0">
              <a:spAutoFit/>
            </a:bodyPr>
            <a:lstStyle/>
            <a:p>
              <a:r>
                <a:rPr lang="en-US" dirty="0">
                  <a:solidFill>
                    <a:srgbClr val="000090"/>
                  </a:solidFill>
                </a:rPr>
                <a:t>c</a:t>
              </a:r>
            </a:p>
          </p:txBody>
        </p:sp>
      </p:grpSp>
      <p:grpSp>
        <p:nvGrpSpPr>
          <p:cNvPr id="36" name="Group 35"/>
          <p:cNvGrpSpPr/>
          <p:nvPr/>
        </p:nvGrpSpPr>
        <p:grpSpPr>
          <a:xfrm>
            <a:off x="381000" y="2667000"/>
            <a:ext cx="8382000" cy="1524000"/>
            <a:chOff x="381000" y="2667000"/>
            <a:chExt cx="8382000" cy="1524000"/>
          </a:xfrm>
        </p:grpSpPr>
        <p:sp>
          <p:nvSpPr>
            <p:cNvPr id="9" name="Rectangle 8"/>
            <p:cNvSpPr/>
            <p:nvPr/>
          </p:nvSpPr>
          <p:spPr>
            <a:xfrm>
              <a:off x="381000" y="2667000"/>
              <a:ext cx="8382000" cy="1524000"/>
            </a:xfrm>
            <a:prstGeom prst="rect">
              <a:avLst/>
            </a:prstGeom>
            <a:solidFill>
              <a:srgbClr val="00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stretch>
              <a:fillRect/>
            </a:stretch>
          </p:blipFill>
          <p:spPr>
            <a:xfrm>
              <a:off x="520700" y="2895600"/>
              <a:ext cx="8089900" cy="1054100"/>
            </a:xfrm>
            <a:prstGeom prst="rect">
              <a:avLst/>
            </a:prstGeom>
          </p:spPr>
        </p:pic>
      </p:grpSp>
    </p:spTree>
    <p:extLst>
      <p:ext uri="{BB962C8B-B14F-4D97-AF65-F5344CB8AC3E}">
        <p14:creationId xmlns:p14="http://schemas.microsoft.com/office/powerpoint/2010/main" val="3058675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NZ" dirty="0"/>
          </a:p>
        </p:txBody>
      </p:sp>
      <p:sp>
        <p:nvSpPr>
          <p:cNvPr id="3" name="Content Placeholder 2"/>
          <p:cNvSpPr>
            <a:spLocks noGrp="1"/>
          </p:cNvSpPr>
          <p:nvPr>
            <p:ph sz="quarter" idx="1"/>
          </p:nvPr>
        </p:nvSpPr>
        <p:spPr>
          <a:xfrm>
            <a:off x="152400" y="228600"/>
            <a:ext cx="8915400" cy="5867400"/>
          </a:xfrm>
        </p:spPr>
        <p:txBody>
          <a:bodyPr>
            <a:normAutofit/>
          </a:bodyPr>
          <a:lstStyle/>
          <a:p>
            <a:pPr marL="0" lvl="1" indent="0">
              <a:buNone/>
            </a:pPr>
            <a:r>
              <a:rPr lang="da-DK" altLang="en-US" sz="2400" dirty="0">
                <a:latin typeface="Calibri"/>
                <a:cs typeface="Calibri"/>
              </a:rPr>
              <a:t>Write a program </a:t>
            </a:r>
            <a:r>
              <a:rPr lang="da-DK" altLang="en-US" sz="2400" dirty="0" err="1">
                <a:latin typeface="Calibri"/>
                <a:cs typeface="Calibri"/>
              </a:rPr>
              <a:t>which</a:t>
            </a:r>
            <a:r>
              <a:rPr lang="da-DK" altLang="en-US" sz="2400" dirty="0">
                <a:latin typeface="Calibri"/>
                <a:cs typeface="Calibri"/>
              </a:rPr>
              <a:t> </a:t>
            </a:r>
            <a:r>
              <a:rPr lang="da-DK" altLang="en-US" sz="2400" dirty="0" err="1">
                <a:latin typeface="Calibri"/>
                <a:cs typeface="Calibri"/>
              </a:rPr>
              <a:t>uses</a:t>
            </a:r>
            <a:r>
              <a:rPr lang="da-DK" altLang="en-US" sz="2400" dirty="0">
                <a:latin typeface="Calibri"/>
                <a:cs typeface="Calibri"/>
              </a:rPr>
              <a:t> </a:t>
            </a:r>
            <a:r>
              <a:rPr lang="da-DK" altLang="en-US" sz="2400" b="1" dirty="0" err="1">
                <a:solidFill>
                  <a:srgbClr val="0000FF"/>
                </a:solidFill>
                <a:latin typeface="Calibri"/>
                <a:cs typeface="Calibri"/>
              </a:rPr>
              <a:t>Heron's</a:t>
            </a:r>
            <a:r>
              <a:rPr lang="da-DK" altLang="en-US" sz="2400" b="1" dirty="0">
                <a:solidFill>
                  <a:srgbClr val="0000FF"/>
                </a:solidFill>
                <a:latin typeface="Calibri"/>
                <a:cs typeface="Calibri"/>
              </a:rPr>
              <a:t> </a:t>
            </a:r>
            <a:r>
              <a:rPr lang="da-DK" altLang="en-US" sz="2400" b="1" dirty="0" err="1">
                <a:solidFill>
                  <a:srgbClr val="0000FF"/>
                </a:solidFill>
                <a:latin typeface="Calibri"/>
                <a:cs typeface="Calibri"/>
              </a:rPr>
              <a:t>formula</a:t>
            </a:r>
            <a:r>
              <a:rPr lang="da-DK" altLang="en-US" sz="2400" b="1" dirty="0">
                <a:solidFill>
                  <a:srgbClr val="0000FF"/>
                </a:solidFill>
                <a:latin typeface="Calibri"/>
                <a:cs typeface="Calibri"/>
              </a:rPr>
              <a:t> </a:t>
            </a:r>
            <a:r>
              <a:rPr lang="da-DK" altLang="en-US" sz="2400" dirty="0">
                <a:latin typeface="Calibri"/>
                <a:cs typeface="Calibri"/>
              </a:rPr>
              <a:t>to </a:t>
            </a:r>
          </a:p>
          <a:p>
            <a:pPr marL="0" lvl="1" indent="0">
              <a:buNone/>
            </a:pPr>
            <a:r>
              <a:rPr lang="da-DK" altLang="en-US" sz="2400" dirty="0" err="1">
                <a:latin typeface="Calibri"/>
                <a:cs typeface="Calibri"/>
              </a:rPr>
              <a:t>calculate</a:t>
            </a:r>
            <a:r>
              <a:rPr lang="da-DK" altLang="en-US" sz="2400" dirty="0">
                <a:latin typeface="Calibri"/>
                <a:cs typeface="Calibri"/>
              </a:rPr>
              <a:t> and print the </a:t>
            </a:r>
            <a:r>
              <a:rPr lang="da-DK" altLang="en-US" sz="2400" dirty="0" err="1">
                <a:latin typeface="Calibri"/>
                <a:cs typeface="Calibri"/>
              </a:rPr>
              <a:t>area</a:t>
            </a:r>
            <a:r>
              <a:rPr lang="da-DK" altLang="en-US" sz="2400" dirty="0">
                <a:latin typeface="Calibri"/>
                <a:cs typeface="Calibri"/>
              </a:rPr>
              <a:t> of a </a:t>
            </a:r>
            <a:r>
              <a:rPr lang="da-DK" altLang="en-US" sz="2400" dirty="0" err="1">
                <a:latin typeface="Calibri"/>
                <a:cs typeface="Calibri"/>
              </a:rPr>
              <a:t>triangle</a:t>
            </a:r>
            <a:r>
              <a:rPr lang="da-DK" altLang="en-US" sz="2400" dirty="0">
                <a:latin typeface="Calibri"/>
                <a:cs typeface="Calibri"/>
              </a:rPr>
              <a:t> given</a:t>
            </a:r>
          </a:p>
          <a:p>
            <a:pPr marL="0" lvl="1" indent="0">
              <a:buNone/>
            </a:pPr>
            <a:r>
              <a:rPr lang="da-DK" altLang="en-US" sz="2400" dirty="0">
                <a:latin typeface="Calibri"/>
                <a:cs typeface="Calibri"/>
              </a:rPr>
              <a:t>the </a:t>
            </a:r>
            <a:r>
              <a:rPr lang="da-DK" altLang="en-US" sz="2400" dirty="0" err="1">
                <a:latin typeface="Calibri"/>
                <a:cs typeface="Calibri"/>
              </a:rPr>
              <a:t>length</a:t>
            </a:r>
            <a:r>
              <a:rPr lang="da-DK" altLang="en-US" sz="2400" dirty="0">
                <a:latin typeface="Calibri"/>
                <a:cs typeface="Calibri"/>
              </a:rPr>
              <a:t> of the </a:t>
            </a:r>
            <a:r>
              <a:rPr lang="da-DK" altLang="en-US" sz="2400" dirty="0" err="1">
                <a:latin typeface="Calibri"/>
                <a:cs typeface="Calibri"/>
              </a:rPr>
              <a:t>three</a:t>
            </a:r>
            <a:r>
              <a:rPr lang="da-DK" altLang="en-US" sz="2400" dirty="0">
                <a:latin typeface="Calibri"/>
                <a:cs typeface="Calibri"/>
              </a:rPr>
              <a:t> sides.</a:t>
            </a:r>
            <a:endParaRPr lang="da-DK" altLang="en-US" sz="1800" dirty="0">
              <a:latin typeface="Courier"/>
            </a:endParaRPr>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17</a:t>
            </a:fld>
            <a:endParaRPr lang="en-US" dirty="0"/>
          </a:p>
        </p:txBody>
      </p:sp>
      <p:grpSp>
        <p:nvGrpSpPr>
          <p:cNvPr id="34" name="Group 33"/>
          <p:cNvGrpSpPr/>
          <p:nvPr/>
        </p:nvGrpSpPr>
        <p:grpSpPr>
          <a:xfrm>
            <a:off x="7010400" y="152400"/>
            <a:ext cx="1905000" cy="1447800"/>
            <a:chOff x="5257800" y="179154"/>
            <a:chExt cx="3352800" cy="2387278"/>
          </a:xfrm>
        </p:grpSpPr>
        <p:pic>
          <p:nvPicPr>
            <p:cNvPr id="24" name="Picture 23"/>
            <p:cNvPicPr>
              <a:picLocks noChangeAspect="1"/>
            </p:cNvPicPr>
            <p:nvPr/>
          </p:nvPicPr>
          <p:blipFill>
            <a:blip r:embed="rId2"/>
            <a:stretch>
              <a:fillRect/>
            </a:stretch>
          </p:blipFill>
          <p:spPr>
            <a:xfrm>
              <a:off x="5257800" y="304800"/>
              <a:ext cx="3225800" cy="2120900"/>
            </a:xfrm>
            <a:prstGeom prst="rect">
              <a:avLst/>
            </a:prstGeom>
          </p:spPr>
        </p:pic>
        <p:sp>
          <p:nvSpPr>
            <p:cNvPr id="25" name="TextBox 24"/>
            <p:cNvSpPr txBox="1"/>
            <p:nvPr/>
          </p:nvSpPr>
          <p:spPr>
            <a:xfrm>
              <a:off x="5562600" y="556092"/>
              <a:ext cx="304800" cy="369332"/>
            </a:xfrm>
            <a:prstGeom prst="rect">
              <a:avLst/>
            </a:prstGeom>
            <a:noFill/>
          </p:spPr>
          <p:txBody>
            <a:bodyPr wrap="square" rtlCol="0">
              <a:spAutoFit/>
            </a:bodyPr>
            <a:lstStyle/>
            <a:p>
              <a:r>
                <a:rPr lang="en-US" dirty="0">
                  <a:solidFill>
                    <a:srgbClr val="000090"/>
                  </a:solidFill>
                </a:rPr>
                <a:t>a</a:t>
              </a:r>
            </a:p>
          </p:txBody>
        </p:sp>
        <p:sp>
          <p:nvSpPr>
            <p:cNvPr id="26" name="TextBox 25"/>
            <p:cNvSpPr txBox="1"/>
            <p:nvPr/>
          </p:nvSpPr>
          <p:spPr>
            <a:xfrm>
              <a:off x="6643624" y="1184324"/>
              <a:ext cx="304800" cy="369332"/>
            </a:xfrm>
            <a:prstGeom prst="rect">
              <a:avLst/>
            </a:prstGeom>
            <a:noFill/>
          </p:spPr>
          <p:txBody>
            <a:bodyPr wrap="square" rtlCol="0">
              <a:spAutoFit/>
            </a:bodyPr>
            <a:lstStyle/>
            <a:p>
              <a:r>
                <a:rPr lang="en-US" dirty="0">
                  <a:solidFill>
                    <a:srgbClr val="000090"/>
                  </a:solidFill>
                </a:rPr>
                <a:t>a</a:t>
              </a:r>
            </a:p>
          </p:txBody>
        </p:sp>
        <p:sp>
          <p:nvSpPr>
            <p:cNvPr id="27" name="TextBox 26"/>
            <p:cNvSpPr txBox="1"/>
            <p:nvPr/>
          </p:nvSpPr>
          <p:spPr>
            <a:xfrm>
              <a:off x="7467600" y="179154"/>
              <a:ext cx="304800" cy="369332"/>
            </a:xfrm>
            <a:prstGeom prst="rect">
              <a:avLst/>
            </a:prstGeom>
            <a:noFill/>
          </p:spPr>
          <p:txBody>
            <a:bodyPr wrap="square" rtlCol="0">
              <a:spAutoFit/>
            </a:bodyPr>
            <a:lstStyle/>
            <a:p>
              <a:r>
                <a:rPr lang="en-US" dirty="0">
                  <a:solidFill>
                    <a:srgbClr val="000090"/>
                  </a:solidFill>
                </a:rPr>
                <a:t>a</a:t>
              </a:r>
            </a:p>
          </p:txBody>
        </p:sp>
        <p:sp>
          <p:nvSpPr>
            <p:cNvPr id="28" name="TextBox 27"/>
            <p:cNvSpPr txBox="1"/>
            <p:nvPr/>
          </p:nvSpPr>
          <p:spPr>
            <a:xfrm>
              <a:off x="6578601" y="807385"/>
              <a:ext cx="304800" cy="369332"/>
            </a:xfrm>
            <a:prstGeom prst="rect">
              <a:avLst/>
            </a:prstGeom>
            <a:noFill/>
          </p:spPr>
          <p:txBody>
            <a:bodyPr wrap="square" rtlCol="0">
              <a:spAutoFit/>
            </a:bodyPr>
            <a:lstStyle/>
            <a:p>
              <a:r>
                <a:rPr lang="en-US" dirty="0">
                  <a:solidFill>
                    <a:srgbClr val="000090"/>
                  </a:solidFill>
                </a:rPr>
                <a:t>b</a:t>
              </a:r>
            </a:p>
          </p:txBody>
        </p:sp>
        <p:sp>
          <p:nvSpPr>
            <p:cNvPr id="29" name="TextBox 28"/>
            <p:cNvSpPr txBox="1"/>
            <p:nvPr/>
          </p:nvSpPr>
          <p:spPr>
            <a:xfrm>
              <a:off x="7403592" y="1435616"/>
              <a:ext cx="304800" cy="369332"/>
            </a:xfrm>
            <a:prstGeom prst="rect">
              <a:avLst/>
            </a:prstGeom>
            <a:noFill/>
          </p:spPr>
          <p:txBody>
            <a:bodyPr wrap="square" rtlCol="0">
              <a:spAutoFit/>
            </a:bodyPr>
            <a:lstStyle/>
            <a:p>
              <a:r>
                <a:rPr lang="en-US" dirty="0">
                  <a:solidFill>
                    <a:srgbClr val="000090"/>
                  </a:solidFill>
                </a:rPr>
                <a:t>b</a:t>
              </a:r>
            </a:p>
          </p:txBody>
        </p:sp>
        <p:sp>
          <p:nvSpPr>
            <p:cNvPr id="30" name="TextBox 29"/>
            <p:cNvSpPr txBox="1"/>
            <p:nvPr/>
          </p:nvSpPr>
          <p:spPr>
            <a:xfrm>
              <a:off x="8305800" y="609600"/>
              <a:ext cx="304800" cy="369332"/>
            </a:xfrm>
            <a:prstGeom prst="rect">
              <a:avLst/>
            </a:prstGeom>
            <a:noFill/>
          </p:spPr>
          <p:txBody>
            <a:bodyPr wrap="square" rtlCol="0">
              <a:spAutoFit/>
            </a:bodyPr>
            <a:lstStyle/>
            <a:p>
              <a:r>
                <a:rPr lang="en-US" dirty="0">
                  <a:solidFill>
                    <a:srgbClr val="000090"/>
                  </a:solidFill>
                </a:rPr>
                <a:t>b</a:t>
              </a:r>
            </a:p>
          </p:txBody>
        </p:sp>
        <p:sp>
          <p:nvSpPr>
            <p:cNvPr id="31" name="TextBox 30"/>
            <p:cNvSpPr txBox="1"/>
            <p:nvPr/>
          </p:nvSpPr>
          <p:spPr>
            <a:xfrm>
              <a:off x="7391400" y="838200"/>
              <a:ext cx="304800" cy="369332"/>
            </a:xfrm>
            <a:prstGeom prst="rect">
              <a:avLst/>
            </a:prstGeom>
            <a:noFill/>
          </p:spPr>
          <p:txBody>
            <a:bodyPr wrap="square" rtlCol="0">
              <a:spAutoFit/>
            </a:bodyPr>
            <a:lstStyle/>
            <a:p>
              <a:r>
                <a:rPr lang="en-US" dirty="0">
                  <a:solidFill>
                    <a:srgbClr val="000090"/>
                  </a:solidFill>
                </a:rPr>
                <a:t>c</a:t>
              </a:r>
            </a:p>
          </p:txBody>
        </p:sp>
        <p:sp>
          <p:nvSpPr>
            <p:cNvPr id="32" name="TextBox 31"/>
            <p:cNvSpPr txBox="1"/>
            <p:nvPr/>
          </p:nvSpPr>
          <p:spPr>
            <a:xfrm>
              <a:off x="5867400" y="1600200"/>
              <a:ext cx="304800" cy="369332"/>
            </a:xfrm>
            <a:prstGeom prst="rect">
              <a:avLst/>
            </a:prstGeom>
            <a:noFill/>
          </p:spPr>
          <p:txBody>
            <a:bodyPr wrap="square" rtlCol="0">
              <a:spAutoFit/>
            </a:bodyPr>
            <a:lstStyle/>
            <a:p>
              <a:r>
                <a:rPr lang="en-US" dirty="0">
                  <a:solidFill>
                    <a:srgbClr val="000090"/>
                  </a:solidFill>
                </a:rPr>
                <a:t>c</a:t>
              </a:r>
            </a:p>
          </p:txBody>
        </p:sp>
        <p:sp>
          <p:nvSpPr>
            <p:cNvPr id="33" name="TextBox 32"/>
            <p:cNvSpPr txBox="1"/>
            <p:nvPr/>
          </p:nvSpPr>
          <p:spPr>
            <a:xfrm>
              <a:off x="6934200" y="2197100"/>
              <a:ext cx="304800" cy="369332"/>
            </a:xfrm>
            <a:prstGeom prst="rect">
              <a:avLst/>
            </a:prstGeom>
            <a:noFill/>
          </p:spPr>
          <p:txBody>
            <a:bodyPr wrap="square" rtlCol="0">
              <a:spAutoFit/>
            </a:bodyPr>
            <a:lstStyle/>
            <a:p>
              <a:r>
                <a:rPr lang="en-US" dirty="0">
                  <a:solidFill>
                    <a:srgbClr val="000090"/>
                  </a:solidFill>
                </a:rPr>
                <a:t>c</a:t>
              </a:r>
            </a:p>
          </p:txBody>
        </p:sp>
      </p:grpSp>
      <p:grpSp>
        <p:nvGrpSpPr>
          <p:cNvPr id="36" name="Group 35"/>
          <p:cNvGrpSpPr/>
          <p:nvPr/>
        </p:nvGrpSpPr>
        <p:grpSpPr>
          <a:xfrm>
            <a:off x="228600" y="1676400"/>
            <a:ext cx="8382000" cy="1524000"/>
            <a:chOff x="381000" y="2667000"/>
            <a:chExt cx="8382000" cy="1524000"/>
          </a:xfrm>
        </p:grpSpPr>
        <p:sp>
          <p:nvSpPr>
            <p:cNvPr id="9" name="Rectangle 8"/>
            <p:cNvSpPr/>
            <p:nvPr/>
          </p:nvSpPr>
          <p:spPr>
            <a:xfrm>
              <a:off x="381000" y="2667000"/>
              <a:ext cx="8382000" cy="1524000"/>
            </a:xfrm>
            <a:prstGeom prst="rect">
              <a:avLst/>
            </a:prstGeom>
            <a:solidFill>
              <a:srgbClr val="00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stretch>
              <a:fillRect/>
            </a:stretch>
          </p:blipFill>
          <p:spPr>
            <a:xfrm>
              <a:off x="520700" y="2895600"/>
              <a:ext cx="8089900" cy="1054100"/>
            </a:xfrm>
            <a:prstGeom prst="rect">
              <a:avLst/>
            </a:prstGeom>
          </p:spPr>
        </p:pic>
      </p:grpSp>
      <p:sp>
        <p:nvSpPr>
          <p:cNvPr id="37" name="Text Box 9"/>
          <p:cNvSpPr txBox="1">
            <a:spLocks noChangeArrowheads="1"/>
          </p:cNvSpPr>
          <p:nvPr/>
        </p:nvSpPr>
        <p:spPr bwMode="auto">
          <a:xfrm>
            <a:off x="38100" y="3429000"/>
            <a:ext cx="9067800" cy="329320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000" b="1" dirty="0">
                <a:solidFill>
                  <a:srgbClr val="000090"/>
                </a:solidFill>
                <a:latin typeface="Courier"/>
              </a:rPr>
              <a:t>import </a:t>
            </a:r>
            <a:r>
              <a:rPr lang="da-DK" altLang="en-US" sz="2000" b="1" dirty="0" err="1">
                <a:solidFill>
                  <a:srgbClr val="000090"/>
                </a:solidFill>
                <a:latin typeface="Courier"/>
              </a:rPr>
              <a:t>math</a:t>
            </a:r>
            <a:endParaRPr lang="da-DK" altLang="en-US" sz="2000" b="1" dirty="0">
              <a:solidFill>
                <a:srgbClr val="000090"/>
              </a:solidFill>
              <a:latin typeface="Courier"/>
            </a:endParaRP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2000" b="1" dirty="0">
                <a:solidFill>
                  <a:srgbClr val="000090"/>
                </a:solidFill>
                <a:latin typeface="Courier"/>
              </a:rPr>
              <a:t>side1 = 4</a:t>
            </a:r>
          </a:p>
          <a:p>
            <a:pPr>
              <a:spcBef>
                <a:spcPct val="0"/>
              </a:spcBef>
              <a:buClrTx/>
              <a:buSzTx/>
              <a:buNone/>
              <a:defRPr/>
            </a:pPr>
            <a:r>
              <a:rPr lang="da-DK" altLang="en-US" sz="2000" b="1" dirty="0">
                <a:solidFill>
                  <a:srgbClr val="000090"/>
                </a:solidFill>
                <a:latin typeface="Courier"/>
              </a:rPr>
              <a:t>side2 = 7</a:t>
            </a:r>
          </a:p>
          <a:p>
            <a:pPr>
              <a:spcBef>
                <a:spcPct val="0"/>
              </a:spcBef>
              <a:buClrTx/>
              <a:buSzTx/>
              <a:buNone/>
              <a:defRPr/>
            </a:pPr>
            <a:r>
              <a:rPr lang="da-DK" altLang="en-US" sz="2000" b="1" dirty="0">
                <a:solidFill>
                  <a:srgbClr val="000090"/>
                </a:solidFill>
                <a:latin typeface="Courier"/>
              </a:rPr>
              <a:t>side3 = 9</a:t>
            </a: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r>
              <a:rPr lang="da-DK" altLang="en-US" sz="2000" b="1" dirty="0">
                <a:solidFill>
                  <a:srgbClr val="000090"/>
                </a:solidFill>
                <a:latin typeface="Courier"/>
              </a:rPr>
              <a:t>#Complete the </a:t>
            </a:r>
            <a:r>
              <a:rPr lang="da-DK" altLang="en-US" sz="2000" b="1" dirty="0" err="1">
                <a:solidFill>
                  <a:srgbClr val="000090"/>
                </a:solidFill>
                <a:latin typeface="Courier"/>
              </a:rPr>
              <a:t>code</a:t>
            </a:r>
            <a:endParaRPr lang="da-DK" altLang="en-US" sz="2000" b="1" dirty="0">
              <a:solidFill>
                <a:srgbClr val="000090"/>
              </a:solidFill>
              <a:latin typeface="Courier"/>
            </a:endParaRP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r>
              <a:rPr lang="da-DK" altLang="en-US" sz="2000" b="1" dirty="0">
                <a:solidFill>
                  <a:srgbClr val="000090"/>
                </a:solidFill>
                <a:latin typeface="Courier"/>
              </a:rPr>
              <a:t>print("</a:t>
            </a:r>
            <a:r>
              <a:rPr lang="da-DK" altLang="en-US" sz="2000" b="1" dirty="0" err="1">
                <a:solidFill>
                  <a:srgbClr val="000090"/>
                </a:solidFill>
                <a:latin typeface="Courier"/>
              </a:rPr>
              <a:t>Length</a:t>
            </a:r>
            <a:r>
              <a:rPr lang="da-DK" altLang="en-US" sz="2000" b="1" dirty="0">
                <a:solidFill>
                  <a:srgbClr val="000090"/>
                </a:solidFill>
                <a:latin typeface="Courier"/>
              </a:rPr>
              <a:t> of sides: ", side1, ', ', side2, ' and ', </a:t>
            </a:r>
          </a:p>
          <a:p>
            <a:pPr algn="r">
              <a:spcBef>
                <a:spcPct val="0"/>
              </a:spcBef>
              <a:buClrTx/>
              <a:buSzTx/>
              <a:buNone/>
              <a:defRPr/>
            </a:pPr>
            <a:r>
              <a:rPr lang="da-DK" altLang="en-US" sz="2000" b="1" dirty="0">
                <a:solidFill>
                  <a:srgbClr val="000090"/>
                </a:solidFill>
                <a:latin typeface="Courier"/>
              </a:rPr>
              <a:t>side3, </a:t>
            </a:r>
            <a:r>
              <a:rPr lang="da-DK" altLang="en-US" sz="2000" b="1" dirty="0" err="1">
                <a:solidFill>
                  <a:srgbClr val="000090"/>
                </a:solidFill>
                <a:latin typeface="Courier"/>
              </a:rPr>
              <a:t>sep</a:t>
            </a:r>
            <a:r>
              <a:rPr lang="da-DK" altLang="en-US" sz="2000" b="1" dirty="0">
                <a:solidFill>
                  <a:srgbClr val="000090"/>
                </a:solidFill>
                <a:latin typeface="Courier"/>
              </a:rPr>
              <a:t> = "")</a:t>
            </a:r>
          </a:p>
          <a:p>
            <a:pPr>
              <a:spcBef>
                <a:spcPct val="0"/>
              </a:spcBef>
              <a:buClrTx/>
              <a:buSzTx/>
              <a:buNone/>
              <a:defRPr/>
            </a:pPr>
            <a:r>
              <a:rPr lang="da-DK" altLang="en-US" sz="2000" b="1" dirty="0">
                <a:solidFill>
                  <a:srgbClr val="000090"/>
                </a:solidFill>
                <a:latin typeface="Courier"/>
              </a:rPr>
              <a:t>print("</a:t>
            </a:r>
            <a:r>
              <a:rPr lang="da-DK" altLang="en-US" sz="2000" b="1" dirty="0" err="1">
                <a:solidFill>
                  <a:srgbClr val="000090"/>
                </a:solidFill>
                <a:latin typeface="Courier"/>
              </a:rPr>
              <a:t>Area</a:t>
            </a:r>
            <a:r>
              <a:rPr lang="da-DK" altLang="en-US" sz="2000" b="1" dirty="0">
                <a:solidFill>
                  <a:srgbClr val="000090"/>
                </a:solidFill>
                <a:latin typeface="Courier"/>
              </a:rPr>
              <a:t>:", </a:t>
            </a:r>
            <a:r>
              <a:rPr lang="da-DK" altLang="en-US" sz="2000" b="1" dirty="0" err="1">
                <a:solidFill>
                  <a:srgbClr val="000090"/>
                </a:solidFill>
                <a:latin typeface="Courier"/>
              </a:rPr>
              <a:t>area</a:t>
            </a:r>
            <a:r>
              <a:rPr lang="da-DK" altLang="en-US" sz="2000" b="1" dirty="0">
                <a:solidFill>
                  <a:srgbClr val="000090"/>
                </a:solidFill>
                <a:latin typeface="Courier"/>
              </a:rPr>
              <a:t>)</a:t>
            </a:r>
          </a:p>
        </p:txBody>
      </p:sp>
      <p:sp>
        <p:nvSpPr>
          <p:cNvPr id="38" name="TextBox 37"/>
          <p:cNvSpPr txBox="1"/>
          <p:nvPr/>
        </p:nvSpPr>
        <p:spPr>
          <a:xfrm>
            <a:off x="4305300" y="3352800"/>
            <a:ext cx="48006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Length of sides: 4, 7 and 9</a:t>
            </a:r>
          </a:p>
          <a:p>
            <a:r>
              <a:rPr lang="is-IS" sz="2000" b="1" dirty="0">
                <a:solidFill>
                  <a:srgbClr val="000090"/>
                </a:solidFill>
                <a:latin typeface="Courier"/>
                <a:cs typeface="Courier"/>
              </a:rPr>
              <a:t>Area: 13.416407864998739</a:t>
            </a:r>
            <a:endParaRPr lang="en-US" sz="2000" b="1" dirty="0">
              <a:solidFill>
                <a:srgbClr val="000090"/>
              </a:solidFill>
              <a:latin typeface="Courier"/>
              <a:cs typeface="Courier"/>
            </a:endParaRPr>
          </a:p>
        </p:txBody>
      </p:sp>
    </p:spTree>
    <p:extLst>
      <p:ext uri="{BB962C8B-B14F-4D97-AF65-F5344CB8AC3E}">
        <p14:creationId xmlns:p14="http://schemas.microsoft.com/office/powerpoint/2010/main" val="276912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0" y="-152400"/>
            <a:ext cx="9144000" cy="762000"/>
          </a:xfrm>
        </p:spPr>
        <p:txBody>
          <a:bodyPr>
            <a:normAutofit/>
          </a:bodyPr>
          <a:lstStyle/>
          <a:p>
            <a:r>
              <a:rPr lang="en-US" dirty="0"/>
              <a:t>Exercise</a:t>
            </a:r>
          </a:p>
        </p:txBody>
      </p:sp>
      <p:sp>
        <p:nvSpPr>
          <p:cNvPr id="84995" name="Rectangle 3"/>
          <p:cNvSpPr>
            <a:spLocks noGrp="1" noChangeArrowheads="1"/>
          </p:cNvSpPr>
          <p:nvPr>
            <p:ph type="body" idx="1"/>
          </p:nvPr>
        </p:nvSpPr>
        <p:spPr>
          <a:xfrm>
            <a:off x="152400" y="457200"/>
            <a:ext cx="8915400" cy="5867400"/>
          </a:xfrm>
        </p:spPr>
        <p:txBody>
          <a:bodyPr>
            <a:normAutofit/>
          </a:bodyPr>
          <a:lstStyle/>
          <a:p>
            <a:r>
              <a:rPr lang="en-US" dirty="0"/>
              <a:t>An inheritance is apportioned as follows: </a:t>
            </a:r>
          </a:p>
          <a:p>
            <a:pPr lvl="1"/>
            <a:r>
              <a:rPr lang="en-US" sz="2000" dirty="0"/>
              <a:t>Firstly, the administrator gets a quarter of one percent of the inheritance plus whatever is left over (nobody receives fractions of dollars, just whole dollars).</a:t>
            </a:r>
          </a:p>
          <a:p>
            <a:pPr lvl="1"/>
            <a:r>
              <a:rPr lang="en-US" sz="2000" dirty="0"/>
              <a:t>Each non-child, non-parent relative gets one portion</a:t>
            </a:r>
          </a:p>
          <a:p>
            <a:pPr lvl="1"/>
            <a:r>
              <a:rPr lang="en-US" sz="2000" dirty="0"/>
              <a:t>Each child get 100 times the amount of each relative</a:t>
            </a:r>
          </a:p>
          <a:p>
            <a:pPr lvl="1"/>
            <a:r>
              <a:rPr lang="en-US" sz="2000" dirty="0"/>
              <a:t>Each parent get twice as much as each child </a:t>
            </a:r>
          </a:p>
          <a:p>
            <a:pPr lvl="1"/>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18</a:t>
            </a:fld>
            <a:endParaRPr lang="en-US" dirty="0"/>
          </a:p>
        </p:txBody>
      </p:sp>
      <p:sp>
        <p:nvSpPr>
          <p:cNvPr id="8" name="Text Box 9"/>
          <p:cNvSpPr txBox="1">
            <a:spLocks noChangeArrowheads="1"/>
          </p:cNvSpPr>
          <p:nvPr/>
        </p:nvSpPr>
        <p:spPr bwMode="auto">
          <a:xfrm>
            <a:off x="304800" y="2895600"/>
            <a:ext cx="8458200" cy="341632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ro-RO" altLang="en-US" sz="2400" b="1" dirty="0">
                <a:solidFill>
                  <a:srgbClr val="000090"/>
                </a:solidFill>
                <a:latin typeface="Courier"/>
              </a:rPr>
              <a:t>total_inheritance = 1587654</a:t>
            </a:r>
          </a:p>
          <a:p>
            <a:pPr>
              <a:spcBef>
                <a:spcPct val="0"/>
              </a:spcBef>
              <a:buClrTx/>
              <a:buSzTx/>
              <a:buNone/>
              <a:defRPr/>
            </a:pPr>
            <a:r>
              <a:rPr lang="ro-RO" altLang="en-US" sz="2400" b="1" dirty="0">
                <a:solidFill>
                  <a:srgbClr val="000090"/>
                </a:solidFill>
                <a:latin typeface="Courier"/>
              </a:rPr>
              <a:t>administrator_percent = 0.0025</a:t>
            </a:r>
          </a:p>
          <a:p>
            <a:pPr>
              <a:spcBef>
                <a:spcPct val="0"/>
              </a:spcBef>
              <a:buClrTx/>
              <a:buSzTx/>
              <a:buNone/>
              <a:defRPr/>
            </a:pPr>
            <a:r>
              <a:rPr lang="ro-RO" altLang="en-US" sz="2400" b="1" dirty="0" err="1">
                <a:solidFill>
                  <a:srgbClr val="000090"/>
                </a:solidFill>
                <a:latin typeface="Courier"/>
              </a:rPr>
              <a:t>num_children</a:t>
            </a:r>
            <a:r>
              <a:rPr lang="ro-RO" altLang="en-US" sz="2400" b="1" dirty="0">
                <a:solidFill>
                  <a:srgbClr val="000090"/>
                </a:solidFill>
                <a:latin typeface="Courier"/>
              </a:rPr>
              <a:t> = 3</a:t>
            </a:r>
          </a:p>
          <a:p>
            <a:pPr>
              <a:spcBef>
                <a:spcPct val="0"/>
              </a:spcBef>
              <a:buClrTx/>
              <a:buSzTx/>
              <a:buNone/>
              <a:defRPr/>
            </a:pPr>
            <a:r>
              <a:rPr lang="ro-RO" altLang="en-US" sz="2400" b="1" dirty="0" err="1">
                <a:solidFill>
                  <a:srgbClr val="000090"/>
                </a:solidFill>
                <a:latin typeface="Courier"/>
              </a:rPr>
              <a:t>num_parents</a:t>
            </a:r>
            <a:r>
              <a:rPr lang="ro-RO" altLang="en-US" sz="2400" b="1" dirty="0">
                <a:solidFill>
                  <a:srgbClr val="000090"/>
                </a:solidFill>
                <a:latin typeface="Courier"/>
              </a:rPr>
              <a:t> = 2</a:t>
            </a:r>
          </a:p>
          <a:p>
            <a:pPr>
              <a:spcBef>
                <a:spcPct val="0"/>
              </a:spcBef>
              <a:buClrTx/>
              <a:buSzTx/>
              <a:buNone/>
              <a:defRPr/>
            </a:pPr>
            <a:r>
              <a:rPr lang="ro-RO" altLang="en-US" sz="2400" b="1" dirty="0" err="1">
                <a:solidFill>
                  <a:srgbClr val="000090"/>
                </a:solidFill>
                <a:latin typeface="Courier"/>
              </a:rPr>
              <a:t>num_relatives</a:t>
            </a:r>
            <a:r>
              <a:rPr lang="ro-RO" altLang="en-US" sz="2400" b="1" dirty="0">
                <a:solidFill>
                  <a:srgbClr val="000090"/>
                </a:solidFill>
                <a:latin typeface="Courier"/>
              </a:rPr>
              <a:t> = 10</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r>
              <a:rPr lang="ro-RO" altLang="en-US" sz="2400" b="1" dirty="0">
                <a:solidFill>
                  <a:srgbClr val="000090"/>
                </a:solidFill>
                <a:latin typeface="Courier"/>
              </a:rPr>
              <a:t>#Complete the code</a:t>
            </a:r>
          </a:p>
          <a:p>
            <a:pPr>
              <a:spcBef>
                <a:spcPct val="0"/>
              </a:spcBef>
              <a:buClrTx/>
              <a:buSzTx/>
              <a:buNone/>
              <a:defRPr/>
            </a:pPr>
            <a:endParaRPr lang="ro-RO" altLang="en-US" sz="2400" b="1" dirty="0">
              <a:solidFill>
                <a:srgbClr val="000090"/>
              </a:solidFill>
              <a:latin typeface="Courier"/>
            </a:endParaRPr>
          </a:p>
          <a:p>
            <a:pPr>
              <a:spcBef>
                <a:spcPct val="0"/>
              </a:spcBef>
              <a:buClrTx/>
              <a:buSzTx/>
              <a:buNone/>
              <a:defRPr/>
            </a:pPr>
            <a:endParaRPr lang="ro-RO" altLang="en-US" sz="2400" b="1" dirty="0">
              <a:solidFill>
                <a:srgbClr val="000090"/>
              </a:solidFill>
              <a:latin typeface="Courier"/>
            </a:endParaRPr>
          </a:p>
        </p:txBody>
      </p:sp>
      <p:sp>
        <p:nvSpPr>
          <p:cNvPr id="10" name="TextBox 9"/>
          <p:cNvSpPr txBox="1"/>
          <p:nvPr/>
        </p:nvSpPr>
        <p:spPr>
          <a:xfrm>
            <a:off x="4318000" y="5342572"/>
            <a:ext cx="4800600" cy="1477328"/>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Of the $1587654:</a:t>
            </a:r>
          </a:p>
          <a:p>
            <a:r>
              <a:rPr lang="en-US" b="1" dirty="0">
                <a:solidFill>
                  <a:srgbClr val="000090"/>
                </a:solidFill>
                <a:latin typeface="Courier"/>
                <a:cs typeface="Courier"/>
              </a:rPr>
              <a:t>Children get $223054.0 each</a:t>
            </a:r>
          </a:p>
          <a:p>
            <a:r>
              <a:rPr lang="en-US" b="1" dirty="0">
                <a:solidFill>
                  <a:srgbClr val="000090"/>
                </a:solidFill>
                <a:latin typeface="Courier"/>
                <a:cs typeface="Courier"/>
              </a:rPr>
              <a:t>Parents get $446108.0 each</a:t>
            </a:r>
          </a:p>
          <a:p>
            <a:r>
              <a:rPr lang="en-US" b="1" dirty="0">
                <a:solidFill>
                  <a:srgbClr val="000090"/>
                </a:solidFill>
                <a:latin typeface="Courier"/>
                <a:cs typeface="Courier"/>
              </a:rPr>
              <a:t>Relatives get $2230.0 each</a:t>
            </a:r>
          </a:p>
          <a:p>
            <a:r>
              <a:rPr lang="en-US" b="1" dirty="0">
                <a:solidFill>
                  <a:srgbClr val="000090"/>
                </a:solidFill>
                <a:latin typeface="Courier"/>
                <a:cs typeface="Courier"/>
              </a:rPr>
              <a:t>Administrator gets $3976.0</a:t>
            </a:r>
          </a:p>
        </p:txBody>
      </p:sp>
    </p:spTree>
    <p:extLst>
      <p:ext uri="{BB962C8B-B14F-4D97-AF65-F5344CB8AC3E}">
        <p14:creationId xmlns:p14="http://schemas.microsoft.com/office/powerpoint/2010/main" val="391632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r>
              <a:rPr lang="en-US" dirty="0"/>
              <a:t>In a Python program we can:</a:t>
            </a:r>
          </a:p>
          <a:p>
            <a:pPr lvl="1"/>
            <a:r>
              <a:rPr lang="en-US" dirty="0" err="1"/>
              <a:t>i</a:t>
            </a:r>
            <a:r>
              <a:rPr lang="en-NZ" dirty="0"/>
              <a:t>mport </a:t>
            </a:r>
            <a:r>
              <a:rPr lang="en-US" dirty="0"/>
              <a:t>modules and use the functions defined in the imported module</a:t>
            </a:r>
          </a:p>
          <a:p>
            <a:pPr lvl="1"/>
            <a:r>
              <a:rPr lang="en-US" dirty="0"/>
              <a:t>use integer division and modulus operators</a:t>
            </a:r>
          </a:p>
          <a:p>
            <a:pPr lvl="1"/>
            <a:r>
              <a:rPr lang="en-NZ" dirty="0"/>
              <a:t>use comments. Every program contains a docstring at the top of the program</a:t>
            </a:r>
          </a:p>
          <a:p>
            <a:pPr lvl="1"/>
            <a:r>
              <a:rPr lang="en-NZ" dirty="0"/>
              <a:t>use self-documenting code to make the program easy to understand</a:t>
            </a:r>
          </a:p>
          <a:p>
            <a:pPr lvl="1"/>
            <a:r>
              <a:rPr lang="en-NZ" dirty="0"/>
              <a:t>understand that an expression evaluates to one value</a:t>
            </a:r>
          </a:p>
          <a:p>
            <a:pPr lvl="1"/>
            <a:r>
              <a:rPr lang="en-US" dirty="0"/>
              <a:t>u</a:t>
            </a:r>
            <a:r>
              <a:rPr lang="en-AU" dirty="0" err="1"/>
              <a:t>nderstand</a:t>
            </a:r>
            <a:r>
              <a:rPr lang="en-AU" dirty="0"/>
              <a:t> the order of operations when an expression is evaluated</a:t>
            </a:r>
            <a:endParaRPr lang="en-NZ" dirty="0"/>
          </a:p>
          <a:p>
            <a:pPr lvl="1"/>
            <a:r>
              <a:rPr lang="en-NZ" dirty="0"/>
              <a:t>understand how to develop a program in steps</a:t>
            </a:r>
          </a:p>
          <a:p>
            <a:pPr lvl="1"/>
            <a:endParaRPr lang="en-US" dirty="0"/>
          </a:p>
          <a:p>
            <a:pPr lvl="1"/>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915400" cy="5867400"/>
          </a:xfrm>
        </p:spPr>
        <p:txBody>
          <a:bodyPr/>
          <a:lstStyle/>
          <a:p>
            <a:r>
              <a:rPr lang="en-NZ" dirty="0"/>
              <a:t>At the end of this lecture, students should be able to:</a:t>
            </a:r>
          </a:p>
          <a:p>
            <a:pPr lvl="1"/>
            <a:r>
              <a:rPr lang="en-US" dirty="0" err="1"/>
              <a:t>i</a:t>
            </a:r>
            <a:r>
              <a:rPr lang="en-NZ" dirty="0"/>
              <a:t>mport </a:t>
            </a:r>
            <a:r>
              <a:rPr lang="en-US" dirty="0"/>
              <a:t>modules and use the functions defined in the module</a:t>
            </a:r>
          </a:p>
          <a:p>
            <a:pPr lvl="1"/>
            <a:r>
              <a:rPr lang="en-US" dirty="0"/>
              <a:t>use integer division and modulus operators</a:t>
            </a:r>
          </a:p>
          <a:p>
            <a:pPr lvl="1"/>
            <a:r>
              <a:rPr lang="en-NZ" dirty="0"/>
              <a:t>include a docstring at the top of a program and use comments</a:t>
            </a:r>
          </a:p>
          <a:p>
            <a:pPr lvl="1"/>
            <a:r>
              <a:rPr lang="en-NZ" dirty="0"/>
              <a:t>use self-documenting code to make the program easy to read and understand</a:t>
            </a:r>
          </a:p>
          <a:p>
            <a:pPr lvl="1"/>
            <a:r>
              <a:rPr lang="en-NZ" dirty="0"/>
              <a:t>understand that an expression evaluates to one value</a:t>
            </a:r>
          </a:p>
          <a:p>
            <a:pPr lvl="1"/>
            <a:r>
              <a:rPr lang="en-US" dirty="0"/>
              <a:t>u</a:t>
            </a:r>
            <a:r>
              <a:rPr lang="en-AU" dirty="0" err="1"/>
              <a:t>nderstand</a:t>
            </a:r>
            <a:r>
              <a:rPr lang="en-AU" dirty="0"/>
              <a:t> the order of operations when an algebraic expression is evaluated</a:t>
            </a:r>
            <a:endParaRPr lang="en-NZ" dirty="0"/>
          </a:p>
          <a:p>
            <a:pPr lvl="1"/>
            <a:r>
              <a:rPr lang="en-NZ" dirty="0"/>
              <a:t>understand how to develop a program in steps</a:t>
            </a:r>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lvl="1"/>
            <a:r>
              <a:rPr lang="en-US" dirty="0" err="1"/>
              <a:t>i</a:t>
            </a:r>
            <a:r>
              <a:rPr lang="en-NZ" dirty="0"/>
              <a:t>mport </a:t>
            </a:r>
            <a:r>
              <a:rPr lang="en-US" dirty="0"/>
              <a:t>modules and use the functions defined in the module</a:t>
            </a:r>
          </a:p>
          <a:p>
            <a:pPr marL="228600" lvl="1" indent="0">
              <a:buNone/>
            </a:pPr>
            <a:r>
              <a:rPr lang="da-DK" altLang="en-US" dirty="0">
                <a:latin typeface="Courier"/>
              </a:rPr>
              <a:t>	import </a:t>
            </a:r>
            <a:r>
              <a:rPr lang="da-DK" altLang="en-US" dirty="0" err="1">
                <a:latin typeface="Courier"/>
              </a:rPr>
              <a:t>math</a:t>
            </a:r>
            <a:endParaRPr lang="da-DK" altLang="en-US" dirty="0">
              <a:latin typeface="Courier"/>
            </a:endParaRPr>
          </a:p>
          <a:p>
            <a:pPr marL="228600" lvl="1" indent="0">
              <a:buNone/>
            </a:pPr>
            <a:r>
              <a:rPr lang="da-DK" altLang="en-US" dirty="0">
                <a:latin typeface="Courier"/>
              </a:rPr>
              <a:t>	</a:t>
            </a:r>
            <a:r>
              <a:rPr lang="da-DK" altLang="en-US" dirty="0" err="1">
                <a:latin typeface="Courier"/>
              </a:rPr>
              <a:t>result</a:t>
            </a:r>
            <a:r>
              <a:rPr lang="da-DK" altLang="en-US" dirty="0">
                <a:latin typeface="Courier"/>
              </a:rPr>
              <a:t> = </a:t>
            </a:r>
            <a:r>
              <a:rPr lang="da-DK" altLang="en-US" dirty="0" err="1">
                <a:latin typeface="Courier"/>
              </a:rPr>
              <a:t>math.sqrt</a:t>
            </a:r>
            <a:r>
              <a:rPr lang="da-DK" altLang="en-US" dirty="0">
                <a:latin typeface="Courier"/>
              </a:rPr>
              <a:t>(345)</a:t>
            </a:r>
          </a:p>
          <a:p>
            <a:pPr lvl="1"/>
            <a:endParaRPr lang="en-NZ" dirty="0"/>
          </a:p>
          <a:p>
            <a:pPr lvl="1"/>
            <a:r>
              <a:rPr lang="en-US" dirty="0"/>
              <a:t>use integer division and modulus operators</a:t>
            </a:r>
          </a:p>
          <a:p>
            <a:pPr marL="228600" lvl="1" indent="0">
              <a:buNone/>
            </a:pPr>
            <a:r>
              <a:rPr lang="da-DK" altLang="en-US" dirty="0">
                <a:latin typeface="Courier"/>
              </a:rPr>
              <a:t>	</a:t>
            </a:r>
            <a:r>
              <a:rPr lang="da-DK" altLang="en-US" dirty="0" err="1">
                <a:latin typeface="Courier"/>
              </a:rPr>
              <a:t>whole_number</a:t>
            </a:r>
            <a:r>
              <a:rPr lang="da-DK" altLang="en-US" dirty="0">
                <a:latin typeface="Courier"/>
              </a:rPr>
              <a:t> = 456 // 3</a:t>
            </a:r>
          </a:p>
          <a:p>
            <a:pPr marL="228600" lvl="1" indent="0">
              <a:buNone/>
            </a:pPr>
            <a:r>
              <a:rPr lang="da-DK" altLang="en-US" dirty="0">
                <a:latin typeface="Courier"/>
              </a:rPr>
              <a:t>	</a:t>
            </a:r>
            <a:r>
              <a:rPr lang="da-DK" altLang="en-US" dirty="0" err="1">
                <a:latin typeface="Courier"/>
              </a:rPr>
              <a:t>left_overs</a:t>
            </a:r>
            <a:r>
              <a:rPr lang="da-DK" altLang="en-US" dirty="0">
                <a:latin typeface="Courier"/>
              </a:rPr>
              <a:t> = 456 % 12</a:t>
            </a:r>
          </a:p>
          <a:p>
            <a:pPr marL="228600" lvl="1" indent="0">
              <a:buNone/>
            </a:pPr>
            <a:endParaRPr lang="da-DK" altLang="en-US" dirty="0">
              <a:latin typeface="Courier"/>
            </a:endParaRPr>
          </a:p>
          <a:p>
            <a:pPr lvl="1">
              <a:buFont typeface="Wingdings" charset="2"/>
              <a:buChar char="§"/>
            </a:pPr>
            <a:r>
              <a:rPr lang="en-US" dirty="0"/>
              <a:t>u</a:t>
            </a:r>
            <a:r>
              <a:rPr lang="en-AU" dirty="0" err="1"/>
              <a:t>nderstand</a:t>
            </a:r>
            <a:r>
              <a:rPr lang="en-AU" dirty="0"/>
              <a:t> the order of operations when an expression is evaluated</a:t>
            </a:r>
            <a:endParaRPr lang="da-DK" altLang="en-US" dirty="0">
              <a:latin typeface="Courier"/>
            </a:endParaRPr>
          </a:p>
          <a:p>
            <a:pPr marL="228600" lvl="1" indent="0">
              <a:buNone/>
            </a:pPr>
            <a:r>
              <a:rPr lang="ro-RO" altLang="en-US" dirty="0">
                <a:latin typeface="Courier"/>
              </a:rPr>
              <a:t>	result = 32 / 4 ** (1 + 2 * 3 – 7 % 4) / 5</a:t>
            </a:r>
          </a:p>
          <a:p>
            <a:pPr marL="228600" lvl="1" indent="0">
              <a:buNone/>
            </a:pPr>
            <a:endParaRPr lang="da-DK" altLang="en-US" dirty="0">
              <a:latin typeface="Courier"/>
            </a:endParaRPr>
          </a:p>
          <a:p>
            <a:pPr marL="228600" lvl="1" indent="0">
              <a:buNone/>
            </a:pPr>
            <a:endParaRPr lang="da-DK" altLang="en-US" dirty="0">
              <a:latin typeface="Courier"/>
            </a:endParaRPr>
          </a:p>
          <a:p>
            <a:pPr>
              <a:spcBef>
                <a:spcPct val="0"/>
              </a:spcBef>
              <a:buClrTx/>
              <a:buSzTx/>
              <a:buNone/>
              <a:defRPr/>
            </a:pPr>
            <a:endParaRPr lang="da-DK" altLang="en-US" sz="1800" dirty="0">
              <a:latin typeface="Courier"/>
            </a:endParaRPr>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24610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Recap</a:t>
            </a:r>
          </a:p>
        </p:txBody>
      </p:sp>
      <p:sp>
        <p:nvSpPr>
          <p:cNvPr id="3" name="Content Placeholder 2"/>
          <p:cNvSpPr>
            <a:spLocks noGrp="1"/>
          </p:cNvSpPr>
          <p:nvPr>
            <p:ph sz="quarter" idx="1"/>
          </p:nvPr>
        </p:nvSpPr>
        <p:spPr>
          <a:xfrm>
            <a:off x="152400" y="609600"/>
            <a:ext cx="8763000" cy="4691211"/>
          </a:xfrm>
        </p:spPr>
        <p:txBody>
          <a:bodyPr>
            <a:normAutofit/>
          </a:bodyPr>
          <a:lstStyle/>
          <a:p>
            <a:r>
              <a:rPr lang="en-GB" dirty="0"/>
              <a:t>From lecture 2</a:t>
            </a:r>
          </a:p>
          <a:p>
            <a:pPr lvl="1"/>
            <a:r>
              <a:rPr lang="en-NZ" dirty="0"/>
              <a:t>perform calculations using standard arithmetic operators</a:t>
            </a:r>
          </a:p>
          <a:p>
            <a:pPr lvl="1"/>
            <a:r>
              <a:rPr lang="en-NZ" dirty="0"/>
              <a:t>use variables to store values</a:t>
            </a:r>
          </a:p>
          <a:p>
            <a:pPr lvl="1"/>
            <a:r>
              <a:rPr lang="en-NZ" dirty="0"/>
              <a:t>describe differences between int and float types</a:t>
            </a:r>
          </a:p>
          <a:p>
            <a:pPr lvl="1"/>
            <a:r>
              <a:rPr lang="en-NZ" dirty="0"/>
              <a:t>print numbers and strings to standard output</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8" name="Slide Number Placeholder 7"/>
          <p:cNvSpPr>
            <a:spLocks noGrp="1"/>
          </p:cNvSpPr>
          <p:nvPr>
            <p:ph type="sldNum" sz="quarter" idx="4"/>
          </p:nvPr>
        </p:nvSpPr>
        <p:spPr/>
        <p:txBody>
          <a:bodyPr/>
          <a:lstStyle/>
          <a:p>
            <a:fld id="{B6F15528-21DE-4FAA-801E-634DDDAF4B2B}" type="slidenum">
              <a:rPr lang="en-US" smtClean="0"/>
              <a:pPr/>
              <a:t>3</a:t>
            </a:fld>
            <a:endParaRPr lang="en-US" dirty="0"/>
          </a:p>
        </p:txBody>
      </p:sp>
      <p:sp>
        <p:nvSpPr>
          <p:cNvPr id="9" name="Text Box 9"/>
          <p:cNvSpPr txBox="1">
            <a:spLocks noChangeArrowheads="1"/>
          </p:cNvSpPr>
          <p:nvPr/>
        </p:nvSpPr>
        <p:spPr bwMode="auto">
          <a:xfrm>
            <a:off x="76200" y="2590800"/>
            <a:ext cx="8991600" cy="320087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1800" b="1" dirty="0" err="1">
                <a:solidFill>
                  <a:srgbClr val="000090"/>
                </a:solidFill>
                <a:latin typeface="Courier"/>
              </a:rPr>
              <a:t>amount_to_convert</a:t>
            </a:r>
            <a:r>
              <a:rPr lang="da-DK" altLang="en-US" sz="1800" b="1" dirty="0">
                <a:solidFill>
                  <a:srgbClr val="000090"/>
                </a:solidFill>
                <a:latin typeface="Courier"/>
              </a:rPr>
              <a:t> = 500</a:t>
            </a: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nz_to_aus_rate</a:t>
            </a:r>
            <a:r>
              <a:rPr lang="da-DK" altLang="en-US" sz="1800" b="1" dirty="0">
                <a:solidFill>
                  <a:srgbClr val="000090"/>
                </a:solidFill>
                <a:latin typeface="Courier"/>
              </a:rPr>
              <a:t> = 0.95</a:t>
            </a:r>
          </a:p>
          <a:p>
            <a:pPr>
              <a:spcBef>
                <a:spcPct val="0"/>
              </a:spcBef>
              <a:buClrTx/>
              <a:buSzTx/>
              <a:buNone/>
              <a:defRPr/>
            </a:pPr>
            <a:r>
              <a:rPr lang="da-DK" altLang="en-US" sz="1800" b="1" dirty="0" err="1">
                <a:solidFill>
                  <a:srgbClr val="000090"/>
                </a:solidFill>
                <a:latin typeface="Courier"/>
              </a:rPr>
              <a:t>nz_dollars</a:t>
            </a:r>
            <a:r>
              <a:rPr lang="da-DK" altLang="en-US" sz="1800" b="1" dirty="0">
                <a:solidFill>
                  <a:srgbClr val="000090"/>
                </a:solidFill>
                <a:latin typeface="Courier"/>
              </a:rPr>
              <a:t> = </a:t>
            </a:r>
            <a:r>
              <a:rPr lang="da-DK" altLang="en-US" sz="1800" b="1" dirty="0" err="1">
                <a:solidFill>
                  <a:srgbClr val="000090"/>
                </a:solidFill>
                <a:latin typeface="Courier"/>
              </a:rPr>
              <a:t>amount_to</a:t>
            </a:r>
            <a:r>
              <a:rPr lang="da-DK" altLang="en-US" sz="1800" b="1" err="1">
                <a:solidFill>
                  <a:srgbClr val="000090"/>
                </a:solidFill>
                <a:latin typeface="Courier"/>
              </a:rPr>
              <a:t>_</a:t>
            </a:r>
            <a:r>
              <a:rPr lang="da-DK" altLang="en-US" sz="1800" b="1">
                <a:solidFill>
                  <a:srgbClr val="000090"/>
                </a:solidFill>
                <a:latin typeface="Courier"/>
              </a:rPr>
              <a:t>convert</a:t>
            </a:r>
            <a:endParaRPr lang="da-DK" altLang="en-US" sz="1800" b="1" dirty="0">
              <a:solidFill>
                <a:srgbClr val="000090"/>
              </a:solidFill>
              <a:latin typeface="Courier"/>
            </a:endParaRP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aus_from_nz</a:t>
            </a:r>
            <a:r>
              <a:rPr lang="da-DK" altLang="en-US" sz="1800" b="1" dirty="0">
                <a:solidFill>
                  <a:srgbClr val="000090"/>
                </a:solidFill>
                <a:latin typeface="Courier"/>
              </a:rPr>
              <a:t> = </a:t>
            </a:r>
            <a:r>
              <a:rPr lang="da-DK" altLang="en-US" sz="1800" b="1" dirty="0" err="1">
                <a:solidFill>
                  <a:srgbClr val="000090"/>
                </a:solidFill>
                <a:latin typeface="Courier"/>
              </a:rPr>
              <a:t>nz_dollars</a:t>
            </a:r>
            <a:r>
              <a:rPr lang="da-DK" altLang="en-US" sz="1800" b="1" dirty="0">
                <a:solidFill>
                  <a:srgbClr val="000090"/>
                </a:solidFill>
                <a:latin typeface="Courier"/>
              </a:rPr>
              <a:t> * </a:t>
            </a:r>
            <a:r>
              <a:rPr lang="da-DK" altLang="en-US" sz="1800" b="1" dirty="0" err="1">
                <a:solidFill>
                  <a:srgbClr val="000090"/>
                </a:solidFill>
                <a:latin typeface="Courier"/>
              </a:rPr>
              <a:t>nz_to_aus_rate</a:t>
            </a:r>
            <a:endParaRPr lang="da-DK" altLang="en-US" sz="1800" b="1" dirty="0">
              <a:solidFill>
                <a:srgbClr val="000090"/>
              </a:solidFill>
              <a:latin typeface="Courier"/>
            </a:endParaRPr>
          </a:p>
          <a:p>
            <a:pPr>
              <a:spcBef>
                <a:spcPct val="0"/>
              </a:spcBef>
              <a:buClrTx/>
              <a:buSzTx/>
              <a:buNone/>
              <a:defRPr/>
            </a:pPr>
            <a:r>
              <a:rPr lang="da-DK" altLang="en-US" sz="1800" b="1" dirty="0">
                <a:solidFill>
                  <a:srgbClr val="000090"/>
                </a:solidFill>
                <a:latin typeface="Courier"/>
              </a:rPr>
              <a:t>print("NZ $", </a:t>
            </a:r>
            <a:r>
              <a:rPr lang="da-DK" altLang="en-US" sz="1800" b="1" dirty="0" err="1">
                <a:solidFill>
                  <a:srgbClr val="000090"/>
                </a:solidFill>
                <a:latin typeface="Courier"/>
              </a:rPr>
              <a:t>nz_dollars</a:t>
            </a:r>
            <a:r>
              <a:rPr lang="da-DK" altLang="en-US" sz="1800" b="1" dirty="0">
                <a:solidFill>
                  <a:srgbClr val="000090"/>
                </a:solidFill>
                <a:latin typeface="Courier"/>
              </a:rPr>
              <a:t>, " = ", "AUS $", </a:t>
            </a:r>
            <a:r>
              <a:rPr lang="da-DK" altLang="en-US" sz="1800" b="1" dirty="0" err="1">
                <a:solidFill>
                  <a:srgbClr val="000090"/>
                </a:solidFill>
                <a:latin typeface="Courier"/>
              </a:rPr>
              <a:t>aus_from_nz</a:t>
            </a:r>
            <a:r>
              <a:rPr lang="da-DK" altLang="en-US" sz="1800" b="1" dirty="0">
                <a:solidFill>
                  <a:srgbClr val="000090"/>
                </a:solidFill>
                <a:latin typeface="Courier"/>
              </a:rPr>
              <a:t>, </a:t>
            </a:r>
            <a:r>
              <a:rPr lang="da-DK" altLang="en-US" sz="1800" b="1" dirty="0" err="1">
                <a:solidFill>
                  <a:srgbClr val="000090"/>
                </a:solidFill>
                <a:latin typeface="Courier"/>
              </a:rPr>
              <a:t>sep</a:t>
            </a:r>
            <a:r>
              <a:rPr lang="da-DK" altLang="en-US" sz="1800" b="1" dirty="0">
                <a:solidFill>
                  <a:srgbClr val="000090"/>
                </a:solidFill>
                <a:latin typeface="Courier"/>
              </a:rPr>
              <a:t> = "")</a:t>
            </a: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aus_dollars</a:t>
            </a:r>
            <a:r>
              <a:rPr lang="da-DK" altLang="en-US" sz="1800" b="1" dirty="0">
                <a:solidFill>
                  <a:srgbClr val="000090"/>
                </a:solidFill>
                <a:latin typeface="Courier"/>
              </a:rPr>
              <a:t> = </a:t>
            </a:r>
            <a:r>
              <a:rPr lang="da-DK" altLang="en-US" sz="1800" b="1" dirty="0" err="1">
                <a:solidFill>
                  <a:srgbClr val="000090"/>
                </a:solidFill>
                <a:latin typeface="Courier"/>
              </a:rPr>
              <a:t>amount_to_convert</a:t>
            </a:r>
            <a:endParaRPr lang="da-DK" altLang="en-US" sz="1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aus_to_nz_rate</a:t>
            </a:r>
            <a:r>
              <a:rPr lang="da-DK" altLang="en-US" sz="1800" b="1" dirty="0">
                <a:solidFill>
                  <a:srgbClr val="000090"/>
                </a:solidFill>
                <a:latin typeface="Courier"/>
              </a:rPr>
              <a:t> = 1 / </a:t>
            </a:r>
            <a:r>
              <a:rPr lang="da-DK" altLang="en-US" sz="1800" b="1" dirty="0" err="1">
                <a:solidFill>
                  <a:srgbClr val="000090"/>
                </a:solidFill>
                <a:latin typeface="Courier"/>
              </a:rPr>
              <a:t>nz_to_aus_rate</a:t>
            </a:r>
            <a:endParaRPr lang="da-DK" altLang="en-US" sz="1800" b="1" dirty="0">
              <a:solidFill>
                <a:srgbClr val="000090"/>
              </a:solidFill>
              <a:latin typeface="Courier"/>
            </a:endParaRP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nz_from_aus</a:t>
            </a:r>
            <a:r>
              <a:rPr lang="da-DK" altLang="en-US" sz="1800" b="1" dirty="0">
                <a:solidFill>
                  <a:srgbClr val="000090"/>
                </a:solidFill>
                <a:latin typeface="Courier"/>
              </a:rPr>
              <a:t> = </a:t>
            </a:r>
            <a:r>
              <a:rPr lang="da-DK" altLang="en-US" sz="1800" b="1" dirty="0" err="1">
                <a:solidFill>
                  <a:srgbClr val="000090"/>
                </a:solidFill>
                <a:latin typeface="Courier"/>
              </a:rPr>
              <a:t>aus_dollars</a:t>
            </a:r>
            <a:r>
              <a:rPr lang="da-DK" altLang="en-US" sz="1800" b="1" dirty="0">
                <a:solidFill>
                  <a:srgbClr val="000090"/>
                </a:solidFill>
                <a:latin typeface="Courier"/>
              </a:rPr>
              <a:t> * </a:t>
            </a:r>
            <a:r>
              <a:rPr lang="da-DK" altLang="en-US" sz="1800" b="1" dirty="0" err="1">
                <a:solidFill>
                  <a:srgbClr val="000090"/>
                </a:solidFill>
                <a:latin typeface="Courier"/>
              </a:rPr>
              <a:t>aus_to_nz_rate</a:t>
            </a:r>
            <a:endParaRPr lang="da-DK" altLang="en-US" sz="1800" b="1" dirty="0">
              <a:solidFill>
                <a:srgbClr val="000090"/>
              </a:solidFill>
              <a:latin typeface="Courier"/>
            </a:endParaRPr>
          </a:p>
          <a:p>
            <a:pPr>
              <a:spcBef>
                <a:spcPct val="0"/>
              </a:spcBef>
              <a:buClrTx/>
              <a:buSzTx/>
              <a:buNone/>
              <a:defRPr/>
            </a:pPr>
            <a:r>
              <a:rPr lang="da-DK" altLang="en-US" sz="1800" b="1" dirty="0">
                <a:solidFill>
                  <a:srgbClr val="000090"/>
                </a:solidFill>
                <a:latin typeface="Courier"/>
              </a:rPr>
              <a:t>print("AUS $", </a:t>
            </a:r>
            <a:r>
              <a:rPr lang="da-DK" altLang="en-US" sz="1800" b="1" dirty="0" err="1">
                <a:solidFill>
                  <a:srgbClr val="000090"/>
                </a:solidFill>
                <a:latin typeface="Courier"/>
              </a:rPr>
              <a:t>aus_dollars</a:t>
            </a:r>
            <a:r>
              <a:rPr lang="da-DK" altLang="en-US" sz="1800" b="1" dirty="0">
                <a:solidFill>
                  <a:srgbClr val="000090"/>
                </a:solidFill>
                <a:latin typeface="Courier"/>
              </a:rPr>
              <a:t>, " = ", "NZ $", </a:t>
            </a:r>
            <a:r>
              <a:rPr lang="da-DK" altLang="en-US" sz="1800" b="1" dirty="0" err="1">
                <a:solidFill>
                  <a:srgbClr val="000090"/>
                </a:solidFill>
                <a:latin typeface="Courier"/>
              </a:rPr>
              <a:t>nz_from_aus</a:t>
            </a:r>
            <a:r>
              <a:rPr lang="da-DK" altLang="en-US" sz="1800" b="1" dirty="0">
                <a:solidFill>
                  <a:srgbClr val="000090"/>
                </a:solidFill>
                <a:latin typeface="Courier"/>
              </a:rPr>
              <a:t>, </a:t>
            </a:r>
            <a:r>
              <a:rPr lang="da-DK" altLang="en-US" sz="1800" b="1" dirty="0" err="1">
                <a:solidFill>
                  <a:srgbClr val="000090"/>
                </a:solidFill>
                <a:latin typeface="Courier"/>
              </a:rPr>
              <a:t>sep</a:t>
            </a:r>
            <a:r>
              <a:rPr lang="da-DK" altLang="en-US" sz="1800" b="1" dirty="0">
                <a:solidFill>
                  <a:srgbClr val="000090"/>
                </a:solidFill>
                <a:latin typeface="Courier"/>
              </a:rPr>
              <a:t> =</a:t>
            </a:r>
            <a:r>
              <a:rPr lang="da-DK" altLang="en-US" sz="800" b="1" dirty="0">
                <a:solidFill>
                  <a:srgbClr val="000090"/>
                </a:solidFill>
                <a:latin typeface="Courier"/>
              </a:rPr>
              <a:t> </a:t>
            </a:r>
            <a:r>
              <a:rPr lang="da-DK" altLang="en-US" sz="1800" b="1" dirty="0">
                <a:solidFill>
                  <a:srgbClr val="000090"/>
                </a:solidFill>
                <a:latin typeface="Courier"/>
              </a:rPr>
              <a:t>"")</a:t>
            </a:r>
          </a:p>
          <a:p>
            <a:pPr>
              <a:spcBef>
                <a:spcPct val="0"/>
              </a:spcBef>
              <a:buClrTx/>
              <a:buSzTx/>
              <a:buNone/>
              <a:defRPr/>
            </a:pPr>
            <a:endParaRPr lang="da-DK" altLang="en-US" sz="800" b="1" dirty="0">
              <a:solidFill>
                <a:srgbClr val="000090"/>
              </a:solidFill>
              <a:latin typeface="Courier"/>
            </a:endParaRPr>
          </a:p>
        </p:txBody>
      </p:sp>
      <p:sp>
        <p:nvSpPr>
          <p:cNvPr id="10" name="TextBox 9"/>
          <p:cNvSpPr txBox="1"/>
          <p:nvPr/>
        </p:nvSpPr>
        <p:spPr>
          <a:xfrm>
            <a:off x="4572000" y="5943927"/>
            <a:ext cx="4191000" cy="707886"/>
          </a:xfrm>
          <a:prstGeom prst="rect">
            <a:avLst/>
          </a:prstGeom>
          <a:solidFill>
            <a:srgbClr val="E3EBF3"/>
          </a:solidFill>
          <a:ln>
            <a:solidFill>
              <a:srgbClr val="0000FF"/>
            </a:solidFill>
          </a:ln>
          <a:effectLst/>
        </p:spPr>
        <p:txBody>
          <a:bodyPr wrap="square" rtlCol="0">
            <a:spAutoFit/>
          </a:bodyPr>
          <a:lstStyle/>
          <a:p>
            <a:r>
              <a:rPr lang="en-US" sz="2000" b="1" dirty="0">
                <a:solidFill>
                  <a:srgbClr val="000090"/>
                </a:solidFill>
              </a:rPr>
              <a:t>NZ $500 = AUS $475.0</a:t>
            </a:r>
          </a:p>
          <a:p>
            <a:r>
              <a:rPr lang="en-US" sz="2000" b="1" dirty="0">
                <a:solidFill>
                  <a:srgbClr val="000090"/>
                </a:solidFill>
              </a:rPr>
              <a:t>AUS $500 = NZ $526.3157894736842</a:t>
            </a:r>
          </a:p>
        </p:txBody>
      </p:sp>
    </p:spTree>
    <p:extLst>
      <p:ext uri="{BB962C8B-B14F-4D97-AF65-F5344CB8AC3E}">
        <p14:creationId xmlns:p14="http://schemas.microsoft.com/office/powerpoint/2010/main" val="24054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Literals, variables and expressions</a:t>
            </a:r>
          </a:p>
        </p:txBody>
      </p:sp>
      <p:sp>
        <p:nvSpPr>
          <p:cNvPr id="3" name="Content Placeholder 2"/>
          <p:cNvSpPr>
            <a:spLocks noGrp="1"/>
          </p:cNvSpPr>
          <p:nvPr>
            <p:ph sz="quarter" idx="1"/>
          </p:nvPr>
        </p:nvSpPr>
        <p:spPr>
          <a:xfrm>
            <a:off x="152400" y="914400"/>
            <a:ext cx="8991600" cy="5638800"/>
          </a:xfrm>
        </p:spPr>
        <p:txBody>
          <a:bodyPr>
            <a:normAutofit fontScale="77500" lnSpcReduction="20000"/>
          </a:bodyPr>
          <a:lstStyle/>
          <a:p>
            <a:r>
              <a:rPr lang="en-NZ" sz="2800" b="1" dirty="0">
                <a:solidFill>
                  <a:srgbClr val="FF00FF"/>
                </a:solidFill>
              </a:rPr>
              <a:t>Literals</a:t>
            </a:r>
            <a:r>
              <a:rPr lang="en-NZ" dirty="0"/>
              <a:t> are the actual values which can be stored in the program memory, e.g., </a:t>
            </a:r>
          </a:p>
          <a:p>
            <a:pPr lvl="1"/>
            <a:r>
              <a:rPr lang="en-NZ" sz="2400" dirty="0"/>
              <a:t>34</a:t>
            </a:r>
          </a:p>
          <a:p>
            <a:pPr lvl="1"/>
            <a:r>
              <a:rPr lang="en-NZ" sz="2400" dirty="0"/>
              <a:t> -67.5</a:t>
            </a:r>
          </a:p>
          <a:p>
            <a:pPr lvl="1"/>
            <a:r>
              <a:rPr lang="en-NZ" sz="2400" dirty="0"/>
              <a:t>"a particular string"</a:t>
            </a:r>
          </a:p>
          <a:p>
            <a:endParaRPr lang="en-NZ" sz="2800" dirty="0"/>
          </a:p>
          <a:p>
            <a:r>
              <a:rPr lang="en-NZ" sz="3100" b="1" dirty="0">
                <a:solidFill>
                  <a:srgbClr val="FF00FF"/>
                </a:solidFill>
              </a:rPr>
              <a:t>Variables</a:t>
            </a:r>
            <a:r>
              <a:rPr lang="en-NZ" dirty="0"/>
              <a:t> can be assigned any literal value (or an expression).  Variables are used to refer to (point to) a single piece of information, e.g., </a:t>
            </a:r>
          </a:p>
          <a:p>
            <a:pPr lvl="1"/>
            <a:r>
              <a:rPr lang="en-NZ" sz="2400" b="1" dirty="0">
                <a:solidFill>
                  <a:srgbClr val="0000FF"/>
                </a:solidFill>
              </a:rPr>
              <a:t>result</a:t>
            </a:r>
            <a:r>
              <a:rPr lang="en-NZ" sz="2400" dirty="0"/>
              <a:t> = 567</a:t>
            </a:r>
          </a:p>
          <a:p>
            <a:pPr lvl="1"/>
            <a:r>
              <a:rPr lang="en-NZ" sz="2400" b="1" dirty="0">
                <a:solidFill>
                  <a:srgbClr val="0000FF"/>
                </a:solidFill>
              </a:rPr>
              <a:t>final_result</a:t>
            </a:r>
            <a:r>
              <a:rPr lang="en-NZ" sz="2400" dirty="0"/>
              <a:t> = result + 45</a:t>
            </a:r>
          </a:p>
          <a:p>
            <a:pPr lvl="1"/>
            <a:r>
              <a:rPr lang="en-NZ" sz="2400" b="1" dirty="0">
                <a:solidFill>
                  <a:srgbClr val="0000FF"/>
                </a:solidFill>
              </a:rPr>
              <a:t>phrase</a:t>
            </a:r>
            <a:r>
              <a:rPr lang="en-NZ" sz="2400" dirty="0"/>
              <a:t> = "a particular string"</a:t>
            </a:r>
          </a:p>
          <a:p>
            <a:pPr lvl="1"/>
            <a:r>
              <a:rPr lang="en-NZ" sz="2400" b="1" dirty="0">
                <a:solidFill>
                  <a:srgbClr val="0000FF"/>
                </a:solidFill>
              </a:rPr>
              <a:t>phrase</a:t>
            </a:r>
            <a:r>
              <a:rPr lang="en-NZ" sz="2400" dirty="0"/>
              <a:t> = 'Please tell me more'</a:t>
            </a:r>
          </a:p>
          <a:p>
            <a:pPr lvl="1"/>
            <a:r>
              <a:rPr lang="en-NZ" sz="2400" b="1" dirty="0">
                <a:solidFill>
                  <a:srgbClr val="0000FF"/>
                </a:solidFill>
              </a:rPr>
              <a:t>first_name</a:t>
            </a:r>
            <a:r>
              <a:rPr lang="en-NZ" sz="2400" dirty="0"/>
              <a:t> = "Izzy"</a:t>
            </a:r>
          </a:p>
          <a:p>
            <a:pPr lvl="1"/>
            <a:endParaRPr lang="en-NZ" sz="2800" dirty="0"/>
          </a:p>
          <a:p>
            <a:r>
              <a:rPr lang="en-NZ" sz="2800" b="1" dirty="0">
                <a:solidFill>
                  <a:srgbClr val="FF00FF"/>
                </a:solidFill>
              </a:rPr>
              <a:t>Expressions</a:t>
            </a:r>
            <a:r>
              <a:rPr lang="en-NZ" dirty="0"/>
              <a:t> are made up of literal values and variables.  Expressions always evaluate to a single value.  The right hand side of the assignment operator is an expression, e.g., </a:t>
            </a:r>
          </a:p>
          <a:p>
            <a:pPr lvl="1"/>
            <a:r>
              <a:rPr lang="en-NZ" sz="2500" dirty="0"/>
              <a:t>number = </a:t>
            </a:r>
            <a:r>
              <a:rPr lang="en-NZ" sz="2500" b="1" dirty="0">
                <a:solidFill>
                  <a:srgbClr val="0000FF"/>
                </a:solidFill>
              </a:rPr>
              <a:t>3</a:t>
            </a:r>
          </a:p>
          <a:p>
            <a:pPr lvl="1"/>
            <a:r>
              <a:rPr lang="en-NZ" sz="2500" dirty="0"/>
              <a:t>final_result = </a:t>
            </a:r>
            <a:r>
              <a:rPr lang="en-NZ" sz="2500" b="1" dirty="0">
                <a:solidFill>
                  <a:srgbClr val="0000FF"/>
                </a:solidFill>
              </a:rPr>
              <a:t>567 + 16 ** number </a:t>
            </a:r>
          </a:p>
          <a:p>
            <a:pPr lvl="1"/>
            <a:r>
              <a:rPr lang="en-NZ" sz="2500" dirty="0"/>
              <a:t>final_result = </a:t>
            </a:r>
            <a:r>
              <a:rPr lang="en-NZ" sz="2500" b="1" dirty="0">
                <a:solidFill>
                  <a:srgbClr val="0000FF"/>
                </a:solidFill>
              </a:rPr>
              <a:t>final_result + number * 5 / 7</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47289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Docstrings</a:t>
            </a:r>
          </a:p>
        </p:txBody>
      </p:sp>
      <p:sp>
        <p:nvSpPr>
          <p:cNvPr id="3" name="Content Placeholder 2"/>
          <p:cNvSpPr>
            <a:spLocks noGrp="1"/>
          </p:cNvSpPr>
          <p:nvPr>
            <p:ph sz="quarter" idx="1"/>
          </p:nvPr>
        </p:nvSpPr>
        <p:spPr>
          <a:xfrm>
            <a:off x="152400" y="609600"/>
            <a:ext cx="8915400" cy="5867400"/>
          </a:xfrm>
        </p:spPr>
        <p:txBody>
          <a:bodyPr/>
          <a:lstStyle/>
          <a:p>
            <a:r>
              <a:rPr lang="en-US" dirty="0"/>
              <a:t>A </a:t>
            </a:r>
            <a:r>
              <a:rPr lang="en-US" b="1" dirty="0" err="1">
                <a:solidFill>
                  <a:srgbClr val="FF00FF"/>
                </a:solidFill>
              </a:rPr>
              <a:t>docstring</a:t>
            </a:r>
            <a:r>
              <a:rPr lang="en-US" dirty="0">
                <a:solidFill>
                  <a:srgbClr val="FF00FF"/>
                </a:solidFill>
              </a:rPr>
              <a:t> </a:t>
            </a:r>
            <a:r>
              <a:rPr lang="en-US" dirty="0"/>
              <a:t>is a special kind of string (text) used to provide documentation.  A </a:t>
            </a:r>
            <a:r>
              <a:rPr lang="en-US" dirty="0" err="1"/>
              <a:t>docstring</a:t>
            </a:r>
            <a:r>
              <a:rPr lang="en-US" dirty="0"/>
              <a:t>: </a:t>
            </a:r>
          </a:p>
          <a:p>
            <a:pPr lvl="1"/>
            <a:r>
              <a:rPr lang="en-NZ" sz="2000" dirty="0"/>
              <a:t>appears at the top of every CompSci 101 program, </a:t>
            </a:r>
          </a:p>
          <a:p>
            <a:pPr lvl="1"/>
            <a:r>
              <a:rPr lang="en-NZ" sz="2000" dirty="0"/>
              <a:t>three double-quotes are used to surround the docstring,</a:t>
            </a:r>
          </a:p>
          <a:p>
            <a:pPr lvl="1"/>
            <a:r>
              <a:rPr lang="en-NZ" sz="2000" dirty="0"/>
              <a:t>all programs should include a docstring at the top of the program,</a:t>
            </a:r>
          </a:p>
          <a:p>
            <a:pPr lvl="1"/>
            <a:r>
              <a:rPr lang="en-NZ" sz="2000" dirty="0"/>
              <a:t>the docstring contains the author and a description of what the program does.</a:t>
            </a:r>
            <a:endParaRPr lang="en-US" sz="2000" dirty="0"/>
          </a:p>
          <a:p>
            <a:endParaRPr lang="en-US"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dirty="0"/>
          </a:p>
        </p:txBody>
      </p:sp>
      <p:sp>
        <p:nvSpPr>
          <p:cNvPr id="7" name="Text Box 9"/>
          <p:cNvSpPr txBox="1">
            <a:spLocks noChangeArrowheads="1"/>
          </p:cNvSpPr>
          <p:nvPr/>
        </p:nvSpPr>
        <p:spPr bwMode="auto">
          <a:xfrm>
            <a:off x="533400" y="3124200"/>
            <a:ext cx="7315200" cy="309315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2000" b="1" dirty="0">
                <a:solidFill>
                  <a:srgbClr val="FF00FF"/>
                </a:solidFill>
                <a:latin typeface="Courier"/>
                <a:cs typeface="Courier"/>
              </a:rPr>
              <a:t>"""</a:t>
            </a:r>
          </a:p>
          <a:p>
            <a:pPr>
              <a:buNone/>
            </a:pPr>
            <a:r>
              <a:rPr lang="en-US" sz="2000" b="1" dirty="0">
                <a:solidFill>
                  <a:srgbClr val="000090"/>
                </a:solidFill>
                <a:latin typeface="Courier"/>
                <a:cs typeface="Courier"/>
              </a:rPr>
              <a:t>Program which calculates the area of a circle.  </a:t>
            </a:r>
          </a:p>
          <a:p>
            <a:pPr>
              <a:buNone/>
            </a:pPr>
            <a:r>
              <a:rPr lang="en-US" sz="2000" b="1" dirty="0">
                <a:solidFill>
                  <a:srgbClr val="000090"/>
                </a:solidFill>
                <a:latin typeface="Courier"/>
                <a:cs typeface="Courier"/>
              </a:rPr>
              <a:t>Author: Adriana Ferraro</a:t>
            </a:r>
          </a:p>
          <a:p>
            <a:pPr>
              <a:buNone/>
            </a:pPr>
            <a:r>
              <a:rPr lang="en-US" sz="2000" b="1" dirty="0">
                <a:solidFill>
                  <a:srgbClr val="FF00FF"/>
                </a:solidFill>
                <a:latin typeface="Courier"/>
                <a:cs typeface="Courier"/>
              </a:rPr>
              <a:t>"""</a:t>
            </a:r>
          </a:p>
          <a:p>
            <a:pPr>
              <a:buNone/>
            </a:pPr>
            <a:endParaRPr lang="en-US" sz="2000" b="1" dirty="0">
              <a:solidFill>
                <a:srgbClr val="000090"/>
              </a:solidFill>
              <a:latin typeface="Courier"/>
              <a:cs typeface="Courier"/>
            </a:endParaRPr>
          </a:p>
          <a:p>
            <a:pPr>
              <a:buNone/>
            </a:pPr>
            <a:r>
              <a:rPr lang="en-US" sz="2000" b="1" dirty="0">
                <a:solidFill>
                  <a:srgbClr val="000090"/>
                </a:solidFill>
                <a:latin typeface="Courier"/>
                <a:cs typeface="Courier"/>
              </a:rPr>
              <a:t>radius = 10</a:t>
            </a:r>
          </a:p>
          <a:p>
            <a:pPr>
              <a:buNone/>
            </a:pPr>
            <a:r>
              <a:rPr lang="en-US" sz="2000" b="1" dirty="0">
                <a:solidFill>
                  <a:srgbClr val="000090"/>
                </a:solidFill>
                <a:latin typeface="Courier"/>
                <a:cs typeface="Courier"/>
              </a:rPr>
              <a:t>area = 3.14159265359 * radius ** 2 </a:t>
            </a:r>
          </a:p>
          <a:p>
            <a:pPr>
              <a:buNone/>
            </a:pPr>
            <a:r>
              <a:rPr lang="en-US" sz="2000" b="1" dirty="0">
                <a:solidFill>
                  <a:srgbClr val="000090"/>
                </a:solidFill>
                <a:latin typeface="Courier"/>
                <a:cs typeface="Courier"/>
              </a:rPr>
              <a:t>print("Area of circle", area)</a:t>
            </a:r>
          </a:p>
        </p:txBody>
      </p:sp>
    </p:spTree>
    <p:extLst>
      <p:ext uri="{BB962C8B-B14F-4D97-AF65-F5344CB8AC3E}">
        <p14:creationId xmlns:p14="http://schemas.microsoft.com/office/powerpoint/2010/main" val="382844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0"/>
            <a:ext cx="8915400" cy="5867400"/>
          </a:xfrm>
        </p:spPr>
        <p:txBody>
          <a:bodyPr/>
          <a:lstStyle/>
          <a:p>
            <a:r>
              <a:rPr lang="en-GB" dirty="0"/>
              <a:t>In general the format of a Python program is:</a:t>
            </a:r>
          </a:p>
          <a:p>
            <a:endParaRPr lang="en-GB" dirty="0"/>
          </a:p>
          <a:p>
            <a:endParaRPr lang="en-GB" dirty="0"/>
          </a:p>
          <a:p>
            <a:endParaRPr lang="en-GB" dirty="0"/>
          </a:p>
          <a:p>
            <a:pPr marL="0" indent="0">
              <a:buNone/>
            </a:pPr>
            <a:endParaRPr lang="en-GB" dirty="0"/>
          </a:p>
          <a:p>
            <a:endParaRPr lang="en-GB" dirty="0"/>
          </a:p>
          <a:p>
            <a:endParaRPr lang="en-GB" dirty="0"/>
          </a:p>
          <a:p>
            <a:endParaRPr lang="en-GB" dirty="0"/>
          </a:p>
          <a:p>
            <a:endParaRPr lang="en-GB" dirty="0"/>
          </a:p>
          <a:p>
            <a:pPr marL="0" indent="0">
              <a:buNone/>
            </a:pPr>
            <a:endParaRPr lang="en-GB" dirty="0"/>
          </a:p>
        </p:txBody>
      </p:sp>
      <p:sp>
        <p:nvSpPr>
          <p:cNvPr id="19" name="Text Box 9"/>
          <p:cNvSpPr txBox="1">
            <a:spLocks noChangeArrowheads="1"/>
          </p:cNvSpPr>
          <p:nvPr/>
        </p:nvSpPr>
        <p:spPr bwMode="auto">
          <a:xfrm>
            <a:off x="2362200" y="1524000"/>
            <a:ext cx="6096000" cy="355482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Calculates the area of a rectangle. </a:t>
            </a:r>
          </a:p>
          <a:p>
            <a:pPr>
              <a:buNone/>
            </a:pPr>
            <a:r>
              <a:rPr lang="en-US" sz="1800" b="1" dirty="0">
                <a:solidFill>
                  <a:srgbClr val="000090"/>
                </a:solidFill>
                <a:latin typeface="Courier"/>
                <a:cs typeface="Courier"/>
              </a:rPr>
              <a:t>Author: Adriana Ferraro</a:t>
            </a:r>
          </a:p>
          <a:p>
            <a:pPr>
              <a:buNone/>
            </a:pPr>
            <a:r>
              <a:rPr lang="en-US" sz="1800" b="1" dirty="0">
                <a:solidFill>
                  <a:srgbClr val="000090"/>
                </a:solidFill>
                <a:latin typeface="Courier"/>
                <a:cs typeface="Courier"/>
              </a:rPr>
              <a:t>"""</a:t>
            </a:r>
          </a:p>
          <a:p>
            <a:pPr>
              <a:buNone/>
            </a:pPr>
            <a:r>
              <a:rPr lang="ro-RO" sz="1800" b="1" dirty="0">
                <a:solidFill>
                  <a:srgbClr val="000090"/>
                </a:solidFill>
                <a:latin typeface="Courier"/>
                <a:cs typeface="Courier"/>
              </a:rPr>
              <a:t>width = 3.56</a:t>
            </a:r>
          </a:p>
          <a:p>
            <a:pPr>
              <a:buNone/>
            </a:pPr>
            <a:r>
              <a:rPr lang="ro-RO" sz="1800" b="1" dirty="0">
                <a:solidFill>
                  <a:srgbClr val="000090"/>
                </a:solidFill>
                <a:latin typeface="Courier"/>
                <a:cs typeface="Courier"/>
              </a:rPr>
              <a:t>height = 8.4</a:t>
            </a:r>
          </a:p>
          <a:p>
            <a:pPr>
              <a:buNone/>
            </a:pPr>
            <a:endParaRPr lang="ro-RO" sz="1800" b="1" dirty="0">
              <a:solidFill>
                <a:srgbClr val="000090"/>
              </a:solidFill>
              <a:latin typeface="Courier"/>
              <a:cs typeface="Courier"/>
            </a:endParaRPr>
          </a:p>
          <a:p>
            <a:pPr>
              <a:buNone/>
            </a:pPr>
            <a:r>
              <a:rPr lang="ro-RO" sz="1800" b="1" dirty="0">
                <a:solidFill>
                  <a:srgbClr val="000090"/>
                </a:solidFill>
                <a:latin typeface="Courier"/>
                <a:cs typeface="Courier"/>
              </a:rPr>
              <a:t>area = width * height </a:t>
            </a:r>
          </a:p>
          <a:p>
            <a:pPr>
              <a:buNone/>
            </a:pPr>
            <a:r>
              <a:rPr lang="en-US" sz="1800" b="1" dirty="0">
                <a:solidFill>
                  <a:srgbClr val="000090"/>
                </a:solidFill>
                <a:latin typeface="Courier"/>
                <a:cs typeface="Courier"/>
              </a:rPr>
              <a:t> </a:t>
            </a:r>
          </a:p>
          <a:p>
            <a:pPr>
              <a:buNone/>
            </a:pPr>
            <a:r>
              <a:rPr lang="en-US" sz="1800" b="1" dirty="0">
                <a:solidFill>
                  <a:srgbClr val="000090"/>
                </a:solidFill>
                <a:latin typeface="Courier"/>
                <a:cs typeface="Courier"/>
              </a:rPr>
              <a:t>print("Area of rectangle", area)</a:t>
            </a:r>
          </a:p>
        </p:txBody>
      </p:sp>
      <p:sp>
        <p:nvSpPr>
          <p:cNvPr id="2" name="Title 1"/>
          <p:cNvSpPr>
            <a:spLocks noGrp="1"/>
          </p:cNvSpPr>
          <p:nvPr>
            <p:ph type="title"/>
          </p:nvPr>
        </p:nvSpPr>
        <p:spPr/>
        <p:txBody>
          <a:bodyPr>
            <a:normAutofit/>
          </a:bodyPr>
          <a:lstStyle/>
          <a:p>
            <a:r>
              <a:rPr lang="en-NZ" dirty="0"/>
              <a:t>Skeleton of a Python program</a:t>
            </a:r>
          </a:p>
        </p:txBody>
      </p:sp>
      <p:grpSp>
        <p:nvGrpSpPr>
          <p:cNvPr id="9" name="Group 8"/>
          <p:cNvGrpSpPr/>
          <p:nvPr/>
        </p:nvGrpSpPr>
        <p:grpSpPr>
          <a:xfrm>
            <a:off x="228600" y="1827769"/>
            <a:ext cx="1373543" cy="3201431"/>
            <a:chOff x="255832" y="3778042"/>
            <a:chExt cx="1110306" cy="2588392"/>
          </a:xfrm>
        </p:grpSpPr>
        <p:sp>
          <p:nvSpPr>
            <p:cNvPr id="10" name="TextBox 9"/>
            <p:cNvSpPr txBox="1"/>
            <p:nvPr/>
          </p:nvSpPr>
          <p:spPr>
            <a:xfrm>
              <a:off x="491219" y="3778042"/>
              <a:ext cx="874918" cy="298609"/>
            </a:xfrm>
            <a:prstGeom prst="rect">
              <a:avLst/>
            </a:prstGeom>
            <a:noFill/>
          </p:spPr>
          <p:txBody>
            <a:bodyPr wrap="none" rtlCol="0">
              <a:spAutoFit/>
            </a:bodyPr>
            <a:lstStyle/>
            <a:p>
              <a:r>
                <a:rPr lang="en-US" b="1" dirty="0" err="1">
                  <a:solidFill>
                    <a:srgbClr val="000090"/>
                  </a:solidFill>
                  <a:latin typeface="Calibri"/>
                  <a:cs typeface="Calibri"/>
                </a:rPr>
                <a:t>docstring</a:t>
              </a:r>
              <a:endParaRPr lang="en-US" b="1" dirty="0">
                <a:solidFill>
                  <a:srgbClr val="000090"/>
                </a:solidFill>
                <a:latin typeface="Calibri"/>
                <a:cs typeface="Calibri"/>
              </a:endParaRPr>
            </a:p>
          </p:txBody>
        </p:sp>
        <p:sp>
          <p:nvSpPr>
            <p:cNvPr id="11" name="TextBox 10"/>
            <p:cNvSpPr txBox="1"/>
            <p:nvPr/>
          </p:nvSpPr>
          <p:spPr>
            <a:xfrm>
              <a:off x="255832" y="4825067"/>
              <a:ext cx="1110306" cy="298609"/>
            </a:xfrm>
            <a:prstGeom prst="rect">
              <a:avLst/>
            </a:prstGeom>
            <a:noFill/>
          </p:spPr>
          <p:txBody>
            <a:bodyPr wrap="none" rtlCol="0">
              <a:spAutoFit/>
            </a:bodyPr>
            <a:lstStyle/>
            <a:p>
              <a:r>
                <a:rPr lang="en-US" b="1" dirty="0" err="1">
                  <a:solidFill>
                    <a:srgbClr val="000090"/>
                  </a:solidFill>
                  <a:latin typeface="Calibri"/>
                  <a:cs typeface="Calibri"/>
                </a:rPr>
                <a:t>initialisation</a:t>
              </a:r>
              <a:endParaRPr lang="en-US" b="1" dirty="0">
                <a:solidFill>
                  <a:srgbClr val="000090"/>
                </a:solidFill>
                <a:latin typeface="Calibri"/>
                <a:cs typeface="Calibri"/>
              </a:endParaRPr>
            </a:p>
          </p:txBody>
        </p:sp>
        <p:sp>
          <p:nvSpPr>
            <p:cNvPr id="12" name="TextBox 11"/>
            <p:cNvSpPr txBox="1"/>
            <p:nvPr/>
          </p:nvSpPr>
          <p:spPr>
            <a:xfrm>
              <a:off x="375003" y="5418773"/>
              <a:ext cx="991134" cy="298609"/>
            </a:xfrm>
            <a:prstGeom prst="rect">
              <a:avLst/>
            </a:prstGeom>
            <a:noFill/>
          </p:spPr>
          <p:txBody>
            <a:bodyPr wrap="none" rtlCol="0">
              <a:spAutoFit/>
            </a:bodyPr>
            <a:lstStyle/>
            <a:p>
              <a:r>
                <a:rPr lang="en-US" b="1" dirty="0">
                  <a:solidFill>
                    <a:srgbClr val="000090"/>
                  </a:solidFill>
                  <a:latin typeface="Calibri"/>
                  <a:cs typeface="Calibri"/>
                </a:rPr>
                <a:t>calculation</a:t>
              </a:r>
            </a:p>
          </p:txBody>
        </p:sp>
        <p:sp>
          <p:nvSpPr>
            <p:cNvPr id="13" name="TextBox 12"/>
            <p:cNvSpPr txBox="1"/>
            <p:nvPr/>
          </p:nvSpPr>
          <p:spPr>
            <a:xfrm>
              <a:off x="686784" y="6067825"/>
              <a:ext cx="679354" cy="298609"/>
            </a:xfrm>
            <a:prstGeom prst="rect">
              <a:avLst/>
            </a:prstGeom>
            <a:noFill/>
          </p:spPr>
          <p:txBody>
            <a:bodyPr wrap="none" rtlCol="0">
              <a:spAutoFit/>
            </a:bodyPr>
            <a:lstStyle/>
            <a:p>
              <a:r>
                <a:rPr lang="en-US" b="1" dirty="0">
                  <a:solidFill>
                    <a:srgbClr val="000090"/>
                  </a:solidFill>
                  <a:latin typeface="Calibri"/>
                  <a:cs typeface="Calibri"/>
                </a:rPr>
                <a:t>output</a:t>
              </a:r>
            </a:p>
          </p:txBody>
        </p:sp>
      </p:grpSp>
      <p:cxnSp>
        <p:nvCxnSpPr>
          <p:cNvPr id="14" name="Straight Arrow Connector 13"/>
          <p:cNvCxnSpPr/>
          <p:nvPr/>
        </p:nvCxnSpPr>
        <p:spPr>
          <a:xfrm>
            <a:off x="1668527" y="2057400"/>
            <a:ext cx="609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668527" y="3352800"/>
            <a:ext cx="609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62200" y="5334000"/>
            <a:ext cx="4876800" cy="369332"/>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Area of rectangle 29.904</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6</a:t>
            </a:fld>
            <a:endParaRPr lang="en-US" dirty="0"/>
          </a:p>
        </p:txBody>
      </p:sp>
      <p:sp>
        <p:nvSpPr>
          <p:cNvPr id="18" name="TextBox 17"/>
          <p:cNvSpPr txBox="1"/>
          <p:nvPr/>
        </p:nvSpPr>
        <p:spPr>
          <a:xfrm>
            <a:off x="609600" y="6211669"/>
            <a:ext cx="8001000" cy="646331"/>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Every Python program is stored in a file which has </a:t>
            </a:r>
            <a:r>
              <a:rPr lang="en-US" sz="1600" b="1" dirty="0">
                <a:solidFill>
                  <a:srgbClr val="0000FF"/>
                </a:solidFill>
              </a:rPr>
              <a:t>.</a:t>
            </a:r>
            <a:r>
              <a:rPr lang="en-US" sz="1600" b="1" dirty="0" err="1">
                <a:solidFill>
                  <a:srgbClr val="0000FF"/>
                </a:solidFill>
              </a:rPr>
              <a:t>py</a:t>
            </a:r>
            <a:r>
              <a:rPr lang="en-US" sz="1600" b="1" dirty="0">
                <a:solidFill>
                  <a:srgbClr val="0000FF"/>
                </a:solidFill>
              </a:rPr>
              <a:t> </a:t>
            </a:r>
            <a:r>
              <a:rPr lang="en-US" sz="1600" b="1" dirty="0">
                <a:solidFill>
                  <a:srgbClr val="000090"/>
                </a:solidFill>
              </a:rPr>
              <a:t>at the end of the file name (the file extension), e.g., </a:t>
            </a:r>
            <a:r>
              <a:rPr lang="en-US" sz="2000" b="1" dirty="0" err="1">
                <a:solidFill>
                  <a:srgbClr val="000090"/>
                </a:solidFill>
              </a:rPr>
              <a:t>CalculateArea</a:t>
            </a:r>
            <a:r>
              <a:rPr lang="en-US" sz="2000" b="1" dirty="0" err="1">
                <a:solidFill>
                  <a:srgbClr val="0000FF"/>
                </a:solidFill>
              </a:rPr>
              <a:t>.py</a:t>
            </a:r>
            <a:r>
              <a:rPr lang="en-US" sz="2000" b="1" dirty="0">
                <a:solidFill>
                  <a:srgbClr val="000090"/>
                </a:solidFill>
              </a:rPr>
              <a:t>, </a:t>
            </a:r>
            <a:r>
              <a:rPr lang="en-US" sz="2000" b="1" dirty="0" err="1">
                <a:solidFill>
                  <a:srgbClr val="000090"/>
                </a:solidFill>
              </a:rPr>
              <a:t>CompoundInterest</a:t>
            </a:r>
            <a:r>
              <a:rPr lang="en-US" sz="2000" b="1" dirty="0" err="1">
                <a:solidFill>
                  <a:srgbClr val="0000FF"/>
                </a:solidFill>
              </a:rPr>
              <a:t>.py</a:t>
            </a:r>
            <a:endParaRPr lang="en-US" sz="2000" b="1" dirty="0">
              <a:solidFill>
                <a:srgbClr val="0000FF"/>
              </a:solidFill>
            </a:endParaRPr>
          </a:p>
        </p:txBody>
      </p:sp>
      <p:cxnSp>
        <p:nvCxnSpPr>
          <p:cNvPr id="21" name="Straight Arrow Connector 20"/>
          <p:cNvCxnSpPr/>
          <p:nvPr/>
        </p:nvCxnSpPr>
        <p:spPr>
          <a:xfrm>
            <a:off x="1676400" y="4064000"/>
            <a:ext cx="609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676400" y="4876800"/>
            <a:ext cx="609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9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Comments</a:t>
            </a:r>
          </a:p>
        </p:txBody>
      </p:sp>
      <p:sp>
        <p:nvSpPr>
          <p:cNvPr id="3" name="Content Placeholder 2"/>
          <p:cNvSpPr>
            <a:spLocks noGrp="1"/>
          </p:cNvSpPr>
          <p:nvPr>
            <p:ph sz="quarter" idx="1"/>
          </p:nvPr>
        </p:nvSpPr>
        <p:spPr>
          <a:xfrm>
            <a:off x="152400" y="609600"/>
            <a:ext cx="8991600" cy="5486400"/>
          </a:xfrm>
        </p:spPr>
        <p:txBody>
          <a:bodyPr/>
          <a:lstStyle/>
          <a:p>
            <a:r>
              <a:rPr lang="en-US" dirty="0"/>
              <a:t>As well as the </a:t>
            </a:r>
            <a:r>
              <a:rPr lang="en-US" dirty="0" err="1"/>
              <a:t>docstring</a:t>
            </a:r>
            <a:r>
              <a:rPr lang="en-US" dirty="0"/>
              <a:t> describing the purpose of the program at the top of </a:t>
            </a:r>
            <a:r>
              <a:rPr lang="en-US" b="1" dirty="0">
                <a:solidFill>
                  <a:srgbClr val="0000FF"/>
                </a:solidFill>
              </a:rPr>
              <a:t>ALL</a:t>
            </a:r>
            <a:r>
              <a:rPr lang="en-US" dirty="0"/>
              <a:t> our programs, comments can be added to the program code.  </a:t>
            </a:r>
            <a:r>
              <a:rPr lang="en-NZ" dirty="0"/>
              <a:t>A programming comment is a note to other programmers who need to understand the code.</a:t>
            </a:r>
            <a:r>
              <a:rPr lang="en-US" dirty="0"/>
              <a:t>   </a:t>
            </a:r>
          </a:p>
          <a:p>
            <a:pPr lvl="1"/>
            <a:r>
              <a:rPr lang="en-NZ" sz="2000" dirty="0"/>
              <a:t>Anything between a </a:t>
            </a:r>
            <a:r>
              <a:rPr lang="en-NZ" sz="2400" b="1" dirty="0">
                <a:solidFill>
                  <a:srgbClr val="FF00FF"/>
                </a:solidFill>
              </a:rPr>
              <a:t>#</a:t>
            </a:r>
            <a:r>
              <a:rPr lang="en-NZ" sz="2000" b="1" dirty="0"/>
              <a:t> </a:t>
            </a:r>
            <a:r>
              <a:rPr lang="en-NZ" sz="2000" dirty="0"/>
              <a:t>(hash) and the end of the line is a comment and is ignored by the interpreter</a:t>
            </a:r>
            <a:endParaRPr lang="en-US" sz="2000" dirty="0"/>
          </a:p>
          <a:p>
            <a:endParaRPr lang="en-NZ" dirty="0"/>
          </a:p>
          <a:p>
            <a:endParaRPr lang="en-NZ" dirty="0"/>
          </a:p>
          <a:p>
            <a:endParaRPr lang="en-NZ" dirty="0"/>
          </a:p>
          <a:p>
            <a:endParaRPr lang="en-NZ" dirty="0"/>
          </a:p>
        </p:txBody>
      </p:sp>
      <p:sp>
        <p:nvSpPr>
          <p:cNvPr id="9" name="Text Box 9"/>
          <p:cNvSpPr txBox="1">
            <a:spLocks noChangeArrowheads="1"/>
          </p:cNvSpPr>
          <p:nvPr/>
        </p:nvSpPr>
        <p:spPr bwMode="auto">
          <a:xfrm>
            <a:off x="0" y="3124200"/>
            <a:ext cx="9144000" cy="284693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Converts a length in inches to a length in </a:t>
            </a:r>
            <a:r>
              <a:rPr lang="en-US" sz="1800" b="1" dirty="0" err="1">
                <a:solidFill>
                  <a:srgbClr val="000090"/>
                </a:solidFill>
                <a:latin typeface="Courier"/>
                <a:cs typeface="Courier"/>
              </a:rPr>
              <a:t>centimetres</a:t>
            </a:r>
            <a:r>
              <a:rPr lang="en-US" sz="1800" b="1" dirty="0">
                <a:solidFill>
                  <a:srgbClr val="000090"/>
                </a:solidFill>
                <a:latin typeface="Courier"/>
                <a:cs typeface="Courier"/>
              </a:rPr>
              <a:t>.  </a:t>
            </a:r>
          </a:p>
          <a:p>
            <a:pPr>
              <a:buNone/>
            </a:pPr>
            <a:r>
              <a:rPr lang="en-US" sz="1800" b="1" dirty="0">
                <a:solidFill>
                  <a:srgbClr val="000090"/>
                </a:solidFill>
                <a:latin typeface="Courier"/>
                <a:cs typeface="Courier"/>
              </a:rPr>
              <a:t>Author: Adriana Ferraro</a:t>
            </a:r>
          </a:p>
          <a:p>
            <a:pPr>
              <a:buNone/>
            </a:pPr>
            <a:r>
              <a:rPr lang="en-US" sz="1800" b="1" dirty="0">
                <a:solidFill>
                  <a:srgbClr val="000090"/>
                </a:solidFill>
                <a:latin typeface="Courier"/>
                <a:cs typeface="Courier"/>
              </a:rPr>
              <a:t>"""</a:t>
            </a:r>
            <a:endParaRPr lang="en-US" sz="800" b="1" dirty="0">
              <a:solidFill>
                <a:srgbClr val="000090"/>
              </a:solidFill>
              <a:latin typeface="Courier"/>
              <a:cs typeface="Courier"/>
            </a:endParaRPr>
          </a:p>
          <a:p>
            <a:pPr>
              <a:buNone/>
            </a:pPr>
            <a:r>
              <a:rPr lang="en-US" sz="1800" b="1" dirty="0" err="1">
                <a:solidFill>
                  <a:srgbClr val="000090"/>
                </a:solidFill>
                <a:latin typeface="Courier"/>
                <a:cs typeface="Courier"/>
              </a:rPr>
              <a:t>cm_per_inch</a:t>
            </a:r>
            <a:r>
              <a:rPr lang="en-US" sz="1800" b="1" dirty="0">
                <a:solidFill>
                  <a:srgbClr val="000090"/>
                </a:solidFill>
                <a:latin typeface="Courier"/>
                <a:cs typeface="Courier"/>
              </a:rPr>
              <a:t> = 2.54</a:t>
            </a:r>
          </a:p>
          <a:p>
            <a:pPr>
              <a:buNone/>
            </a:pPr>
            <a:r>
              <a:rPr lang="en-US" sz="1800" b="1" dirty="0" err="1">
                <a:solidFill>
                  <a:srgbClr val="000090"/>
                </a:solidFill>
                <a:latin typeface="Courier"/>
                <a:cs typeface="Courier"/>
              </a:rPr>
              <a:t>length_in_inches</a:t>
            </a:r>
            <a:r>
              <a:rPr lang="en-US" sz="1800" b="1" dirty="0">
                <a:solidFill>
                  <a:srgbClr val="000090"/>
                </a:solidFill>
                <a:latin typeface="Courier"/>
                <a:cs typeface="Courier"/>
              </a:rPr>
              <a:t> = 100 </a:t>
            </a:r>
            <a:r>
              <a:rPr lang="en-US" sz="1800" b="1" dirty="0">
                <a:solidFill>
                  <a:srgbClr val="FF00FF"/>
                </a:solidFill>
                <a:latin typeface="Courier"/>
                <a:cs typeface="Courier"/>
              </a:rPr>
              <a:t>#Change the</a:t>
            </a:r>
            <a:r>
              <a:rPr lang="en-US" sz="800" b="1" dirty="0">
                <a:solidFill>
                  <a:srgbClr val="FF00FF"/>
                </a:solidFill>
                <a:latin typeface="Courier"/>
                <a:cs typeface="Courier"/>
              </a:rPr>
              <a:t> </a:t>
            </a:r>
            <a:r>
              <a:rPr lang="en-US" sz="1800" b="1" dirty="0">
                <a:solidFill>
                  <a:srgbClr val="FF00FF"/>
                </a:solidFill>
                <a:latin typeface="Courier"/>
                <a:cs typeface="Courier"/>
              </a:rPr>
              <a:t>value of </a:t>
            </a:r>
            <a:r>
              <a:rPr lang="en-US" sz="1800" b="1" dirty="0" err="1">
                <a:solidFill>
                  <a:srgbClr val="FF00FF"/>
                </a:solidFill>
                <a:latin typeface="Courier"/>
                <a:cs typeface="Courier"/>
              </a:rPr>
              <a:t>length_in_inches</a:t>
            </a:r>
            <a:r>
              <a:rPr lang="en-US" sz="1800" b="1" dirty="0">
                <a:solidFill>
                  <a:srgbClr val="FF00FF"/>
                </a:solidFill>
                <a:latin typeface="Courier"/>
                <a:cs typeface="Courier"/>
              </a:rPr>
              <a:t> here</a:t>
            </a:r>
          </a:p>
          <a:p>
            <a:pPr>
              <a:buNone/>
            </a:pPr>
            <a:r>
              <a:rPr lang="en-US" sz="1800" b="1" dirty="0" err="1">
                <a:solidFill>
                  <a:srgbClr val="000090"/>
                </a:solidFill>
                <a:latin typeface="Courier"/>
                <a:cs typeface="Courier"/>
              </a:rPr>
              <a:t>length_in_cm</a:t>
            </a:r>
            <a:r>
              <a:rPr lang="en-US" sz="1800" b="1" dirty="0">
                <a:solidFill>
                  <a:srgbClr val="000090"/>
                </a:solidFill>
                <a:latin typeface="Courier"/>
                <a:cs typeface="Courier"/>
              </a:rPr>
              <a:t> = </a:t>
            </a:r>
            <a:r>
              <a:rPr lang="en-US" sz="1800" b="1" dirty="0" err="1">
                <a:solidFill>
                  <a:srgbClr val="000090"/>
                </a:solidFill>
                <a:latin typeface="Courier"/>
                <a:cs typeface="Courier"/>
              </a:rPr>
              <a:t>length_in_inches</a:t>
            </a:r>
            <a:r>
              <a:rPr lang="en-US" sz="1800" b="1" dirty="0">
                <a:solidFill>
                  <a:srgbClr val="000090"/>
                </a:solidFill>
                <a:latin typeface="Courier"/>
                <a:cs typeface="Courier"/>
              </a:rPr>
              <a:t> * </a:t>
            </a:r>
            <a:r>
              <a:rPr lang="en-US" sz="1800" b="1" dirty="0" err="1">
                <a:solidFill>
                  <a:srgbClr val="000090"/>
                </a:solidFill>
                <a:latin typeface="Courier"/>
                <a:cs typeface="Courier"/>
              </a:rPr>
              <a:t>cm_per_inch</a:t>
            </a:r>
            <a:r>
              <a:rPr lang="en-US" sz="1800" b="1" dirty="0">
                <a:solidFill>
                  <a:srgbClr val="000090"/>
                </a:solidFill>
                <a:latin typeface="Courier"/>
                <a:cs typeface="Courier"/>
              </a:rPr>
              <a:t> </a:t>
            </a:r>
          </a:p>
          <a:p>
            <a:pPr>
              <a:buNone/>
            </a:pPr>
            <a:r>
              <a:rPr lang="en-US" sz="1800" b="1" dirty="0">
                <a:solidFill>
                  <a:srgbClr val="000090"/>
                </a:solidFill>
                <a:latin typeface="Courier"/>
                <a:cs typeface="Courier"/>
              </a:rPr>
              <a:t>print("Length", </a:t>
            </a:r>
            <a:r>
              <a:rPr lang="en-US" sz="1800" b="1" dirty="0" err="1">
                <a:solidFill>
                  <a:srgbClr val="000090"/>
                </a:solidFill>
                <a:latin typeface="Courier"/>
                <a:cs typeface="Courier"/>
              </a:rPr>
              <a:t>length_in_cm</a:t>
            </a:r>
            <a:r>
              <a:rPr lang="en-US" sz="1800" b="1" dirty="0">
                <a:solidFill>
                  <a:srgbClr val="000090"/>
                </a:solidFill>
                <a:latin typeface="Courier"/>
                <a:cs typeface="Courier"/>
              </a:rPr>
              <a:t>)</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7</a:t>
            </a:fld>
            <a:endParaRPr lang="en-US" dirty="0"/>
          </a:p>
        </p:txBody>
      </p:sp>
      <p:sp>
        <p:nvSpPr>
          <p:cNvPr id="8" name="TextBox 7"/>
          <p:cNvSpPr txBox="1"/>
          <p:nvPr/>
        </p:nvSpPr>
        <p:spPr>
          <a:xfrm>
            <a:off x="38100" y="6324600"/>
            <a:ext cx="20574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Length 254.0</a:t>
            </a:r>
          </a:p>
        </p:txBody>
      </p:sp>
    </p:spTree>
    <p:extLst>
      <p:ext uri="{BB962C8B-B14F-4D97-AF65-F5344CB8AC3E}">
        <p14:creationId xmlns:p14="http://schemas.microsoft.com/office/powerpoint/2010/main" val="371521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Use self documenting code</a:t>
            </a:r>
          </a:p>
        </p:txBody>
      </p:sp>
      <p:sp>
        <p:nvSpPr>
          <p:cNvPr id="3" name="Content Placeholder 2"/>
          <p:cNvSpPr>
            <a:spLocks noGrp="1"/>
          </p:cNvSpPr>
          <p:nvPr>
            <p:ph sz="quarter" idx="1"/>
          </p:nvPr>
        </p:nvSpPr>
        <p:spPr>
          <a:xfrm>
            <a:off x="152400" y="685800"/>
            <a:ext cx="8991600" cy="5486400"/>
          </a:xfrm>
        </p:spPr>
        <p:txBody>
          <a:bodyPr/>
          <a:lstStyle/>
          <a:p>
            <a:pPr marL="0" lvl="1" indent="0">
              <a:buNone/>
            </a:pPr>
            <a:r>
              <a:rPr lang="en-NZ" sz="2400" dirty="0">
                <a:cs typeface="Calibri"/>
              </a:rPr>
              <a:t>Add comments sparingly to explain code that is difficult, or to tell other programmers something they need to know about the code. </a:t>
            </a:r>
          </a:p>
          <a:p>
            <a:pPr marL="0" lvl="1" indent="0">
              <a:buNone/>
            </a:pPr>
            <a:r>
              <a:rPr lang="en-NZ" sz="2400" dirty="0">
                <a:cs typeface="Calibri"/>
              </a:rPr>
              <a:t>It is always important to use good descriptive variable names.</a:t>
            </a:r>
          </a:p>
          <a:p>
            <a:pPr marL="0" lvl="1" indent="0">
              <a:buNone/>
            </a:pPr>
            <a:endParaRPr lang="en-NZ" sz="300" dirty="0">
              <a:cs typeface="Calibri"/>
            </a:endParaRPr>
          </a:p>
          <a:p>
            <a:pPr marL="0" lvl="1" indent="0">
              <a:buNone/>
            </a:pPr>
            <a:r>
              <a:rPr lang="en-NZ" sz="2400" dirty="0">
                <a:cs typeface="Calibri"/>
              </a:rPr>
              <a:t>The program below does the same job as the program on the previous slide but it uses very poor variable names which makes the program difficult to read and difficult to understand.</a:t>
            </a:r>
            <a:endParaRPr lang="en-US" sz="2400" dirty="0">
              <a:cs typeface="Calibri"/>
            </a:endParaRPr>
          </a:p>
          <a:p>
            <a:endParaRPr lang="en-NZ" dirty="0"/>
          </a:p>
          <a:p>
            <a:endParaRPr lang="en-NZ" dirty="0"/>
          </a:p>
          <a:p>
            <a:endParaRPr lang="en-NZ" dirty="0"/>
          </a:p>
          <a:p>
            <a:endParaRPr lang="en-NZ" dirty="0"/>
          </a:p>
        </p:txBody>
      </p:sp>
      <p:sp>
        <p:nvSpPr>
          <p:cNvPr id="9" name="Text Box 9"/>
          <p:cNvSpPr txBox="1">
            <a:spLocks noChangeArrowheads="1"/>
          </p:cNvSpPr>
          <p:nvPr/>
        </p:nvSpPr>
        <p:spPr bwMode="auto">
          <a:xfrm>
            <a:off x="228600" y="3352800"/>
            <a:ext cx="8623300" cy="290848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Author: Adriana Ferraro</a:t>
            </a:r>
          </a:p>
          <a:p>
            <a:pPr>
              <a:buNone/>
            </a:pPr>
            <a:r>
              <a:rPr lang="en-US" sz="1800" b="1" dirty="0">
                <a:solidFill>
                  <a:srgbClr val="000090"/>
                </a:solidFill>
                <a:latin typeface="Courier"/>
                <a:cs typeface="Courier"/>
              </a:rPr>
              <a:t>"""</a:t>
            </a:r>
          </a:p>
          <a:p>
            <a:pPr>
              <a:buNone/>
            </a:pPr>
            <a:endParaRPr lang="en-US" sz="800" b="1" dirty="0">
              <a:solidFill>
                <a:srgbClr val="000090"/>
              </a:solidFill>
              <a:latin typeface="Courier"/>
              <a:cs typeface="Courier"/>
            </a:endParaRPr>
          </a:p>
          <a:p>
            <a:pPr>
              <a:buNone/>
            </a:pPr>
            <a:r>
              <a:rPr lang="en-US" sz="1800" b="1" dirty="0">
                <a:solidFill>
                  <a:srgbClr val="000090"/>
                </a:solidFill>
                <a:latin typeface="Courier"/>
                <a:cs typeface="Courier"/>
              </a:rPr>
              <a:t>a = 2.54</a:t>
            </a:r>
            <a:endParaRPr lang="en-US" sz="1800" b="1" dirty="0">
              <a:solidFill>
                <a:srgbClr val="FF00FF"/>
              </a:solidFill>
              <a:latin typeface="Courier"/>
              <a:cs typeface="Courier"/>
            </a:endParaRPr>
          </a:p>
          <a:p>
            <a:pPr>
              <a:buNone/>
            </a:pPr>
            <a:r>
              <a:rPr lang="en-US" sz="1800" b="1" dirty="0">
                <a:solidFill>
                  <a:srgbClr val="000090"/>
                </a:solidFill>
                <a:latin typeface="Courier"/>
                <a:cs typeface="Courier"/>
              </a:rPr>
              <a:t>b = 100 </a:t>
            </a:r>
          </a:p>
          <a:p>
            <a:pPr>
              <a:buNone/>
            </a:pPr>
            <a:r>
              <a:rPr lang="en-US" sz="1800" b="1" dirty="0">
                <a:solidFill>
                  <a:srgbClr val="000090"/>
                </a:solidFill>
                <a:latin typeface="Courier"/>
                <a:cs typeface="Courier"/>
              </a:rPr>
              <a:t>c = b * a</a:t>
            </a:r>
          </a:p>
          <a:p>
            <a:pPr>
              <a:buNone/>
            </a:pPr>
            <a:endParaRPr lang="en-US" sz="900" b="1" dirty="0">
              <a:solidFill>
                <a:srgbClr val="000090"/>
              </a:solidFill>
              <a:latin typeface="Courier"/>
              <a:cs typeface="Courier"/>
            </a:endParaRPr>
          </a:p>
          <a:p>
            <a:pPr>
              <a:buNone/>
            </a:pPr>
            <a:r>
              <a:rPr lang="en-US" sz="1800" b="1" dirty="0">
                <a:solidFill>
                  <a:srgbClr val="000090"/>
                </a:solidFill>
                <a:latin typeface="Courier"/>
                <a:cs typeface="Courier"/>
              </a:rPr>
              <a:t>print("Length", c)</a:t>
            </a:r>
          </a:p>
        </p:txBody>
      </p:sp>
      <p:sp>
        <p:nvSpPr>
          <p:cNvPr id="10" name="TextBox 9"/>
          <p:cNvSpPr txBox="1"/>
          <p:nvPr/>
        </p:nvSpPr>
        <p:spPr>
          <a:xfrm>
            <a:off x="228600" y="6336268"/>
            <a:ext cx="2057400" cy="369332"/>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Length 254.0</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9860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09600"/>
          </a:xfrm>
        </p:spPr>
        <p:txBody>
          <a:bodyPr>
            <a:normAutofit fontScale="90000"/>
          </a:bodyPr>
          <a:lstStyle/>
          <a:p>
            <a:r>
              <a:rPr lang="en-NZ" dirty="0"/>
              <a:t>Python libraries</a:t>
            </a:r>
          </a:p>
        </p:txBody>
      </p:sp>
      <p:sp>
        <p:nvSpPr>
          <p:cNvPr id="3" name="Content Placeholder 2"/>
          <p:cNvSpPr>
            <a:spLocks noGrp="1"/>
          </p:cNvSpPr>
          <p:nvPr>
            <p:ph sz="quarter" idx="1"/>
          </p:nvPr>
        </p:nvSpPr>
        <p:spPr>
          <a:xfrm>
            <a:off x="152400" y="609600"/>
            <a:ext cx="9067800" cy="5791200"/>
          </a:xfrm>
        </p:spPr>
        <p:txBody>
          <a:bodyPr>
            <a:normAutofit/>
          </a:bodyPr>
          <a:lstStyle/>
          <a:p>
            <a:r>
              <a:rPr lang="en-US" dirty="0"/>
              <a:t>Python has libraries of code which contain definitions and functions which perform useful tasks and calculations.  The files in these libraries are called modules.  The name of a module is the name of the file without the .</a:t>
            </a:r>
            <a:r>
              <a:rPr lang="en-US" dirty="0" err="1"/>
              <a:t>py</a:t>
            </a:r>
            <a:r>
              <a:rPr lang="en-US" dirty="0"/>
              <a:t> extension. </a:t>
            </a:r>
          </a:p>
          <a:p>
            <a:r>
              <a:rPr lang="en-US" dirty="0"/>
              <a:t>The</a:t>
            </a:r>
            <a:r>
              <a:rPr lang="en-US" b="1" dirty="0">
                <a:solidFill>
                  <a:srgbClr val="FF00FF"/>
                </a:solidFill>
              </a:rPr>
              <a:t> math module </a:t>
            </a:r>
            <a:r>
              <a:rPr lang="en-US" dirty="0"/>
              <a:t>contains many useful math functions and constants, e.g., </a:t>
            </a:r>
            <a:r>
              <a:rPr lang="en-US" dirty="0" err="1"/>
              <a:t>math.sin</a:t>
            </a:r>
            <a:r>
              <a:rPr lang="en-US" dirty="0"/>
              <a:t>(), </a:t>
            </a:r>
            <a:r>
              <a:rPr lang="en-US" dirty="0" err="1"/>
              <a:t>math.cos</a:t>
            </a:r>
            <a:r>
              <a:rPr lang="en-US" dirty="0"/>
              <a:t>(), </a:t>
            </a:r>
            <a:r>
              <a:rPr lang="en-US" dirty="0" err="1"/>
              <a:t>math.pow</a:t>
            </a:r>
            <a:r>
              <a:rPr lang="en-US" dirty="0"/>
              <a:t>(), </a:t>
            </a:r>
            <a:r>
              <a:rPr lang="en-US" dirty="0" err="1"/>
              <a:t>math.sqrt</a:t>
            </a:r>
            <a:r>
              <a:rPr lang="en-US" dirty="0"/>
              <a:t>(), </a:t>
            </a:r>
            <a:r>
              <a:rPr lang="en-US" dirty="0" err="1"/>
              <a:t>math.floor</a:t>
            </a:r>
            <a:r>
              <a:rPr lang="en-US" dirty="0"/>
              <a:t>(), …</a:t>
            </a:r>
          </a:p>
          <a:p>
            <a:r>
              <a:rPr lang="en-US" dirty="0"/>
              <a:t>In order to be able to use the functions of a module, we need to import the module.  Importing a module means that we can then use all the functions defined inside that module, e.g., </a:t>
            </a:r>
            <a:endParaRPr lang="en-NZ" dirty="0"/>
          </a:p>
          <a:p>
            <a:pPr marL="228600" lvl="1" indent="0">
              <a:buNone/>
            </a:pPr>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9</a:t>
            </a:fld>
            <a:endParaRPr lang="en-US" dirty="0"/>
          </a:p>
        </p:txBody>
      </p:sp>
      <p:sp>
        <p:nvSpPr>
          <p:cNvPr id="8" name="Text Box 9"/>
          <p:cNvSpPr txBox="1">
            <a:spLocks noChangeArrowheads="1"/>
          </p:cNvSpPr>
          <p:nvPr/>
        </p:nvSpPr>
        <p:spPr bwMode="auto">
          <a:xfrm>
            <a:off x="304800" y="4495800"/>
            <a:ext cx="8458200" cy="218521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tIns="91440">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50000"/>
              </a:lnSpc>
              <a:buNone/>
            </a:pPr>
            <a:r>
              <a:rPr lang="en-US" sz="1800" b="1" dirty="0">
                <a:solidFill>
                  <a:srgbClr val="000090"/>
                </a:solidFill>
                <a:latin typeface="Courier"/>
                <a:cs typeface="Courier"/>
              </a:rPr>
              <a:t>"""Calculates the radius of a circle, given the area.  </a:t>
            </a:r>
          </a:p>
          <a:p>
            <a:pPr>
              <a:lnSpc>
                <a:spcPct val="50000"/>
              </a:lnSpc>
              <a:buNone/>
            </a:pPr>
            <a:r>
              <a:rPr lang="en-US" sz="1800" b="1" dirty="0">
                <a:solidFill>
                  <a:srgbClr val="000090"/>
                </a:solidFill>
                <a:latin typeface="Courier"/>
                <a:cs typeface="Courier"/>
              </a:rPr>
              <a:t>   Author: Adriana Ferraro</a:t>
            </a:r>
          </a:p>
          <a:p>
            <a:pPr>
              <a:lnSpc>
                <a:spcPct val="50000"/>
              </a:lnSpc>
              <a:buNone/>
            </a:pPr>
            <a:r>
              <a:rPr lang="en-US" sz="1800" b="1" dirty="0">
                <a:solidFill>
                  <a:srgbClr val="000090"/>
                </a:solidFill>
                <a:latin typeface="Courier"/>
                <a:cs typeface="Courier"/>
              </a:rPr>
              <a:t>"""</a:t>
            </a:r>
          </a:p>
          <a:p>
            <a:pPr>
              <a:buNone/>
            </a:pPr>
            <a:r>
              <a:rPr lang="en-US" sz="2000" b="1" dirty="0" err="1">
                <a:solidFill>
                  <a:srgbClr val="FF00FF"/>
                </a:solidFill>
                <a:latin typeface="Courier"/>
                <a:cs typeface="Courier"/>
              </a:rPr>
              <a:t>i</a:t>
            </a:r>
            <a:r>
              <a:rPr lang="ro-RO" sz="2000" b="1" dirty="0">
                <a:solidFill>
                  <a:srgbClr val="FF00FF"/>
                </a:solidFill>
                <a:latin typeface="Courier"/>
                <a:cs typeface="Courier"/>
              </a:rPr>
              <a:t>mport math</a:t>
            </a:r>
          </a:p>
          <a:p>
            <a:pPr>
              <a:buNone/>
            </a:pPr>
            <a:r>
              <a:rPr lang="ro-RO" sz="1800" b="1" dirty="0">
                <a:solidFill>
                  <a:srgbClr val="000090"/>
                </a:solidFill>
                <a:latin typeface="Courier"/>
                <a:cs typeface="Courier"/>
              </a:rPr>
              <a:t>area = 221.67</a:t>
            </a:r>
          </a:p>
          <a:p>
            <a:pPr>
              <a:buNone/>
            </a:pPr>
            <a:r>
              <a:rPr lang="ro-RO" sz="1800" b="1" dirty="0">
                <a:solidFill>
                  <a:srgbClr val="000090"/>
                </a:solidFill>
                <a:latin typeface="Courier"/>
                <a:cs typeface="Courier"/>
              </a:rPr>
              <a:t>radius = </a:t>
            </a:r>
            <a:r>
              <a:rPr lang="ro-RO" sz="2000" b="1" dirty="0">
                <a:solidFill>
                  <a:srgbClr val="FF00FF"/>
                </a:solidFill>
                <a:latin typeface="Courier"/>
                <a:cs typeface="Courier"/>
              </a:rPr>
              <a:t>math.sqrt</a:t>
            </a:r>
            <a:r>
              <a:rPr lang="ro-RO" sz="1800" b="1" dirty="0">
                <a:solidFill>
                  <a:srgbClr val="FF00FF"/>
                </a:solidFill>
                <a:latin typeface="Courier"/>
                <a:cs typeface="Courier"/>
              </a:rPr>
              <a:t>(</a:t>
            </a:r>
            <a:r>
              <a:rPr lang="ro-RO" sz="1800" b="1" dirty="0">
                <a:solidFill>
                  <a:srgbClr val="000090"/>
                </a:solidFill>
                <a:latin typeface="Courier"/>
                <a:cs typeface="Courier"/>
              </a:rPr>
              <a:t>area / </a:t>
            </a:r>
            <a:r>
              <a:rPr lang="ro-RO" sz="2000" b="1" dirty="0">
                <a:solidFill>
                  <a:srgbClr val="FF00FF"/>
                </a:solidFill>
                <a:latin typeface="Courier"/>
                <a:cs typeface="Courier"/>
              </a:rPr>
              <a:t>math.pi</a:t>
            </a:r>
            <a:r>
              <a:rPr lang="ro-RO" sz="1800" b="1" dirty="0">
                <a:solidFill>
                  <a:srgbClr val="FF00FF"/>
                </a:solidFill>
                <a:latin typeface="Courier"/>
                <a:cs typeface="Courier"/>
              </a:rPr>
              <a:t>)</a:t>
            </a:r>
          </a:p>
          <a:p>
            <a:pPr>
              <a:buNone/>
            </a:pPr>
            <a:r>
              <a:rPr lang="ro-RO" sz="1800" b="1" dirty="0">
                <a:solidFill>
                  <a:srgbClr val="000090"/>
                </a:solidFill>
                <a:latin typeface="Courier"/>
                <a:cs typeface="Courier"/>
              </a:rPr>
              <a:t>print("Radius of circle", radius)</a:t>
            </a:r>
            <a:endParaRPr lang="en-US" sz="1800" b="1" dirty="0">
              <a:solidFill>
                <a:srgbClr val="000090"/>
              </a:solidFill>
              <a:latin typeface="Courier"/>
              <a:cs typeface="Courier"/>
            </a:endParaRPr>
          </a:p>
        </p:txBody>
      </p:sp>
      <p:sp>
        <p:nvSpPr>
          <p:cNvPr id="9" name="TextBox 8"/>
          <p:cNvSpPr txBox="1"/>
          <p:nvPr/>
        </p:nvSpPr>
        <p:spPr>
          <a:xfrm>
            <a:off x="3733800" y="5105400"/>
            <a:ext cx="54102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Radius of circle 8.399985266079987</a:t>
            </a:r>
          </a:p>
        </p:txBody>
      </p:sp>
    </p:spTree>
    <p:extLst>
      <p:ext uri="{BB962C8B-B14F-4D97-AF65-F5344CB8AC3E}">
        <p14:creationId xmlns:p14="http://schemas.microsoft.com/office/powerpoint/2010/main" val="34495936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11810</TotalTime>
  <Words>2212</Words>
  <Application>Microsoft Macintosh PowerPoint</Application>
  <PresentationFormat>On-screen Show (4:3)</PresentationFormat>
  <Paragraphs>398</Paragraphs>
  <Slides>20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Courier</vt:lpstr>
      <vt:lpstr>Lucida Grande</vt:lpstr>
      <vt:lpstr>Wingdings</vt:lpstr>
      <vt:lpstr>Wingdings 3</vt:lpstr>
      <vt:lpstr>Composite</vt:lpstr>
      <vt:lpstr>  </vt:lpstr>
      <vt:lpstr>Learning outcomes</vt:lpstr>
      <vt:lpstr>Recap</vt:lpstr>
      <vt:lpstr>Literals, variables and expressions</vt:lpstr>
      <vt:lpstr>Docstrings</vt:lpstr>
      <vt:lpstr>Skeleton of a Python program</vt:lpstr>
      <vt:lpstr>Comments</vt:lpstr>
      <vt:lpstr>Use self documenting code</vt:lpstr>
      <vt:lpstr>Python libraries</vt:lpstr>
      <vt:lpstr>www.python.org</vt:lpstr>
      <vt:lpstr>Expressions – order of operations</vt:lpstr>
      <vt:lpstr>More arithmetic operators</vt:lpstr>
      <vt:lpstr>Arithmetic operators with different numeric types</vt:lpstr>
      <vt:lpstr>Exercise</vt:lpstr>
      <vt:lpstr>Exercise</vt:lpstr>
      <vt:lpstr> </vt:lpstr>
      <vt:lpstr> </vt:lpstr>
      <vt:lpstr>Exercise</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388</cp:revision>
  <cp:lastPrinted>2019-01-08T01:33:53Z</cp:lastPrinted>
  <dcterms:created xsi:type="dcterms:W3CDTF">2006-08-16T00:00:00Z</dcterms:created>
  <dcterms:modified xsi:type="dcterms:W3CDTF">2020-04-21T22:10:18Z</dcterms:modified>
</cp:coreProperties>
</file>