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handoutMasterIdLst>
    <p:handoutMasterId r:id="rId21"/>
  </p:handoutMasterIdLst>
  <p:sldIdLst>
    <p:sldId id="256" r:id="rId2"/>
    <p:sldId id="257" r:id="rId3"/>
    <p:sldId id="291" r:id="rId4"/>
    <p:sldId id="356" r:id="rId5"/>
    <p:sldId id="335" r:id="rId6"/>
    <p:sldId id="345" r:id="rId7"/>
    <p:sldId id="343" r:id="rId8"/>
    <p:sldId id="347" r:id="rId9"/>
    <p:sldId id="348" r:id="rId10"/>
    <p:sldId id="349" r:id="rId11"/>
    <p:sldId id="350" r:id="rId12"/>
    <p:sldId id="351" r:id="rId13"/>
    <p:sldId id="355" r:id="rId14"/>
    <p:sldId id="353" r:id="rId15"/>
    <p:sldId id="352" r:id="rId16"/>
    <p:sldId id="354" r:id="rId17"/>
    <p:sldId id="310" r:id="rId18"/>
    <p:sldId id="322"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32FF"/>
    <a:srgbClr val="BF6CCE"/>
    <a:srgbClr val="FF00FF"/>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5" autoAdjust="0"/>
    <p:restoredTop sz="89680" autoAdjust="0"/>
  </p:normalViewPr>
  <p:slideViewPr>
    <p:cSldViewPr>
      <p:cViewPr varScale="1">
        <p:scale>
          <a:sx n="112" d="100"/>
          <a:sy n="112" d="100"/>
        </p:scale>
        <p:origin x="181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DCF445C4-1BF1-3046-814B-E14AD66B709E}" type="datetime1">
              <a:rPr lang="en-NZ" smtClean="0"/>
              <a:t>8/01/20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057100BB-CD66-0244-A53C-FDB68F581F4B}" type="datetime1">
              <a:rPr lang="en-NZ" smtClean="0"/>
              <a:t>8/01/20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print(round(23, 3)) gives 23</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print(round(23, 3)) gives 23</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If the number which is rounded before a 5 is even then round floors the number and if the number which is rounded before</a:t>
            </a:r>
            <a:r>
              <a:rPr lang="en-NZ" baseline="0" dirty="0"/>
              <a:t> a 5 is odd then the number rounds as expected.</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Try 12000, 20000, 54000</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inc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Princ</a:t>
            </a:r>
            <a:r>
              <a:rPr lang="en-US" sz="1200" kern="1200" dirty="0">
                <a:solidFill>
                  <a:schemeClr val="tx1"/>
                </a:solidFill>
                <a:latin typeface="+mn-lt"/>
                <a:ea typeface="+mn-ea"/>
                <a:cs typeface="+mn-cs"/>
              </a:rPr>
              <a:t> e Charming  </a:t>
            </a:r>
            <a:r>
              <a:rPr lang="en-US" sz="1200" kern="1200" dirty="0" err="1">
                <a:solidFill>
                  <a:schemeClr val="tx1"/>
                </a:solidFill>
                <a:latin typeface="+mn-lt"/>
                <a:ea typeface="+mn-ea"/>
                <a:cs typeface="+mn-cs"/>
              </a:rPr>
              <a:t>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im</a:t>
            </a:r>
            <a:r>
              <a:rPr lang="en-US" sz="1200" kern="1200" dirty="0">
                <a:solidFill>
                  <a:schemeClr val="tx1"/>
                </a:solidFill>
                <a:latin typeface="+mn-lt"/>
                <a:ea typeface="+mn-ea"/>
                <a:cs typeface="+mn-cs"/>
              </a:rPr>
              <a:t> g</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1200" kern="1200" dirty="0">
                <a:solidFill>
                  <a:schemeClr val="tx1"/>
                </a:solidFill>
                <a:effectLst/>
                <a:latin typeface="+mn-lt"/>
                <a:ea typeface="+mn-ea"/>
                <a:cs typeface="+mn-cs"/>
              </a:rPr>
              <a:t>ABCDEFGHIJKLMNOPQRSTUVWXYZ</a:t>
            </a:r>
          </a:p>
          <a:p>
            <a:r>
              <a:rPr lang="en-NZ" sz="1200" kern="1200" dirty="0">
                <a:solidFill>
                  <a:schemeClr val="tx1"/>
                </a:solidFill>
                <a:effectLst/>
                <a:latin typeface="+mn-lt"/>
                <a:ea typeface="+mn-ea"/>
                <a:cs typeface="+mn-cs"/>
              </a:rPr>
              <a:t>1. ACEG</a:t>
            </a:r>
          </a:p>
          <a:p>
            <a:r>
              <a:rPr lang="en-NZ" sz="1200" kern="1200" dirty="0">
                <a:solidFill>
                  <a:schemeClr val="tx1"/>
                </a:solidFill>
                <a:effectLst/>
                <a:latin typeface="+mn-lt"/>
                <a:ea typeface="+mn-ea"/>
                <a:cs typeface="+mn-cs"/>
              </a:rPr>
              <a:t>2. BGL</a:t>
            </a:r>
          </a:p>
          <a:p>
            <a:r>
              <a:rPr lang="en-NZ" sz="1200" kern="1200" dirty="0">
                <a:solidFill>
                  <a:schemeClr val="tx1"/>
                </a:solidFill>
                <a:effectLst/>
                <a:latin typeface="+mn-lt"/>
                <a:ea typeface="+mn-ea"/>
                <a:cs typeface="+mn-cs"/>
              </a:rPr>
              <a:t>3. DJPV</a:t>
            </a:r>
          </a:p>
          <a:p>
            <a:r>
              <a:rPr lang="en-NZ" sz="1200" kern="1200" dirty="0">
                <a:solidFill>
                  <a:schemeClr val="tx1"/>
                </a:solidFill>
                <a:effectLst/>
                <a:latin typeface="+mn-lt"/>
                <a:ea typeface="+mn-ea"/>
                <a:cs typeface="+mn-cs"/>
              </a:rPr>
              <a:t>4. ADGJ</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95393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839200" cy="5410200"/>
          </a:xfrm>
          <a:prstGeom prst="rect">
            <a:avLst/>
          </a:prstGeom>
        </p:spPr>
        <p:txBody>
          <a:bodyPr/>
          <a:lstStyle>
            <a:lvl1pPr marL="0" indent="0">
              <a:buFontTx/>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 </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8" name="Footer Placeholder 4"/>
          <p:cNvSpPr>
            <a:spLocks noGrp="1"/>
          </p:cNvSpPr>
          <p:nvPr>
            <p:ph type="ftr" sz="quarter" idx="3"/>
          </p:nvPr>
        </p:nvSpPr>
        <p:spPr>
          <a:xfrm>
            <a:off x="5257800" y="-76200"/>
            <a:ext cx="3657600" cy="381000"/>
          </a:xfrm>
          <a:prstGeom prst="rect">
            <a:avLst/>
          </a:prstGeom>
          <a:ln>
            <a:noFill/>
          </a:ln>
        </p:spPr>
        <p:txBody>
          <a:bodyPr vert="horz" lIns="91440" tIns="45720" rIns="91440" bIns="45720" rtlCol="0" anchor="ctr"/>
          <a:lstStyle>
            <a:lvl1pPr algn="ctr">
              <a:defRPr sz="800">
                <a:solidFill>
                  <a:srgbClr val="000090"/>
                </a:solidFill>
              </a:defRPr>
            </a:lvl1pPr>
          </a:lstStyle>
          <a:p>
            <a:r>
              <a:rPr lang="en-US" dirty="0" err="1"/>
              <a:t>CompSci</a:t>
            </a:r>
            <a:r>
              <a:rPr lang="en-US" dirty="0"/>
              <a:t> 101 - Principles of Programming </a:t>
            </a:r>
          </a:p>
        </p:txBody>
      </p:sp>
      <p:sp>
        <p:nvSpPr>
          <p:cNvPr id="6" name="Slide Number Placeholder 3"/>
          <p:cNvSpPr>
            <a:spLocks noGrp="1"/>
          </p:cNvSpPr>
          <p:nvPr>
            <p:ph type="sldNum" sz="quarter" idx="4"/>
          </p:nvPr>
        </p:nvSpPr>
        <p:spPr>
          <a:xfrm>
            <a:off x="8610600" y="-76200"/>
            <a:ext cx="514879" cy="355600"/>
          </a:xfrm>
          <a:prstGeom prst="rect">
            <a:avLst/>
          </a:prstGeom>
        </p:spPr>
        <p:txBody>
          <a:bodyPr vert="horz" lIns="91440" tIns="45720" rIns="91440" bIns="45720" rtlCol="0" anchor="ctr"/>
          <a:lstStyle>
            <a:lvl1pPr algn="r">
              <a:defRPr sz="1000">
                <a:solidFill>
                  <a:srgbClr val="000090"/>
                </a:solidFill>
              </a:defRPr>
            </a:lvl1pPr>
          </a:lstStyle>
          <a:p>
            <a:fld id="{8F768C05-9573-B549-ACCB-C25402529CB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324100" y="3581400"/>
            <a:ext cx="3962400" cy="2133600"/>
          </a:xfrm>
          <a:prstGeom prst="rect">
            <a:avLst/>
          </a:prstGeom>
        </p:spPr>
        <p:txBody>
          <a:bodyPr/>
          <a:lstStyle/>
          <a:p>
            <a:pPr marL="0" indent="0" algn="ctr">
              <a:buNone/>
            </a:pPr>
            <a:r>
              <a:rPr lang="en-NZ" dirty="0">
                <a:solidFill>
                  <a:srgbClr val="000090"/>
                </a:solidFill>
              </a:rPr>
              <a:t>Lecture 5 – </a:t>
            </a:r>
            <a:r>
              <a:rPr lang="en-AU" dirty="0">
                <a:solidFill>
                  <a:srgbClr val="000090"/>
                </a:solidFill>
              </a:rPr>
              <a:t>Manipulating strings, string methods, dot notation</a:t>
            </a:r>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5" name="Title 4"/>
          <p:cNvSpPr>
            <a:spLocks noGrp="1"/>
          </p:cNvSpPr>
          <p:nvPr>
            <p:ph type="title" idx="4294967295"/>
          </p:nvPr>
        </p:nvSpPr>
        <p:spPr>
          <a:xfrm>
            <a:off x="2438400" y="990600"/>
            <a:ext cx="3962400" cy="2133600"/>
          </a:xfrm>
          <a:prstGeom prst="rect">
            <a:avLst/>
          </a:prstGeom>
        </p:spPr>
        <p:txBody>
          <a:bodyPr/>
          <a:lstStyle/>
          <a:p>
            <a:r>
              <a:rPr lang="en-US" dirty="0"/>
              <a:t> </a:t>
            </a:r>
          </a:p>
        </p:txBody>
      </p:sp>
      <p:sp>
        <p:nvSpPr>
          <p:cNvPr id="6"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7" name="Title 2"/>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057400"/>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txBox="1">
            <a:spLocks/>
          </p:cNvSpPr>
          <p:nvPr/>
        </p:nvSpPr>
        <p:spPr>
          <a:xfrm>
            <a:off x="2209800" y="9906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0" y="685800"/>
            <a:ext cx="9144000" cy="5334000"/>
          </a:xfrm>
        </p:spPr>
        <p:txBody>
          <a:bodyPr>
            <a:normAutofit/>
          </a:bodyPr>
          <a:lstStyle/>
          <a:p>
            <a:r>
              <a:rPr lang="en-US" dirty="0"/>
              <a:t>Complete the following program so that it prints the initial from the first name followed by a full stop, a space and followed by the surname.  Assume the full name is always two names separated by a </a:t>
            </a:r>
            <a:r>
              <a:rPr lang="en-US"/>
              <a:t>single space. </a:t>
            </a:r>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10</a:t>
            </a:fld>
            <a:endParaRPr lang="en-US" dirty="0"/>
          </a:p>
        </p:txBody>
      </p:sp>
      <p:sp>
        <p:nvSpPr>
          <p:cNvPr id="9" name="TextBox 8"/>
          <p:cNvSpPr txBox="1"/>
          <p:nvPr/>
        </p:nvSpPr>
        <p:spPr>
          <a:xfrm>
            <a:off x="381000" y="5791200"/>
            <a:ext cx="8001000" cy="400110"/>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latin typeface="Courier"/>
                <a:cs typeface="Courier"/>
              </a:rPr>
              <a:t>W. Auden</a:t>
            </a:r>
          </a:p>
        </p:txBody>
      </p:sp>
      <p:sp>
        <p:nvSpPr>
          <p:cNvPr id="10" name="Text Box 9"/>
          <p:cNvSpPr txBox="1">
            <a:spLocks noChangeArrowheads="1"/>
          </p:cNvSpPr>
          <p:nvPr/>
        </p:nvSpPr>
        <p:spPr bwMode="auto">
          <a:xfrm>
            <a:off x="381000" y="2057400"/>
            <a:ext cx="8001000" cy="355482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err="1">
                <a:solidFill>
                  <a:srgbClr val="000090"/>
                </a:solidFill>
                <a:latin typeface="Courier"/>
                <a:cs typeface="Courier"/>
              </a:rPr>
              <a:t>full_name</a:t>
            </a:r>
            <a:r>
              <a:rPr lang="en-AU" sz="1800" b="1" dirty="0">
                <a:solidFill>
                  <a:srgbClr val="000090"/>
                </a:solidFill>
                <a:latin typeface="Courier"/>
                <a:cs typeface="Courier"/>
              </a:rPr>
              <a:t> = "</a:t>
            </a:r>
            <a:r>
              <a:rPr lang="en-AU" sz="1800" b="1" dirty="0" err="1">
                <a:solidFill>
                  <a:srgbClr val="000090"/>
                </a:solidFill>
                <a:latin typeface="Courier"/>
                <a:cs typeface="Courier"/>
              </a:rPr>
              <a:t>Wystan</a:t>
            </a:r>
            <a:r>
              <a:rPr lang="en-AU" sz="1800" b="1" dirty="0">
                <a:solidFill>
                  <a:srgbClr val="000090"/>
                </a:solidFill>
                <a:latin typeface="Courier"/>
                <a:cs typeface="Courier"/>
              </a:rPr>
              <a:t> Auden"</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err="1">
                <a:solidFill>
                  <a:srgbClr val="000090"/>
                </a:solidFill>
                <a:latin typeface="Courier"/>
                <a:cs typeface="Courier"/>
              </a:rPr>
              <a:t>initialled_name</a:t>
            </a:r>
            <a:r>
              <a:rPr lang="en-AU" sz="1800" b="1" dirty="0">
                <a:solidFill>
                  <a:srgbClr val="000090"/>
                </a:solidFill>
                <a:latin typeface="Courier"/>
                <a:cs typeface="Courier"/>
              </a:rPr>
              <a:t> = </a:t>
            </a:r>
            <a:r>
              <a:rPr lang="en-AU" sz="1800" b="1" dirty="0" err="1">
                <a:solidFill>
                  <a:srgbClr val="000090"/>
                </a:solidFill>
                <a:latin typeface="Courier"/>
                <a:cs typeface="Courier"/>
              </a:rPr>
              <a:t>first_letter</a:t>
            </a:r>
            <a:r>
              <a:rPr lang="en-AU" sz="1800" b="1" dirty="0">
                <a:solidFill>
                  <a:srgbClr val="000090"/>
                </a:solidFill>
                <a:latin typeface="Courier"/>
                <a:cs typeface="Courier"/>
              </a:rPr>
              <a:t> + ". " + </a:t>
            </a:r>
            <a:r>
              <a:rPr lang="en-AU" sz="1800" b="1" dirty="0" err="1">
                <a:solidFill>
                  <a:srgbClr val="000090"/>
                </a:solidFill>
                <a:latin typeface="Courier"/>
                <a:cs typeface="Courier"/>
              </a:rPr>
              <a:t>last_name</a:t>
            </a: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initialled_name</a:t>
            </a:r>
            <a:r>
              <a:rPr lang="en-AU"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12" name="TextBox 11"/>
          <p:cNvSpPr txBox="1"/>
          <p:nvPr/>
        </p:nvSpPr>
        <p:spPr>
          <a:xfrm>
            <a:off x="228600" y="6494046"/>
            <a:ext cx="80010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Funeral Blues: Stop all the clocks, cut off the telephone/ Prevent the dog from barking …</a:t>
            </a:r>
          </a:p>
        </p:txBody>
      </p:sp>
    </p:spTree>
    <p:extLst>
      <p:ext uri="{BB962C8B-B14F-4D97-AF65-F5344CB8AC3E}">
        <p14:creationId xmlns:p14="http://schemas.microsoft.com/office/powerpoint/2010/main" val="360594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Python inbuilt functions</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b="1" dirty="0">
                <a:solidFill>
                  <a:srgbClr val="FF00FF"/>
                </a:solidFill>
              </a:rPr>
              <a:t>min() </a:t>
            </a:r>
            <a:r>
              <a:rPr lang="en-US" dirty="0"/>
              <a:t>is an</a:t>
            </a:r>
            <a:r>
              <a:rPr lang="en-US" b="1" dirty="0"/>
              <a:t> </a:t>
            </a:r>
            <a:r>
              <a:rPr lang="en-US" b="1" dirty="0">
                <a:solidFill>
                  <a:srgbClr val="0000FF"/>
                </a:solidFill>
              </a:rPr>
              <a:t>inbuilt function </a:t>
            </a:r>
            <a:r>
              <a:rPr lang="en-US" dirty="0"/>
              <a:t>which can be used to find the smallest number from a comma separated set of numbers and </a:t>
            </a:r>
            <a:r>
              <a:rPr lang="en-US" b="1" dirty="0">
                <a:solidFill>
                  <a:srgbClr val="FF00FF"/>
                </a:solidFill>
              </a:rPr>
              <a:t>max() </a:t>
            </a:r>
            <a:r>
              <a:rPr lang="en-US" dirty="0"/>
              <a:t>is the </a:t>
            </a:r>
            <a:r>
              <a:rPr lang="en-US" b="1" dirty="0">
                <a:solidFill>
                  <a:srgbClr val="0000FF"/>
                </a:solidFill>
              </a:rPr>
              <a:t>inbuilt function </a:t>
            </a:r>
            <a:r>
              <a:rPr lang="en-US" dirty="0"/>
              <a:t>which can be used to find the largest number from a comma separated set of numbers, e.g.,</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11</a:t>
            </a:fld>
            <a:endParaRPr lang="en-US" dirty="0"/>
          </a:p>
        </p:txBody>
      </p:sp>
      <p:sp>
        <p:nvSpPr>
          <p:cNvPr id="8" name="Text Box 9"/>
          <p:cNvSpPr txBox="1">
            <a:spLocks noChangeArrowheads="1"/>
          </p:cNvSpPr>
          <p:nvPr/>
        </p:nvSpPr>
        <p:spPr bwMode="auto">
          <a:xfrm>
            <a:off x="381000" y="2286000"/>
            <a:ext cx="7391400" cy="44627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num1 = 32</a:t>
            </a:r>
          </a:p>
          <a:p>
            <a:pPr>
              <a:buNone/>
            </a:pPr>
            <a:r>
              <a:rPr lang="en-US" sz="1800" b="1" dirty="0">
                <a:solidFill>
                  <a:srgbClr val="000090"/>
                </a:solidFill>
                <a:latin typeface="Courier"/>
                <a:cs typeface="Courier"/>
              </a:rPr>
              <a:t>num2 = 16</a:t>
            </a:r>
          </a:p>
          <a:p>
            <a:pPr>
              <a:buNone/>
            </a:pPr>
            <a:r>
              <a:rPr lang="en-US" sz="1800" b="1" dirty="0">
                <a:solidFill>
                  <a:srgbClr val="000090"/>
                </a:solidFill>
                <a:latin typeface="Courier"/>
                <a:cs typeface="Courier"/>
              </a:rPr>
              <a:t>smallest = </a:t>
            </a:r>
            <a:r>
              <a:rPr lang="en-US" sz="2000" b="1" dirty="0">
                <a:solidFill>
                  <a:srgbClr val="FF00FF"/>
                </a:solidFill>
                <a:latin typeface="Courier"/>
                <a:cs typeface="Courier"/>
              </a:rPr>
              <a:t>min(</a:t>
            </a:r>
            <a:r>
              <a:rPr lang="en-US" sz="1800" b="1" dirty="0">
                <a:solidFill>
                  <a:srgbClr val="000090"/>
                </a:solidFill>
                <a:latin typeface="Courier"/>
                <a:cs typeface="Courier"/>
              </a:rPr>
              <a:t>num1, num2</a:t>
            </a:r>
            <a:r>
              <a:rPr lang="en-US" sz="2000" b="1" dirty="0">
                <a:solidFill>
                  <a:srgbClr val="FF00FF"/>
                </a:solidFill>
                <a:latin typeface="Courier"/>
                <a:cs typeface="Courier"/>
              </a:rPr>
              <a:t>)</a:t>
            </a:r>
          </a:p>
          <a:p>
            <a:pPr>
              <a:buNone/>
            </a:pPr>
            <a:r>
              <a:rPr lang="en-US" sz="1800" b="1" dirty="0">
                <a:solidFill>
                  <a:srgbClr val="000090"/>
                </a:solidFill>
                <a:latin typeface="Courier"/>
                <a:cs typeface="Courier"/>
              </a:rPr>
              <a:t>print(smallest)</a:t>
            </a:r>
          </a:p>
          <a:p>
            <a:pPr>
              <a:buNone/>
            </a:pPr>
            <a:endParaRPr lang="en-US" sz="900" b="1" dirty="0">
              <a:solidFill>
                <a:srgbClr val="000090"/>
              </a:solidFill>
              <a:latin typeface="Courier"/>
              <a:cs typeface="Courier"/>
            </a:endParaRPr>
          </a:p>
          <a:p>
            <a:pPr>
              <a:buNone/>
            </a:pPr>
            <a:r>
              <a:rPr lang="en-US" sz="1800" b="1" dirty="0">
                <a:solidFill>
                  <a:srgbClr val="000090"/>
                </a:solidFill>
                <a:latin typeface="Courier"/>
                <a:cs typeface="Courier"/>
              </a:rPr>
              <a:t>smallest = </a:t>
            </a:r>
            <a:r>
              <a:rPr lang="en-US" sz="2000" b="1" dirty="0">
                <a:solidFill>
                  <a:srgbClr val="FF00FF"/>
                </a:solidFill>
                <a:latin typeface="Courier"/>
                <a:cs typeface="Courier"/>
              </a:rPr>
              <a:t>min(</a:t>
            </a:r>
            <a:r>
              <a:rPr lang="en-US" sz="1800" b="1" dirty="0">
                <a:solidFill>
                  <a:srgbClr val="000090"/>
                </a:solidFill>
                <a:latin typeface="Courier"/>
                <a:cs typeface="Courier"/>
              </a:rPr>
              <a:t>32.7, 56.4, 3, -1.1, 56.99, -1.2</a:t>
            </a:r>
            <a:r>
              <a:rPr lang="en-US" sz="2000" b="1" dirty="0">
                <a:solidFill>
                  <a:srgbClr val="FF00FF"/>
                </a:solidFill>
                <a:latin typeface="Courier"/>
                <a:cs typeface="Courier"/>
              </a:rPr>
              <a:t>)</a:t>
            </a:r>
          </a:p>
          <a:p>
            <a:pPr>
              <a:buNone/>
            </a:pPr>
            <a:r>
              <a:rPr lang="en-US" sz="1800" b="1" dirty="0">
                <a:solidFill>
                  <a:srgbClr val="000090"/>
                </a:solidFill>
                <a:latin typeface="Courier"/>
                <a:cs typeface="Courier"/>
              </a:rPr>
              <a:t>print(smallest)</a:t>
            </a:r>
          </a:p>
          <a:p>
            <a:pPr>
              <a:buNone/>
            </a:pPr>
            <a:endParaRPr lang="en-US" sz="900" b="1" dirty="0">
              <a:solidFill>
                <a:srgbClr val="000090"/>
              </a:solidFill>
              <a:latin typeface="Courier"/>
              <a:cs typeface="Courier"/>
            </a:endParaRPr>
          </a:p>
          <a:p>
            <a:pPr>
              <a:buNone/>
            </a:pPr>
            <a:r>
              <a:rPr lang="en-US" sz="1800" b="1" dirty="0">
                <a:solidFill>
                  <a:srgbClr val="000090"/>
                </a:solidFill>
                <a:latin typeface="Courier"/>
                <a:cs typeface="Courier"/>
              </a:rPr>
              <a:t>largest = </a:t>
            </a:r>
            <a:r>
              <a:rPr lang="en-US" sz="2000" b="1" dirty="0">
                <a:solidFill>
                  <a:srgbClr val="FF00FF"/>
                </a:solidFill>
                <a:latin typeface="Courier"/>
                <a:cs typeface="Courier"/>
              </a:rPr>
              <a:t>max(</a:t>
            </a:r>
            <a:r>
              <a:rPr lang="en-US" sz="1800" b="1" dirty="0">
                <a:solidFill>
                  <a:srgbClr val="000090"/>
                </a:solidFill>
                <a:latin typeface="Courier"/>
                <a:cs typeface="Courier"/>
              </a:rPr>
              <a:t>num1, num2</a:t>
            </a:r>
            <a:r>
              <a:rPr lang="en-US" sz="2000" b="1" dirty="0">
                <a:solidFill>
                  <a:srgbClr val="FF00FF"/>
                </a:solidFill>
                <a:latin typeface="Courier"/>
                <a:cs typeface="Courier"/>
              </a:rPr>
              <a:t>)</a:t>
            </a:r>
          </a:p>
          <a:p>
            <a:pPr>
              <a:buNone/>
            </a:pPr>
            <a:r>
              <a:rPr lang="en-US" sz="1800" b="1" dirty="0">
                <a:solidFill>
                  <a:srgbClr val="000090"/>
                </a:solidFill>
                <a:latin typeface="Courier"/>
                <a:cs typeface="Courier"/>
              </a:rPr>
              <a:t>print(largest)</a:t>
            </a:r>
          </a:p>
          <a:p>
            <a:pPr>
              <a:buNone/>
            </a:pPr>
            <a:endParaRPr lang="en-US" sz="800" b="1" dirty="0">
              <a:solidFill>
                <a:srgbClr val="000090"/>
              </a:solidFill>
              <a:latin typeface="Courier"/>
              <a:cs typeface="Courier"/>
            </a:endParaRPr>
          </a:p>
          <a:p>
            <a:pPr>
              <a:buNone/>
            </a:pPr>
            <a:r>
              <a:rPr lang="en-US" sz="1800" b="1" dirty="0">
                <a:solidFill>
                  <a:srgbClr val="000090"/>
                </a:solidFill>
                <a:latin typeface="Courier"/>
                <a:cs typeface="Courier"/>
              </a:rPr>
              <a:t>largest = </a:t>
            </a:r>
            <a:r>
              <a:rPr lang="en-US" sz="2000" b="1" dirty="0">
                <a:solidFill>
                  <a:srgbClr val="FF00FF"/>
                </a:solidFill>
                <a:latin typeface="Courier"/>
                <a:cs typeface="Courier"/>
              </a:rPr>
              <a:t>max(</a:t>
            </a:r>
            <a:r>
              <a:rPr lang="en-US" sz="1800" b="1" dirty="0">
                <a:solidFill>
                  <a:srgbClr val="000090"/>
                </a:solidFill>
                <a:latin typeface="Courier"/>
                <a:cs typeface="Courier"/>
              </a:rPr>
              <a:t>32.7, 56.4, 3, -1.1, 56.99, -1.2</a:t>
            </a:r>
            <a:r>
              <a:rPr lang="en-US" sz="2000" b="1" dirty="0">
                <a:solidFill>
                  <a:srgbClr val="FF00FF"/>
                </a:solidFill>
                <a:latin typeface="Courier"/>
                <a:cs typeface="Courier"/>
              </a:rPr>
              <a:t>)</a:t>
            </a:r>
          </a:p>
          <a:p>
            <a:pPr>
              <a:buNone/>
            </a:pPr>
            <a:r>
              <a:rPr lang="en-US" sz="1800" b="1" dirty="0">
                <a:solidFill>
                  <a:srgbClr val="000090"/>
                </a:solidFill>
                <a:latin typeface="Courier"/>
                <a:cs typeface="Courier"/>
              </a:rPr>
              <a:t>print(largest)</a:t>
            </a:r>
            <a:endParaRPr lang="en-NZ" sz="1800" b="1" dirty="0">
              <a:solidFill>
                <a:srgbClr val="000090"/>
              </a:solidFill>
              <a:latin typeface="Courier"/>
              <a:cs typeface="Courier"/>
            </a:endParaRPr>
          </a:p>
        </p:txBody>
      </p:sp>
      <p:sp>
        <p:nvSpPr>
          <p:cNvPr id="9" name="TextBox 8"/>
          <p:cNvSpPr txBox="1"/>
          <p:nvPr/>
        </p:nvSpPr>
        <p:spPr>
          <a:xfrm>
            <a:off x="7315200" y="5511745"/>
            <a:ext cx="1600200" cy="1340747"/>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16</a:t>
            </a:r>
          </a:p>
          <a:p>
            <a:r>
              <a:rPr lang="en-US" sz="2000" b="1" dirty="0">
                <a:solidFill>
                  <a:srgbClr val="000090"/>
                </a:solidFill>
                <a:latin typeface="Courier"/>
                <a:cs typeface="Courier"/>
              </a:rPr>
              <a:t>-1.2</a:t>
            </a:r>
          </a:p>
          <a:p>
            <a:r>
              <a:rPr lang="en-US" sz="2000" b="1" dirty="0">
                <a:solidFill>
                  <a:srgbClr val="000090"/>
                </a:solidFill>
                <a:latin typeface="Courier"/>
                <a:cs typeface="Courier"/>
              </a:rPr>
              <a:t>32</a:t>
            </a:r>
          </a:p>
          <a:p>
            <a:r>
              <a:rPr lang="en-US" sz="2000" b="1" dirty="0">
                <a:solidFill>
                  <a:srgbClr val="000090"/>
                </a:solidFill>
                <a:latin typeface="Courier"/>
                <a:cs typeface="Courier"/>
              </a:rPr>
              <a:t>56.99</a:t>
            </a:r>
          </a:p>
        </p:txBody>
      </p:sp>
    </p:spTree>
    <p:extLst>
      <p:ext uri="{BB962C8B-B14F-4D97-AF65-F5344CB8AC3E}">
        <p14:creationId xmlns:p14="http://schemas.microsoft.com/office/powerpoint/2010/main" val="34477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Python inbuilt functions</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The </a:t>
            </a:r>
            <a:r>
              <a:rPr lang="en-US" b="1" dirty="0">
                <a:solidFill>
                  <a:srgbClr val="0000FF"/>
                </a:solidFill>
              </a:rPr>
              <a:t>inbuilt function</a:t>
            </a:r>
            <a:r>
              <a:rPr lang="en-US" dirty="0"/>
              <a:t>, </a:t>
            </a:r>
            <a:r>
              <a:rPr lang="en-US" b="1" dirty="0">
                <a:solidFill>
                  <a:srgbClr val="FF00FF"/>
                </a:solidFill>
              </a:rPr>
              <a:t>round()</a:t>
            </a:r>
            <a:r>
              <a:rPr lang="en-US" dirty="0"/>
              <a:t>, is used to round numbers to the closest whole number (or rounded to a number of digits after the decimal point), e.g.,</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12</a:t>
            </a:fld>
            <a:endParaRPr lang="en-US" dirty="0"/>
          </a:p>
        </p:txBody>
      </p:sp>
      <p:sp>
        <p:nvSpPr>
          <p:cNvPr id="9" name="Text Box 9"/>
          <p:cNvSpPr txBox="1">
            <a:spLocks noChangeArrowheads="1"/>
          </p:cNvSpPr>
          <p:nvPr/>
        </p:nvSpPr>
        <p:spPr bwMode="auto">
          <a:xfrm>
            <a:off x="457200" y="1981200"/>
            <a:ext cx="7391400" cy="426270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000" b="1" dirty="0">
                <a:solidFill>
                  <a:srgbClr val="000090"/>
                </a:solidFill>
                <a:latin typeface="Courier"/>
                <a:cs typeface="Courier"/>
              </a:rPr>
              <a:t>num1 = 32.657123</a:t>
            </a:r>
          </a:p>
          <a:p>
            <a:pPr>
              <a:buNone/>
            </a:pPr>
            <a:r>
              <a:rPr lang="en-US" sz="2000" b="1" dirty="0">
                <a:solidFill>
                  <a:srgbClr val="000090"/>
                </a:solidFill>
                <a:latin typeface="Courier"/>
                <a:cs typeface="Courier"/>
              </a:rPr>
              <a:t>num2 = 16.48926</a:t>
            </a:r>
          </a:p>
          <a:p>
            <a:pPr>
              <a:buNone/>
            </a:pPr>
            <a:r>
              <a:rPr lang="en-US" sz="2000" b="1" dirty="0">
                <a:solidFill>
                  <a:srgbClr val="000090"/>
                </a:solidFill>
                <a:latin typeface="Courier"/>
                <a:cs typeface="Courier"/>
              </a:rPr>
              <a:t>num3 = -16.48926</a:t>
            </a:r>
          </a:p>
          <a:p>
            <a:pPr>
              <a:buNone/>
            </a:pPr>
            <a:endParaRPr lang="en-US" sz="800" b="1" dirty="0">
              <a:solidFill>
                <a:srgbClr val="000090"/>
              </a:solidFill>
              <a:latin typeface="Courier"/>
              <a:cs typeface="Courier"/>
            </a:endParaRP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num1</a:t>
            </a:r>
            <a:r>
              <a:rPr lang="en-US" sz="2000" b="1" dirty="0">
                <a:solidFill>
                  <a:srgbClr val="FF00FF"/>
                </a:solidFill>
                <a:latin typeface="Courier"/>
                <a:cs typeface="Courier"/>
              </a:rPr>
              <a:t>)</a:t>
            </a:r>
            <a:r>
              <a:rPr lang="en-US" sz="2000" b="1" dirty="0">
                <a:solidFill>
                  <a:srgbClr val="000090"/>
                </a:solidFill>
                <a:latin typeface="Courier"/>
                <a:cs typeface="Courier"/>
              </a:rPr>
              <a:t>)</a:t>
            </a: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num2</a:t>
            </a:r>
            <a:r>
              <a:rPr lang="en-US" sz="2000" b="1" dirty="0">
                <a:solidFill>
                  <a:srgbClr val="FF00FF"/>
                </a:solidFill>
                <a:latin typeface="Courier"/>
                <a:cs typeface="Courier"/>
              </a:rPr>
              <a:t>)</a:t>
            </a:r>
            <a:r>
              <a:rPr lang="en-US" sz="2000" b="1" dirty="0">
                <a:solidFill>
                  <a:srgbClr val="000090"/>
                </a:solidFill>
                <a:latin typeface="Courier"/>
                <a:cs typeface="Courier"/>
              </a:rPr>
              <a:t>)</a:t>
            </a: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num3</a:t>
            </a:r>
            <a:r>
              <a:rPr lang="en-US" sz="2000" b="1" dirty="0">
                <a:solidFill>
                  <a:srgbClr val="FF00FF"/>
                </a:solidFill>
                <a:latin typeface="Courier"/>
                <a:cs typeface="Courier"/>
              </a:rPr>
              <a:t>)</a:t>
            </a:r>
            <a:r>
              <a:rPr lang="en-US" sz="2000" b="1" dirty="0">
                <a:solidFill>
                  <a:srgbClr val="000090"/>
                </a:solidFill>
                <a:latin typeface="Courier"/>
                <a:cs typeface="Courier"/>
              </a:rPr>
              <a:t>)</a:t>
            </a:r>
          </a:p>
          <a:p>
            <a:pPr>
              <a:buNone/>
            </a:pPr>
            <a:r>
              <a:rPr lang="en-US" sz="2000" b="1" dirty="0">
                <a:solidFill>
                  <a:srgbClr val="000090"/>
                </a:solidFill>
                <a:latin typeface="Courier"/>
                <a:cs typeface="Courier"/>
              </a:rPr>
              <a:t>print()</a:t>
            </a:r>
          </a:p>
          <a:p>
            <a:pPr>
              <a:buNone/>
            </a:pPr>
            <a:endParaRPr lang="en-US" sz="800" b="1" dirty="0">
              <a:solidFill>
                <a:srgbClr val="000090"/>
              </a:solidFill>
              <a:latin typeface="Courier"/>
              <a:cs typeface="Courier"/>
            </a:endParaRP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num1, 2</a:t>
            </a:r>
            <a:r>
              <a:rPr lang="en-US" sz="2000" b="1" dirty="0">
                <a:solidFill>
                  <a:srgbClr val="FF00FF"/>
                </a:solidFill>
                <a:latin typeface="Courier"/>
                <a:cs typeface="Courier"/>
              </a:rPr>
              <a:t>)</a:t>
            </a:r>
            <a:r>
              <a:rPr lang="en-US" sz="2000" b="1" dirty="0">
                <a:solidFill>
                  <a:srgbClr val="000090"/>
                </a:solidFill>
                <a:latin typeface="Courier"/>
                <a:cs typeface="Courier"/>
              </a:rPr>
              <a:t>)</a:t>
            </a: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num2, 3</a:t>
            </a:r>
            <a:r>
              <a:rPr lang="en-US" sz="2000" b="1" dirty="0">
                <a:solidFill>
                  <a:srgbClr val="FF00FF"/>
                </a:solidFill>
                <a:latin typeface="Courier"/>
                <a:cs typeface="Courier"/>
              </a:rPr>
              <a:t>)</a:t>
            </a:r>
            <a:r>
              <a:rPr lang="en-US" sz="2000" b="1" dirty="0">
                <a:solidFill>
                  <a:srgbClr val="000090"/>
                </a:solidFill>
                <a:latin typeface="Courier"/>
                <a:cs typeface="Courier"/>
              </a:rPr>
              <a:t>)</a:t>
            </a: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num3, 4</a:t>
            </a:r>
            <a:r>
              <a:rPr lang="en-US" sz="2000" b="1" dirty="0">
                <a:solidFill>
                  <a:srgbClr val="FF00FF"/>
                </a:solidFill>
                <a:latin typeface="Courier"/>
                <a:cs typeface="Courier"/>
              </a:rPr>
              <a:t>)</a:t>
            </a:r>
            <a:r>
              <a:rPr lang="en-US" sz="2000" b="1" dirty="0">
                <a:solidFill>
                  <a:srgbClr val="000090"/>
                </a:solidFill>
                <a:latin typeface="Courier"/>
                <a:cs typeface="Courier"/>
              </a:rPr>
              <a:t>)</a:t>
            </a:r>
            <a:endParaRPr lang="en-NZ" sz="2000" b="1" dirty="0">
              <a:solidFill>
                <a:srgbClr val="000090"/>
              </a:solidFill>
              <a:latin typeface="Courier"/>
              <a:cs typeface="Courier"/>
            </a:endParaRPr>
          </a:p>
        </p:txBody>
      </p:sp>
      <p:sp>
        <p:nvSpPr>
          <p:cNvPr id="10" name="TextBox 9"/>
          <p:cNvSpPr txBox="1"/>
          <p:nvPr/>
        </p:nvSpPr>
        <p:spPr>
          <a:xfrm>
            <a:off x="6858000" y="4230231"/>
            <a:ext cx="1828800" cy="2246769"/>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33</a:t>
            </a:r>
          </a:p>
          <a:p>
            <a:r>
              <a:rPr lang="en-US" sz="2000" b="1" dirty="0">
                <a:solidFill>
                  <a:srgbClr val="000090"/>
                </a:solidFill>
                <a:latin typeface="Courier"/>
                <a:cs typeface="Courier"/>
              </a:rPr>
              <a:t>16</a:t>
            </a:r>
          </a:p>
          <a:p>
            <a:r>
              <a:rPr lang="en-US" sz="2000" b="1" dirty="0">
                <a:solidFill>
                  <a:srgbClr val="000090"/>
                </a:solidFill>
                <a:latin typeface="Courier"/>
                <a:cs typeface="Courier"/>
              </a:rPr>
              <a:t>-16</a:t>
            </a:r>
          </a:p>
          <a:p>
            <a:endParaRPr lang="en-US" sz="2000" b="1" dirty="0">
              <a:solidFill>
                <a:srgbClr val="000090"/>
              </a:solidFill>
              <a:latin typeface="Courier"/>
              <a:cs typeface="Courier"/>
            </a:endParaRPr>
          </a:p>
          <a:p>
            <a:r>
              <a:rPr lang="en-US" sz="2000" b="1" dirty="0">
                <a:solidFill>
                  <a:srgbClr val="000090"/>
                </a:solidFill>
                <a:latin typeface="Courier"/>
                <a:cs typeface="Courier"/>
              </a:rPr>
              <a:t>32.66</a:t>
            </a:r>
          </a:p>
          <a:p>
            <a:r>
              <a:rPr lang="en-US" sz="2000" b="1" dirty="0">
                <a:solidFill>
                  <a:srgbClr val="000090"/>
                </a:solidFill>
                <a:latin typeface="Courier"/>
                <a:cs typeface="Courier"/>
              </a:rPr>
              <a:t>16.489</a:t>
            </a:r>
          </a:p>
          <a:p>
            <a:r>
              <a:rPr lang="en-US" sz="2000" b="1" dirty="0">
                <a:solidFill>
                  <a:srgbClr val="000090"/>
                </a:solidFill>
                <a:latin typeface="Courier"/>
                <a:cs typeface="Courier"/>
              </a:rPr>
              <a:t>-16.4893</a:t>
            </a:r>
          </a:p>
        </p:txBody>
      </p:sp>
    </p:spTree>
    <p:extLst>
      <p:ext uri="{BB962C8B-B14F-4D97-AF65-F5344CB8AC3E}">
        <p14:creationId xmlns:p14="http://schemas.microsoft.com/office/powerpoint/2010/main" val="77282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Python inbuilt functions</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Note that the </a:t>
            </a:r>
            <a:r>
              <a:rPr lang="en-US" b="1" dirty="0">
                <a:solidFill>
                  <a:srgbClr val="0000FF"/>
                </a:solidFill>
              </a:rPr>
              <a:t>function, round() </a:t>
            </a:r>
            <a:r>
              <a:rPr lang="en-US" dirty="0"/>
              <a:t>with a single argument returns an </a:t>
            </a:r>
            <a:r>
              <a:rPr lang="en-US" dirty="0" err="1"/>
              <a:t>int</a:t>
            </a:r>
            <a:r>
              <a:rPr lang="en-US" dirty="0"/>
              <a:t> number and that rounding an </a:t>
            </a:r>
            <a:r>
              <a:rPr lang="en-US" dirty="0" err="1"/>
              <a:t>int</a:t>
            </a:r>
            <a:r>
              <a:rPr lang="en-US" dirty="0"/>
              <a:t> returns the </a:t>
            </a:r>
            <a:r>
              <a:rPr lang="en-US" dirty="0" err="1"/>
              <a:t>int</a:t>
            </a:r>
            <a:r>
              <a:rPr lang="en-US" dirty="0"/>
              <a:t> unchanged, e.g.,</a:t>
            </a:r>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13</a:t>
            </a:fld>
            <a:endParaRPr lang="en-US" dirty="0"/>
          </a:p>
        </p:txBody>
      </p:sp>
      <p:sp>
        <p:nvSpPr>
          <p:cNvPr id="12" name="Text Box 9"/>
          <p:cNvSpPr txBox="1">
            <a:spLocks noChangeArrowheads="1"/>
          </p:cNvSpPr>
          <p:nvPr/>
        </p:nvSpPr>
        <p:spPr bwMode="auto">
          <a:xfrm>
            <a:off x="457200" y="1600200"/>
            <a:ext cx="7239000" cy="333937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print("round(32.657123, 0): ", </a:t>
            </a:r>
            <a:r>
              <a:rPr lang="en-US" sz="1800" b="1" dirty="0">
                <a:solidFill>
                  <a:srgbClr val="FF00FF"/>
                </a:solidFill>
                <a:latin typeface="Courier"/>
                <a:cs typeface="Courier"/>
              </a:rPr>
              <a:t>round(</a:t>
            </a:r>
            <a:r>
              <a:rPr lang="en-US" sz="1800" b="1" dirty="0">
                <a:solidFill>
                  <a:srgbClr val="000090"/>
                </a:solidFill>
                <a:latin typeface="Courier"/>
                <a:cs typeface="Courier"/>
              </a:rPr>
              <a:t>32.657123, 0</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print("round(16.48926, 0): ", </a:t>
            </a:r>
            <a:r>
              <a:rPr lang="en-US" sz="1800" b="1" dirty="0">
                <a:solidFill>
                  <a:srgbClr val="FF00FF"/>
                </a:solidFill>
                <a:latin typeface="Courier"/>
                <a:cs typeface="Courier"/>
              </a:rPr>
              <a:t>round(</a:t>
            </a:r>
            <a:r>
              <a:rPr lang="en-US" sz="1800" b="1" dirty="0">
                <a:solidFill>
                  <a:srgbClr val="000090"/>
                </a:solidFill>
                <a:latin typeface="Courier"/>
                <a:cs typeface="Courier"/>
              </a:rPr>
              <a:t>16.48926, 0</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print("round(32.657123): ", </a:t>
            </a:r>
            <a:r>
              <a:rPr lang="en-US" sz="1800" b="1" dirty="0">
                <a:solidFill>
                  <a:srgbClr val="FF00FF"/>
                </a:solidFill>
                <a:latin typeface="Courier"/>
                <a:cs typeface="Courier"/>
              </a:rPr>
              <a:t>round(</a:t>
            </a:r>
            <a:r>
              <a:rPr lang="en-US" sz="1800" b="1" dirty="0">
                <a:solidFill>
                  <a:srgbClr val="000090"/>
                </a:solidFill>
                <a:latin typeface="Courier"/>
                <a:cs typeface="Courier"/>
              </a:rPr>
              <a:t>32.657123</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print("round(16.48926): ", </a:t>
            </a:r>
            <a:r>
              <a:rPr lang="en-US" sz="1800" b="1" dirty="0">
                <a:solidFill>
                  <a:srgbClr val="FF00FF"/>
                </a:solidFill>
                <a:latin typeface="Courier"/>
                <a:cs typeface="Courier"/>
              </a:rPr>
              <a:t>round(</a:t>
            </a:r>
            <a:r>
              <a:rPr lang="en-US" sz="1800" b="1" dirty="0">
                <a:solidFill>
                  <a:srgbClr val="000090"/>
                </a:solidFill>
                <a:latin typeface="Courier"/>
                <a:cs typeface="Courier"/>
              </a:rPr>
              <a:t>16.48926</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print("round(24.0, 0): ", </a:t>
            </a:r>
            <a:r>
              <a:rPr lang="en-US" sz="1800" b="1" dirty="0">
                <a:solidFill>
                  <a:srgbClr val="FF00FF"/>
                </a:solidFill>
                <a:latin typeface="Courier"/>
                <a:cs typeface="Courier"/>
              </a:rPr>
              <a:t>round(</a:t>
            </a:r>
            <a:r>
              <a:rPr lang="en-US" sz="1800" b="1" dirty="0">
                <a:solidFill>
                  <a:srgbClr val="000090"/>
                </a:solidFill>
                <a:latin typeface="Courier"/>
                <a:cs typeface="Courier"/>
              </a:rPr>
              <a:t>24.0, 0</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print("round(24.0, 1): ", </a:t>
            </a:r>
            <a:r>
              <a:rPr lang="en-US" sz="1800" b="1" dirty="0">
                <a:solidFill>
                  <a:srgbClr val="FF00FF"/>
                </a:solidFill>
                <a:latin typeface="Courier"/>
                <a:cs typeface="Courier"/>
              </a:rPr>
              <a:t>round(</a:t>
            </a:r>
            <a:r>
              <a:rPr lang="en-US" sz="1800" b="1" dirty="0">
                <a:solidFill>
                  <a:srgbClr val="000090"/>
                </a:solidFill>
                <a:latin typeface="Courier"/>
                <a:cs typeface="Courier"/>
              </a:rPr>
              <a:t>24.0, 1</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print("round(24, 0): ", </a:t>
            </a:r>
            <a:r>
              <a:rPr lang="en-US" sz="1800" b="1" dirty="0">
                <a:solidFill>
                  <a:srgbClr val="FF00FF"/>
                </a:solidFill>
                <a:latin typeface="Courier"/>
                <a:cs typeface="Courier"/>
              </a:rPr>
              <a:t>round(</a:t>
            </a:r>
            <a:r>
              <a:rPr lang="en-US" sz="1800" b="1" dirty="0">
                <a:solidFill>
                  <a:srgbClr val="000090"/>
                </a:solidFill>
                <a:latin typeface="Courier"/>
                <a:cs typeface="Courier"/>
              </a:rPr>
              <a:t>24, 0</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print("round(24.0): ", </a:t>
            </a:r>
            <a:r>
              <a:rPr lang="en-US" sz="1800" b="1" dirty="0">
                <a:solidFill>
                  <a:srgbClr val="FF00FF"/>
                </a:solidFill>
                <a:latin typeface="Courier"/>
                <a:cs typeface="Courier"/>
              </a:rPr>
              <a:t>round(</a:t>
            </a:r>
            <a:r>
              <a:rPr lang="en-US" sz="1800" b="1" dirty="0">
                <a:solidFill>
                  <a:srgbClr val="000090"/>
                </a:solidFill>
                <a:latin typeface="Courier"/>
                <a:cs typeface="Courier"/>
              </a:rPr>
              <a:t>24.0</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print("round(24): ", </a:t>
            </a:r>
            <a:r>
              <a:rPr lang="en-US" sz="1800" b="1" dirty="0">
                <a:solidFill>
                  <a:srgbClr val="FF00FF"/>
                </a:solidFill>
                <a:latin typeface="Courier"/>
                <a:cs typeface="Courier"/>
              </a:rPr>
              <a:t>round(</a:t>
            </a:r>
            <a:r>
              <a:rPr lang="en-US" sz="1800" b="1" dirty="0">
                <a:solidFill>
                  <a:srgbClr val="000090"/>
                </a:solidFill>
                <a:latin typeface="Courier"/>
                <a:cs typeface="Courier"/>
              </a:rPr>
              <a:t>24</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endParaRPr lang="en-US" sz="400" b="1" dirty="0">
              <a:solidFill>
                <a:srgbClr val="000090"/>
              </a:solidFill>
              <a:latin typeface="Courier"/>
              <a:cs typeface="Courier"/>
            </a:endParaRPr>
          </a:p>
        </p:txBody>
      </p:sp>
      <p:sp>
        <p:nvSpPr>
          <p:cNvPr id="13" name="TextBox 12"/>
          <p:cNvSpPr txBox="1"/>
          <p:nvPr/>
        </p:nvSpPr>
        <p:spPr>
          <a:xfrm>
            <a:off x="5943600" y="3962400"/>
            <a:ext cx="3124200" cy="2862322"/>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rPr>
              <a:t>round(32.657123, 0):  33.0</a:t>
            </a:r>
          </a:p>
          <a:p>
            <a:r>
              <a:rPr lang="en-US" sz="2000" b="1" dirty="0">
                <a:solidFill>
                  <a:srgbClr val="000090"/>
                </a:solidFill>
              </a:rPr>
              <a:t>round(16.48926, 0):  16.0</a:t>
            </a:r>
          </a:p>
          <a:p>
            <a:r>
              <a:rPr lang="en-US" sz="2000" b="1" dirty="0">
                <a:solidFill>
                  <a:srgbClr val="000090"/>
                </a:solidFill>
              </a:rPr>
              <a:t>round(32.657123):  33</a:t>
            </a:r>
          </a:p>
          <a:p>
            <a:r>
              <a:rPr lang="en-US" sz="2000" b="1" dirty="0">
                <a:solidFill>
                  <a:srgbClr val="000090"/>
                </a:solidFill>
              </a:rPr>
              <a:t>round(16.48926):  16</a:t>
            </a:r>
          </a:p>
          <a:p>
            <a:r>
              <a:rPr lang="en-US" sz="2000" b="1" dirty="0">
                <a:solidFill>
                  <a:srgbClr val="000090"/>
                </a:solidFill>
              </a:rPr>
              <a:t>round(24.0, 0):  24.0</a:t>
            </a:r>
          </a:p>
          <a:p>
            <a:r>
              <a:rPr lang="en-US" sz="2000" b="1" dirty="0">
                <a:solidFill>
                  <a:srgbClr val="000090"/>
                </a:solidFill>
              </a:rPr>
              <a:t>round(24.0, 1):  24.0</a:t>
            </a:r>
          </a:p>
          <a:p>
            <a:r>
              <a:rPr lang="en-US" sz="2000" b="1" dirty="0">
                <a:solidFill>
                  <a:srgbClr val="000090"/>
                </a:solidFill>
              </a:rPr>
              <a:t>round(24, 0):  24</a:t>
            </a:r>
          </a:p>
          <a:p>
            <a:r>
              <a:rPr lang="en-US" sz="2000" b="1" dirty="0">
                <a:solidFill>
                  <a:srgbClr val="000090"/>
                </a:solidFill>
              </a:rPr>
              <a:t>round(24.0):  24</a:t>
            </a:r>
          </a:p>
          <a:p>
            <a:r>
              <a:rPr lang="en-US" sz="2000" b="1" dirty="0">
                <a:solidFill>
                  <a:srgbClr val="000090"/>
                </a:solidFill>
              </a:rPr>
              <a:t>round(24):  24</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332928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Common Python inbuilt functions</a:t>
            </a:r>
            <a:endParaRPr lang="en-NZ" dirty="0"/>
          </a:p>
        </p:txBody>
      </p:sp>
      <p:sp>
        <p:nvSpPr>
          <p:cNvPr id="3" name="Content Placeholder 2"/>
          <p:cNvSpPr>
            <a:spLocks noGrp="1"/>
          </p:cNvSpPr>
          <p:nvPr>
            <p:ph sz="quarter" idx="1"/>
          </p:nvPr>
        </p:nvSpPr>
        <p:spPr/>
        <p:txBody>
          <a:bodyPr>
            <a:normAutofit/>
          </a:bodyPr>
          <a:lstStyle/>
          <a:p>
            <a:r>
              <a:rPr lang="en-US" dirty="0"/>
              <a:t>The </a:t>
            </a:r>
            <a:r>
              <a:rPr lang="en-US" b="1" dirty="0">
                <a:solidFill>
                  <a:srgbClr val="0000FF"/>
                </a:solidFill>
              </a:rPr>
              <a:t>inbuilt function</a:t>
            </a:r>
            <a:r>
              <a:rPr lang="en-US" dirty="0"/>
              <a:t>, </a:t>
            </a:r>
            <a:r>
              <a:rPr lang="en-US" b="1" dirty="0">
                <a:solidFill>
                  <a:srgbClr val="FF00FF"/>
                </a:solidFill>
              </a:rPr>
              <a:t>abs()</a:t>
            </a:r>
            <a:r>
              <a:rPr lang="en-US" dirty="0"/>
              <a:t>, is used to get the absolute value (the magnitude) of a number (</a:t>
            </a:r>
            <a:r>
              <a:rPr lang="en-US" dirty="0" err="1">
                <a:latin typeface="Courier" pitchFamily="2" charset="0"/>
              </a:rPr>
              <a:t>int</a:t>
            </a:r>
            <a:r>
              <a:rPr lang="en-US" dirty="0"/>
              <a:t> or </a:t>
            </a:r>
            <a:r>
              <a:rPr lang="en-US" dirty="0">
                <a:latin typeface="Courier" pitchFamily="2" charset="0"/>
              </a:rPr>
              <a:t>float</a:t>
            </a:r>
            <a:r>
              <a:rPr lang="en-US" dirty="0"/>
              <a:t>), e.g.,</a:t>
            </a:r>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14</a:t>
            </a:fld>
            <a:endParaRPr lang="en-US" dirty="0"/>
          </a:p>
        </p:txBody>
      </p:sp>
      <p:sp>
        <p:nvSpPr>
          <p:cNvPr id="9" name="Text Box 9"/>
          <p:cNvSpPr txBox="1">
            <a:spLocks noChangeArrowheads="1"/>
          </p:cNvSpPr>
          <p:nvPr/>
        </p:nvSpPr>
        <p:spPr bwMode="auto">
          <a:xfrm>
            <a:off x="1524000" y="1905000"/>
            <a:ext cx="4724400" cy="284693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num1 = 32</a:t>
            </a:r>
          </a:p>
          <a:p>
            <a:pPr>
              <a:buNone/>
            </a:pPr>
            <a:r>
              <a:rPr lang="en-US" sz="1800" b="1" dirty="0">
                <a:solidFill>
                  <a:srgbClr val="000090"/>
                </a:solidFill>
                <a:latin typeface="Courier"/>
                <a:cs typeface="Courier"/>
              </a:rPr>
              <a:t>num2 = -32</a:t>
            </a:r>
          </a:p>
          <a:p>
            <a:pPr>
              <a:buNone/>
            </a:pPr>
            <a:r>
              <a:rPr lang="en-US" sz="1800" b="1" dirty="0">
                <a:solidFill>
                  <a:srgbClr val="000090"/>
                </a:solidFill>
                <a:latin typeface="Courier"/>
                <a:cs typeface="Courier"/>
              </a:rPr>
              <a:t>num3 = </a:t>
            </a:r>
            <a:r>
              <a:rPr lang="en-US" sz="1800" b="1" dirty="0">
                <a:solidFill>
                  <a:srgbClr val="FF00FF"/>
                </a:solidFill>
                <a:latin typeface="Courier"/>
                <a:cs typeface="Courier"/>
              </a:rPr>
              <a:t>abs(</a:t>
            </a:r>
            <a:r>
              <a:rPr lang="en-US" sz="1800" b="1" dirty="0">
                <a:solidFill>
                  <a:srgbClr val="000090"/>
                </a:solidFill>
                <a:latin typeface="Courier"/>
                <a:cs typeface="Courier"/>
              </a:rPr>
              <a:t>16 - 23</a:t>
            </a:r>
            <a:r>
              <a:rPr lang="en-US" sz="1800" b="1" dirty="0">
                <a:solidFill>
                  <a:srgbClr val="FF00FF"/>
                </a:solidFill>
                <a:latin typeface="Courier"/>
                <a:cs typeface="Courier"/>
              </a:rPr>
              <a:t>)</a:t>
            </a:r>
          </a:p>
          <a:p>
            <a:pPr>
              <a:buNone/>
            </a:pPr>
            <a:endParaRPr lang="en-US" sz="1800" b="1" dirty="0">
              <a:latin typeface="Courier"/>
              <a:cs typeface="Courier"/>
            </a:endParaRPr>
          </a:p>
          <a:p>
            <a:pPr>
              <a:buNone/>
            </a:pPr>
            <a:r>
              <a:rPr lang="en-US" sz="1800" b="1" dirty="0">
                <a:solidFill>
                  <a:srgbClr val="000090"/>
                </a:solidFill>
                <a:latin typeface="Courier"/>
                <a:cs typeface="Courier"/>
              </a:rPr>
              <a:t>print("1.", </a:t>
            </a:r>
            <a:r>
              <a:rPr lang="en-US" sz="1800" b="1" dirty="0">
                <a:solidFill>
                  <a:srgbClr val="FF00FF"/>
                </a:solidFill>
                <a:latin typeface="Courier"/>
                <a:cs typeface="Courier"/>
              </a:rPr>
              <a:t>abs(</a:t>
            </a:r>
            <a:r>
              <a:rPr lang="en-US" sz="1800" b="1" dirty="0">
                <a:solidFill>
                  <a:srgbClr val="000090"/>
                </a:solidFill>
                <a:latin typeface="Courier"/>
                <a:cs typeface="Courier"/>
              </a:rPr>
              <a:t>num1</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print("2.", </a:t>
            </a:r>
            <a:r>
              <a:rPr lang="en-US" sz="1800" b="1" dirty="0">
                <a:solidFill>
                  <a:srgbClr val="FF00FF"/>
                </a:solidFill>
                <a:latin typeface="Courier"/>
                <a:cs typeface="Courier"/>
              </a:rPr>
              <a:t>abs(</a:t>
            </a:r>
            <a:r>
              <a:rPr lang="en-US" sz="1800" b="1" dirty="0">
                <a:solidFill>
                  <a:srgbClr val="000090"/>
                </a:solidFill>
                <a:latin typeface="Courier"/>
                <a:cs typeface="Courier"/>
              </a:rPr>
              <a:t>num2</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print("3.", num3)</a:t>
            </a:r>
          </a:p>
          <a:p>
            <a:pPr>
              <a:buNone/>
            </a:pPr>
            <a:r>
              <a:rPr lang="en-US" sz="1800" b="1" dirty="0">
                <a:solidFill>
                  <a:srgbClr val="000090"/>
                </a:solidFill>
                <a:latin typeface="Courier"/>
                <a:cs typeface="Courier"/>
              </a:rPr>
              <a:t>print("4.", </a:t>
            </a:r>
            <a:r>
              <a:rPr lang="en-US" sz="1800" b="1" dirty="0">
                <a:solidFill>
                  <a:srgbClr val="FF00FF"/>
                </a:solidFill>
                <a:latin typeface="Courier"/>
                <a:cs typeface="Courier"/>
              </a:rPr>
              <a:t>abs(</a:t>
            </a:r>
            <a:r>
              <a:rPr lang="en-US" sz="1800" b="1" dirty="0">
                <a:solidFill>
                  <a:srgbClr val="000090"/>
                </a:solidFill>
                <a:latin typeface="Courier"/>
                <a:cs typeface="Courier"/>
              </a:rPr>
              <a:t>-16.78</a:t>
            </a:r>
            <a:r>
              <a:rPr lang="en-US" sz="1800" b="1" dirty="0">
                <a:solidFill>
                  <a:srgbClr val="FF00FF"/>
                </a:solidFill>
                <a:latin typeface="Courier"/>
                <a:cs typeface="Courier"/>
              </a:rPr>
              <a:t>)</a:t>
            </a:r>
            <a:r>
              <a:rPr lang="en-US" sz="1800" b="1" dirty="0">
                <a:solidFill>
                  <a:srgbClr val="000090"/>
                </a:solidFill>
                <a:latin typeface="Courier"/>
                <a:cs typeface="Courier"/>
              </a:rPr>
              <a:t>)</a:t>
            </a:r>
          </a:p>
        </p:txBody>
      </p:sp>
      <p:sp>
        <p:nvSpPr>
          <p:cNvPr id="10" name="TextBox 9"/>
          <p:cNvSpPr txBox="1"/>
          <p:nvPr/>
        </p:nvSpPr>
        <p:spPr>
          <a:xfrm>
            <a:off x="6858000" y="2819400"/>
            <a:ext cx="1828800" cy="1323439"/>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1. 32</a:t>
            </a:r>
          </a:p>
          <a:p>
            <a:r>
              <a:rPr lang="en-US" sz="2000" b="1" dirty="0">
                <a:solidFill>
                  <a:srgbClr val="000090"/>
                </a:solidFill>
                <a:latin typeface="Courier"/>
                <a:cs typeface="Courier"/>
              </a:rPr>
              <a:t>2. 32</a:t>
            </a:r>
          </a:p>
          <a:p>
            <a:r>
              <a:rPr lang="en-US" sz="2000" b="1" dirty="0">
                <a:solidFill>
                  <a:srgbClr val="000090"/>
                </a:solidFill>
                <a:latin typeface="Courier"/>
                <a:cs typeface="Courier"/>
              </a:rPr>
              <a:t>3. 7</a:t>
            </a:r>
          </a:p>
          <a:p>
            <a:r>
              <a:rPr lang="en-US" sz="2000" b="1" dirty="0">
                <a:solidFill>
                  <a:srgbClr val="000090"/>
                </a:solidFill>
                <a:latin typeface="Courier"/>
                <a:cs typeface="Courier"/>
              </a:rPr>
              <a:t>4. 16.78</a:t>
            </a:r>
          </a:p>
        </p:txBody>
      </p:sp>
    </p:spTree>
    <p:extLst>
      <p:ext uri="{BB962C8B-B14F-4D97-AF65-F5344CB8AC3E}">
        <p14:creationId xmlns:p14="http://schemas.microsoft.com/office/powerpoint/2010/main" val="245974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round() – unexpected result </a:t>
            </a:r>
            <a:endParaRPr lang="en-NZ" dirty="0"/>
          </a:p>
        </p:txBody>
      </p:sp>
      <p:sp>
        <p:nvSpPr>
          <p:cNvPr id="3" name="Content Placeholder 2"/>
          <p:cNvSpPr>
            <a:spLocks noGrp="1"/>
          </p:cNvSpPr>
          <p:nvPr>
            <p:ph sz="quarter" idx="1"/>
          </p:nvPr>
        </p:nvSpPr>
        <p:spPr>
          <a:xfrm>
            <a:off x="0" y="609600"/>
            <a:ext cx="9220200" cy="6096000"/>
          </a:xfrm>
        </p:spPr>
        <p:txBody>
          <a:bodyPr>
            <a:normAutofit/>
          </a:bodyPr>
          <a:lstStyle/>
          <a:p>
            <a:r>
              <a:rPr lang="en-US" dirty="0"/>
              <a:t>Sometimes the round() function seems to give an unexpected result e.g.,</a:t>
            </a:r>
          </a:p>
          <a:p>
            <a:endParaRPr lang="en-US" dirty="0"/>
          </a:p>
          <a:p>
            <a:endParaRPr lang="en-US" dirty="0"/>
          </a:p>
          <a:p>
            <a:endParaRPr lang="en-US" dirty="0"/>
          </a:p>
          <a:p>
            <a:endParaRPr lang="en-US" dirty="0"/>
          </a:p>
          <a:p>
            <a:endParaRPr lang="en-US" sz="1200" dirty="0"/>
          </a:p>
          <a:p>
            <a:endParaRPr lang="en-US" sz="800" dirty="0"/>
          </a:p>
          <a:p>
            <a:r>
              <a:rPr lang="en-US" dirty="0"/>
              <a:t>This problem happens because floating point numbers are stored in a finite space, e.g., 0.1 has an infinite number of digits when converted to base 2 </a:t>
            </a:r>
          </a:p>
          <a:p>
            <a:pPr marL="1588">
              <a:buNone/>
            </a:pPr>
            <a:r>
              <a:rPr lang="en-AU" dirty="0"/>
              <a:t>but, when stored in the computer memory, float numbers are assigned exactly 64 bits of space which means that some of the bits are cut off.  If 2.5 is actually stored as 2.49999999999999999…99</a:t>
            </a:r>
          </a:p>
          <a:p>
            <a:pPr marL="1588">
              <a:lnSpc>
                <a:spcPct val="80000"/>
              </a:lnSpc>
              <a:buNone/>
            </a:pPr>
            <a:r>
              <a:rPr lang="en-AU" dirty="0"/>
              <a:t>then it is rounded to 2 (not the expected 3). </a:t>
            </a:r>
            <a:endParaRPr lang="en-US" dirty="0"/>
          </a:p>
          <a:p>
            <a:endParaRPr lang="en-US" dirty="0"/>
          </a:p>
          <a:p>
            <a:endParaRPr lang="en-US" dirty="0"/>
          </a:p>
          <a:p>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15</a:t>
            </a:fld>
            <a:endParaRPr lang="en-US" dirty="0"/>
          </a:p>
        </p:txBody>
      </p:sp>
      <p:sp>
        <p:nvSpPr>
          <p:cNvPr id="10" name="Text Box 9"/>
          <p:cNvSpPr txBox="1">
            <a:spLocks noChangeArrowheads="1"/>
          </p:cNvSpPr>
          <p:nvPr/>
        </p:nvSpPr>
        <p:spPr bwMode="auto">
          <a:xfrm>
            <a:off x="1143000" y="1037037"/>
            <a:ext cx="7391400" cy="216982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num1 = 1.5</a:t>
            </a:r>
          </a:p>
          <a:p>
            <a:pPr>
              <a:buNone/>
            </a:pPr>
            <a:r>
              <a:rPr lang="en-US" sz="1800" b="1" dirty="0">
                <a:solidFill>
                  <a:srgbClr val="000090"/>
                </a:solidFill>
                <a:latin typeface="Courier"/>
                <a:cs typeface="Courier"/>
              </a:rPr>
              <a:t>num2 = 2.5  </a:t>
            </a:r>
          </a:p>
          <a:p>
            <a:pPr>
              <a:buNone/>
            </a:pPr>
            <a:r>
              <a:rPr lang="en-US" sz="1800" b="1" dirty="0">
                <a:solidFill>
                  <a:srgbClr val="000090"/>
                </a:solidFill>
                <a:latin typeface="Courier"/>
                <a:cs typeface="Courier"/>
              </a:rPr>
              <a:t>num3 = 3.5</a:t>
            </a:r>
          </a:p>
          <a:p>
            <a:pPr>
              <a:buNone/>
            </a:pPr>
            <a:r>
              <a:rPr lang="en-US" sz="1800" b="1" dirty="0">
                <a:solidFill>
                  <a:srgbClr val="000090"/>
                </a:solidFill>
                <a:latin typeface="Courier"/>
                <a:cs typeface="Courier"/>
              </a:rPr>
              <a:t>print(</a:t>
            </a:r>
            <a:r>
              <a:rPr lang="en-US" sz="1800" b="1" dirty="0">
                <a:solidFill>
                  <a:srgbClr val="FF00FF"/>
                </a:solidFill>
                <a:latin typeface="Courier"/>
                <a:cs typeface="Courier"/>
              </a:rPr>
              <a:t>round(</a:t>
            </a:r>
            <a:r>
              <a:rPr lang="en-US" sz="1800" b="1" dirty="0">
                <a:solidFill>
                  <a:srgbClr val="000090"/>
                </a:solidFill>
                <a:latin typeface="Courier"/>
                <a:cs typeface="Courier"/>
              </a:rPr>
              <a:t>num1</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2000" b="1" dirty="0">
                <a:solidFill>
                  <a:srgbClr val="000090"/>
                </a:solidFill>
                <a:latin typeface="Courier"/>
                <a:cs typeface="Courier"/>
              </a:rPr>
              <a:t>print(</a:t>
            </a:r>
            <a:r>
              <a:rPr lang="en-US" sz="2000" b="1" dirty="0">
                <a:solidFill>
                  <a:srgbClr val="FF00FF"/>
                </a:solidFill>
                <a:latin typeface="Courier"/>
                <a:cs typeface="Courier"/>
              </a:rPr>
              <a:t>round(</a:t>
            </a:r>
            <a:r>
              <a:rPr lang="en-US" sz="2000" b="1" dirty="0">
                <a:solidFill>
                  <a:srgbClr val="000090"/>
                </a:solidFill>
                <a:latin typeface="Courier"/>
                <a:cs typeface="Courier"/>
              </a:rPr>
              <a:t>num2</a:t>
            </a:r>
            <a:r>
              <a:rPr lang="en-US" sz="2000" b="1" dirty="0">
                <a:solidFill>
                  <a:srgbClr val="FF00FF"/>
                </a:solidFill>
                <a:latin typeface="Courier"/>
                <a:cs typeface="Courier"/>
              </a:rPr>
              <a:t>)</a:t>
            </a:r>
            <a:r>
              <a:rPr lang="en-US" sz="2000" b="1" dirty="0">
                <a:solidFill>
                  <a:srgbClr val="000090"/>
                </a:solidFill>
                <a:latin typeface="Courier"/>
                <a:cs typeface="Courier"/>
              </a:rPr>
              <a:t>) #surprising result</a:t>
            </a:r>
          </a:p>
          <a:p>
            <a:pPr>
              <a:buNone/>
            </a:pPr>
            <a:r>
              <a:rPr lang="en-US" sz="1800" b="1" dirty="0">
                <a:solidFill>
                  <a:srgbClr val="000090"/>
                </a:solidFill>
                <a:latin typeface="Courier"/>
                <a:cs typeface="Courier"/>
              </a:rPr>
              <a:t>print(</a:t>
            </a:r>
            <a:r>
              <a:rPr lang="en-US" sz="1800" b="1" dirty="0">
                <a:solidFill>
                  <a:srgbClr val="FF00FF"/>
                </a:solidFill>
                <a:latin typeface="Courier"/>
                <a:cs typeface="Courier"/>
              </a:rPr>
              <a:t>round(</a:t>
            </a:r>
            <a:r>
              <a:rPr lang="en-US" sz="1800" b="1" dirty="0">
                <a:solidFill>
                  <a:srgbClr val="000090"/>
                </a:solidFill>
                <a:latin typeface="Courier"/>
                <a:cs typeface="Courier"/>
              </a:rPr>
              <a:t>num3</a:t>
            </a:r>
            <a:r>
              <a:rPr lang="en-US" sz="1800" b="1" dirty="0">
                <a:solidFill>
                  <a:srgbClr val="FF00FF"/>
                </a:solidFill>
                <a:latin typeface="Courier"/>
                <a:cs typeface="Courier"/>
              </a:rPr>
              <a:t>)</a:t>
            </a:r>
            <a:r>
              <a:rPr lang="en-US"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12" name="TextBox 11"/>
          <p:cNvSpPr txBox="1"/>
          <p:nvPr/>
        </p:nvSpPr>
        <p:spPr>
          <a:xfrm>
            <a:off x="7239000" y="1905000"/>
            <a:ext cx="1828800" cy="113877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2</a:t>
            </a:r>
          </a:p>
          <a:p>
            <a:r>
              <a:rPr lang="en-US" sz="2800" b="1" dirty="0">
                <a:solidFill>
                  <a:srgbClr val="FF00FF"/>
                </a:solidFill>
                <a:latin typeface="Courier"/>
                <a:cs typeface="Courier"/>
              </a:rPr>
              <a:t>2</a:t>
            </a:r>
          </a:p>
          <a:p>
            <a:r>
              <a:rPr lang="en-US" sz="2000" b="1" dirty="0">
                <a:solidFill>
                  <a:srgbClr val="000090"/>
                </a:solidFill>
                <a:latin typeface="Courier"/>
                <a:cs typeface="Courier"/>
              </a:rPr>
              <a:t>4</a:t>
            </a:r>
          </a:p>
        </p:txBody>
      </p:sp>
      <p:sp>
        <p:nvSpPr>
          <p:cNvPr id="13" name="Text Box 9"/>
          <p:cNvSpPr txBox="1">
            <a:spLocks noChangeArrowheads="1"/>
          </p:cNvSpPr>
          <p:nvPr/>
        </p:nvSpPr>
        <p:spPr bwMode="auto">
          <a:xfrm>
            <a:off x="2133600" y="4006572"/>
            <a:ext cx="6172200" cy="369332"/>
          </a:xfrm>
          <a:prstGeom prst="rect">
            <a:avLst/>
          </a:prstGeom>
          <a:solidFill>
            <a:srgbClr val="FF00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rPr>
              <a:t>0.00011001100110011001100110011001100110011001...</a:t>
            </a:r>
            <a:endParaRPr lang="en-NZ" sz="1800" b="1" dirty="0">
              <a:solidFill>
                <a:srgbClr val="000090"/>
              </a:solidFill>
              <a:latin typeface="Courier"/>
              <a:cs typeface="Courier"/>
            </a:endParaRPr>
          </a:p>
        </p:txBody>
      </p:sp>
      <p:sp>
        <p:nvSpPr>
          <p:cNvPr id="11" name="TextBox 10"/>
          <p:cNvSpPr txBox="1"/>
          <p:nvPr/>
        </p:nvSpPr>
        <p:spPr>
          <a:xfrm>
            <a:off x="685800" y="6172200"/>
            <a:ext cx="8426704"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round(4.2</a:t>
            </a:r>
            <a:r>
              <a:rPr lang="en-US" sz="2000" b="1" dirty="0">
                <a:solidFill>
                  <a:srgbClr val="FF00FF"/>
                </a:solidFill>
                <a:latin typeface="Courier"/>
                <a:cs typeface="Courier"/>
              </a:rPr>
              <a:t>3</a:t>
            </a:r>
            <a:r>
              <a:rPr lang="en-US" sz="2000" b="1" dirty="0">
                <a:solidFill>
                  <a:srgbClr val="000090"/>
                </a:solidFill>
                <a:latin typeface="Courier"/>
                <a:cs typeface="Courier"/>
              </a:rPr>
              <a:t>5, 2) gives the number 4.2</a:t>
            </a:r>
            <a:r>
              <a:rPr lang="en-US" sz="2000" b="1" dirty="0">
                <a:solidFill>
                  <a:srgbClr val="FF00FF"/>
                </a:solidFill>
                <a:latin typeface="Courier"/>
                <a:cs typeface="Courier"/>
              </a:rPr>
              <a:t>4</a:t>
            </a:r>
          </a:p>
          <a:p>
            <a:r>
              <a:rPr lang="en-US" sz="2000" b="1" dirty="0">
                <a:solidFill>
                  <a:srgbClr val="000090"/>
                </a:solidFill>
                <a:latin typeface="Courier"/>
                <a:cs typeface="Courier"/>
              </a:rPr>
              <a:t>round(4.2</a:t>
            </a:r>
            <a:r>
              <a:rPr lang="en-US" sz="2000" b="1" dirty="0">
                <a:solidFill>
                  <a:srgbClr val="FF00FF"/>
                </a:solidFill>
                <a:latin typeface="Courier"/>
                <a:cs typeface="Courier"/>
              </a:rPr>
              <a:t>6</a:t>
            </a:r>
            <a:r>
              <a:rPr lang="en-US" sz="2000" b="1" dirty="0">
                <a:solidFill>
                  <a:srgbClr val="000090"/>
                </a:solidFill>
                <a:latin typeface="Courier"/>
                <a:cs typeface="Courier"/>
              </a:rPr>
              <a:t>5, 2) gives the number 4.2</a:t>
            </a:r>
            <a:r>
              <a:rPr lang="en-US" sz="2000" b="1" dirty="0">
                <a:solidFill>
                  <a:srgbClr val="FF00FF"/>
                </a:solidFill>
                <a:latin typeface="Courier"/>
                <a:cs typeface="Courier"/>
              </a:rPr>
              <a:t>6</a:t>
            </a:r>
          </a:p>
        </p:txBody>
      </p:sp>
    </p:spTree>
    <p:extLst>
      <p:ext uri="{BB962C8B-B14F-4D97-AF65-F5344CB8AC3E}">
        <p14:creationId xmlns:p14="http://schemas.microsoft.com/office/powerpoint/2010/main" val="34907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0" y="533400"/>
            <a:ext cx="9144000" cy="5334000"/>
          </a:xfrm>
        </p:spPr>
        <p:txBody>
          <a:bodyPr>
            <a:normAutofit/>
          </a:bodyPr>
          <a:lstStyle/>
          <a:p>
            <a:r>
              <a:rPr lang="en-US" dirty="0"/>
              <a:t>Complete the following program so that it prints the total tax and the net pay rounded to a whole number.  The first $14000 is not taxed.  The next amount up to $38500 is taxed at 24% and the rest is taxed at 34%.</a:t>
            </a:r>
          </a:p>
        </p:txBody>
      </p:sp>
      <p:sp>
        <p:nvSpPr>
          <p:cNvPr id="52" name="Text Box 9"/>
          <p:cNvSpPr txBox="1">
            <a:spLocks noChangeArrowheads="1"/>
          </p:cNvSpPr>
          <p:nvPr/>
        </p:nvSpPr>
        <p:spPr bwMode="auto">
          <a:xfrm>
            <a:off x="152400" y="1752600"/>
            <a:ext cx="8686800" cy="492442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salary = 54000</a:t>
            </a:r>
          </a:p>
          <a:p>
            <a:pPr>
              <a:buNone/>
            </a:pPr>
            <a:endParaRPr lang="en-US" sz="400" b="1" dirty="0">
              <a:solidFill>
                <a:srgbClr val="000090"/>
              </a:solidFill>
              <a:latin typeface="Courier"/>
              <a:cs typeface="Courier"/>
            </a:endParaRPr>
          </a:p>
          <a:p>
            <a:pPr>
              <a:buNone/>
            </a:pPr>
            <a:r>
              <a:rPr lang="en-US" sz="1800" b="1" dirty="0" err="1">
                <a:solidFill>
                  <a:srgbClr val="000090"/>
                </a:solidFill>
                <a:latin typeface="Courier"/>
                <a:cs typeface="Courier"/>
              </a:rPr>
              <a:t>no_tax_boundary</a:t>
            </a:r>
            <a:r>
              <a:rPr lang="en-US" sz="1800" b="1" dirty="0">
                <a:solidFill>
                  <a:srgbClr val="000090"/>
                </a:solidFill>
                <a:latin typeface="Courier"/>
                <a:cs typeface="Courier"/>
              </a:rPr>
              <a:t> = 14000</a:t>
            </a:r>
          </a:p>
          <a:p>
            <a:pPr>
              <a:buNone/>
            </a:pPr>
            <a:r>
              <a:rPr lang="en-US" sz="1800" b="1" dirty="0">
                <a:solidFill>
                  <a:srgbClr val="000090"/>
                </a:solidFill>
                <a:latin typeface="Courier"/>
                <a:cs typeface="Courier"/>
              </a:rPr>
              <a:t>rate1_boundary = 38500</a:t>
            </a:r>
          </a:p>
          <a:p>
            <a:pPr>
              <a:buNone/>
            </a:pPr>
            <a:r>
              <a:rPr lang="en-US" sz="1800" b="1" dirty="0">
                <a:solidFill>
                  <a:srgbClr val="000090"/>
                </a:solidFill>
                <a:latin typeface="Courier"/>
                <a:cs typeface="Courier"/>
              </a:rPr>
              <a:t>rate1 = 0.24</a:t>
            </a:r>
          </a:p>
          <a:p>
            <a:pPr>
              <a:buNone/>
            </a:pPr>
            <a:r>
              <a:rPr lang="en-US" sz="1800" b="1" dirty="0">
                <a:solidFill>
                  <a:srgbClr val="000090"/>
                </a:solidFill>
                <a:latin typeface="Courier"/>
                <a:cs typeface="Courier"/>
              </a:rPr>
              <a:t>rate2 = 0.34</a:t>
            </a:r>
            <a:endParaRPr lang="en-AU" sz="1800" b="1" dirty="0">
              <a:solidFill>
                <a:srgbClr val="000090"/>
              </a:solidFill>
              <a:latin typeface="Courier"/>
              <a:cs typeface="Courier"/>
            </a:endParaRPr>
          </a:p>
          <a:p>
            <a:pPr>
              <a:buNone/>
            </a:pPr>
            <a:endParaRPr lang="en-AU" sz="400" b="1" dirty="0">
              <a:solidFill>
                <a:srgbClr val="000090"/>
              </a:solidFill>
              <a:latin typeface="Courier"/>
              <a:cs typeface="Courier"/>
            </a:endParaRPr>
          </a:p>
          <a:p>
            <a:pPr>
              <a:buNone/>
            </a:pPr>
            <a:endParaRPr lang="en-AU" sz="400" b="1" dirty="0">
              <a:solidFill>
                <a:srgbClr val="000090"/>
              </a:solidFill>
              <a:latin typeface="Courier"/>
              <a:cs typeface="Courier"/>
            </a:endParaRPr>
          </a:p>
          <a:p>
            <a:pPr>
              <a:buNone/>
            </a:pPr>
            <a:endParaRPr lang="fr-FR" sz="800" b="1" dirty="0">
              <a:solidFill>
                <a:srgbClr val="000090"/>
              </a:solidFill>
              <a:latin typeface="Courier"/>
              <a:cs typeface="Courier"/>
            </a:endParaRPr>
          </a:p>
          <a:p>
            <a:pPr>
              <a:buNone/>
            </a:pPr>
            <a:endParaRPr lang="fr-FR" sz="800" b="1" dirty="0">
              <a:solidFill>
                <a:srgbClr val="000090"/>
              </a:solidFill>
              <a:latin typeface="Courier"/>
              <a:cs typeface="Courier"/>
            </a:endParaRPr>
          </a:p>
          <a:p>
            <a:pPr>
              <a:buNone/>
            </a:pPr>
            <a:endParaRPr lang="fr-FR" sz="800" b="1" dirty="0">
              <a:solidFill>
                <a:srgbClr val="000090"/>
              </a:solidFill>
              <a:latin typeface="Courier"/>
              <a:cs typeface="Courier"/>
            </a:endParaRPr>
          </a:p>
          <a:p>
            <a:pPr>
              <a:buNone/>
            </a:pPr>
            <a:r>
              <a:rPr lang="fr-FR" sz="1800" b="1" dirty="0">
                <a:solidFill>
                  <a:srgbClr val="000090"/>
                </a:solidFill>
                <a:latin typeface="Courier"/>
                <a:cs typeface="Courier"/>
              </a:rPr>
              <a:t>#</a:t>
            </a:r>
            <a:r>
              <a:rPr lang="fr-FR" sz="1800" b="1" dirty="0" err="1">
                <a:solidFill>
                  <a:srgbClr val="000090"/>
                </a:solidFill>
                <a:latin typeface="Courier"/>
                <a:cs typeface="Courier"/>
              </a:rPr>
              <a:t>Print</a:t>
            </a:r>
            <a:r>
              <a:rPr lang="fr-FR" sz="1800" b="1" dirty="0">
                <a:solidFill>
                  <a:srgbClr val="000090"/>
                </a:solidFill>
                <a:latin typeface="Courier"/>
                <a:cs typeface="Courier"/>
              </a:rPr>
              <a:t> the information</a:t>
            </a:r>
          </a:p>
          <a:p>
            <a:pPr>
              <a:buNone/>
            </a:pPr>
            <a:r>
              <a:rPr lang="fr-FR" sz="1800" b="1" dirty="0" err="1">
                <a:solidFill>
                  <a:srgbClr val="000090"/>
                </a:solidFill>
                <a:latin typeface="Courier"/>
                <a:cs typeface="Courier"/>
              </a:rPr>
              <a:t>print</a:t>
            </a:r>
            <a:r>
              <a:rPr lang="fr-FR" sz="1800" b="1" dirty="0">
                <a:solidFill>
                  <a:srgbClr val="000090"/>
                </a:solidFill>
                <a:latin typeface="Courier"/>
                <a:cs typeface="Courier"/>
              </a:rPr>
              <a:t>("===============================")</a:t>
            </a:r>
          </a:p>
          <a:p>
            <a:pPr>
              <a:buNone/>
            </a:pPr>
            <a:r>
              <a:rPr lang="fr-FR" sz="1800" b="1" dirty="0" err="1">
                <a:solidFill>
                  <a:srgbClr val="000090"/>
                </a:solidFill>
                <a:latin typeface="Courier"/>
                <a:cs typeface="Courier"/>
              </a:rPr>
              <a:t>print</a:t>
            </a:r>
            <a:r>
              <a:rPr lang="fr-FR" sz="1800" b="1" dirty="0">
                <a:solidFill>
                  <a:srgbClr val="000090"/>
                </a:solidFill>
                <a:latin typeface="Courier"/>
                <a:cs typeface="Courier"/>
              </a:rPr>
              <a:t>("Total </a:t>
            </a:r>
            <a:r>
              <a:rPr lang="fr-FR" sz="1800" b="1" dirty="0" err="1">
                <a:solidFill>
                  <a:srgbClr val="000090"/>
                </a:solidFill>
                <a:latin typeface="Courier"/>
                <a:cs typeface="Courier"/>
              </a:rPr>
              <a:t>tax</a:t>
            </a:r>
            <a:r>
              <a:rPr lang="fr-FR" sz="1800" b="1" dirty="0">
                <a:solidFill>
                  <a:srgbClr val="000090"/>
                </a:solidFill>
                <a:latin typeface="Courier"/>
                <a:cs typeface="Courier"/>
              </a:rPr>
              <a:t>: $", </a:t>
            </a:r>
            <a:r>
              <a:rPr lang="fr-FR" sz="1800" b="1" dirty="0" err="1">
                <a:solidFill>
                  <a:srgbClr val="000090"/>
                </a:solidFill>
                <a:latin typeface="Courier"/>
                <a:cs typeface="Courier"/>
              </a:rPr>
              <a:t>total_tax</a:t>
            </a:r>
            <a:r>
              <a:rPr lang="fr-FR" sz="1800" b="1" dirty="0">
                <a:solidFill>
                  <a:srgbClr val="000090"/>
                </a:solidFill>
                <a:latin typeface="Courier"/>
                <a:cs typeface="Courier"/>
              </a:rPr>
              <a:t>, sep = "") </a:t>
            </a:r>
          </a:p>
          <a:p>
            <a:pPr>
              <a:buNone/>
            </a:pPr>
            <a:r>
              <a:rPr lang="fr-FR" sz="1800" b="1" dirty="0" err="1">
                <a:solidFill>
                  <a:srgbClr val="000090"/>
                </a:solidFill>
                <a:latin typeface="Courier"/>
                <a:cs typeface="Courier"/>
              </a:rPr>
              <a:t>print</a:t>
            </a:r>
            <a:r>
              <a:rPr lang="fr-FR" sz="1800" b="1" dirty="0">
                <a:solidFill>
                  <a:srgbClr val="000090"/>
                </a:solidFill>
                <a:latin typeface="Courier"/>
                <a:cs typeface="Courier"/>
              </a:rPr>
              <a:t>()</a:t>
            </a:r>
          </a:p>
          <a:p>
            <a:pPr>
              <a:buNone/>
            </a:pPr>
            <a:r>
              <a:rPr lang="fr-FR" sz="1800" b="1" dirty="0" err="1">
                <a:solidFill>
                  <a:srgbClr val="000090"/>
                </a:solidFill>
                <a:latin typeface="Courier"/>
                <a:cs typeface="Courier"/>
              </a:rPr>
              <a:t>print</a:t>
            </a:r>
            <a:r>
              <a:rPr lang="fr-FR" sz="1800" b="1" dirty="0">
                <a:solidFill>
                  <a:srgbClr val="000090"/>
                </a:solidFill>
                <a:latin typeface="Courier"/>
                <a:cs typeface="Courier"/>
              </a:rPr>
              <a:t>("Net </a:t>
            </a:r>
            <a:r>
              <a:rPr lang="fr-FR" sz="1800" b="1" dirty="0" err="1">
                <a:solidFill>
                  <a:srgbClr val="000090"/>
                </a:solidFill>
                <a:latin typeface="Courier"/>
                <a:cs typeface="Courier"/>
              </a:rPr>
              <a:t>pay</a:t>
            </a:r>
            <a:r>
              <a:rPr lang="fr-FR" sz="1800" b="1" dirty="0">
                <a:solidFill>
                  <a:srgbClr val="000090"/>
                </a:solidFill>
                <a:latin typeface="Courier"/>
                <a:cs typeface="Courier"/>
              </a:rPr>
              <a:t>: $", </a:t>
            </a:r>
            <a:r>
              <a:rPr lang="fr-FR" sz="1800" b="1" dirty="0" err="1">
                <a:solidFill>
                  <a:srgbClr val="000090"/>
                </a:solidFill>
                <a:latin typeface="Courier"/>
                <a:cs typeface="Courier"/>
              </a:rPr>
              <a:t>net_pay</a:t>
            </a:r>
            <a:r>
              <a:rPr lang="fr-FR" sz="1800" b="1" dirty="0">
                <a:solidFill>
                  <a:srgbClr val="000090"/>
                </a:solidFill>
                <a:latin typeface="Courier"/>
                <a:cs typeface="Courier"/>
              </a:rPr>
              <a:t>, sep = "") </a:t>
            </a:r>
          </a:p>
          <a:p>
            <a:pPr>
              <a:buNone/>
            </a:pPr>
            <a:r>
              <a:rPr lang="fr-FR" sz="1800" b="1" dirty="0" err="1">
                <a:solidFill>
                  <a:srgbClr val="000090"/>
                </a:solidFill>
                <a:latin typeface="Courier"/>
                <a:cs typeface="Courier"/>
              </a:rPr>
              <a:t>print</a:t>
            </a:r>
            <a:r>
              <a:rPr lang="fr-FR"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16</a:t>
            </a:fld>
            <a:endParaRPr lang="en-US" dirty="0"/>
          </a:p>
        </p:txBody>
      </p:sp>
      <p:sp>
        <p:nvSpPr>
          <p:cNvPr id="8" name="TextBox 7"/>
          <p:cNvSpPr txBox="1"/>
          <p:nvPr/>
        </p:nvSpPr>
        <p:spPr>
          <a:xfrm>
            <a:off x="4724400" y="1676400"/>
            <a:ext cx="4419600" cy="2554545"/>
          </a:xfrm>
          <a:prstGeom prst="rect">
            <a:avLst/>
          </a:prstGeom>
          <a:solidFill>
            <a:srgbClr val="E3EBF3"/>
          </a:solidFill>
          <a:ln>
            <a:solidFill>
              <a:srgbClr val="0000FF"/>
            </a:solidFill>
          </a:ln>
          <a:effectLst/>
        </p:spPr>
        <p:txBody>
          <a:bodyPr wrap="square" rtlCol="0">
            <a:spAutoFit/>
          </a:bodyPr>
          <a:lstStyle/>
          <a:p>
            <a:r>
              <a:rPr lang="tr-TR" sz="1600" b="1" dirty="0" err="1">
                <a:solidFill>
                  <a:srgbClr val="000090"/>
                </a:solidFill>
                <a:latin typeface="Courier"/>
                <a:cs typeface="Courier"/>
              </a:rPr>
              <a:t>Salary</a:t>
            </a:r>
            <a:r>
              <a:rPr lang="tr-TR" sz="1600" b="1" dirty="0">
                <a:solidFill>
                  <a:srgbClr val="000090"/>
                </a:solidFill>
                <a:latin typeface="Courier"/>
                <a:cs typeface="Courier"/>
              </a:rPr>
              <a:t>: $54000</a:t>
            </a:r>
          </a:p>
          <a:p>
            <a:r>
              <a:rPr lang="en-US" sz="1600" b="1" dirty="0">
                <a:solidFill>
                  <a:srgbClr val="000090"/>
                </a:solidFill>
                <a:latin typeface="Courier"/>
                <a:cs typeface="Courier"/>
              </a:rPr>
              <a:t>Amount to be taxed at: 24%: $24500</a:t>
            </a:r>
          </a:p>
          <a:p>
            <a:r>
              <a:rPr lang="en-US" sz="1600" b="1" dirty="0">
                <a:solidFill>
                  <a:srgbClr val="000090"/>
                </a:solidFill>
                <a:latin typeface="Courier"/>
                <a:cs typeface="Courier"/>
              </a:rPr>
              <a:t>Tax at rate1: $5880</a:t>
            </a:r>
          </a:p>
          <a:p>
            <a:r>
              <a:rPr lang="en-US" sz="1600" b="1" dirty="0">
                <a:solidFill>
                  <a:srgbClr val="000090"/>
                </a:solidFill>
                <a:latin typeface="Courier"/>
                <a:cs typeface="Courier"/>
              </a:rPr>
              <a:t>Amount to be taxed at: 34%: $15500</a:t>
            </a:r>
          </a:p>
          <a:p>
            <a:r>
              <a:rPr lang="en-US" sz="1600" b="1" dirty="0">
                <a:solidFill>
                  <a:srgbClr val="000090"/>
                </a:solidFill>
                <a:latin typeface="Courier"/>
                <a:cs typeface="Courier"/>
              </a:rPr>
              <a:t>Tax at rate2: $5270</a:t>
            </a:r>
          </a:p>
          <a:p>
            <a:r>
              <a:rPr lang="fr-FR" sz="1600" b="1" dirty="0">
                <a:solidFill>
                  <a:srgbClr val="000090"/>
                </a:solidFill>
                <a:latin typeface="Courier"/>
                <a:cs typeface="Courier"/>
              </a:rPr>
              <a:t>===============================</a:t>
            </a:r>
          </a:p>
          <a:p>
            <a:r>
              <a:rPr lang="en-US" sz="1600" b="1" dirty="0">
                <a:solidFill>
                  <a:srgbClr val="000090"/>
                </a:solidFill>
                <a:latin typeface="Courier"/>
                <a:cs typeface="Courier"/>
              </a:rPr>
              <a:t>Total tax: $11150</a:t>
            </a:r>
          </a:p>
          <a:p>
            <a:endParaRPr lang="en-US" sz="1600" b="1" dirty="0">
              <a:solidFill>
                <a:srgbClr val="000090"/>
              </a:solidFill>
              <a:latin typeface="Courier"/>
              <a:cs typeface="Courier"/>
            </a:endParaRPr>
          </a:p>
          <a:p>
            <a:r>
              <a:rPr lang="fr-FR" sz="1600" b="1" dirty="0">
                <a:solidFill>
                  <a:srgbClr val="000090"/>
                </a:solidFill>
                <a:latin typeface="Courier"/>
                <a:cs typeface="Courier"/>
              </a:rPr>
              <a:t>Net </a:t>
            </a:r>
            <a:r>
              <a:rPr lang="fr-FR" sz="1600" b="1" dirty="0" err="1">
                <a:solidFill>
                  <a:srgbClr val="000090"/>
                </a:solidFill>
                <a:latin typeface="Courier"/>
                <a:cs typeface="Courier"/>
              </a:rPr>
              <a:t>pay</a:t>
            </a:r>
            <a:r>
              <a:rPr lang="fr-FR" sz="1600" b="1" dirty="0">
                <a:solidFill>
                  <a:srgbClr val="000090"/>
                </a:solidFill>
                <a:latin typeface="Courier"/>
                <a:cs typeface="Courier"/>
              </a:rPr>
              <a:t>: $42850</a:t>
            </a:r>
          </a:p>
          <a:p>
            <a:r>
              <a:rPr lang="fr-FR" sz="1600" b="1" dirty="0">
                <a:solidFill>
                  <a:srgbClr val="000090"/>
                </a:solidFill>
                <a:latin typeface="Courier"/>
                <a:cs typeface="Courier"/>
              </a:rPr>
              <a:t>===============================</a:t>
            </a:r>
          </a:p>
        </p:txBody>
      </p:sp>
    </p:spTree>
    <p:extLst>
      <p:ext uri="{BB962C8B-B14F-4D97-AF65-F5344CB8AC3E}">
        <p14:creationId xmlns:p14="http://schemas.microsoft.com/office/powerpoint/2010/main" val="157326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228600" lvl="1" indent="0">
              <a:buNone/>
            </a:pPr>
            <a:r>
              <a:rPr lang="en-US" sz="2400" dirty="0"/>
              <a:t>In Python:</a:t>
            </a:r>
            <a:endParaRPr lang="en-NZ" sz="1600" dirty="0"/>
          </a:p>
          <a:p>
            <a:pPr marL="588963" lvl="1" indent="-182563"/>
            <a:r>
              <a:rPr lang="en-NZ" dirty="0"/>
              <a:t>use dot notation when using string methods with string instances</a:t>
            </a:r>
          </a:p>
          <a:p>
            <a:pPr marL="588963" lvl="1" indent="-182563"/>
            <a:r>
              <a:rPr lang="en-NZ" dirty="0"/>
              <a:t>the string methods: upper(), lower(), strip(), find(), rfind() can be used with string instances</a:t>
            </a:r>
          </a:p>
          <a:p>
            <a:pPr marL="588963" lvl="1" indent="-182563"/>
            <a:r>
              <a:rPr lang="en-NZ" dirty="0"/>
              <a:t>Some Python inbuilt functions are: min(), max(), round()</a:t>
            </a:r>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17</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a:xfrm>
            <a:off x="152400" y="914400"/>
            <a:ext cx="8839200" cy="5410200"/>
          </a:xfrm>
        </p:spPr>
        <p:txBody>
          <a:bodyPr>
            <a:normAutofit fontScale="92500" lnSpcReduction="20000"/>
          </a:bodyPr>
          <a:lstStyle/>
          <a:p>
            <a:pPr marL="228600" lvl="1" indent="0">
              <a:buNone/>
            </a:pPr>
            <a:r>
              <a:rPr lang="da-DK" altLang="en-US" dirty="0">
                <a:latin typeface="Courier"/>
              </a:rPr>
              <a:t>	</a:t>
            </a:r>
            <a:r>
              <a:rPr lang="da-DK" altLang="en-US" dirty="0" err="1">
                <a:latin typeface="Courier"/>
              </a:rPr>
              <a:t>greeting</a:t>
            </a:r>
            <a:r>
              <a:rPr lang="da-DK" altLang="en-US" dirty="0">
                <a:latin typeface="Courier"/>
              </a:rPr>
              <a:t> = "</a:t>
            </a:r>
            <a:r>
              <a:rPr lang="da-DK" altLang="en-US" dirty="0" err="1">
                <a:latin typeface="Courier"/>
              </a:rPr>
              <a:t>Hello</a:t>
            </a:r>
            <a:r>
              <a:rPr lang="da-DK" altLang="en-US" dirty="0">
                <a:latin typeface="Courier"/>
              </a:rPr>
              <a:t> World"</a:t>
            </a:r>
          </a:p>
          <a:p>
            <a:pPr marL="228600" lvl="1" indent="0">
              <a:buNone/>
            </a:pPr>
            <a:r>
              <a:rPr lang="da-DK" altLang="en-US" dirty="0">
                <a:latin typeface="Courier"/>
              </a:rPr>
              <a:t>	position1 = </a:t>
            </a:r>
            <a:r>
              <a:rPr lang="da-DK" altLang="en-US" dirty="0" err="1">
                <a:latin typeface="Courier"/>
              </a:rPr>
              <a:t>greeting.find</a:t>
            </a:r>
            <a:r>
              <a:rPr lang="da-DK" altLang="en-US" dirty="0">
                <a:latin typeface="Courier"/>
              </a:rPr>
              <a:t>("o")</a:t>
            </a:r>
          </a:p>
          <a:p>
            <a:pPr marL="228600" lvl="1" indent="0">
              <a:buNone/>
            </a:pPr>
            <a:r>
              <a:rPr lang="da-DK" altLang="en-US" dirty="0">
                <a:latin typeface="Courier"/>
              </a:rPr>
              <a:t>	position2 = </a:t>
            </a:r>
            <a:r>
              <a:rPr lang="da-DK" altLang="en-US" dirty="0" err="1">
                <a:latin typeface="Courier"/>
              </a:rPr>
              <a:t>greeting.rfind</a:t>
            </a:r>
            <a:r>
              <a:rPr lang="da-DK" altLang="en-US" dirty="0">
                <a:latin typeface="Courier"/>
              </a:rPr>
              <a:t>("o")</a:t>
            </a:r>
          </a:p>
          <a:p>
            <a:pPr marL="228600" lvl="1" indent="0">
              <a:buNone/>
            </a:pPr>
            <a:r>
              <a:rPr lang="da-DK" altLang="en-US" dirty="0">
                <a:latin typeface="Courier"/>
              </a:rPr>
              <a:t>	position3 = </a:t>
            </a:r>
            <a:r>
              <a:rPr lang="da-DK" altLang="en-US" dirty="0" err="1">
                <a:latin typeface="Courier"/>
              </a:rPr>
              <a:t>words.find</a:t>
            </a:r>
            <a:r>
              <a:rPr lang="da-DK" altLang="en-US" dirty="0">
                <a:latin typeface="Courier"/>
              </a:rPr>
              <a:t>("Z")</a:t>
            </a:r>
          </a:p>
          <a:p>
            <a:pPr marL="228600" lvl="1" indent="0">
              <a:buNone/>
            </a:pPr>
            <a:r>
              <a:rPr lang="da-DK" altLang="en-US" dirty="0">
                <a:latin typeface="Courier"/>
              </a:rPr>
              <a:t>	position4 = </a:t>
            </a:r>
            <a:r>
              <a:rPr lang="da-DK" altLang="en-US" dirty="0" err="1">
                <a:latin typeface="Courier"/>
              </a:rPr>
              <a:t>words.rfind</a:t>
            </a:r>
            <a:r>
              <a:rPr lang="da-DK" altLang="en-US" dirty="0">
                <a:latin typeface="Courier"/>
              </a:rPr>
              <a:t>("o W")</a:t>
            </a:r>
          </a:p>
          <a:p>
            <a:pPr marL="228600" lvl="1" indent="0">
              <a:buNone/>
            </a:pPr>
            <a:r>
              <a:rPr lang="da-DK" altLang="en-US" dirty="0">
                <a:latin typeface="Courier"/>
              </a:rPr>
              <a:t>	</a:t>
            </a:r>
          </a:p>
          <a:p>
            <a:pPr marL="228600" lvl="1" indent="0">
              <a:buNone/>
            </a:pPr>
            <a:r>
              <a:rPr lang="da-DK" altLang="en-US" dirty="0">
                <a:latin typeface="Courier"/>
              </a:rPr>
              <a:t>	</a:t>
            </a:r>
            <a:r>
              <a:rPr lang="da-DK" altLang="en-US" dirty="0" err="1">
                <a:latin typeface="Courier"/>
              </a:rPr>
              <a:t>greeting_lower</a:t>
            </a:r>
            <a:r>
              <a:rPr lang="da-DK" altLang="en-US" dirty="0">
                <a:latin typeface="Courier"/>
              </a:rPr>
              <a:t> = </a:t>
            </a:r>
            <a:r>
              <a:rPr lang="da-DK" altLang="en-US" dirty="0" err="1">
                <a:latin typeface="Courier"/>
              </a:rPr>
              <a:t>greeting.lower</a:t>
            </a:r>
            <a:r>
              <a:rPr lang="da-DK" altLang="en-US" dirty="0">
                <a:latin typeface="Courier"/>
              </a:rPr>
              <a:t>()</a:t>
            </a:r>
          </a:p>
          <a:p>
            <a:pPr marL="228600" lvl="1" indent="0">
              <a:buNone/>
            </a:pPr>
            <a:r>
              <a:rPr lang="da-DK" altLang="en-US" dirty="0">
                <a:latin typeface="Courier"/>
              </a:rPr>
              <a:t>	</a:t>
            </a:r>
            <a:r>
              <a:rPr lang="da-DK" altLang="en-US" dirty="0" err="1">
                <a:latin typeface="Courier"/>
              </a:rPr>
              <a:t>greeting_upper</a:t>
            </a:r>
            <a:r>
              <a:rPr lang="da-DK" altLang="en-US" dirty="0">
                <a:latin typeface="Courier"/>
              </a:rPr>
              <a:t> = </a:t>
            </a:r>
            <a:r>
              <a:rPr lang="da-DK" altLang="en-US" dirty="0" err="1">
                <a:latin typeface="Courier"/>
              </a:rPr>
              <a:t>greeting.upper</a:t>
            </a:r>
            <a:r>
              <a:rPr lang="da-DK" altLang="en-US" dirty="0">
                <a:latin typeface="Courier"/>
              </a:rPr>
              <a:t>()</a:t>
            </a:r>
          </a:p>
          <a:p>
            <a:pPr marL="228600" lvl="1" indent="0">
              <a:buNone/>
            </a:pPr>
            <a:endParaRPr lang="da-DK" altLang="en-US" dirty="0">
              <a:latin typeface="Courier"/>
            </a:endParaRPr>
          </a:p>
          <a:p>
            <a:pPr marL="228600" lvl="1" indent="0">
              <a:buNone/>
            </a:pPr>
            <a:r>
              <a:rPr lang="en-US" altLang="en-US" dirty="0">
                <a:latin typeface="Courier"/>
              </a:rPr>
              <a:t>	smallest = min(32.7, 56.4, 3, -1.1, 56.99, -1.2)</a:t>
            </a:r>
            <a:endParaRPr lang="da-DK" altLang="en-US" dirty="0">
              <a:latin typeface="Courier"/>
            </a:endParaRPr>
          </a:p>
          <a:p>
            <a:pPr marL="228600" lvl="1" indent="0">
              <a:buNone/>
            </a:pPr>
            <a:r>
              <a:rPr lang="da-DK" altLang="en-US" dirty="0">
                <a:latin typeface="Courier"/>
              </a:rPr>
              <a:t>	</a:t>
            </a:r>
            <a:r>
              <a:rPr lang="en-US" altLang="en-US" dirty="0">
                <a:latin typeface="Courier"/>
              </a:rPr>
              <a:t>largest = max(32.7, 56.4, 3, -1.1, 56.99, -1.2)</a:t>
            </a:r>
          </a:p>
          <a:p>
            <a:pPr marL="228600" lvl="1" indent="0">
              <a:buNone/>
            </a:pPr>
            <a:endParaRPr lang="da-DK" altLang="en-US" dirty="0">
              <a:latin typeface="Courier"/>
            </a:endParaRPr>
          </a:p>
          <a:p>
            <a:pPr marL="228600" lvl="1" indent="0">
              <a:buNone/>
            </a:pPr>
            <a:r>
              <a:rPr lang="da-DK" altLang="en-US" dirty="0">
                <a:latin typeface="Courier"/>
              </a:rPr>
              <a:t>	</a:t>
            </a:r>
            <a:r>
              <a:rPr lang="is-IS" altLang="en-US" dirty="0">
                <a:latin typeface="Courier"/>
              </a:rPr>
              <a:t>num1 = 32.657123</a:t>
            </a:r>
          </a:p>
          <a:p>
            <a:pPr marL="228600" lvl="1" indent="0">
              <a:buNone/>
            </a:pPr>
            <a:r>
              <a:rPr lang="en-US" altLang="en-US" dirty="0">
                <a:latin typeface="Courier"/>
              </a:rPr>
              <a:t>	print(round(num1))</a:t>
            </a:r>
            <a:endParaRPr lang="da-DK" altLang="en-US" dirty="0">
              <a:latin typeface="Courier"/>
            </a:endParaRPr>
          </a:p>
          <a:p>
            <a:pPr marL="228600" lvl="1" indent="0">
              <a:buNone/>
            </a:pPr>
            <a:r>
              <a:rPr lang="da-DK" altLang="en-US" dirty="0">
                <a:latin typeface="Courier"/>
              </a:rPr>
              <a:t>	print(</a:t>
            </a:r>
            <a:r>
              <a:rPr lang="da-DK" altLang="en-US" dirty="0" err="1">
                <a:latin typeface="Courier"/>
              </a:rPr>
              <a:t>round</a:t>
            </a:r>
            <a:r>
              <a:rPr lang="da-DK" altLang="en-US" dirty="0">
                <a:latin typeface="Courier"/>
              </a:rPr>
              <a:t>(num1, 2))</a:t>
            </a:r>
          </a:p>
          <a:p>
            <a:pPr marL="228600" lvl="1" indent="0">
              <a:buNone/>
            </a:pPr>
            <a:endParaRPr lang="da-DK" altLang="en-US" dirty="0">
              <a:latin typeface="Courier"/>
            </a:endParaRPr>
          </a:p>
          <a:p>
            <a:pPr marL="228600" lvl="1" indent="0">
              <a:buNone/>
            </a:pPr>
            <a:r>
              <a:rPr lang="da-DK" altLang="en-US" dirty="0">
                <a:latin typeface="Courier"/>
              </a:rPr>
              <a:t>	num2 = </a:t>
            </a:r>
            <a:r>
              <a:rPr lang="da-DK" altLang="en-US" dirty="0" err="1">
                <a:latin typeface="Courier"/>
              </a:rPr>
              <a:t>abs</a:t>
            </a:r>
            <a:r>
              <a:rPr lang="da-DK" altLang="en-US" dirty="0">
                <a:latin typeface="Courier"/>
              </a:rPr>
              <a:t>(</a:t>
            </a:r>
            <a:r>
              <a:rPr lang="da-DK" altLang="en-US">
                <a:latin typeface="Courier"/>
              </a:rPr>
              <a:t>20 - </a:t>
            </a:r>
            <a:r>
              <a:rPr lang="da-DK" altLang="en-US" dirty="0">
                <a:latin typeface="Courier"/>
              </a:rPr>
              <a:t>num1)</a:t>
            </a:r>
          </a:p>
          <a:p>
            <a:pPr marL="228600" lvl="1" indent="0">
              <a:buNone/>
            </a:pPr>
            <a:r>
              <a:rPr lang="da-DK" altLang="en-US" dirty="0">
                <a:latin typeface="Courier"/>
              </a:rPr>
              <a:t>	print(num2)</a:t>
            </a:r>
          </a:p>
          <a:p>
            <a:pPr marL="228600" lvl="1" indent="0">
              <a:buNone/>
            </a:pPr>
            <a:endParaRPr lang="da-DK" altLang="en-US" dirty="0">
              <a:latin typeface="Courier"/>
            </a:endParaRPr>
          </a:p>
          <a:p>
            <a:pPr marL="228600" lvl="1" indent="0">
              <a:buNone/>
            </a:pPr>
            <a:r>
              <a:rPr lang="da-DK" altLang="en-US" dirty="0">
                <a:latin typeface="Courier"/>
              </a:rPr>
              <a:t>	</a:t>
            </a:r>
            <a:endParaRPr lang="da-DK" altLang="en-US" sz="1800" dirty="0">
              <a:latin typeface="Courier"/>
            </a:endParaRPr>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dirty="0" err="1"/>
              <a:t>CompSci</a:t>
            </a:r>
            <a:r>
              <a:rPr lang="en-US" dirty="0"/>
              <a:t> 101 - Principles of Programming </a:t>
            </a:r>
          </a:p>
        </p:txBody>
      </p:sp>
      <p:sp>
        <p:nvSpPr>
          <p:cNvPr id="5" name="Slide Number Placeholder 4"/>
          <p:cNvSpPr>
            <a:spLocks noGrp="1"/>
          </p:cNvSpPr>
          <p:nvPr>
            <p:ph type="sldNum" sz="quarter" idx="4"/>
          </p:nvPr>
        </p:nvSpPr>
        <p:spPr/>
        <p:txBody>
          <a:bodyPr/>
          <a:lstStyle/>
          <a:p>
            <a:fld id="{8F768C05-9573-B549-ACCB-C25402529CBB}" type="slidenum">
              <a:rPr lang="en-US" smtClean="0"/>
              <a:pPr/>
              <a:t>18</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marL="588963" lvl="1" indent="-182563"/>
            <a:r>
              <a:rPr lang="en-NZ" dirty="0"/>
              <a:t>use dot notation (using string methods with string instances)</a:t>
            </a:r>
          </a:p>
          <a:p>
            <a:pPr marL="588963" lvl="1" indent="-182563"/>
            <a:r>
              <a:rPr lang="en-NZ" dirty="0"/>
              <a:t>use string methods: upper(), lower(), strip(), find(), rfind()</a:t>
            </a:r>
          </a:p>
          <a:p>
            <a:pPr marL="588963" lvl="1" indent="-182563"/>
            <a:r>
              <a:rPr lang="en-NZ" dirty="0"/>
              <a:t>use the inbuilt functions: min(), max(), round(), abs()</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4" name="Footer Placeholder 3"/>
          <p:cNvSpPr>
            <a:spLocks noGrp="1"/>
          </p:cNvSpPr>
          <p:nvPr>
            <p:ph type="ftr" sz="quarter" idx="3"/>
          </p:nvPr>
        </p:nvSpPr>
        <p:spPr>
          <a:xfrm>
            <a:off x="5257800" y="-76200"/>
            <a:ext cx="3733800" cy="381000"/>
          </a:xfrm>
        </p:spPr>
        <p:txBody>
          <a:bodyPr/>
          <a:lstStyle/>
          <a:p>
            <a:r>
              <a:rPr lang="en-US" dirty="0" err="1"/>
              <a:t>CompSci</a:t>
            </a:r>
            <a:r>
              <a:rPr lang="en-US" dirty="0"/>
              <a:t> 101 - Principles of Programming </a:t>
            </a:r>
          </a:p>
        </p:txBody>
      </p:sp>
      <p:sp>
        <p:nvSpPr>
          <p:cNvPr id="6" name="Slide Number Placeholder 5"/>
          <p:cNvSpPr>
            <a:spLocks noGrp="1"/>
          </p:cNvSpPr>
          <p:nvPr>
            <p:ph type="sldNum" sz="quarter" idx="4"/>
          </p:nvPr>
        </p:nvSpPr>
        <p:spPr/>
        <p:txBody>
          <a:bodyPr/>
          <a:lstStyle/>
          <a:p>
            <a:fld id="{8F768C05-9573-B549-ACCB-C25402529CB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2133600" y="1524000"/>
            <a:ext cx="6858000" cy="49936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lIns="25400" rIns="25400">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228600" lvl="1" indent="0">
              <a:buNone/>
            </a:pPr>
            <a:r>
              <a:rPr lang="da-DK" altLang="en-US" sz="1600" b="1" dirty="0" err="1">
                <a:solidFill>
                  <a:srgbClr val="000090"/>
                </a:solidFill>
                <a:latin typeface="Courier"/>
              </a:rPr>
              <a:t>words</a:t>
            </a:r>
            <a:r>
              <a:rPr lang="da-DK" altLang="en-US" sz="1600" b="1" dirty="0">
                <a:solidFill>
                  <a:srgbClr val="000090"/>
                </a:solidFill>
                <a:latin typeface="Courier"/>
              </a:rPr>
              <a:t> = " Prince </a:t>
            </a:r>
            <a:r>
              <a:rPr lang="da-DK" altLang="en-US" sz="1600" b="1" dirty="0" err="1">
                <a:solidFill>
                  <a:srgbClr val="000090"/>
                </a:solidFill>
                <a:latin typeface="Courier"/>
              </a:rPr>
              <a:t>Charming</a:t>
            </a:r>
            <a:r>
              <a:rPr lang="da-DK" altLang="en-US" sz="1600" b="1" dirty="0">
                <a:solidFill>
                  <a:srgbClr val="000090"/>
                </a:solidFill>
                <a:latin typeface="Courier"/>
              </a:rPr>
              <a:t> "</a:t>
            </a:r>
          </a:p>
          <a:p>
            <a:pPr marL="228600" lvl="1" indent="0">
              <a:buNone/>
            </a:pPr>
            <a:r>
              <a:rPr lang="da-DK" altLang="en-US" sz="1600" b="1" dirty="0" err="1">
                <a:solidFill>
                  <a:srgbClr val="000090"/>
                </a:solidFill>
                <a:latin typeface="Courier"/>
              </a:rPr>
              <a:t>length</a:t>
            </a:r>
            <a:r>
              <a:rPr lang="da-DK" altLang="en-US" sz="1600" b="1" dirty="0">
                <a:solidFill>
                  <a:srgbClr val="000090"/>
                </a:solidFill>
                <a:latin typeface="Courier"/>
              </a:rPr>
              <a:t> = len(</a:t>
            </a:r>
            <a:r>
              <a:rPr lang="da-DK" altLang="en-US" sz="1600" b="1" dirty="0" err="1">
                <a:solidFill>
                  <a:srgbClr val="000090"/>
                </a:solidFill>
                <a:latin typeface="Courier"/>
              </a:rPr>
              <a:t>words</a:t>
            </a:r>
            <a:r>
              <a:rPr lang="da-DK" altLang="en-US" sz="1600" b="1" dirty="0">
                <a:solidFill>
                  <a:srgbClr val="000090"/>
                </a:solidFill>
                <a:latin typeface="Courier"/>
              </a:rPr>
              <a:t>)</a:t>
            </a:r>
          </a:p>
          <a:p>
            <a:pPr marL="228600" lvl="1" indent="0">
              <a:buNone/>
            </a:pPr>
            <a:endParaRPr lang="da-DK" altLang="en-US" sz="1600" b="1" dirty="0">
              <a:solidFill>
                <a:srgbClr val="000090"/>
              </a:solidFill>
              <a:latin typeface="Courier"/>
            </a:endParaRPr>
          </a:p>
          <a:p>
            <a:pPr marL="228600" lvl="1" indent="0">
              <a:buNone/>
            </a:pPr>
            <a:r>
              <a:rPr lang="da-DK" altLang="en-US" sz="1600" b="1" dirty="0">
                <a:solidFill>
                  <a:srgbClr val="000090"/>
                </a:solidFill>
                <a:latin typeface="Courier"/>
              </a:rPr>
              <a:t>letter1 = </a:t>
            </a:r>
            <a:r>
              <a:rPr lang="da-DK" altLang="en-US" sz="1600" b="1" dirty="0" err="1">
                <a:solidFill>
                  <a:srgbClr val="000090"/>
                </a:solidFill>
                <a:latin typeface="Courier"/>
              </a:rPr>
              <a:t>words</a:t>
            </a:r>
            <a:r>
              <a:rPr lang="da-DK" altLang="en-US" sz="1600" b="1" dirty="0">
                <a:solidFill>
                  <a:srgbClr val="000090"/>
                </a:solidFill>
                <a:latin typeface="Courier"/>
              </a:rPr>
              <a:t>[3]</a:t>
            </a:r>
          </a:p>
          <a:p>
            <a:pPr marL="228600" lvl="1" indent="0">
              <a:buNone/>
            </a:pPr>
            <a:r>
              <a:rPr lang="da-DK" altLang="en-US" sz="1600" b="1" dirty="0">
                <a:solidFill>
                  <a:srgbClr val="000090"/>
                </a:solidFill>
                <a:latin typeface="Courier"/>
              </a:rPr>
              <a:t>letter2 = </a:t>
            </a:r>
            <a:r>
              <a:rPr lang="da-DK" altLang="en-US" sz="1600" b="1" dirty="0" err="1">
                <a:solidFill>
                  <a:srgbClr val="000090"/>
                </a:solidFill>
                <a:latin typeface="Courier"/>
              </a:rPr>
              <a:t>words</a:t>
            </a:r>
            <a:r>
              <a:rPr lang="da-DK" altLang="en-US" sz="1600" b="1" dirty="0">
                <a:solidFill>
                  <a:srgbClr val="000090"/>
                </a:solidFill>
                <a:latin typeface="Courier"/>
              </a:rPr>
              <a:t>[-5]</a:t>
            </a:r>
          </a:p>
          <a:p>
            <a:pPr marL="228600" lvl="1" indent="0">
              <a:buNone/>
            </a:pPr>
            <a:r>
              <a:rPr lang="da-DK" altLang="en-US" sz="1600" b="1" dirty="0">
                <a:solidFill>
                  <a:srgbClr val="000090"/>
                </a:solidFill>
                <a:latin typeface="Courier"/>
              </a:rPr>
              <a:t>letter3 = </a:t>
            </a:r>
            <a:r>
              <a:rPr lang="da-DK" altLang="en-US" sz="1600" b="1" dirty="0" err="1">
                <a:solidFill>
                  <a:srgbClr val="000090"/>
                </a:solidFill>
                <a:latin typeface="Courier"/>
              </a:rPr>
              <a:t>words</a:t>
            </a:r>
            <a:r>
              <a:rPr lang="da-DK" altLang="en-US" sz="1600" b="1" dirty="0">
                <a:solidFill>
                  <a:srgbClr val="000090"/>
                </a:solidFill>
                <a:latin typeface="Courier"/>
              </a:rPr>
              <a:t>[len(</a:t>
            </a:r>
            <a:r>
              <a:rPr lang="da-DK" altLang="en-US" sz="1600" b="1" dirty="0" err="1">
                <a:solidFill>
                  <a:srgbClr val="000090"/>
                </a:solidFill>
                <a:latin typeface="Courier"/>
              </a:rPr>
              <a:t>words</a:t>
            </a:r>
            <a:r>
              <a:rPr lang="da-DK" altLang="en-US" sz="1600" b="1" dirty="0">
                <a:solidFill>
                  <a:srgbClr val="000090"/>
                </a:solidFill>
                <a:latin typeface="Courier"/>
              </a:rPr>
              <a:t>) - 2]</a:t>
            </a:r>
          </a:p>
          <a:p>
            <a:pPr marL="228600" lvl="1" indent="0">
              <a:buNone/>
            </a:pPr>
            <a:endParaRPr lang="da-DK" altLang="en-US" sz="1600" b="1" dirty="0">
              <a:solidFill>
                <a:srgbClr val="000090"/>
              </a:solidFill>
              <a:latin typeface="Courier"/>
            </a:endParaRPr>
          </a:p>
          <a:p>
            <a:pPr marL="228600" lvl="1" indent="0">
              <a:buNone/>
            </a:pPr>
            <a:r>
              <a:rPr lang="da-DK" altLang="en-US" sz="1600" b="1" dirty="0">
                <a:solidFill>
                  <a:srgbClr val="000090"/>
                </a:solidFill>
                <a:latin typeface="Courier"/>
              </a:rPr>
              <a:t>letters1 = </a:t>
            </a:r>
            <a:r>
              <a:rPr lang="da-DK" altLang="en-US" sz="1600" b="1" dirty="0" err="1">
                <a:solidFill>
                  <a:srgbClr val="000090"/>
                </a:solidFill>
                <a:latin typeface="Courier"/>
              </a:rPr>
              <a:t>words</a:t>
            </a:r>
            <a:r>
              <a:rPr lang="da-DK" altLang="en-US" sz="1600" b="1" dirty="0">
                <a:solidFill>
                  <a:srgbClr val="000090"/>
                </a:solidFill>
                <a:latin typeface="Courier"/>
              </a:rPr>
              <a:t>[3:6]</a:t>
            </a:r>
          </a:p>
          <a:p>
            <a:pPr marL="228600" lvl="1" indent="0">
              <a:buNone/>
            </a:pPr>
            <a:r>
              <a:rPr lang="da-DK" altLang="en-US" sz="1600" b="1" dirty="0">
                <a:solidFill>
                  <a:srgbClr val="000090"/>
                </a:solidFill>
                <a:latin typeface="Courier"/>
              </a:rPr>
              <a:t>letters2 = </a:t>
            </a:r>
            <a:r>
              <a:rPr lang="da-DK" altLang="en-US" sz="1600" b="1" dirty="0" err="1">
                <a:solidFill>
                  <a:srgbClr val="000090"/>
                </a:solidFill>
                <a:latin typeface="Courier"/>
              </a:rPr>
              <a:t>words</a:t>
            </a:r>
            <a:r>
              <a:rPr lang="da-DK" altLang="en-US" sz="1600" b="1" dirty="0">
                <a:solidFill>
                  <a:srgbClr val="000090"/>
                </a:solidFill>
                <a:latin typeface="Courier"/>
              </a:rPr>
              <a:t>[:6]</a:t>
            </a:r>
          </a:p>
          <a:p>
            <a:pPr marL="228600" lvl="1" indent="0">
              <a:buNone/>
            </a:pPr>
            <a:r>
              <a:rPr lang="da-DK" altLang="en-US" sz="1600" b="1" dirty="0">
                <a:solidFill>
                  <a:srgbClr val="000090"/>
                </a:solidFill>
                <a:latin typeface="Courier"/>
              </a:rPr>
              <a:t>letters3 = </a:t>
            </a:r>
            <a:r>
              <a:rPr lang="da-DK" altLang="en-US" sz="1600" b="1" dirty="0" err="1">
                <a:solidFill>
                  <a:srgbClr val="000090"/>
                </a:solidFill>
                <a:latin typeface="Courier"/>
              </a:rPr>
              <a:t>words</a:t>
            </a:r>
            <a:r>
              <a:rPr lang="da-DK" altLang="en-US" sz="1600" b="1" dirty="0">
                <a:solidFill>
                  <a:srgbClr val="000090"/>
                </a:solidFill>
                <a:latin typeface="Courier"/>
              </a:rPr>
              <a:t>[6:]</a:t>
            </a:r>
          </a:p>
          <a:p>
            <a:pPr marL="228600" lvl="1" indent="0">
              <a:buNone/>
            </a:pPr>
            <a:r>
              <a:rPr lang="da-DK" altLang="en-US" sz="1600" b="1" dirty="0">
                <a:solidFill>
                  <a:srgbClr val="000090"/>
                </a:solidFill>
                <a:latin typeface="Courier"/>
              </a:rPr>
              <a:t>letters4 = </a:t>
            </a:r>
            <a:r>
              <a:rPr lang="da-DK" altLang="en-US" sz="1600" b="1" dirty="0" err="1">
                <a:solidFill>
                  <a:srgbClr val="000090"/>
                </a:solidFill>
                <a:latin typeface="Courier"/>
              </a:rPr>
              <a:t>words</a:t>
            </a:r>
            <a:r>
              <a:rPr lang="da-DK" altLang="en-US" sz="1600" b="1" dirty="0">
                <a:solidFill>
                  <a:srgbClr val="000090"/>
                </a:solidFill>
                <a:latin typeface="Courier"/>
              </a:rPr>
              <a:t>[-3:]</a:t>
            </a:r>
          </a:p>
          <a:p>
            <a:pPr marL="228600" lvl="1" indent="0">
              <a:buNone/>
            </a:pPr>
            <a:endParaRPr lang="da-DK" altLang="en-US" sz="1600" b="1" dirty="0">
              <a:solidFill>
                <a:srgbClr val="000090"/>
              </a:solidFill>
              <a:latin typeface="Courier"/>
            </a:endParaRPr>
          </a:p>
          <a:p>
            <a:pPr marL="228600" lvl="1" indent="0">
              <a:buNone/>
            </a:pPr>
            <a:r>
              <a:rPr lang="da-DK" altLang="en-US" sz="1600" b="1" dirty="0" err="1">
                <a:solidFill>
                  <a:srgbClr val="000090"/>
                </a:solidFill>
                <a:latin typeface="Courier"/>
              </a:rPr>
              <a:t>word</a:t>
            </a:r>
            <a:r>
              <a:rPr lang="da-DK" altLang="en-US" sz="1600" b="1" dirty="0">
                <a:solidFill>
                  <a:srgbClr val="000090"/>
                </a:solidFill>
                <a:latin typeface="Courier"/>
              </a:rPr>
              <a:t> = letter1 + letter2</a:t>
            </a:r>
          </a:p>
          <a:p>
            <a:pPr marL="228600" lvl="1" indent="0">
              <a:buNone/>
            </a:pPr>
            <a:r>
              <a:rPr lang="da-DK" altLang="en-US" sz="1600" b="1" dirty="0" err="1">
                <a:solidFill>
                  <a:srgbClr val="000090"/>
                </a:solidFill>
                <a:latin typeface="Courier"/>
              </a:rPr>
              <a:t>word</a:t>
            </a:r>
            <a:r>
              <a:rPr lang="da-DK" altLang="en-US" sz="1600" b="1" dirty="0">
                <a:solidFill>
                  <a:srgbClr val="000090"/>
                </a:solidFill>
                <a:latin typeface="Courier"/>
              </a:rPr>
              <a:t> = </a:t>
            </a:r>
            <a:r>
              <a:rPr lang="da-DK" altLang="en-US" sz="1600" b="1" dirty="0" err="1">
                <a:solidFill>
                  <a:srgbClr val="000090"/>
                </a:solidFill>
                <a:latin typeface="Courier"/>
              </a:rPr>
              <a:t>word</a:t>
            </a:r>
            <a:r>
              <a:rPr lang="da-DK" altLang="en-US" sz="1600" b="1" dirty="0">
                <a:solidFill>
                  <a:srgbClr val="000090"/>
                </a:solidFill>
                <a:latin typeface="Courier"/>
              </a:rPr>
              <a:t> + " " + letter3</a:t>
            </a:r>
          </a:p>
          <a:p>
            <a:pPr marL="228600" lvl="1" indent="0">
              <a:buNone/>
            </a:pPr>
            <a:endParaRPr lang="da-DK" altLang="en-US" sz="1600" b="1" dirty="0">
              <a:solidFill>
                <a:srgbClr val="000090"/>
              </a:solidFill>
              <a:latin typeface="Courier"/>
            </a:endParaRPr>
          </a:p>
          <a:p>
            <a:pPr marL="228600" lvl="1" indent="0">
              <a:buNone/>
            </a:pPr>
            <a:r>
              <a:rPr lang="da-DK" altLang="en-US" sz="1600" b="1" dirty="0">
                <a:solidFill>
                  <a:srgbClr val="000090"/>
                </a:solidFill>
                <a:latin typeface="Courier"/>
              </a:rPr>
              <a:t>print(letters1, letters2, letters3, letters4, </a:t>
            </a:r>
            <a:r>
              <a:rPr lang="da-DK" altLang="en-US" sz="1600" b="1" dirty="0" err="1">
                <a:solidFill>
                  <a:srgbClr val="000090"/>
                </a:solidFill>
                <a:latin typeface="Courier"/>
              </a:rPr>
              <a:t>word</a:t>
            </a:r>
            <a:r>
              <a:rPr lang="da-DK" altLang="en-US" sz="1600" b="1" dirty="0">
                <a:solidFill>
                  <a:srgbClr val="000090"/>
                </a:solidFill>
                <a:latin typeface="Courier"/>
              </a:rPr>
              <a:t>)</a:t>
            </a:r>
          </a:p>
        </p:txBody>
      </p:sp>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76200" y="457200"/>
            <a:ext cx="8839200" cy="2362200"/>
          </a:xfrm>
        </p:spPr>
        <p:txBody>
          <a:bodyPr>
            <a:normAutofit/>
          </a:bodyPr>
          <a:lstStyle/>
          <a:p>
            <a:r>
              <a:rPr lang="en-GB" dirty="0"/>
              <a:t>From lecture 4</a:t>
            </a:r>
          </a:p>
          <a:p>
            <a:pPr marL="360363" indent="-182563"/>
            <a:r>
              <a:rPr lang="en-NZ" sz="1600" dirty="0"/>
              <a:t>Use the len() function to calculate how many characters are in a string</a:t>
            </a:r>
          </a:p>
          <a:p>
            <a:pPr marL="360363" indent="-182563"/>
            <a:r>
              <a:rPr lang="en-NZ" sz="1600" dirty="0"/>
              <a:t>Obtain a single character from a string</a:t>
            </a:r>
          </a:p>
          <a:p>
            <a:pPr marL="360363" indent="-182563"/>
            <a:r>
              <a:rPr lang="en-NZ" sz="1600" dirty="0"/>
              <a:t>Slice strings</a:t>
            </a:r>
          </a:p>
          <a:p>
            <a:pPr marL="360363" indent="-182563"/>
            <a:r>
              <a:rPr lang="en-NZ" sz="1600" dirty="0"/>
              <a:t>Concatenate strings</a:t>
            </a:r>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3</a:t>
            </a:fld>
            <a:endParaRPr lang="en-US" dirty="0"/>
          </a:p>
        </p:txBody>
      </p:sp>
      <p:sp>
        <p:nvSpPr>
          <p:cNvPr id="7" name="TextBox 6"/>
          <p:cNvSpPr txBox="1"/>
          <p:nvPr/>
        </p:nvSpPr>
        <p:spPr>
          <a:xfrm>
            <a:off x="5320380" y="2133600"/>
            <a:ext cx="3800593" cy="338554"/>
          </a:xfrm>
          <a:prstGeom prst="rect">
            <a:avLst/>
          </a:prstGeom>
          <a:solidFill>
            <a:srgbClr val="E3EBF3"/>
          </a:solidFill>
          <a:ln>
            <a:solidFill>
              <a:srgbClr val="0000FF"/>
            </a:solidFill>
          </a:ln>
        </p:spPr>
        <p:txBody>
          <a:bodyPr wrap="square" lIns="12700" rIns="12700" rtlCol="0">
            <a:spAutoFit/>
          </a:bodyPr>
          <a:lstStyle/>
          <a:p>
            <a:r>
              <a:rPr lang="en-US" sz="1600" b="1" dirty="0" err="1">
                <a:solidFill>
                  <a:srgbClr val="000090"/>
                </a:solidFill>
                <a:latin typeface="Courier"/>
                <a:cs typeface="Courier"/>
              </a:rPr>
              <a:t>inc</a:t>
            </a:r>
            <a:r>
              <a:rPr lang="en-US" sz="1600" b="1" dirty="0">
                <a:solidFill>
                  <a:srgbClr val="000090"/>
                </a:solidFill>
                <a:latin typeface="Courier"/>
                <a:cs typeface="Courier"/>
              </a:rPr>
              <a:t> </a:t>
            </a:r>
            <a:r>
              <a:rPr lang="en-US" sz="1600" b="1" dirty="0" err="1">
                <a:solidFill>
                  <a:srgbClr val="000090"/>
                </a:solidFill>
                <a:latin typeface="Courier"/>
                <a:cs typeface="Courier"/>
              </a:rPr>
              <a:t>Princ</a:t>
            </a:r>
            <a:r>
              <a:rPr lang="en-US" sz="1600" b="1" dirty="0">
                <a:solidFill>
                  <a:srgbClr val="000090"/>
                </a:solidFill>
                <a:latin typeface="Courier"/>
                <a:cs typeface="Courier"/>
              </a:rPr>
              <a:t> e Charming  </a:t>
            </a:r>
            <a:r>
              <a:rPr lang="en-US" sz="1600" b="1" dirty="0" err="1">
                <a:solidFill>
                  <a:srgbClr val="000090"/>
                </a:solidFill>
                <a:latin typeface="Courier"/>
                <a:cs typeface="Courier"/>
              </a:rPr>
              <a:t>ng</a:t>
            </a:r>
            <a:r>
              <a:rPr lang="en-US" sz="1600" b="1" dirty="0">
                <a:solidFill>
                  <a:srgbClr val="000090"/>
                </a:solidFill>
                <a:latin typeface="Courier"/>
                <a:cs typeface="Courier"/>
              </a:rPr>
              <a:t>  </a:t>
            </a:r>
            <a:r>
              <a:rPr lang="en-US" sz="1600" b="1" dirty="0" err="1">
                <a:solidFill>
                  <a:srgbClr val="000090"/>
                </a:solidFill>
                <a:latin typeface="Courier"/>
                <a:cs typeface="Courier"/>
              </a:rPr>
              <a:t>im</a:t>
            </a:r>
            <a:r>
              <a:rPr lang="en-US" sz="1600" b="1" dirty="0">
                <a:solidFill>
                  <a:srgbClr val="000090"/>
                </a:solidFill>
                <a:latin typeface="Courier"/>
                <a:cs typeface="Courier"/>
              </a:rPr>
              <a:t> g</a:t>
            </a:r>
          </a:p>
        </p:txBody>
      </p:sp>
    </p:spTree>
    <p:extLst>
      <p:ext uri="{BB962C8B-B14F-4D97-AF65-F5344CB8AC3E}">
        <p14:creationId xmlns:p14="http://schemas.microsoft.com/office/powerpoint/2010/main" val="240547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 Slicing </a:t>
            </a:r>
            <a:r>
              <a:rPr lang="mr-IN" dirty="0"/>
              <a:t>–</a:t>
            </a:r>
            <a:r>
              <a:rPr lang="en-AU" dirty="0"/>
              <a:t> The Step Option</a:t>
            </a:r>
            <a:endParaRPr lang="en-NZ" dirty="0"/>
          </a:p>
        </p:txBody>
      </p:sp>
      <p:sp>
        <p:nvSpPr>
          <p:cNvPr id="3" name="Content Placeholder 2"/>
          <p:cNvSpPr>
            <a:spLocks noGrp="1"/>
          </p:cNvSpPr>
          <p:nvPr>
            <p:ph sz="quarter" idx="1"/>
          </p:nvPr>
        </p:nvSpPr>
        <p:spPr>
          <a:xfrm>
            <a:off x="0" y="685800"/>
            <a:ext cx="9144000" cy="5486400"/>
          </a:xfrm>
        </p:spPr>
        <p:txBody>
          <a:bodyPr/>
          <a:lstStyle/>
          <a:p>
            <a:r>
              <a:rPr lang="en-NZ" dirty="0"/>
              <a:t>When slicing a string an optional last argument is the step:</a:t>
            </a:r>
          </a:p>
          <a:p>
            <a:pPr marL="411480" lvl="2" indent="0">
              <a:buNone/>
            </a:pPr>
            <a:r>
              <a:rPr lang="en-NZ" dirty="0"/>
              <a:t>		</a:t>
            </a:r>
            <a:r>
              <a:rPr lang="en-NZ" sz="2400" dirty="0"/>
              <a:t>a_string[start: end: </a:t>
            </a:r>
            <a:r>
              <a:rPr lang="en-NZ" sz="2400" b="1" dirty="0">
                <a:solidFill>
                  <a:srgbClr val="FF00FF"/>
                </a:solidFill>
              </a:rPr>
              <a:t>step</a:t>
            </a:r>
            <a:r>
              <a:rPr lang="en-NZ" sz="2400" dirty="0"/>
              <a:t>]</a:t>
            </a:r>
          </a:p>
          <a:p>
            <a:pPr marL="122238">
              <a:buNone/>
            </a:pPr>
            <a:r>
              <a:rPr lang="en-NZ" dirty="0"/>
              <a:t>When the step option is omitted the default step is 1</a:t>
            </a:r>
          </a:p>
          <a:p>
            <a:pPr marL="122238">
              <a:buNone/>
            </a:pPr>
            <a:r>
              <a:rPr lang="en-NZ" dirty="0"/>
              <a:t>The step option dictates which characters will form the string slice, e.g.,  </a:t>
            </a:r>
          </a:p>
          <a:p>
            <a:endParaRPr lang="en-NZ" dirty="0"/>
          </a:p>
          <a:p>
            <a:endParaRPr lang="en-NZ" dirty="0"/>
          </a:p>
          <a:p>
            <a:endParaRPr lang="en-NZ" dirty="0"/>
          </a:p>
          <a:p>
            <a:endParaRPr lang="en-NZ" sz="1400" dirty="0"/>
          </a:p>
          <a:p>
            <a:r>
              <a:rPr lang="en-NZ" dirty="0"/>
              <a:t>Complete the output:</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4</a:t>
            </a:fld>
            <a:endParaRPr lang="en-US" dirty="0"/>
          </a:p>
        </p:txBody>
      </p:sp>
      <p:sp>
        <p:nvSpPr>
          <p:cNvPr id="8" name="Text Box 9"/>
          <p:cNvSpPr txBox="1">
            <a:spLocks noChangeArrowheads="1"/>
          </p:cNvSpPr>
          <p:nvPr/>
        </p:nvSpPr>
        <p:spPr bwMode="auto">
          <a:xfrm>
            <a:off x="1371600" y="2438400"/>
            <a:ext cx="7039936" cy="1447800"/>
          </a:xfrm>
          <a:prstGeom prst="rect">
            <a:avLst/>
          </a:prstGeom>
          <a:solidFill>
            <a:schemeClr val="bg1">
              <a:lumMod val="85000"/>
            </a:schemeClr>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a_string</a:t>
            </a:r>
            <a:r>
              <a:rPr lang="en-US" altLang="en-US" sz="1800" b="1" dirty="0">
                <a:solidFill>
                  <a:srgbClr val="000090"/>
                </a:solidFill>
                <a:latin typeface="Courier"/>
              </a:rPr>
              <a:t> = "0123456789"</a:t>
            </a:r>
          </a:p>
          <a:p>
            <a:pPr>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a_string</a:t>
            </a:r>
            <a:r>
              <a:rPr lang="en-US" altLang="en-US" sz="1800" b="1" dirty="0">
                <a:solidFill>
                  <a:srgbClr val="000090"/>
                </a:solidFill>
                <a:latin typeface="Courier"/>
              </a:rPr>
              <a:t>[2: 7: </a:t>
            </a:r>
            <a:r>
              <a:rPr lang="en-US" altLang="en-US" sz="1800" b="1" dirty="0">
                <a:solidFill>
                  <a:srgbClr val="FF00FF"/>
                </a:solidFill>
                <a:latin typeface="Courier"/>
              </a:rPr>
              <a:t>2</a:t>
            </a:r>
            <a:r>
              <a:rPr lang="en-US" altLang="en-US" sz="1800" b="1" dirty="0">
                <a:solidFill>
                  <a:srgbClr val="000090"/>
                </a:solidFill>
                <a:latin typeface="Courier"/>
              </a:rPr>
              <a:t>]) #prints the slice "246"</a:t>
            </a:r>
          </a:p>
          <a:p>
            <a:pPr>
              <a:buClrTx/>
              <a:buSzTx/>
              <a:buNone/>
              <a:defRPr/>
            </a:pPr>
            <a:r>
              <a:rPr lang="en-US" altLang="en-US" sz="1800" b="1" dirty="0" err="1">
                <a:solidFill>
                  <a:srgbClr val="000090"/>
                </a:solidFill>
                <a:latin typeface="Courier"/>
              </a:rPr>
              <a:t>a_string</a:t>
            </a:r>
            <a:r>
              <a:rPr lang="en-US" altLang="en-US" sz="1800" b="1" dirty="0">
                <a:solidFill>
                  <a:srgbClr val="000090"/>
                </a:solidFill>
                <a:latin typeface="Courier"/>
              </a:rPr>
              <a:t> = "Sing for your supper"</a:t>
            </a:r>
          </a:p>
          <a:p>
            <a:pPr>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a_string</a:t>
            </a:r>
            <a:r>
              <a:rPr lang="en-US" altLang="en-US" sz="1800" b="1" dirty="0">
                <a:solidFill>
                  <a:srgbClr val="000090"/>
                </a:solidFill>
                <a:latin typeface="Courier"/>
              </a:rPr>
              <a:t>[5: : </a:t>
            </a:r>
            <a:r>
              <a:rPr lang="en-US" altLang="en-US" sz="1800" b="1" dirty="0">
                <a:solidFill>
                  <a:srgbClr val="FF00FF"/>
                </a:solidFill>
                <a:latin typeface="Courier"/>
              </a:rPr>
              <a:t>4</a:t>
            </a:r>
            <a:r>
              <a:rPr lang="en-US" altLang="en-US" sz="1800" b="1" dirty="0">
                <a:solidFill>
                  <a:srgbClr val="000090"/>
                </a:solidFill>
                <a:latin typeface="Courier"/>
              </a:rPr>
              <a:t>]) #prints the slice "</a:t>
            </a:r>
            <a:r>
              <a:rPr lang="en-US" altLang="en-US" sz="1800" b="1" dirty="0" err="1">
                <a:solidFill>
                  <a:srgbClr val="000090"/>
                </a:solidFill>
                <a:latin typeface="Courier"/>
              </a:rPr>
              <a:t>fy</a:t>
            </a:r>
            <a:r>
              <a:rPr lang="en-US" altLang="en-US" sz="1800" b="1" dirty="0">
                <a:solidFill>
                  <a:srgbClr val="000090"/>
                </a:solidFill>
                <a:latin typeface="Courier"/>
              </a:rPr>
              <a:t> p"</a:t>
            </a:r>
          </a:p>
        </p:txBody>
      </p:sp>
      <p:sp>
        <p:nvSpPr>
          <p:cNvPr id="9" name="Text Box 9"/>
          <p:cNvSpPr txBox="1">
            <a:spLocks noChangeArrowheads="1"/>
          </p:cNvSpPr>
          <p:nvPr/>
        </p:nvSpPr>
        <p:spPr bwMode="auto">
          <a:xfrm>
            <a:off x="152400" y="4495800"/>
            <a:ext cx="6324600" cy="232371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mr-IN" sz="2000" b="1" dirty="0">
                <a:solidFill>
                  <a:srgbClr val="000090"/>
                </a:solidFill>
                <a:latin typeface="Courier"/>
                <a:cs typeface="Courier"/>
              </a:rPr>
              <a:t>a_string = "ABCDEFGHIJKLMNOPQRSTUVWXYZ"</a:t>
            </a:r>
          </a:p>
          <a:p>
            <a:pPr>
              <a:buNone/>
            </a:pPr>
            <a:r>
              <a:rPr lang="mr-IN" sz="2000" b="1" dirty="0">
                <a:solidFill>
                  <a:srgbClr val="000090"/>
                </a:solidFill>
                <a:latin typeface="Courier"/>
                <a:cs typeface="Courier"/>
              </a:rPr>
              <a:t>print(a_string)</a:t>
            </a:r>
          </a:p>
          <a:p>
            <a:pPr>
              <a:buNone/>
            </a:pPr>
            <a:r>
              <a:rPr lang="mr-IN" sz="2000" b="1" dirty="0">
                <a:solidFill>
                  <a:srgbClr val="000090"/>
                </a:solidFill>
                <a:latin typeface="Courier"/>
                <a:cs typeface="Courier"/>
              </a:rPr>
              <a:t>print("1.", a_string[0: 8: 2])</a:t>
            </a:r>
          </a:p>
          <a:p>
            <a:pPr>
              <a:buNone/>
            </a:pPr>
            <a:r>
              <a:rPr lang="mr-IN" sz="2000" b="1" dirty="0">
                <a:solidFill>
                  <a:srgbClr val="000090"/>
                </a:solidFill>
                <a:latin typeface="Courier"/>
                <a:cs typeface="Courier"/>
              </a:rPr>
              <a:t>print("2.", a_string[1: 15: 5])</a:t>
            </a:r>
          </a:p>
          <a:p>
            <a:pPr>
              <a:buNone/>
            </a:pPr>
            <a:r>
              <a:rPr lang="mr-IN" sz="2000" b="1" dirty="0">
                <a:solidFill>
                  <a:srgbClr val="000090"/>
                </a:solidFill>
                <a:latin typeface="Courier"/>
                <a:cs typeface="Courier"/>
              </a:rPr>
              <a:t>print("3.", a_string[3: : 6])</a:t>
            </a:r>
          </a:p>
          <a:p>
            <a:pPr>
              <a:buNone/>
            </a:pPr>
            <a:r>
              <a:rPr lang="mr-IN" sz="2000" b="1" dirty="0">
                <a:solidFill>
                  <a:srgbClr val="000090"/>
                </a:solidFill>
                <a:latin typeface="Courier"/>
                <a:cs typeface="Courier"/>
              </a:rPr>
              <a:t>print("4.", a_string[: 10: 3])</a:t>
            </a:r>
            <a:endParaRPr lang="en-NZ" sz="2000" b="1" dirty="0">
              <a:solidFill>
                <a:srgbClr val="000090"/>
              </a:solidFill>
              <a:latin typeface="Courier"/>
              <a:cs typeface="Courier"/>
            </a:endParaRPr>
          </a:p>
        </p:txBody>
      </p:sp>
      <p:sp>
        <p:nvSpPr>
          <p:cNvPr id="10" name="TextBox 9"/>
          <p:cNvSpPr txBox="1"/>
          <p:nvPr/>
        </p:nvSpPr>
        <p:spPr>
          <a:xfrm>
            <a:off x="5334000" y="5029200"/>
            <a:ext cx="3810000" cy="1477328"/>
          </a:xfrm>
          <a:prstGeom prst="rect">
            <a:avLst/>
          </a:prstGeom>
          <a:solidFill>
            <a:srgbClr val="E3EBF3"/>
          </a:solidFill>
          <a:ln>
            <a:solidFill>
              <a:srgbClr val="0000FF"/>
            </a:solidFill>
          </a:ln>
          <a:effectLst/>
        </p:spPr>
        <p:txBody>
          <a:bodyPr wrap="square" rtlCol="0">
            <a:spAutoFit/>
          </a:bodyPr>
          <a:lstStyle/>
          <a:p>
            <a:r>
              <a:rPr lang="mr-IN" b="1" dirty="0">
                <a:solidFill>
                  <a:srgbClr val="000090"/>
                </a:solidFill>
                <a:latin typeface="Courier"/>
                <a:cs typeface="Courier"/>
              </a:rPr>
              <a:t>ABCDEFGHIJKLMNOPQRSTUVWXYZ</a:t>
            </a:r>
            <a:endParaRPr lang="en-US" b="1" dirty="0">
              <a:solidFill>
                <a:srgbClr val="000090"/>
              </a:solidFill>
              <a:latin typeface="Courier"/>
              <a:cs typeface="Courier"/>
            </a:endParaRPr>
          </a:p>
          <a:p>
            <a:r>
              <a:rPr lang="en-US" b="1" dirty="0">
                <a:solidFill>
                  <a:srgbClr val="000090"/>
                </a:solidFill>
                <a:latin typeface="Courier"/>
                <a:cs typeface="Courier"/>
              </a:rPr>
              <a:t>1.</a:t>
            </a:r>
          </a:p>
          <a:p>
            <a:r>
              <a:rPr lang="en-US" b="1" dirty="0">
                <a:solidFill>
                  <a:srgbClr val="000090"/>
                </a:solidFill>
                <a:latin typeface="Courier"/>
                <a:cs typeface="Courier"/>
              </a:rPr>
              <a:t>2.</a:t>
            </a:r>
          </a:p>
          <a:p>
            <a:r>
              <a:rPr lang="en-US" b="1" dirty="0">
                <a:solidFill>
                  <a:srgbClr val="000090"/>
                </a:solidFill>
                <a:latin typeface="Courier"/>
                <a:cs typeface="Courier"/>
              </a:rPr>
              <a:t>3.</a:t>
            </a:r>
          </a:p>
          <a:p>
            <a:r>
              <a:rPr lang="en-US" b="1" dirty="0">
                <a:solidFill>
                  <a:srgbClr val="000090"/>
                </a:solidFill>
                <a:latin typeface="Courier"/>
                <a:cs typeface="Courier"/>
              </a:rPr>
              <a:t>4.</a:t>
            </a:r>
          </a:p>
        </p:txBody>
      </p:sp>
    </p:spTree>
    <p:extLst>
      <p:ext uri="{BB962C8B-B14F-4D97-AF65-F5344CB8AC3E}">
        <p14:creationId xmlns:p14="http://schemas.microsoft.com/office/powerpoint/2010/main" val="368851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Dot notation</a:t>
            </a:r>
            <a:endParaRPr lang="en-NZ" dirty="0"/>
          </a:p>
        </p:txBody>
      </p:sp>
      <p:sp>
        <p:nvSpPr>
          <p:cNvPr id="3" name="Content Placeholder 2"/>
          <p:cNvSpPr>
            <a:spLocks noGrp="1"/>
          </p:cNvSpPr>
          <p:nvPr>
            <p:ph sz="quarter" idx="1"/>
          </p:nvPr>
        </p:nvSpPr>
        <p:spPr>
          <a:xfrm>
            <a:off x="152400" y="609600"/>
            <a:ext cx="8991600" cy="5486400"/>
          </a:xfrm>
        </p:spPr>
        <p:txBody>
          <a:bodyPr>
            <a:normAutofit/>
          </a:bodyPr>
          <a:lstStyle/>
          <a:p>
            <a:r>
              <a:rPr lang="en-AU" dirty="0"/>
              <a:t>Every object type, as well as storing some data, has some defined methods which can be applied to that particular type of object. </a:t>
            </a:r>
          </a:p>
          <a:p>
            <a:r>
              <a:rPr lang="en-AU" dirty="0"/>
              <a:t>Variables which reference an object are called instances, e.g., in the following code, greeting is a </a:t>
            </a:r>
            <a:r>
              <a:rPr lang="en-AU" b="1" dirty="0">
                <a:solidFill>
                  <a:srgbClr val="0000FF"/>
                </a:solidFill>
              </a:rPr>
              <a:t>string instance </a:t>
            </a:r>
            <a:r>
              <a:rPr lang="en-AU" dirty="0"/>
              <a:t>and number is an </a:t>
            </a:r>
            <a:r>
              <a:rPr lang="en-AU" b="1" dirty="0">
                <a:solidFill>
                  <a:srgbClr val="0000FF"/>
                </a:solidFill>
              </a:rPr>
              <a:t>instance of type int</a:t>
            </a:r>
            <a:r>
              <a:rPr lang="en-AU" dirty="0"/>
              <a:t>.</a:t>
            </a:r>
          </a:p>
          <a:p>
            <a:pPr marL="0" indent="0">
              <a:buNone/>
            </a:pPr>
            <a:endParaRPr lang="en-AU" sz="6600" dirty="0"/>
          </a:p>
          <a:p>
            <a:r>
              <a:rPr lang="en-AU" dirty="0"/>
              <a:t>String instances have many methods which can be applied to them such as upper(), lower(), find(), strip(), </a:t>
            </a:r>
            <a:r>
              <a:rPr lang="en-US" dirty="0" err="1"/>
              <a:t>isalpha</a:t>
            </a:r>
            <a:r>
              <a:rPr lang="en-US" dirty="0"/>
              <a:t>()</a:t>
            </a:r>
            <a:r>
              <a:rPr lang="en-AU" dirty="0"/>
              <a:t>, </a:t>
            </a:r>
            <a:r>
              <a:rPr lang="en-AU" dirty="0" err="1"/>
              <a:t>isdigit</a:t>
            </a:r>
            <a:r>
              <a:rPr lang="en-AU" dirty="0"/>
              <a:t>(), </a:t>
            </a:r>
            <a:r>
              <a:rPr lang="en-AU" dirty="0" err="1"/>
              <a:t>rfind</a:t>
            </a:r>
            <a:r>
              <a:rPr lang="en-AU" dirty="0"/>
              <a:t>(), split() …</a:t>
            </a:r>
            <a:r>
              <a:rPr lang="en-NZ" dirty="0"/>
              <a:t>. In this lecture we will look at a few of these methods.</a:t>
            </a:r>
            <a:endParaRPr lang="en-NZ" sz="800" dirty="0"/>
          </a:p>
          <a:p>
            <a:r>
              <a:rPr lang="en-NZ" dirty="0"/>
              <a:t>In order to apply a method to an object we use </a:t>
            </a:r>
            <a:r>
              <a:rPr lang="en-NZ" b="1" dirty="0">
                <a:solidFill>
                  <a:srgbClr val="0000FF"/>
                </a:solidFill>
              </a:rPr>
              <a:t>dot notation</a:t>
            </a:r>
            <a:r>
              <a:rPr lang="en-NZ" dirty="0"/>
              <a:t>, i.e., the variable name, followed by a dot, followed by the method name. </a:t>
            </a:r>
          </a:p>
          <a:p>
            <a:endParaRPr lang="en-NZ" dirty="0"/>
          </a:p>
          <a:p>
            <a:endParaRPr lang="en-NZ"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7" name="Slide Number Placeholder 6"/>
          <p:cNvSpPr>
            <a:spLocks noGrp="1"/>
          </p:cNvSpPr>
          <p:nvPr>
            <p:ph type="sldNum" sz="quarter" idx="4"/>
          </p:nvPr>
        </p:nvSpPr>
        <p:spPr/>
        <p:txBody>
          <a:bodyPr/>
          <a:lstStyle/>
          <a:p>
            <a:fld id="{8F768C05-9573-B549-ACCB-C25402529CBB}" type="slidenum">
              <a:rPr lang="en-US" smtClean="0"/>
              <a:pPr/>
              <a:t>5</a:t>
            </a:fld>
            <a:endParaRPr lang="en-US" dirty="0"/>
          </a:p>
        </p:txBody>
      </p:sp>
      <p:grpSp>
        <p:nvGrpSpPr>
          <p:cNvPr id="15" name="Group 14"/>
          <p:cNvGrpSpPr/>
          <p:nvPr/>
        </p:nvGrpSpPr>
        <p:grpSpPr>
          <a:xfrm>
            <a:off x="1295400" y="5665453"/>
            <a:ext cx="6172200" cy="659147"/>
            <a:chOff x="1295400" y="4752988"/>
            <a:chExt cx="3921162" cy="453079"/>
          </a:xfrm>
        </p:grpSpPr>
        <p:sp>
          <p:nvSpPr>
            <p:cNvPr id="16" name="TextBox 15"/>
            <p:cNvSpPr txBox="1"/>
            <p:nvPr/>
          </p:nvSpPr>
          <p:spPr>
            <a:xfrm>
              <a:off x="1295400" y="4787900"/>
              <a:ext cx="1828800" cy="418167"/>
            </a:xfrm>
            <a:prstGeom prst="rect">
              <a:avLst/>
            </a:prstGeom>
            <a:noFill/>
          </p:spPr>
          <p:txBody>
            <a:bodyPr wrap="square" rtlCol="0">
              <a:spAutoFit/>
            </a:bodyPr>
            <a:lstStyle/>
            <a:p>
              <a:r>
                <a:rPr lang="en-NZ" sz="2800" b="1" dirty="0">
                  <a:solidFill>
                    <a:srgbClr val="0000FF"/>
                  </a:solidFill>
                </a:rPr>
                <a:t>instance_name</a:t>
              </a:r>
            </a:p>
          </p:txBody>
        </p:sp>
        <p:sp>
          <p:nvSpPr>
            <p:cNvPr id="17" name="TextBox 16"/>
            <p:cNvSpPr txBox="1"/>
            <p:nvPr/>
          </p:nvSpPr>
          <p:spPr>
            <a:xfrm>
              <a:off x="2761488" y="4752988"/>
              <a:ext cx="381000" cy="401958"/>
            </a:xfrm>
            <a:prstGeom prst="rect">
              <a:avLst/>
            </a:prstGeom>
            <a:noFill/>
          </p:spPr>
          <p:txBody>
            <a:bodyPr wrap="square" rtlCol="0">
              <a:spAutoFit/>
            </a:bodyPr>
            <a:lstStyle/>
            <a:p>
              <a:r>
                <a:rPr lang="en-NZ" sz="3200" b="1" dirty="0">
                  <a:solidFill>
                    <a:srgbClr val="0000FF"/>
                  </a:solidFill>
                </a:rPr>
                <a:t>.</a:t>
              </a:r>
            </a:p>
          </p:txBody>
        </p:sp>
        <p:sp>
          <p:nvSpPr>
            <p:cNvPr id="18" name="TextBox 17"/>
            <p:cNvSpPr txBox="1"/>
            <p:nvPr/>
          </p:nvSpPr>
          <p:spPr>
            <a:xfrm>
              <a:off x="2844501" y="4787899"/>
              <a:ext cx="2372061" cy="359646"/>
            </a:xfrm>
            <a:prstGeom prst="rect">
              <a:avLst/>
            </a:prstGeom>
            <a:noFill/>
          </p:spPr>
          <p:txBody>
            <a:bodyPr wrap="square" rtlCol="0">
              <a:spAutoFit/>
            </a:bodyPr>
            <a:lstStyle/>
            <a:p>
              <a:r>
                <a:rPr lang="en-NZ" sz="2800" b="1" dirty="0">
                  <a:solidFill>
                    <a:srgbClr val="0000FF"/>
                  </a:solidFill>
                </a:rPr>
                <a:t>method_name(…)</a:t>
              </a:r>
            </a:p>
          </p:txBody>
        </p:sp>
      </p:grpSp>
      <p:sp>
        <p:nvSpPr>
          <p:cNvPr id="19" name="Text Box 9"/>
          <p:cNvSpPr txBox="1">
            <a:spLocks noChangeArrowheads="1"/>
          </p:cNvSpPr>
          <p:nvPr/>
        </p:nvSpPr>
        <p:spPr bwMode="auto">
          <a:xfrm>
            <a:off x="3429000" y="2286000"/>
            <a:ext cx="4267200" cy="7848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greeting = "Hello World"</a:t>
            </a:r>
          </a:p>
          <a:p>
            <a:pPr>
              <a:buNone/>
            </a:pPr>
            <a:r>
              <a:rPr lang="en-AU" sz="2000" b="1" dirty="0">
                <a:solidFill>
                  <a:srgbClr val="000090"/>
                </a:solidFill>
                <a:latin typeface="Courier"/>
                <a:cs typeface="Courier"/>
              </a:rPr>
              <a:t>number = 234</a:t>
            </a:r>
            <a:endParaRPr lang="en-NZ" sz="2000" b="1" dirty="0">
              <a:solidFill>
                <a:srgbClr val="000090"/>
              </a:solidFill>
              <a:latin typeface="Courier"/>
              <a:cs typeface="Courier"/>
            </a:endParaRPr>
          </a:p>
        </p:txBody>
      </p:sp>
      <p:sp>
        <p:nvSpPr>
          <p:cNvPr id="20" name="TextBox 19"/>
          <p:cNvSpPr txBox="1"/>
          <p:nvPr/>
        </p:nvSpPr>
        <p:spPr>
          <a:xfrm>
            <a:off x="1295400" y="6273224"/>
            <a:ext cx="60960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Note that, methods (like functions) use parentheses (round brackets) after the method name.</a:t>
            </a:r>
          </a:p>
        </p:txBody>
      </p:sp>
    </p:spTree>
    <p:extLst>
      <p:ext uri="{BB962C8B-B14F-4D97-AF65-F5344CB8AC3E}">
        <p14:creationId xmlns:p14="http://schemas.microsoft.com/office/powerpoint/2010/main" val="3715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 methods – upper(), lower()</a:t>
            </a:r>
            <a:endParaRPr lang="en-NZ" dirty="0"/>
          </a:p>
        </p:txBody>
      </p:sp>
      <p:sp>
        <p:nvSpPr>
          <p:cNvPr id="3" name="Content Placeholder 2"/>
          <p:cNvSpPr>
            <a:spLocks noGrp="1"/>
          </p:cNvSpPr>
          <p:nvPr>
            <p:ph sz="quarter" idx="1"/>
          </p:nvPr>
        </p:nvSpPr>
        <p:spPr>
          <a:xfrm>
            <a:off x="152400" y="838200"/>
            <a:ext cx="8839200" cy="5410200"/>
          </a:xfrm>
        </p:spPr>
        <p:txBody>
          <a:bodyPr>
            <a:normAutofit/>
          </a:bodyPr>
          <a:lstStyle/>
          <a:p>
            <a:r>
              <a:rPr lang="en-US" dirty="0"/>
              <a:t>The</a:t>
            </a:r>
            <a:r>
              <a:rPr lang="en-US" b="1" dirty="0">
                <a:solidFill>
                  <a:srgbClr val="0000FF"/>
                </a:solidFill>
              </a:rPr>
              <a:t> upper() </a:t>
            </a:r>
            <a:r>
              <a:rPr lang="en-US" dirty="0"/>
              <a:t>method</a:t>
            </a:r>
            <a:r>
              <a:rPr lang="en-US" b="1" dirty="0">
                <a:solidFill>
                  <a:srgbClr val="0000FF"/>
                </a:solidFill>
              </a:rPr>
              <a:t> </a:t>
            </a:r>
            <a:r>
              <a:rPr lang="en-US" dirty="0"/>
              <a:t>returns a new string object with all the characters converted to upper case. The </a:t>
            </a:r>
            <a:r>
              <a:rPr lang="en-US" b="1" dirty="0">
                <a:solidFill>
                  <a:srgbClr val="0000FF"/>
                </a:solidFill>
              </a:rPr>
              <a:t>lower() </a:t>
            </a:r>
            <a:r>
              <a:rPr lang="en-US" dirty="0"/>
              <a:t>method</a:t>
            </a:r>
            <a:r>
              <a:rPr lang="en-US" b="1" dirty="0">
                <a:solidFill>
                  <a:srgbClr val="0000FF"/>
                </a:solidFill>
              </a:rPr>
              <a:t> </a:t>
            </a:r>
            <a:r>
              <a:rPr lang="en-US" dirty="0"/>
              <a:t>returns a new string object with all the characters converted to lower case.</a:t>
            </a:r>
          </a:p>
          <a:p>
            <a:endParaRPr lang="en-US" dirty="0"/>
          </a:p>
          <a:p>
            <a:r>
              <a:rPr lang="en-US" dirty="0"/>
              <a:t>For example,</a:t>
            </a:r>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6</a:t>
            </a:fld>
            <a:endParaRPr lang="en-US" dirty="0"/>
          </a:p>
        </p:txBody>
      </p:sp>
      <p:sp>
        <p:nvSpPr>
          <p:cNvPr id="9" name="TextBox 8"/>
          <p:cNvSpPr txBox="1"/>
          <p:nvPr/>
        </p:nvSpPr>
        <p:spPr>
          <a:xfrm>
            <a:off x="381000" y="5410200"/>
            <a:ext cx="8001000" cy="369332"/>
          </a:xfrm>
          <a:prstGeom prst="rect">
            <a:avLst/>
          </a:prstGeom>
          <a:solidFill>
            <a:srgbClr val="E3EBF3"/>
          </a:solidFill>
          <a:ln>
            <a:solidFill>
              <a:srgbClr val="0000FF"/>
            </a:solidFill>
          </a:ln>
          <a:effectLst/>
        </p:spPr>
        <p:txBody>
          <a:bodyPr wrap="square" rtlCol="0">
            <a:spAutoFit/>
          </a:bodyPr>
          <a:lstStyle/>
          <a:p>
            <a:r>
              <a:rPr lang="en-US" b="1" dirty="0">
                <a:solidFill>
                  <a:srgbClr val="000090"/>
                </a:solidFill>
                <a:latin typeface="Courier"/>
                <a:cs typeface="Courier"/>
              </a:rPr>
              <a:t>Hello World hello world HELLO WORLD</a:t>
            </a:r>
          </a:p>
        </p:txBody>
      </p:sp>
      <p:sp>
        <p:nvSpPr>
          <p:cNvPr id="10" name="Text Box 9"/>
          <p:cNvSpPr txBox="1">
            <a:spLocks noChangeArrowheads="1"/>
          </p:cNvSpPr>
          <p:nvPr/>
        </p:nvSpPr>
        <p:spPr bwMode="auto">
          <a:xfrm>
            <a:off x="381000" y="2895600"/>
            <a:ext cx="8001000" cy="195438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greeting = "Hello World"</a:t>
            </a:r>
          </a:p>
          <a:p>
            <a:pPr>
              <a:buNone/>
            </a:pPr>
            <a:endParaRPr lang="en-AU" sz="800" b="1" dirty="0">
              <a:solidFill>
                <a:srgbClr val="000090"/>
              </a:solidFill>
              <a:latin typeface="Courier"/>
              <a:cs typeface="Courier"/>
            </a:endParaRPr>
          </a:p>
          <a:p>
            <a:pPr>
              <a:buNone/>
            </a:pPr>
            <a:r>
              <a:rPr lang="en-AU" sz="2000" b="1" dirty="0" err="1">
                <a:solidFill>
                  <a:srgbClr val="000090"/>
                </a:solidFill>
                <a:latin typeface="Courier"/>
                <a:cs typeface="Courier"/>
              </a:rPr>
              <a:t>greeting_lower</a:t>
            </a:r>
            <a:r>
              <a:rPr lang="en-AU" sz="2000" b="1" dirty="0">
                <a:solidFill>
                  <a:srgbClr val="000090"/>
                </a:solidFill>
                <a:latin typeface="Courier"/>
                <a:cs typeface="Courier"/>
              </a:rPr>
              <a:t>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lower</a:t>
            </a:r>
            <a:r>
              <a:rPr lang="en-AU" sz="2000" b="1" dirty="0">
                <a:solidFill>
                  <a:srgbClr val="FF00FF"/>
                </a:solidFill>
                <a:latin typeface="Courier"/>
                <a:cs typeface="Courier"/>
              </a:rPr>
              <a:t>()</a:t>
            </a:r>
          </a:p>
          <a:p>
            <a:pPr>
              <a:buNone/>
            </a:pPr>
            <a:r>
              <a:rPr lang="en-AU" sz="2000" b="1" dirty="0" err="1">
                <a:solidFill>
                  <a:srgbClr val="000090"/>
                </a:solidFill>
                <a:latin typeface="Courier"/>
                <a:cs typeface="Courier"/>
              </a:rPr>
              <a:t>greeting_upper</a:t>
            </a:r>
            <a:r>
              <a:rPr lang="en-AU" sz="2000" b="1" dirty="0">
                <a:solidFill>
                  <a:srgbClr val="000090"/>
                </a:solidFill>
                <a:latin typeface="Courier"/>
                <a:cs typeface="Courier"/>
              </a:rPr>
              <a:t>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upper</a:t>
            </a:r>
            <a:r>
              <a:rPr lang="en-AU" sz="2000" b="1" dirty="0">
                <a:solidFill>
                  <a:srgbClr val="FF00FF"/>
                </a:solidFill>
                <a:latin typeface="Courier"/>
                <a:cs typeface="Courier"/>
              </a:rPr>
              <a:t>()</a:t>
            </a:r>
          </a:p>
          <a:p>
            <a:pPr>
              <a:buNone/>
            </a:pPr>
            <a:endParaRPr lang="en-AU" sz="800" b="1" dirty="0">
              <a:latin typeface="Courier"/>
              <a:cs typeface="Courier"/>
            </a:endParaRPr>
          </a:p>
          <a:p>
            <a:pPr>
              <a:buNone/>
            </a:pPr>
            <a:r>
              <a:rPr lang="en-AU" sz="2000" b="1" dirty="0">
                <a:solidFill>
                  <a:srgbClr val="000090"/>
                </a:solidFill>
                <a:latin typeface="Courier"/>
                <a:cs typeface="Courier"/>
              </a:rPr>
              <a:t>print(greeting, </a:t>
            </a:r>
            <a:r>
              <a:rPr lang="en-AU" sz="2000" b="1" dirty="0" err="1">
                <a:solidFill>
                  <a:srgbClr val="000090"/>
                </a:solidFill>
                <a:latin typeface="Courier"/>
                <a:cs typeface="Courier"/>
              </a:rPr>
              <a:t>greeting_lower</a:t>
            </a:r>
            <a:r>
              <a:rPr lang="en-AU" sz="2000" b="1" dirty="0">
                <a:solidFill>
                  <a:srgbClr val="000090"/>
                </a:solidFill>
                <a:latin typeface="Courier"/>
                <a:cs typeface="Courier"/>
              </a:rPr>
              <a:t>, </a:t>
            </a:r>
            <a:r>
              <a:rPr lang="en-AU" sz="2000" b="1" dirty="0" err="1">
                <a:solidFill>
                  <a:srgbClr val="000090"/>
                </a:solidFill>
                <a:latin typeface="Courier"/>
                <a:cs typeface="Courier"/>
              </a:rPr>
              <a:t>greeting_upper</a:t>
            </a:r>
            <a:r>
              <a:rPr lang="en-AU" sz="2000" b="1" dirty="0">
                <a:solidFill>
                  <a:srgbClr val="000090"/>
                </a:solidFill>
                <a:latin typeface="Courier"/>
                <a:cs typeface="Courier"/>
              </a:rPr>
              <a:t>)</a:t>
            </a:r>
            <a:endParaRPr lang="en-NZ" sz="2000" b="1" dirty="0">
              <a:solidFill>
                <a:srgbClr val="000090"/>
              </a:solidFill>
              <a:latin typeface="Courier"/>
              <a:cs typeface="Courier"/>
            </a:endParaRPr>
          </a:p>
        </p:txBody>
      </p:sp>
      <p:sp>
        <p:nvSpPr>
          <p:cNvPr id="12" name="TextBox 11"/>
          <p:cNvSpPr txBox="1"/>
          <p:nvPr/>
        </p:nvSpPr>
        <p:spPr>
          <a:xfrm>
            <a:off x="381000" y="6443246"/>
            <a:ext cx="80010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Notice that there is a total of three string objects</a:t>
            </a:r>
          </a:p>
        </p:txBody>
      </p:sp>
    </p:spTree>
    <p:extLst>
      <p:ext uri="{BB962C8B-B14F-4D97-AF65-F5344CB8AC3E}">
        <p14:creationId xmlns:p14="http://schemas.microsoft.com/office/powerpoint/2010/main" val="156702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 methods – find()</a:t>
            </a:r>
            <a:endParaRPr lang="en-NZ" dirty="0"/>
          </a:p>
        </p:txBody>
      </p:sp>
      <p:sp>
        <p:nvSpPr>
          <p:cNvPr id="3" name="Content Placeholder 2"/>
          <p:cNvSpPr>
            <a:spLocks noGrp="1"/>
          </p:cNvSpPr>
          <p:nvPr>
            <p:ph sz="quarter" idx="1"/>
          </p:nvPr>
        </p:nvSpPr>
        <p:spPr/>
        <p:txBody>
          <a:bodyPr>
            <a:normAutofit/>
          </a:bodyPr>
          <a:lstStyle/>
          <a:p>
            <a:r>
              <a:rPr lang="en-US" dirty="0"/>
              <a:t>The</a:t>
            </a:r>
            <a:r>
              <a:rPr lang="en-US" b="1" dirty="0"/>
              <a:t> </a:t>
            </a:r>
            <a:r>
              <a:rPr lang="en-US" b="1" dirty="0">
                <a:solidFill>
                  <a:srgbClr val="0000FF"/>
                </a:solidFill>
              </a:rPr>
              <a:t>find() method </a:t>
            </a:r>
            <a:r>
              <a:rPr lang="en-US" dirty="0"/>
              <a:t>is used to look for the position (index number) of the first occurrence (from the left) of some characters.  If the characters are found, the find() method returns the index number, otherwise the find() method returns -1. </a:t>
            </a:r>
          </a:p>
          <a:p>
            <a:pPr marL="0" indent="0">
              <a:buNone/>
            </a:pPr>
            <a:endParaRPr lang="en-US" dirty="0"/>
          </a:p>
          <a:p>
            <a:endParaRPr lang="en-US" dirty="0"/>
          </a:p>
          <a:p>
            <a:endParaRPr lang="en-US" sz="3200" dirty="0"/>
          </a:p>
          <a:p>
            <a:pPr marL="0" indent="0">
              <a:buNone/>
            </a:pPr>
            <a:r>
              <a:rPr lang="en-US" dirty="0"/>
              <a:t>For example,</a:t>
            </a:r>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7</a:t>
            </a:fld>
            <a:endParaRPr lang="en-US" dirty="0"/>
          </a:p>
        </p:txBody>
      </p:sp>
      <p:sp>
        <p:nvSpPr>
          <p:cNvPr id="45" name="Text Box 9"/>
          <p:cNvSpPr txBox="1">
            <a:spLocks noChangeArrowheads="1"/>
          </p:cNvSpPr>
          <p:nvPr/>
        </p:nvSpPr>
        <p:spPr bwMode="auto">
          <a:xfrm>
            <a:off x="304800" y="4191000"/>
            <a:ext cx="6400800" cy="240065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greeting = "Hello World"</a:t>
            </a:r>
          </a:p>
          <a:p>
            <a:pPr>
              <a:lnSpc>
                <a:spcPct val="150000"/>
              </a:lnSpc>
              <a:buNone/>
            </a:pPr>
            <a:r>
              <a:rPr lang="en-AU" sz="2000" b="1" dirty="0">
                <a:solidFill>
                  <a:srgbClr val="000090"/>
                </a:solidFill>
                <a:latin typeface="Courier"/>
                <a:cs typeface="Courier"/>
              </a:rPr>
              <a:t>position1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find</a:t>
            </a:r>
            <a:r>
              <a:rPr lang="en-AU" sz="2000" b="1" dirty="0">
                <a:solidFill>
                  <a:srgbClr val="FF00FF"/>
                </a:solidFill>
                <a:latin typeface="Courier"/>
                <a:cs typeface="Courier"/>
              </a:rPr>
              <a:t>(</a:t>
            </a:r>
            <a:r>
              <a:rPr lang="en-AU" sz="2000" b="1" dirty="0">
                <a:solidFill>
                  <a:srgbClr val="000090"/>
                </a:solidFill>
                <a:latin typeface="Courier"/>
                <a:cs typeface="Courier"/>
              </a:rPr>
              <a:t>" "</a:t>
            </a:r>
            <a:r>
              <a:rPr lang="en-AU" sz="2000" b="1" dirty="0">
                <a:solidFill>
                  <a:srgbClr val="FF00FF"/>
                </a:solidFill>
                <a:latin typeface="Courier"/>
                <a:cs typeface="Courier"/>
              </a:rPr>
              <a:t>)</a:t>
            </a:r>
          </a:p>
          <a:p>
            <a:pPr>
              <a:lnSpc>
                <a:spcPct val="150000"/>
              </a:lnSpc>
              <a:buNone/>
            </a:pPr>
            <a:r>
              <a:rPr lang="en-AU" sz="2000" b="1" dirty="0">
                <a:solidFill>
                  <a:srgbClr val="000090"/>
                </a:solidFill>
                <a:latin typeface="Courier"/>
                <a:cs typeface="Courier"/>
              </a:rPr>
              <a:t>position2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find</a:t>
            </a:r>
            <a:r>
              <a:rPr lang="en-AU" sz="2000" b="1" dirty="0">
                <a:solidFill>
                  <a:srgbClr val="FF00FF"/>
                </a:solidFill>
                <a:latin typeface="Courier"/>
                <a:cs typeface="Courier"/>
              </a:rPr>
              <a:t>(</a:t>
            </a:r>
            <a:r>
              <a:rPr lang="en-AU" sz="2000" b="1" dirty="0">
                <a:solidFill>
                  <a:srgbClr val="000090"/>
                </a:solidFill>
                <a:latin typeface="Courier"/>
                <a:cs typeface="Courier"/>
              </a:rPr>
              <a:t>"z"</a:t>
            </a:r>
            <a:r>
              <a:rPr lang="en-AU" sz="2000" b="1" dirty="0">
                <a:solidFill>
                  <a:srgbClr val="FF00FF"/>
                </a:solidFill>
                <a:latin typeface="Courier"/>
                <a:cs typeface="Courier"/>
              </a:rPr>
              <a:t>)</a:t>
            </a:r>
          </a:p>
          <a:p>
            <a:pPr>
              <a:lnSpc>
                <a:spcPct val="150000"/>
              </a:lnSpc>
              <a:buNone/>
            </a:pPr>
            <a:r>
              <a:rPr lang="en-AU" sz="2000" b="1" dirty="0">
                <a:solidFill>
                  <a:srgbClr val="000090"/>
                </a:solidFill>
                <a:latin typeface="Courier"/>
                <a:cs typeface="Courier"/>
              </a:rPr>
              <a:t>position3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find</a:t>
            </a:r>
            <a:r>
              <a:rPr lang="en-AU" sz="2000" b="1" dirty="0">
                <a:solidFill>
                  <a:srgbClr val="FF00FF"/>
                </a:solidFill>
                <a:latin typeface="Courier"/>
                <a:cs typeface="Courier"/>
              </a:rPr>
              <a:t>(</a:t>
            </a:r>
            <a:r>
              <a:rPr lang="en-AU" sz="2000" b="1" dirty="0">
                <a:solidFill>
                  <a:srgbClr val="000090"/>
                </a:solidFill>
                <a:latin typeface="Courier"/>
                <a:cs typeface="Courier"/>
              </a:rPr>
              <a:t>"</a:t>
            </a:r>
            <a:r>
              <a:rPr lang="en-AU" sz="2000" b="1" dirty="0" err="1">
                <a:solidFill>
                  <a:srgbClr val="000090"/>
                </a:solidFill>
                <a:latin typeface="Courier"/>
                <a:cs typeface="Courier"/>
              </a:rPr>
              <a:t>orl</a:t>
            </a:r>
            <a:r>
              <a:rPr lang="en-AU" sz="2000" b="1" dirty="0">
                <a:solidFill>
                  <a:srgbClr val="000090"/>
                </a:solidFill>
                <a:latin typeface="Courier"/>
                <a:cs typeface="Courier"/>
              </a:rPr>
              <a:t>"</a:t>
            </a:r>
            <a:r>
              <a:rPr lang="en-AU" sz="2000" b="1" dirty="0">
                <a:solidFill>
                  <a:srgbClr val="FF00FF"/>
                </a:solidFill>
                <a:latin typeface="Courier"/>
                <a:cs typeface="Courier"/>
              </a:rPr>
              <a:t>)</a:t>
            </a:r>
          </a:p>
          <a:p>
            <a:pPr>
              <a:buNone/>
            </a:pPr>
            <a:r>
              <a:rPr lang="en-AU" sz="2000" b="1" dirty="0">
                <a:solidFill>
                  <a:srgbClr val="000090"/>
                </a:solidFill>
                <a:latin typeface="Courier"/>
                <a:cs typeface="Courier"/>
              </a:rPr>
              <a:t>print(position1, position2, position3)</a:t>
            </a:r>
            <a:endParaRPr lang="en-NZ" sz="2000" b="1" dirty="0">
              <a:solidFill>
                <a:srgbClr val="000090"/>
              </a:solidFill>
              <a:latin typeface="Courier"/>
              <a:cs typeface="Courier"/>
            </a:endParaRPr>
          </a:p>
        </p:txBody>
      </p:sp>
      <p:sp>
        <p:nvSpPr>
          <p:cNvPr id="46" name="TextBox 45"/>
          <p:cNvSpPr txBox="1"/>
          <p:nvPr/>
        </p:nvSpPr>
        <p:spPr>
          <a:xfrm>
            <a:off x="6934200" y="5867400"/>
            <a:ext cx="14351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5 -1 7</a:t>
            </a:r>
          </a:p>
        </p:txBody>
      </p:sp>
      <p:grpSp>
        <p:nvGrpSpPr>
          <p:cNvPr id="6" name="Group 5"/>
          <p:cNvGrpSpPr/>
          <p:nvPr/>
        </p:nvGrpSpPr>
        <p:grpSpPr>
          <a:xfrm>
            <a:off x="501650" y="2590800"/>
            <a:ext cx="8618538" cy="1217612"/>
            <a:chOff x="501650" y="2743200"/>
            <a:chExt cx="8618538" cy="1217612"/>
          </a:xfrm>
        </p:grpSpPr>
        <p:sp>
          <p:nvSpPr>
            <p:cNvPr id="47" name="Rectangle 2"/>
            <p:cNvSpPr>
              <a:spLocks noChangeArrowheads="1"/>
            </p:cNvSpPr>
            <p:nvPr/>
          </p:nvSpPr>
          <p:spPr bwMode="auto">
            <a:xfrm>
              <a:off x="3810000" y="2971800"/>
              <a:ext cx="5310188" cy="989012"/>
            </a:xfrm>
            <a:prstGeom prst="rect">
              <a:avLst/>
            </a:prstGeom>
            <a:solidFill>
              <a:srgbClr val="FF6600"/>
            </a:solidFill>
            <a:ln w="9525">
              <a:solidFill>
                <a:srgbClr val="000090"/>
              </a:solidFill>
              <a:miter lim="800000"/>
              <a:headEnd/>
              <a:tailEnd/>
            </a:ln>
          </p:spPr>
          <p:txBody>
            <a:bodyPr wrap="none" anchor="ctr"/>
            <a:lstStyle/>
            <a:p>
              <a:endParaRPr lang="en-US" b="1">
                <a:solidFill>
                  <a:srgbClr val="000090"/>
                </a:solidFill>
                <a:latin typeface="Courier"/>
                <a:cs typeface="Courier"/>
              </a:endParaRPr>
            </a:p>
          </p:txBody>
        </p:sp>
        <p:sp>
          <p:nvSpPr>
            <p:cNvPr id="48" name="Rectangle 3"/>
            <p:cNvSpPr>
              <a:spLocks noChangeArrowheads="1"/>
            </p:cNvSpPr>
            <p:nvPr/>
          </p:nvSpPr>
          <p:spPr bwMode="auto">
            <a:xfrm>
              <a:off x="3989388"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1" name="Rectangle 4"/>
            <p:cNvSpPr>
              <a:spLocks noChangeArrowheads="1"/>
            </p:cNvSpPr>
            <p:nvPr/>
          </p:nvSpPr>
          <p:spPr bwMode="auto">
            <a:xfrm>
              <a:off x="4440238"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5"/>
            <p:cNvSpPr>
              <a:spLocks noChangeArrowheads="1"/>
            </p:cNvSpPr>
            <p:nvPr/>
          </p:nvSpPr>
          <p:spPr bwMode="auto">
            <a:xfrm>
              <a:off x="4889500"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6"/>
            <p:cNvSpPr>
              <a:spLocks noChangeArrowheads="1"/>
            </p:cNvSpPr>
            <p:nvPr/>
          </p:nvSpPr>
          <p:spPr bwMode="auto">
            <a:xfrm>
              <a:off x="5340350"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7"/>
            <p:cNvSpPr>
              <a:spLocks noChangeArrowheads="1"/>
            </p:cNvSpPr>
            <p:nvPr/>
          </p:nvSpPr>
          <p:spPr bwMode="auto">
            <a:xfrm>
              <a:off x="5789613"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8"/>
            <p:cNvSpPr>
              <a:spLocks noChangeArrowheads="1"/>
            </p:cNvSpPr>
            <p:nvPr/>
          </p:nvSpPr>
          <p:spPr bwMode="auto">
            <a:xfrm>
              <a:off x="6240463"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9"/>
            <p:cNvSpPr>
              <a:spLocks noChangeArrowheads="1"/>
            </p:cNvSpPr>
            <p:nvPr/>
          </p:nvSpPr>
          <p:spPr bwMode="auto">
            <a:xfrm>
              <a:off x="668972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10"/>
            <p:cNvSpPr>
              <a:spLocks noChangeArrowheads="1"/>
            </p:cNvSpPr>
            <p:nvPr/>
          </p:nvSpPr>
          <p:spPr bwMode="auto">
            <a:xfrm>
              <a:off x="714057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1"/>
            <p:cNvSpPr>
              <a:spLocks noChangeArrowheads="1"/>
            </p:cNvSpPr>
            <p:nvPr/>
          </p:nvSpPr>
          <p:spPr bwMode="auto">
            <a:xfrm>
              <a:off x="759142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12"/>
            <p:cNvSpPr>
              <a:spLocks noChangeArrowheads="1"/>
            </p:cNvSpPr>
            <p:nvPr/>
          </p:nvSpPr>
          <p:spPr bwMode="auto">
            <a:xfrm>
              <a:off x="804227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Rectangle 13"/>
            <p:cNvSpPr>
              <a:spLocks noChangeArrowheads="1"/>
            </p:cNvSpPr>
            <p:nvPr/>
          </p:nvSpPr>
          <p:spPr bwMode="auto">
            <a:xfrm>
              <a:off x="8491538"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2" name="Text Box 15"/>
            <p:cNvSpPr txBox="1">
              <a:spLocks noChangeArrowheads="1"/>
            </p:cNvSpPr>
            <p:nvPr/>
          </p:nvSpPr>
          <p:spPr bwMode="auto">
            <a:xfrm>
              <a:off x="4040760"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3" name="Text Box 16"/>
            <p:cNvSpPr txBox="1">
              <a:spLocks noChangeArrowheads="1"/>
            </p:cNvSpPr>
            <p:nvPr/>
          </p:nvSpPr>
          <p:spPr bwMode="auto">
            <a:xfrm>
              <a:off x="4062260"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4" name="Text Box 17"/>
            <p:cNvSpPr txBox="1">
              <a:spLocks noChangeArrowheads="1"/>
            </p:cNvSpPr>
            <p:nvPr/>
          </p:nvSpPr>
          <p:spPr bwMode="auto">
            <a:xfrm>
              <a:off x="4490817"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5" name="Text Box 18"/>
            <p:cNvSpPr txBox="1">
              <a:spLocks noChangeArrowheads="1"/>
            </p:cNvSpPr>
            <p:nvPr/>
          </p:nvSpPr>
          <p:spPr bwMode="auto">
            <a:xfrm>
              <a:off x="4513110"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6" name="Text Box 19"/>
            <p:cNvSpPr txBox="1">
              <a:spLocks noChangeArrowheads="1"/>
            </p:cNvSpPr>
            <p:nvPr/>
          </p:nvSpPr>
          <p:spPr bwMode="auto">
            <a:xfrm>
              <a:off x="4940874"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7" name="Text Box 20"/>
            <p:cNvSpPr txBox="1">
              <a:spLocks noChangeArrowheads="1"/>
            </p:cNvSpPr>
            <p:nvPr/>
          </p:nvSpPr>
          <p:spPr bwMode="auto">
            <a:xfrm>
              <a:off x="4962373" y="35845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8" name="Text Box 21"/>
            <p:cNvSpPr txBox="1">
              <a:spLocks noChangeArrowheads="1"/>
            </p:cNvSpPr>
            <p:nvPr/>
          </p:nvSpPr>
          <p:spPr bwMode="auto">
            <a:xfrm>
              <a:off x="5391724"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9" name="Text Box 22"/>
            <p:cNvSpPr txBox="1">
              <a:spLocks noChangeArrowheads="1"/>
            </p:cNvSpPr>
            <p:nvPr/>
          </p:nvSpPr>
          <p:spPr bwMode="auto">
            <a:xfrm>
              <a:off x="5413223"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70" name="Text Box 23"/>
            <p:cNvSpPr txBox="1">
              <a:spLocks noChangeArrowheads="1"/>
            </p:cNvSpPr>
            <p:nvPr/>
          </p:nvSpPr>
          <p:spPr bwMode="auto">
            <a:xfrm>
              <a:off x="5840413"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1" name="Text Box 24"/>
            <p:cNvSpPr txBox="1">
              <a:spLocks noChangeArrowheads="1"/>
            </p:cNvSpPr>
            <p:nvPr/>
          </p:nvSpPr>
          <p:spPr bwMode="auto">
            <a:xfrm>
              <a:off x="5862485"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2" name="Text Box 25"/>
            <p:cNvSpPr txBox="1">
              <a:spLocks noChangeArrowheads="1"/>
            </p:cNvSpPr>
            <p:nvPr/>
          </p:nvSpPr>
          <p:spPr bwMode="auto">
            <a:xfrm>
              <a:off x="6313335"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3" name="Text Box 26"/>
            <p:cNvSpPr txBox="1">
              <a:spLocks noChangeArrowheads="1"/>
            </p:cNvSpPr>
            <p:nvPr/>
          </p:nvSpPr>
          <p:spPr bwMode="auto">
            <a:xfrm>
              <a:off x="6741892"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4" name="Text Box 27"/>
            <p:cNvSpPr txBox="1">
              <a:spLocks noChangeArrowheads="1"/>
            </p:cNvSpPr>
            <p:nvPr/>
          </p:nvSpPr>
          <p:spPr bwMode="auto">
            <a:xfrm>
              <a:off x="6762598"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5" name="Text Box 28"/>
            <p:cNvSpPr txBox="1">
              <a:spLocks noChangeArrowheads="1"/>
            </p:cNvSpPr>
            <p:nvPr/>
          </p:nvSpPr>
          <p:spPr bwMode="auto">
            <a:xfrm>
              <a:off x="7191375"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6" name="Text Box 29"/>
            <p:cNvSpPr txBox="1">
              <a:spLocks noChangeArrowheads="1"/>
            </p:cNvSpPr>
            <p:nvPr/>
          </p:nvSpPr>
          <p:spPr bwMode="auto">
            <a:xfrm>
              <a:off x="7213448"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7" name="Text Box 30"/>
            <p:cNvSpPr txBox="1">
              <a:spLocks noChangeArrowheads="1"/>
            </p:cNvSpPr>
            <p:nvPr/>
          </p:nvSpPr>
          <p:spPr bwMode="auto">
            <a:xfrm>
              <a:off x="7642799"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8" name="Text Box 31"/>
            <p:cNvSpPr txBox="1">
              <a:spLocks noChangeArrowheads="1"/>
            </p:cNvSpPr>
            <p:nvPr/>
          </p:nvSpPr>
          <p:spPr bwMode="auto">
            <a:xfrm>
              <a:off x="7664298" y="35798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79" name="Text Box 32"/>
            <p:cNvSpPr txBox="1">
              <a:spLocks noChangeArrowheads="1"/>
            </p:cNvSpPr>
            <p:nvPr/>
          </p:nvSpPr>
          <p:spPr bwMode="auto">
            <a:xfrm>
              <a:off x="8093649"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80" name="Text Box 33"/>
            <p:cNvSpPr txBox="1">
              <a:spLocks noChangeArrowheads="1"/>
            </p:cNvSpPr>
            <p:nvPr/>
          </p:nvSpPr>
          <p:spPr bwMode="auto">
            <a:xfrm>
              <a:off x="8115148" y="35798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1" name="Text Box 34"/>
            <p:cNvSpPr txBox="1">
              <a:spLocks noChangeArrowheads="1"/>
            </p:cNvSpPr>
            <p:nvPr/>
          </p:nvSpPr>
          <p:spPr bwMode="auto">
            <a:xfrm>
              <a:off x="8542338"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2" name="Text Box 35"/>
            <p:cNvSpPr txBox="1">
              <a:spLocks noChangeArrowheads="1"/>
            </p:cNvSpPr>
            <p:nvPr/>
          </p:nvSpPr>
          <p:spPr bwMode="auto">
            <a:xfrm>
              <a:off x="8511334" y="35814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3" name="Text Box 37"/>
            <p:cNvSpPr txBox="1">
              <a:spLocks noChangeArrowheads="1"/>
            </p:cNvSpPr>
            <p:nvPr/>
          </p:nvSpPr>
          <p:spPr bwMode="auto">
            <a:xfrm>
              <a:off x="501650" y="2876550"/>
              <a:ext cx="14033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4" name="Text Box 9"/>
            <p:cNvSpPr txBox="1">
              <a:spLocks noChangeArrowheads="1"/>
            </p:cNvSpPr>
            <p:nvPr/>
          </p:nvSpPr>
          <p:spPr bwMode="auto">
            <a:xfrm>
              <a:off x="1981200" y="29512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5" name="Text Box 9"/>
            <p:cNvSpPr txBox="1">
              <a:spLocks noChangeArrowheads="1"/>
            </p:cNvSpPr>
            <p:nvPr/>
          </p:nvSpPr>
          <p:spPr bwMode="auto">
            <a:xfrm>
              <a:off x="3810000" y="27432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Tree>
    <p:extLst>
      <p:ext uri="{BB962C8B-B14F-4D97-AF65-F5344CB8AC3E}">
        <p14:creationId xmlns:p14="http://schemas.microsoft.com/office/powerpoint/2010/main" val="39727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 methods – </a:t>
            </a:r>
            <a:r>
              <a:rPr lang="en-AU" dirty="0" err="1"/>
              <a:t>rfind</a:t>
            </a:r>
            <a:r>
              <a:rPr lang="en-AU" dirty="0"/>
              <a:t>()</a:t>
            </a:r>
            <a:endParaRPr lang="en-NZ" dirty="0"/>
          </a:p>
        </p:txBody>
      </p:sp>
      <p:sp>
        <p:nvSpPr>
          <p:cNvPr id="3" name="Content Placeholder 2"/>
          <p:cNvSpPr>
            <a:spLocks noGrp="1"/>
          </p:cNvSpPr>
          <p:nvPr>
            <p:ph sz="quarter" idx="1"/>
          </p:nvPr>
        </p:nvSpPr>
        <p:spPr/>
        <p:txBody>
          <a:bodyPr>
            <a:normAutofit/>
          </a:bodyPr>
          <a:lstStyle/>
          <a:p>
            <a:r>
              <a:rPr lang="en-US" dirty="0"/>
              <a:t>The </a:t>
            </a:r>
            <a:r>
              <a:rPr lang="en-US" b="1" dirty="0" err="1">
                <a:solidFill>
                  <a:srgbClr val="0000FF"/>
                </a:solidFill>
              </a:rPr>
              <a:t>rfind</a:t>
            </a:r>
            <a:r>
              <a:rPr lang="en-US" b="1" dirty="0">
                <a:solidFill>
                  <a:srgbClr val="0000FF"/>
                </a:solidFill>
              </a:rPr>
              <a:t>() method </a:t>
            </a:r>
            <a:r>
              <a:rPr lang="en-US" dirty="0"/>
              <a:t>is used to look for the index position of the last occurrence (from the right) of some characters.  If the characters are found, the </a:t>
            </a:r>
            <a:r>
              <a:rPr lang="en-US" dirty="0" err="1"/>
              <a:t>rfind</a:t>
            </a:r>
            <a:r>
              <a:rPr lang="en-US" dirty="0"/>
              <a:t>() method returns the index number, otherwise the </a:t>
            </a:r>
            <a:r>
              <a:rPr lang="en-US" dirty="0" err="1"/>
              <a:t>rfind</a:t>
            </a:r>
            <a:r>
              <a:rPr lang="en-US" dirty="0"/>
              <a:t>() method returns -1. </a:t>
            </a:r>
          </a:p>
          <a:p>
            <a:pPr marL="0" indent="0">
              <a:buNone/>
            </a:pPr>
            <a:endParaRPr lang="en-US" dirty="0"/>
          </a:p>
          <a:p>
            <a:endParaRPr lang="en-US" dirty="0"/>
          </a:p>
          <a:p>
            <a:endParaRPr lang="en-US" sz="800" dirty="0"/>
          </a:p>
          <a:p>
            <a:r>
              <a:rPr lang="en-US" dirty="0"/>
              <a:t>For example,</a:t>
            </a:r>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8</a:t>
            </a:fld>
            <a:endParaRPr lang="en-US" dirty="0"/>
          </a:p>
        </p:txBody>
      </p:sp>
      <p:grpSp>
        <p:nvGrpSpPr>
          <p:cNvPr id="6" name="Group 5"/>
          <p:cNvGrpSpPr/>
          <p:nvPr/>
        </p:nvGrpSpPr>
        <p:grpSpPr>
          <a:xfrm>
            <a:off x="501650" y="2133600"/>
            <a:ext cx="8618538" cy="1217612"/>
            <a:chOff x="501650" y="2743200"/>
            <a:chExt cx="8618538" cy="1217612"/>
          </a:xfrm>
        </p:grpSpPr>
        <p:sp>
          <p:nvSpPr>
            <p:cNvPr id="45" name="Rectangle 2"/>
            <p:cNvSpPr>
              <a:spLocks noChangeArrowheads="1"/>
            </p:cNvSpPr>
            <p:nvPr/>
          </p:nvSpPr>
          <p:spPr bwMode="auto">
            <a:xfrm>
              <a:off x="3810000" y="2971800"/>
              <a:ext cx="5310188" cy="989012"/>
            </a:xfrm>
            <a:prstGeom prst="rect">
              <a:avLst/>
            </a:prstGeom>
            <a:solidFill>
              <a:srgbClr val="FF6600"/>
            </a:solidFill>
            <a:ln w="9525">
              <a:solidFill>
                <a:srgbClr val="000090"/>
              </a:solidFill>
              <a:miter lim="800000"/>
              <a:headEnd/>
              <a:tailEnd/>
            </a:ln>
          </p:spPr>
          <p:txBody>
            <a:bodyPr wrap="none" anchor="ctr"/>
            <a:lstStyle/>
            <a:p>
              <a:endParaRPr lang="en-US" b="1">
                <a:solidFill>
                  <a:srgbClr val="000090"/>
                </a:solidFill>
                <a:latin typeface="Courier"/>
                <a:cs typeface="Courier"/>
              </a:endParaRPr>
            </a:p>
          </p:txBody>
        </p:sp>
        <p:sp>
          <p:nvSpPr>
            <p:cNvPr id="46" name="Rectangle 3"/>
            <p:cNvSpPr>
              <a:spLocks noChangeArrowheads="1"/>
            </p:cNvSpPr>
            <p:nvPr/>
          </p:nvSpPr>
          <p:spPr bwMode="auto">
            <a:xfrm>
              <a:off x="3989388" y="3151187"/>
              <a:ext cx="449262" cy="449263"/>
            </a:xfrm>
            <a:prstGeom prst="rect">
              <a:avLst/>
            </a:prstGeom>
            <a:solidFill>
              <a:schemeClr val="bg1"/>
            </a:solidFill>
            <a:ln w="9525">
              <a:solidFill>
                <a:schemeClr val="tx1"/>
              </a:solidFill>
              <a:miter lim="800000"/>
              <a:headEnd/>
              <a:tailEnd/>
            </a:ln>
            <a:effectLst/>
          </p:spPr>
          <p:txBody>
            <a:bodyPr wrap="none" anchor="ctr"/>
            <a:lstStyle/>
            <a:p>
              <a:endParaRPr lang="en-US" b="1">
                <a:solidFill>
                  <a:srgbClr val="000090"/>
                </a:solidFill>
                <a:latin typeface="Courier"/>
                <a:cs typeface="Courier"/>
              </a:endParaRPr>
            </a:p>
          </p:txBody>
        </p:sp>
        <p:sp>
          <p:nvSpPr>
            <p:cNvPr id="47" name="Rectangle 4"/>
            <p:cNvSpPr>
              <a:spLocks noChangeArrowheads="1"/>
            </p:cNvSpPr>
            <p:nvPr/>
          </p:nvSpPr>
          <p:spPr bwMode="auto">
            <a:xfrm>
              <a:off x="4440238" y="3151187"/>
              <a:ext cx="449262" cy="449263"/>
            </a:xfrm>
            <a:prstGeom prst="rect">
              <a:avLst/>
            </a:prstGeom>
            <a:solidFill>
              <a:schemeClr val="bg1"/>
            </a:solidFill>
            <a:ln w="9525">
              <a:solidFill>
                <a:schemeClr val="tx1"/>
              </a:solidFill>
              <a:miter lim="800000"/>
              <a:headEnd/>
              <a:tailEnd/>
            </a:ln>
            <a:effectLst/>
          </p:spPr>
          <p:txBody>
            <a:bodyPr wrap="none" anchor="ctr"/>
            <a:lstStyle/>
            <a:p>
              <a:endParaRPr lang="en-US" b="1">
                <a:solidFill>
                  <a:srgbClr val="000090"/>
                </a:solidFill>
                <a:latin typeface="Courier"/>
                <a:cs typeface="Courier"/>
              </a:endParaRPr>
            </a:p>
          </p:txBody>
        </p:sp>
        <p:sp>
          <p:nvSpPr>
            <p:cNvPr id="48" name="Rectangle 5"/>
            <p:cNvSpPr>
              <a:spLocks noChangeArrowheads="1"/>
            </p:cNvSpPr>
            <p:nvPr/>
          </p:nvSpPr>
          <p:spPr bwMode="auto">
            <a:xfrm>
              <a:off x="4889500" y="3151187"/>
              <a:ext cx="449263" cy="449263"/>
            </a:xfrm>
            <a:prstGeom prst="rect">
              <a:avLst/>
            </a:prstGeom>
            <a:solidFill>
              <a:schemeClr val="bg1"/>
            </a:solidFill>
            <a:ln w="9525">
              <a:solidFill>
                <a:schemeClr val="tx1"/>
              </a:solidFill>
              <a:miter lim="800000"/>
              <a:headEnd/>
              <a:tailEnd/>
            </a:ln>
            <a:effectLst/>
          </p:spPr>
          <p:txBody>
            <a:bodyPr wrap="none" anchor="ctr"/>
            <a:lstStyle/>
            <a:p>
              <a:endParaRPr lang="en-US" b="1">
                <a:solidFill>
                  <a:srgbClr val="000090"/>
                </a:solidFill>
                <a:latin typeface="Courier"/>
                <a:cs typeface="Courier"/>
              </a:endParaRPr>
            </a:p>
          </p:txBody>
        </p:sp>
        <p:sp>
          <p:nvSpPr>
            <p:cNvPr id="51" name="Rectangle 6"/>
            <p:cNvSpPr>
              <a:spLocks noChangeArrowheads="1"/>
            </p:cNvSpPr>
            <p:nvPr/>
          </p:nvSpPr>
          <p:spPr bwMode="auto">
            <a:xfrm>
              <a:off x="5340350"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7"/>
            <p:cNvSpPr>
              <a:spLocks noChangeArrowheads="1"/>
            </p:cNvSpPr>
            <p:nvPr/>
          </p:nvSpPr>
          <p:spPr bwMode="auto">
            <a:xfrm>
              <a:off x="5789613"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8"/>
            <p:cNvSpPr>
              <a:spLocks noChangeArrowheads="1"/>
            </p:cNvSpPr>
            <p:nvPr/>
          </p:nvSpPr>
          <p:spPr bwMode="auto">
            <a:xfrm>
              <a:off x="6240463"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9"/>
            <p:cNvSpPr>
              <a:spLocks noChangeArrowheads="1"/>
            </p:cNvSpPr>
            <p:nvPr/>
          </p:nvSpPr>
          <p:spPr bwMode="auto">
            <a:xfrm>
              <a:off x="668972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10"/>
            <p:cNvSpPr>
              <a:spLocks noChangeArrowheads="1"/>
            </p:cNvSpPr>
            <p:nvPr/>
          </p:nvSpPr>
          <p:spPr bwMode="auto">
            <a:xfrm>
              <a:off x="714057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11"/>
            <p:cNvSpPr>
              <a:spLocks noChangeArrowheads="1"/>
            </p:cNvSpPr>
            <p:nvPr/>
          </p:nvSpPr>
          <p:spPr bwMode="auto">
            <a:xfrm>
              <a:off x="759142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12"/>
            <p:cNvSpPr>
              <a:spLocks noChangeArrowheads="1"/>
            </p:cNvSpPr>
            <p:nvPr/>
          </p:nvSpPr>
          <p:spPr bwMode="auto">
            <a:xfrm>
              <a:off x="8042275" y="31511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3"/>
            <p:cNvSpPr>
              <a:spLocks noChangeArrowheads="1"/>
            </p:cNvSpPr>
            <p:nvPr/>
          </p:nvSpPr>
          <p:spPr bwMode="auto">
            <a:xfrm>
              <a:off x="8491538" y="31511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Text Box 15"/>
            <p:cNvSpPr txBox="1">
              <a:spLocks noChangeArrowheads="1"/>
            </p:cNvSpPr>
            <p:nvPr/>
          </p:nvSpPr>
          <p:spPr bwMode="auto">
            <a:xfrm>
              <a:off x="4040760" y="3151187"/>
              <a:ext cx="338579"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1" name="Text Box 16"/>
            <p:cNvSpPr txBox="1">
              <a:spLocks noChangeArrowheads="1"/>
            </p:cNvSpPr>
            <p:nvPr/>
          </p:nvSpPr>
          <p:spPr bwMode="auto">
            <a:xfrm>
              <a:off x="4062260"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2" name="Text Box 17"/>
            <p:cNvSpPr txBox="1">
              <a:spLocks noChangeArrowheads="1"/>
            </p:cNvSpPr>
            <p:nvPr/>
          </p:nvSpPr>
          <p:spPr bwMode="auto">
            <a:xfrm>
              <a:off x="4490817" y="3151187"/>
              <a:ext cx="338579"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3" name="Text Box 18"/>
            <p:cNvSpPr txBox="1">
              <a:spLocks noChangeArrowheads="1"/>
            </p:cNvSpPr>
            <p:nvPr/>
          </p:nvSpPr>
          <p:spPr bwMode="auto">
            <a:xfrm>
              <a:off x="4513110"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4" name="Text Box 19"/>
            <p:cNvSpPr txBox="1">
              <a:spLocks noChangeArrowheads="1"/>
            </p:cNvSpPr>
            <p:nvPr/>
          </p:nvSpPr>
          <p:spPr bwMode="auto">
            <a:xfrm>
              <a:off x="4940874" y="3151187"/>
              <a:ext cx="338579"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5" name="Text Box 20"/>
            <p:cNvSpPr txBox="1">
              <a:spLocks noChangeArrowheads="1"/>
            </p:cNvSpPr>
            <p:nvPr/>
          </p:nvSpPr>
          <p:spPr bwMode="auto">
            <a:xfrm>
              <a:off x="4962373" y="35845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6" name="Text Box 21"/>
            <p:cNvSpPr txBox="1">
              <a:spLocks noChangeArrowheads="1"/>
            </p:cNvSpPr>
            <p:nvPr/>
          </p:nvSpPr>
          <p:spPr bwMode="auto">
            <a:xfrm>
              <a:off x="5391724"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7" name="Text Box 22"/>
            <p:cNvSpPr txBox="1">
              <a:spLocks noChangeArrowheads="1"/>
            </p:cNvSpPr>
            <p:nvPr/>
          </p:nvSpPr>
          <p:spPr bwMode="auto">
            <a:xfrm>
              <a:off x="5413223"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68" name="Text Box 23"/>
            <p:cNvSpPr txBox="1">
              <a:spLocks noChangeArrowheads="1"/>
            </p:cNvSpPr>
            <p:nvPr/>
          </p:nvSpPr>
          <p:spPr bwMode="auto">
            <a:xfrm>
              <a:off x="5840413"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69" name="Text Box 24"/>
            <p:cNvSpPr txBox="1">
              <a:spLocks noChangeArrowheads="1"/>
            </p:cNvSpPr>
            <p:nvPr/>
          </p:nvSpPr>
          <p:spPr bwMode="auto">
            <a:xfrm>
              <a:off x="5862485"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0" name="Text Box 25"/>
            <p:cNvSpPr txBox="1">
              <a:spLocks noChangeArrowheads="1"/>
            </p:cNvSpPr>
            <p:nvPr/>
          </p:nvSpPr>
          <p:spPr bwMode="auto">
            <a:xfrm>
              <a:off x="6313335"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1" name="Text Box 26"/>
            <p:cNvSpPr txBox="1">
              <a:spLocks noChangeArrowheads="1"/>
            </p:cNvSpPr>
            <p:nvPr/>
          </p:nvSpPr>
          <p:spPr bwMode="auto">
            <a:xfrm>
              <a:off x="6741892"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2" name="Text Box 27"/>
            <p:cNvSpPr txBox="1">
              <a:spLocks noChangeArrowheads="1"/>
            </p:cNvSpPr>
            <p:nvPr/>
          </p:nvSpPr>
          <p:spPr bwMode="auto">
            <a:xfrm>
              <a:off x="6762598" y="35829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3" name="Text Box 28"/>
            <p:cNvSpPr txBox="1">
              <a:spLocks noChangeArrowheads="1"/>
            </p:cNvSpPr>
            <p:nvPr/>
          </p:nvSpPr>
          <p:spPr bwMode="auto">
            <a:xfrm>
              <a:off x="7191375"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4" name="Text Box 29"/>
            <p:cNvSpPr txBox="1">
              <a:spLocks noChangeArrowheads="1"/>
            </p:cNvSpPr>
            <p:nvPr/>
          </p:nvSpPr>
          <p:spPr bwMode="auto">
            <a:xfrm>
              <a:off x="7213448" y="35814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5" name="Text Box 30"/>
            <p:cNvSpPr txBox="1">
              <a:spLocks noChangeArrowheads="1"/>
            </p:cNvSpPr>
            <p:nvPr/>
          </p:nvSpPr>
          <p:spPr bwMode="auto">
            <a:xfrm>
              <a:off x="7642799"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6" name="Text Box 31"/>
            <p:cNvSpPr txBox="1">
              <a:spLocks noChangeArrowheads="1"/>
            </p:cNvSpPr>
            <p:nvPr/>
          </p:nvSpPr>
          <p:spPr bwMode="auto">
            <a:xfrm>
              <a:off x="7664298" y="35798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77" name="Text Box 32"/>
            <p:cNvSpPr txBox="1">
              <a:spLocks noChangeArrowheads="1"/>
            </p:cNvSpPr>
            <p:nvPr/>
          </p:nvSpPr>
          <p:spPr bwMode="auto">
            <a:xfrm>
              <a:off x="8093649" y="31511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8" name="Text Box 33"/>
            <p:cNvSpPr txBox="1">
              <a:spLocks noChangeArrowheads="1"/>
            </p:cNvSpPr>
            <p:nvPr/>
          </p:nvSpPr>
          <p:spPr bwMode="auto">
            <a:xfrm>
              <a:off x="8115148" y="35798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79" name="Text Box 34"/>
            <p:cNvSpPr txBox="1">
              <a:spLocks noChangeArrowheads="1"/>
            </p:cNvSpPr>
            <p:nvPr/>
          </p:nvSpPr>
          <p:spPr bwMode="auto">
            <a:xfrm>
              <a:off x="8542338" y="31511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0" name="Text Box 35"/>
            <p:cNvSpPr txBox="1">
              <a:spLocks noChangeArrowheads="1"/>
            </p:cNvSpPr>
            <p:nvPr/>
          </p:nvSpPr>
          <p:spPr bwMode="auto">
            <a:xfrm>
              <a:off x="8511334" y="35814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1" name="Text Box 37"/>
            <p:cNvSpPr txBox="1">
              <a:spLocks noChangeArrowheads="1"/>
            </p:cNvSpPr>
            <p:nvPr/>
          </p:nvSpPr>
          <p:spPr bwMode="auto">
            <a:xfrm>
              <a:off x="501650" y="2876550"/>
              <a:ext cx="14033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2" name="Text Box 9"/>
            <p:cNvSpPr txBox="1">
              <a:spLocks noChangeArrowheads="1"/>
            </p:cNvSpPr>
            <p:nvPr/>
          </p:nvSpPr>
          <p:spPr bwMode="auto">
            <a:xfrm>
              <a:off x="1981200" y="29512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3" name="Text Box 9"/>
            <p:cNvSpPr txBox="1">
              <a:spLocks noChangeArrowheads="1"/>
            </p:cNvSpPr>
            <p:nvPr/>
          </p:nvSpPr>
          <p:spPr bwMode="auto">
            <a:xfrm>
              <a:off x="3810000" y="27432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
        <p:nvSpPr>
          <p:cNvPr id="84" name="Text Box 9"/>
          <p:cNvSpPr txBox="1">
            <a:spLocks noChangeArrowheads="1"/>
          </p:cNvSpPr>
          <p:nvPr/>
        </p:nvSpPr>
        <p:spPr bwMode="auto">
          <a:xfrm>
            <a:off x="228600" y="3733800"/>
            <a:ext cx="8229600" cy="293926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greeting = "Hello World"</a:t>
            </a:r>
          </a:p>
          <a:p>
            <a:pPr>
              <a:lnSpc>
                <a:spcPct val="150000"/>
              </a:lnSpc>
              <a:buNone/>
            </a:pPr>
            <a:r>
              <a:rPr lang="en-AU" sz="2000" b="1" dirty="0">
                <a:solidFill>
                  <a:srgbClr val="000090"/>
                </a:solidFill>
                <a:latin typeface="Courier"/>
                <a:cs typeface="Courier"/>
              </a:rPr>
              <a:t>position1 = </a:t>
            </a:r>
            <a:r>
              <a:rPr lang="en-AU" sz="2000" b="1" dirty="0" err="1">
                <a:solidFill>
                  <a:srgbClr val="000090"/>
                </a:solidFill>
                <a:latin typeface="Courier"/>
                <a:cs typeface="Courier"/>
              </a:rPr>
              <a:t>greeting.find</a:t>
            </a:r>
            <a:r>
              <a:rPr lang="en-AU" sz="2000" b="1" dirty="0">
                <a:solidFill>
                  <a:srgbClr val="000090"/>
                </a:solidFill>
                <a:latin typeface="Courier"/>
                <a:cs typeface="Courier"/>
              </a:rPr>
              <a:t>("o"</a:t>
            </a:r>
            <a:r>
              <a:rPr lang="en-AU" sz="2000" b="1" dirty="0">
                <a:solidFill>
                  <a:srgbClr val="FF00FF"/>
                </a:solidFill>
                <a:latin typeface="Courier"/>
                <a:cs typeface="Courier"/>
              </a:rPr>
              <a:t>)</a:t>
            </a:r>
          </a:p>
          <a:p>
            <a:pPr>
              <a:lnSpc>
                <a:spcPct val="150000"/>
              </a:lnSpc>
              <a:buNone/>
            </a:pPr>
            <a:r>
              <a:rPr lang="en-AU" sz="2000" b="1" dirty="0">
                <a:solidFill>
                  <a:srgbClr val="000090"/>
                </a:solidFill>
                <a:latin typeface="Courier"/>
                <a:cs typeface="Courier"/>
              </a:rPr>
              <a:t>position2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rfind</a:t>
            </a:r>
            <a:r>
              <a:rPr lang="en-AU" sz="2000" b="1" dirty="0">
                <a:solidFill>
                  <a:srgbClr val="FF00FF"/>
                </a:solidFill>
                <a:latin typeface="Courier"/>
                <a:cs typeface="Courier"/>
              </a:rPr>
              <a:t>(</a:t>
            </a:r>
            <a:r>
              <a:rPr lang="en-AU" sz="2000" b="1" dirty="0">
                <a:solidFill>
                  <a:srgbClr val="000090"/>
                </a:solidFill>
                <a:latin typeface="Courier"/>
                <a:cs typeface="Courier"/>
              </a:rPr>
              <a:t>"o"</a:t>
            </a:r>
            <a:r>
              <a:rPr lang="en-AU" sz="2000" b="1" dirty="0">
                <a:solidFill>
                  <a:srgbClr val="FF00FF"/>
                </a:solidFill>
                <a:latin typeface="Courier"/>
                <a:cs typeface="Courier"/>
              </a:rPr>
              <a:t>)</a:t>
            </a:r>
          </a:p>
          <a:p>
            <a:pPr>
              <a:lnSpc>
                <a:spcPct val="150000"/>
              </a:lnSpc>
              <a:buNone/>
            </a:pPr>
            <a:r>
              <a:rPr lang="en-AU" sz="2000" b="1" dirty="0">
                <a:solidFill>
                  <a:srgbClr val="000090"/>
                </a:solidFill>
                <a:latin typeface="Courier"/>
                <a:cs typeface="Courier"/>
              </a:rPr>
              <a:t>position3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rfind</a:t>
            </a:r>
            <a:r>
              <a:rPr lang="en-AU" sz="2000" b="1" dirty="0">
                <a:solidFill>
                  <a:srgbClr val="FF00FF"/>
                </a:solidFill>
                <a:latin typeface="Courier"/>
                <a:cs typeface="Courier"/>
              </a:rPr>
              <a:t>(</a:t>
            </a:r>
            <a:r>
              <a:rPr lang="en-AU" sz="2000" b="1" dirty="0">
                <a:solidFill>
                  <a:srgbClr val="000090"/>
                </a:solidFill>
                <a:latin typeface="Courier"/>
                <a:cs typeface="Courier"/>
              </a:rPr>
              <a:t>"</a:t>
            </a:r>
            <a:r>
              <a:rPr lang="en-AU" sz="2000" b="1" dirty="0" err="1">
                <a:solidFill>
                  <a:srgbClr val="000090"/>
                </a:solidFill>
                <a:latin typeface="Courier"/>
                <a:cs typeface="Courier"/>
              </a:rPr>
              <a:t>orl</a:t>
            </a:r>
            <a:r>
              <a:rPr lang="en-AU" sz="2000" b="1" dirty="0">
                <a:solidFill>
                  <a:srgbClr val="000090"/>
                </a:solidFill>
                <a:latin typeface="Courier"/>
                <a:cs typeface="Courier"/>
              </a:rPr>
              <a:t>"</a:t>
            </a:r>
            <a:r>
              <a:rPr lang="en-AU" sz="2000" b="1" dirty="0">
                <a:solidFill>
                  <a:srgbClr val="FF00FF"/>
                </a:solidFill>
                <a:latin typeface="Courier"/>
                <a:cs typeface="Courier"/>
              </a:rPr>
              <a:t>)</a:t>
            </a:r>
          </a:p>
          <a:p>
            <a:pPr>
              <a:lnSpc>
                <a:spcPct val="150000"/>
              </a:lnSpc>
              <a:buNone/>
            </a:pPr>
            <a:r>
              <a:rPr lang="en-AU" sz="2000" b="1" dirty="0">
                <a:solidFill>
                  <a:srgbClr val="000090"/>
                </a:solidFill>
                <a:latin typeface="Courier"/>
                <a:cs typeface="Courier"/>
              </a:rPr>
              <a:t>position4 = </a:t>
            </a:r>
            <a:r>
              <a:rPr lang="en-AU" sz="2000" b="1" dirty="0" err="1">
                <a:solidFill>
                  <a:srgbClr val="000090"/>
                </a:solidFill>
                <a:latin typeface="Courier"/>
                <a:cs typeface="Courier"/>
              </a:rPr>
              <a:t>greeting.</a:t>
            </a:r>
            <a:r>
              <a:rPr lang="en-AU" sz="2000" b="1" dirty="0" err="1">
                <a:solidFill>
                  <a:srgbClr val="FF00FF"/>
                </a:solidFill>
                <a:latin typeface="Courier"/>
                <a:cs typeface="Courier"/>
              </a:rPr>
              <a:t>rfind</a:t>
            </a:r>
            <a:r>
              <a:rPr lang="en-AU" sz="2000" b="1" dirty="0">
                <a:solidFill>
                  <a:srgbClr val="FF00FF"/>
                </a:solidFill>
                <a:latin typeface="Courier"/>
                <a:cs typeface="Courier"/>
              </a:rPr>
              <a:t>(</a:t>
            </a:r>
            <a:r>
              <a:rPr lang="en-AU" sz="2000" b="1" dirty="0">
                <a:solidFill>
                  <a:srgbClr val="000090"/>
                </a:solidFill>
                <a:latin typeface="Courier"/>
                <a:cs typeface="Courier"/>
              </a:rPr>
              <a:t>"</a:t>
            </a:r>
            <a:r>
              <a:rPr lang="en-AU" sz="2000" b="1" dirty="0" err="1">
                <a:solidFill>
                  <a:srgbClr val="000090"/>
                </a:solidFill>
                <a:latin typeface="Courier"/>
                <a:cs typeface="Courier"/>
              </a:rPr>
              <a:t>lro</a:t>
            </a:r>
            <a:r>
              <a:rPr lang="en-AU" sz="2000" b="1" dirty="0">
                <a:solidFill>
                  <a:srgbClr val="000090"/>
                </a:solidFill>
                <a:latin typeface="Courier"/>
                <a:cs typeface="Courier"/>
              </a:rPr>
              <a:t>"</a:t>
            </a:r>
            <a:r>
              <a:rPr lang="en-AU" sz="2000" b="1" dirty="0">
                <a:solidFill>
                  <a:srgbClr val="FF00FF"/>
                </a:solidFill>
                <a:latin typeface="Courier"/>
                <a:cs typeface="Courier"/>
              </a:rPr>
              <a:t>)</a:t>
            </a:r>
          </a:p>
          <a:p>
            <a:pPr>
              <a:buNone/>
            </a:pPr>
            <a:r>
              <a:rPr lang="en-AU" sz="2000" b="1" dirty="0">
                <a:solidFill>
                  <a:srgbClr val="000090"/>
                </a:solidFill>
                <a:latin typeface="Courier"/>
                <a:cs typeface="Courier"/>
              </a:rPr>
              <a:t>print(position1, position2, position3, position4)</a:t>
            </a:r>
            <a:endParaRPr lang="en-NZ" sz="2000" b="1" dirty="0">
              <a:solidFill>
                <a:srgbClr val="000090"/>
              </a:solidFill>
              <a:latin typeface="Courier"/>
              <a:cs typeface="Courier"/>
            </a:endParaRPr>
          </a:p>
        </p:txBody>
      </p:sp>
      <p:sp>
        <p:nvSpPr>
          <p:cNvPr id="85" name="TextBox 84"/>
          <p:cNvSpPr txBox="1"/>
          <p:nvPr/>
        </p:nvSpPr>
        <p:spPr>
          <a:xfrm>
            <a:off x="7543800" y="5029200"/>
            <a:ext cx="14351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4 7 7 -1</a:t>
            </a:r>
          </a:p>
        </p:txBody>
      </p:sp>
    </p:spTree>
    <p:extLst>
      <p:ext uri="{BB962C8B-B14F-4D97-AF65-F5344CB8AC3E}">
        <p14:creationId xmlns:p14="http://schemas.microsoft.com/office/powerpoint/2010/main" val="152150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 methods – strip()</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The</a:t>
            </a:r>
            <a:r>
              <a:rPr lang="en-US" b="1" dirty="0">
                <a:solidFill>
                  <a:srgbClr val="0000FF"/>
                </a:solidFill>
              </a:rPr>
              <a:t> strip() method </a:t>
            </a:r>
            <a:r>
              <a:rPr lang="en-US" dirty="0"/>
              <a:t>returns a new string object with all white space from the beginning and end of the string removed.  It does not remove spaces from inside the string.</a:t>
            </a:r>
          </a:p>
          <a:p>
            <a:pPr marL="0" indent="0">
              <a:buNone/>
            </a:pPr>
            <a:endParaRPr lang="en-US" sz="400" dirty="0"/>
          </a:p>
          <a:p>
            <a:pPr marL="0" indent="0">
              <a:buNone/>
            </a:pPr>
            <a:r>
              <a:rPr lang="en-US" dirty="0"/>
              <a:t>For example,</a:t>
            </a:r>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 </a:t>
            </a:r>
            <a:endParaRPr lang="en-US" dirty="0"/>
          </a:p>
        </p:txBody>
      </p:sp>
      <p:sp>
        <p:nvSpPr>
          <p:cNvPr id="5" name="Slide Number Placeholder 4"/>
          <p:cNvSpPr>
            <a:spLocks noGrp="1"/>
          </p:cNvSpPr>
          <p:nvPr>
            <p:ph type="sldNum" sz="quarter" idx="4"/>
          </p:nvPr>
        </p:nvSpPr>
        <p:spPr/>
        <p:txBody>
          <a:bodyPr/>
          <a:lstStyle/>
          <a:p>
            <a:fld id="{8F768C05-9573-B549-ACCB-C25402529CBB}" type="slidenum">
              <a:rPr lang="en-US" smtClean="0"/>
              <a:pPr/>
              <a:t>9</a:t>
            </a:fld>
            <a:endParaRPr lang="en-US" dirty="0"/>
          </a:p>
        </p:txBody>
      </p:sp>
      <p:sp>
        <p:nvSpPr>
          <p:cNvPr id="9" name="Text Box 9"/>
          <p:cNvSpPr txBox="1">
            <a:spLocks noChangeArrowheads="1"/>
          </p:cNvSpPr>
          <p:nvPr/>
        </p:nvSpPr>
        <p:spPr bwMode="auto">
          <a:xfrm>
            <a:off x="63500" y="2435185"/>
            <a:ext cx="9067800" cy="327782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letters1 = "    H e l l o </a:t>
            </a:r>
            <a:r>
              <a:rPr lang="en-AU" sz="2000" b="1" dirty="0" err="1">
                <a:solidFill>
                  <a:srgbClr val="000090"/>
                </a:solidFill>
                <a:latin typeface="Courier"/>
                <a:cs typeface="Courier"/>
              </a:rPr>
              <a:t>oooo</a:t>
            </a:r>
            <a:r>
              <a:rPr lang="en-AU" sz="2000" b="1" dirty="0">
                <a:solidFill>
                  <a:srgbClr val="000090"/>
                </a:solidFill>
                <a:latin typeface="Courier"/>
                <a:cs typeface="Courier"/>
              </a:rPr>
              <a:t>   "</a:t>
            </a:r>
          </a:p>
          <a:p>
            <a:pPr>
              <a:buNone/>
            </a:pPr>
            <a:r>
              <a:rPr lang="en-AU" sz="2000" b="1" dirty="0">
                <a:solidFill>
                  <a:srgbClr val="000090"/>
                </a:solidFill>
                <a:latin typeface="Courier"/>
                <a:cs typeface="Courier"/>
              </a:rPr>
              <a:t>letters2 = letters1.</a:t>
            </a:r>
            <a:r>
              <a:rPr lang="en-AU" sz="2000" b="1" dirty="0">
                <a:solidFill>
                  <a:srgbClr val="0432FF"/>
                </a:solidFill>
                <a:latin typeface="Courier"/>
                <a:cs typeface="Courier"/>
              </a:rPr>
              <a:t>strip()</a:t>
            </a:r>
          </a:p>
          <a:p>
            <a:pPr>
              <a:buNone/>
            </a:pPr>
            <a:endParaRPr lang="en-AU" sz="800" b="1" dirty="0">
              <a:solidFill>
                <a:srgbClr val="FF00FF"/>
              </a:solidFill>
              <a:latin typeface="Courier"/>
              <a:cs typeface="Courier"/>
            </a:endParaRPr>
          </a:p>
          <a:p>
            <a:pPr>
              <a:buNone/>
            </a:pPr>
            <a:r>
              <a:rPr lang="en-AU" sz="2000" b="1" dirty="0">
                <a:solidFill>
                  <a:srgbClr val="000090"/>
                </a:solidFill>
                <a:latin typeface="Courier"/>
                <a:cs typeface="Courier"/>
              </a:rPr>
              <a:t>length1 = </a:t>
            </a:r>
            <a:r>
              <a:rPr lang="en-AU" sz="2000" b="1" dirty="0" err="1">
                <a:solidFill>
                  <a:srgbClr val="000090"/>
                </a:solidFill>
                <a:latin typeface="Courier"/>
                <a:cs typeface="Courier"/>
              </a:rPr>
              <a:t>len</a:t>
            </a:r>
            <a:r>
              <a:rPr lang="en-AU" sz="2000" b="1" dirty="0">
                <a:solidFill>
                  <a:srgbClr val="000090"/>
                </a:solidFill>
                <a:latin typeface="Courier"/>
                <a:cs typeface="Courier"/>
              </a:rPr>
              <a:t>(letters1)</a:t>
            </a:r>
          </a:p>
          <a:p>
            <a:pPr>
              <a:buNone/>
            </a:pPr>
            <a:r>
              <a:rPr lang="en-AU" sz="2000" b="1" dirty="0">
                <a:solidFill>
                  <a:srgbClr val="000090"/>
                </a:solidFill>
                <a:latin typeface="Courier"/>
                <a:cs typeface="Courier"/>
              </a:rPr>
              <a:t>length2 = </a:t>
            </a:r>
            <a:r>
              <a:rPr lang="en-AU" sz="2000" b="1" dirty="0" err="1">
                <a:solidFill>
                  <a:srgbClr val="000090"/>
                </a:solidFill>
                <a:latin typeface="Courier"/>
                <a:cs typeface="Courier"/>
              </a:rPr>
              <a:t>len</a:t>
            </a:r>
            <a:r>
              <a:rPr lang="en-AU" sz="2000" b="1" dirty="0">
                <a:solidFill>
                  <a:srgbClr val="000090"/>
                </a:solidFill>
                <a:latin typeface="Courier"/>
                <a:cs typeface="Courier"/>
              </a:rPr>
              <a:t>(letters2)</a:t>
            </a:r>
          </a:p>
          <a:p>
            <a:pPr>
              <a:buNone/>
            </a:pPr>
            <a:endParaRPr lang="en-AU" sz="800" b="1" dirty="0">
              <a:solidFill>
                <a:srgbClr val="000090"/>
              </a:solidFill>
              <a:latin typeface="Courier"/>
              <a:cs typeface="Courier"/>
            </a:endParaRPr>
          </a:p>
          <a:p>
            <a:pPr>
              <a:buNone/>
            </a:pPr>
            <a:r>
              <a:rPr lang="en-AU" sz="2000" b="1" dirty="0">
                <a:solidFill>
                  <a:srgbClr val="000090"/>
                </a:solidFill>
                <a:latin typeface="Courier"/>
                <a:cs typeface="Courier"/>
              </a:rPr>
              <a:t>letters1 = "***" + letters1 + "***"</a:t>
            </a:r>
          </a:p>
          <a:p>
            <a:pPr>
              <a:buNone/>
            </a:pPr>
            <a:r>
              <a:rPr lang="en-AU" sz="2000" b="1" dirty="0">
                <a:solidFill>
                  <a:srgbClr val="000090"/>
                </a:solidFill>
                <a:latin typeface="Courier"/>
                <a:cs typeface="Courier"/>
              </a:rPr>
              <a:t>letters2 = "***" + letters2 + "***"</a:t>
            </a:r>
          </a:p>
          <a:p>
            <a:pPr>
              <a:buNone/>
            </a:pPr>
            <a:endParaRPr lang="en-AU" sz="800" b="1" dirty="0">
              <a:solidFill>
                <a:srgbClr val="000090"/>
              </a:solidFill>
              <a:latin typeface="Courier"/>
              <a:cs typeface="Courier"/>
            </a:endParaRPr>
          </a:p>
          <a:p>
            <a:pPr>
              <a:buNone/>
            </a:pPr>
            <a:r>
              <a:rPr lang="en-AU" sz="1800" b="1" dirty="0">
                <a:solidFill>
                  <a:srgbClr val="000090"/>
                </a:solidFill>
                <a:latin typeface="Courier"/>
                <a:cs typeface="Courier"/>
              </a:rPr>
              <a:t>print(length1, length2, letters1, letters2)</a:t>
            </a:r>
            <a:endParaRPr lang="en-NZ" sz="1800" b="1" dirty="0">
              <a:solidFill>
                <a:srgbClr val="000090"/>
              </a:solidFill>
              <a:latin typeface="Courier"/>
              <a:cs typeface="Courier"/>
            </a:endParaRPr>
          </a:p>
        </p:txBody>
      </p:sp>
      <p:sp>
        <p:nvSpPr>
          <p:cNvPr id="10" name="TextBox 9"/>
          <p:cNvSpPr txBox="1"/>
          <p:nvPr/>
        </p:nvSpPr>
        <p:spPr>
          <a:xfrm>
            <a:off x="304800" y="5943600"/>
            <a:ext cx="8534400" cy="400110"/>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latin typeface="Courier"/>
                <a:cs typeface="Courier"/>
              </a:rPr>
              <a:t>21 14 ***    H e l l o </a:t>
            </a:r>
            <a:r>
              <a:rPr lang="en-US" sz="2000" b="1" dirty="0" err="1">
                <a:solidFill>
                  <a:srgbClr val="000090"/>
                </a:solidFill>
                <a:latin typeface="Courier"/>
                <a:cs typeface="Courier"/>
              </a:rPr>
              <a:t>oooo</a:t>
            </a:r>
            <a:r>
              <a:rPr lang="en-US" sz="2000" b="1" dirty="0">
                <a:solidFill>
                  <a:srgbClr val="000090"/>
                </a:solidFill>
                <a:latin typeface="Courier"/>
                <a:cs typeface="Courier"/>
              </a:rPr>
              <a:t>   *** ***H e l l o </a:t>
            </a:r>
            <a:r>
              <a:rPr lang="en-US" sz="2000" b="1" dirty="0" err="1">
                <a:solidFill>
                  <a:srgbClr val="000090"/>
                </a:solidFill>
                <a:latin typeface="Courier"/>
                <a:cs typeface="Courier"/>
              </a:rPr>
              <a:t>oooo</a:t>
            </a:r>
            <a:r>
              <a:rPr lang="en-US" sz="2000" b="1" dirty="0">
                <a:solidFill>
                  <a:srgbClr val="000090"/>
                </a:solidFill>
                <a:latin typeface="Courier"/>
                <a:cs typeface="Courier"/>
              </a:rPr>
              <a:t>***</a:t>
            </a:r>
          </a:p>
        </p:txBody>
      </p:sp>
      <p:sp>
        <p:nvSpPr>
          <p:cNvPr id="12" name="TextBox 11"/>
          <p:cNvSpPr txBox="1"/>
          <p:nvPr/>
        </p:nvSpPr>
        <p:spPr>
          <a:xfrm>
            <a:off x="457200" y="6487250"/>
            <a:ext cx="80010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Notice that there are two string objects</a:t>
            </a:r>
          </a:p>
        </p:txBody>
      </p:sp>
    </p:spTree>
    <p:extLst>
      <p:ext uri="{BB962C8B-B14F-4D97-AF65-F5344CB8AC3E}">
        <p14:creationId xmlns:p14="http://schemas.microsoft.com/office/powerpoint/2010/main" val="55789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11822</TotalTime>
  <Words>2192</Words>
  <Application>Microsoft Macintosh PowerPoint</Application>
  <PresentationFormat>On-screen Show (4:3)</PresentationFormat>
  <Paragraphs>415</Paragraphs>
  <Slides>18</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Pゴシック</vt:lpstr>
      <vt:lpstr>Arial</vt:lpstr>
      <vt:lpstr>Calibri</vt:lpstr>
      <vt:lpstr>Courier</vt:lpstr>
      <vt:lpstr>Gill Sans MT</vt:lpstr>
      <vt:lpstr>Lucida Grande</vt:lpstr>
      <vt:lpstr>Mangal</vt:lpstr>
      <vt:lpstr>Wingdings</vt:lpstr>
      <vt:lpstr>Wingdings 3</vt:lpstr>
      <vt:lpstr>Composite</vt:lpstr>
      <vt:lpstr> </vt:lpstr>
      <vt:lpstr>Learning outcomes</vt:lpstr>
      <vt:lpstr>Recap</vt:lpstr>
      <vt:lpstr>String Slicing – The Step Option</vt:lpstr>
      <vt:lpstr>Dot notation</vt:lpstr>
      <vt:lpstr>String methods – upper(), lower()</vt:lpstr>
      <vt:lpstr>String methods – find()</vt:lpstr>
      <vt:lpstr>String methods – rfind()</vt:lpstr>
      <vt:lpstr>String methods – strip()</vt:lpstr>
      <vt:lpstr>Exercise</vt:lpstr>
      <vt:lpstr>Common Python inbuilt functions</vt:lpstr>
      <vt:lpstr>Common Python inbuilt functions</vt:lpstr>
      <vt:lpstr>Common Python inbuilt functions</vt:lpstr>
      <vt:lpstr>Common Python inbuilt functions</vt:lpstr>
      <vt:lpstr>round() – unexpected result </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422</cp:revision>
  <cp:lastPrinted>2018-01-09T00:52:08Z</cp:lastPrinted>
  <dcterms:created xsi:type="dcterms:W3CDTF">2006-08-16T00:00:00Z</dcterms:created>
  <dcterms:modified xsi:type="dcterms:W3CDTF">2020-01-07T23:17:48Z</dcterms:modified>
</cp:coreProperties>
</file>