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2"/>
  </p:notesMasterIdLst>
  <p:handoutMasterIdLst>
    <p:handoutMasterId r:id="rId23"/>
  </p:handoutMasterIdLst>
  <p:sldIdLst>
    <p:sldId id="256" r:id="rId2"/>
    <p:sldId id="257" r:id="rId3"/>
    <p:sldId id="291" r:id="rId4"/>
    <p:sldId id="335" r:id="rId5"/>
    <p:sldId id="350" r:id="rId6"/>
    <p:sldId id="351" r:id="rId7"/>
    <p:sldId id="353" r:id="rId8"/>
    <p:sldId id="352" r:id="rId9"/>
    <p:sldId id="349" r:id="rId10"/>
    <p:sldId id="360" r:id="rId11"/>
    <p:sldId id="361" r:id="rId12"/>
    <p:sldId id="355" r:id="rId13"/>
    <p:sldId id="354" r:id="rId14"/>
    <p:sldId id="359" r:id="rId15"/>
    <p:sldId id="357" r:id="rId16"/>
    <p:sldId id="367" r:id="rId17"/>
    <p:sldId id="356" r:id="rId18"/>
    <p:sldId id="363" r:id="rId19"/>
    <p:sldId id="310" r:id="rId20"/>
    <p:sldId id="36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BF6CCE"/>
    <a:srgbClr val="590AE6"/>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9747" autoAdjust="0"/>
  </p:normalViewPr>
  <p:slideViewPr>
    <p:cSldViewPr>
      <p:cViewPr varScale="1">
        <p:scale>
          <a:sx n="117" d="100"/>
          <a:sy n="117" d="100"/>
        </p:scale>
        <p:origin x="20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latin typeface="+mn-lt"/>
                <a:ea typeface="+mn-ea"/>
                <a:cs typeface="+mn-cs"/>
              </a:rPr>
              <a:t>5454 545454 54545454</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95393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latin typeface="+mn-lt"/>
                <a:ea typeface="+mn-ea"/>
                <a:cs typeface="+mn-cs"/>
              </a:rPr>
              <a:t>5454 545454 54545454</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254597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2545975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latin typeface="+mn-lt"/>
                <a:ea typeface="+mn-ea"/>
                <a:cs typeface="+mn-cs"/>
              </a:rPr>
              <a:t>Page 60</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Tree>
    <p:extLst>
      <p:ext uri="{BB962C8B-B14F-4D97-AF65-F5344CB8AC3E}">
        <p14:creationId xmlns:p14="http://schemas.microsoft.com/office/powerpoint/2010/main" val="254597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a:solidFill>
                  <a:schemeClr val="tx1"/>
                </a:solidFill>
                <a:latin typeface="+mn-lt"/>
                <a:ea typeface="+mn-ea"/>
                <a:cs typeface="+mn-cs"/>
              </a:rPr>
              <a:t>Page 60</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Tree>
    <p:extLst>
      <p:ext uri="{BB962C8B-B14F-4D97-AF65-F5344CB8AC3E}">
        <p14:creationId xmlns:p14="http://schemas.microsoft.com/office/powerpoint/2010/main" val="254597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a:solidFill>
                  <a:schemeClr val="tx1"/>
                </a:solidFill>
                <a:latin typeface="+mn-lt"/>
                <a:ea typeface="+mn-ea"/>
                <a:cs typeface="+mn-cs"/>
              </a:rPr>
              <a:t>Page 60</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Tree>
    <p:extLst>
      <p:ext uri="{BB962C8B-B14F-4D97-AF65-F5344CB8AC3E}">
        <p14:creationId xmlns:p14="http://schemas.microsoft.com/office/powerpoint/2010/main" val="5578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Line continuation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preferred way of wrapping long lines is by using Python's implied line continuation inside parentheses, brackets and braces. Long lines can be broken over multiple lines by wrapping expressions in parentheses. These should be used in preference to using a backslash for line continuation.</a:t>
            </a:r>
          </a:p>
          <a:p>
            <a:r>
              <a:rPr lang="en-US" sz="1200" kern="1200" dirty="0">
                <a:solidFill>
                  <a:schemeClr val="tx1"/>
                </a:solidFill>
                <a:latin typeface="+mn-lt"/>
                <a:ea typeface="+mn-ea"/>
                <a:cs typeface="+mn-cs"/>
              </a:rPr>
              <a:t>Backslashes may still be appropriate at times. For example, long, multiple with -statements cannot use implicit continuation, so backslashes are acceptable: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 open('/path/to/some/file/you/want/to/read') as file_1, \</a:t>
            </a:r>
          </a:p>
          <a:p>
            <a:r>
              <a:rPr lang="en-US" sz="1200" kern="1200" dirty="0">
                <a:solidFill>
                  <a:schemeClr val="tx1"/>
                </a:solidFill>
                <a:latin typeface="+mn-lt"/>
                <a:ea typeface="+mn-ea"/>
                <a:cs typeface="+mn-cs"/>
              </a:rPr>
              <a:t>     open('/path/to/some/file/being/written', 'w') as file_2:</a:t>
            </a:r>
          </a:p>
          <a:p>
            <a:r>
              <a:rPr lang="en-US" sz="1200" kern="1200" dirty="0">
                <a:solidFill>
                  <a:schemeClr val="tx1"/>
                </a:solidFill>
                <a:latin typeface="+mn-lt"/>
                <a:ea typeface="+mn-ea"/>
                <a:cs typeface="+mn-cs"/>
              </a:rPr>
              <a:t>    file_2.write(file_1.read())</a:t>
            </a:r>
          </a:p>
          <a:p>
            <a:endParaRPr lang="en-US" sz="1200" kern="1200" dirty="0">
              <a:solidFill>
                <a:schemeClr val="tx1"/>
              </a:solidFill>
              <a:latin typeface="+mn-lt"/>
              <a:ea typeface="+mn-ea"/>
              <a:cs typeface="+mn-cs"/>
            </a:endParaRPr>
          </a:p>
          <a:p>
            <a:r>
              <a:rPr lang="en-NZ" sz="1200" kern="1200" dirty="0">
                <a:solidFill>
                  <a:schemeClr val="tx1"/>
                </a:solidFill>
                <a:latin typeface="+mn-lt"/>
                <a:ea typeface="+mn-ea"/>
                <a:cs typeface="+mn-cs"/>
              </a:rPr>
              <a:t>Page 60</a:t>
            </a:r>
          </a:p>
          <a:p>
            <a:r>
              <a:rPr lang="en-US" sz="1200" kern="1200" dirty="0">
                <a:solidFill>
                  <a:schemeClr val="tx1"/>
                </a:solidFill>
                <a:latin typeface="+mn-lt"/>
                <a:ea typeface="+mn-ea"/>
                <a:cs typeface="+mn-cs"/>
              </a:rPr>
              <a:t>in quoted string literals the backslash has the magical power of an </a:t>
            </a:r>
            <a:r>
              <a:rPr lang="en-US" sz="1200" i="1" kern="1200" dirty="0">
                <a:solidFill>
                  <a:schemeClr val="tx1"/>
                </a:solidFill>
                <a:latin typeface="+mn-lt"/>
                <a:ea typeface="+mn-ea"/>
                <a:cs typeface="+mn-cs"/>
              </a:rPr>
              <a:t>escape character</a:t>
            </a:r>
            <a:r>
              <a:rPr lang="en-US" sz="1200" i="0" kern="1200" dirty="0">
                <a:solidFill>
                  <a:schemeClr val="tx1"/>
                </a:solidFill>
                <a:latin typeface="+mn-lt"/>
                <a:ea typeface="+mn-ea"/>
                <a:cs typeface="+mn-cs"/>
              </a:rPr>
              <a:t>. This means that a backslash isn’t interpreted as a backslash, but as a signal that the next character is to be given a special interpretation.</a:t>
            </a:r>
          </a:p>
          <a:p>
            <a:endParaRPr lang="en-US" sz="1200" i="0" kern="1200" dirty="0">
              <a:solidFill>
                <a:schemeClr val="tx1"/>
              </a:solidFill>
              <a:latin typeface="+mn-lt"/>
              <a:ea typeface="+mn-ea"/>
              <a:cs typeface="+mn-cs"/>
            </a:endParaRPr>
          </a:p>
          <a:p>
            <a:r>
              <a:rPr lang="en-US" sz="1200" kern="1200" dirty="0">
                <a:solidFill>
                  <a:schemeClr val="tx1"/>
                </a:solidFill>
                <a:latin typeface="+mn-lt"/>
                <a:ea typeface="+mn-ea"/>
                <a:cs typeface="+mn-cs"/>
              </a:rPr>
              <a:t>A backslash does not continue a comment. </a:t>
            </a:r>
            <a:endParaRPr lang="en-US" sz="1200" i="0" kern="1200" dirty="0">
              <a:solidFill>
                <a:schemeClr val="tx1"/>
              </a:solidFill>
              <a:latin typeface="+mn-lt"/>
              <a:ea typeface="+mn-ea"/>
              <a:cs typeface="+mn-cs"/>
            </a:endParaRPr>
          </a:p>
          <a:p>
            <a:endParaRPr lang="en-US" sz="1200" i="0" kern="1200" dirty="0">
              <a:solidFill>
                <a:schemeClr val="tx1"/>
              </a:solidFill>
              <a:latin typeface="+mn-lt"/>
              <a:ea typeface="+mn-ea"/>
              <a:cs typeface="+mn-cs"/>
            </a:endParaRPr>
          </a:p>
          <a:p>
            <a:r>
              <a:rPr lang="en-US" sz="1200" kern="1200" dirty="0">
                <a:solidFill>
                  <a:schemeClr val="tx1"/>
                </a:solidFill>
                <a:latin typeface="+mn-lt"/>
                <a:ea typeface="+mn-ea"/>
                <a:cs typeface="+mn-cs"/>
              </a:rPr>
              <a:t>The danger in using a backslash to end a line is that if whitespace is added after the backslash (which, of course, is very hard to see), the backslash is no longer doing what you thought it was</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Tree>
    <p:extLst>
      <p:ext uri="{BB962C8B-B14F-4D97-AF65-F5344CB8AC3E}">
        <p14:creationId xmlns:p14="http://schemas.microsoft.com/office/powerpoint/2010/main" val="2545975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1. Total: 19</a:t>
            </a:r>
          </a:p>
          <a:p>
            <a:r>
              <a:rPr lang="en-US" sz="1200" kern="1200" dirty="0">
                <a:solidFill>
                  <a:schemeClr val="tx1"/>
                </a:solidFill>
                <a:latin typeface="+mn-lt"/>
                <a:ea typeface="+mn-ea"/>
                <a:cs typeface="+mn-cs"/>
              </a:rPr>
              <a:t>2. </a:t>
            </a:r>
            <a:r>
              <a:rPr lang="en-US" sz="1200" kern="1200" dirty="0" err="1">
                <a:solidFill>
                  <a:schemeClr val="tx1"/>
                </a:solidFill>
                <a:latin typeface="+mn-lt"/>
                <a:ea typeface="+mn-ea"/>
                <a:cs typeface="+mn-cs"/>
              </a:rPr>
              <a:t>whe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3. 33</a:t>
            </a:r>
          </a:p>
          <a:p>
            <a:r>
              <a:rPr lang="en-US" sz="1200" kern="1200" dirty="0">
                <a:solidFill>
                  <a:schemeClr val="tx1"/>
                </a:solidFill>
                <a:latin typeface="+mn-lt"/>
                <a:ea typeface="+mn-ea"/>
                <a:cs typeface="+mn-cs"/>
              </a:rPr>
              <a:t>4. 32.66</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249910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latin typeface="+mn-lt"/>
                <a:ea typeface="+mn-ea"/>
                <a:cs typeface="+mn-cs"/>
              </a:rPr>
              <a:t>5454 545454 54545454</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254597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latin typeface="+mn-lt"/>
                <a:ea typeface="+mn-ea"/>
                <a:cs typeface="+mn-cs"/>
              </a:rPr>
              <a:t>5454 545454 54545454</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315227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latin typeface="+mn-lt"/>
                <a:ea typeface="+mn-ea"/>
                <a:cs typeface="+mn-cs"/>
              </a:rPr>
              <a:t>5454 545454 54545454</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95393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410200"/>
          </a:xfrm>
          <a:prstGeom prst="rect">
            <a:avLst/>
          </a:prstGeom>
        </p:spPr>
        <p:txBody>
          <a:bodyPr/>
          <a:lstStyle>
            <a:lvl1pPr marL="0" indent="0">
              <a:buFontTx/>
              <a:buNone/>
              <a:defRPr/>
            </a:lvl1pPr>
            <a:lvl2pPr marL="411480" indent="-182880">
              <a:buFont typeface="Arial"/>
              <a:buChar char="•"/>
              <a:defRPr>
                <a:latin typeface="Calibri"/>
                <a:cs typeface="Calibri"/>
              </a:defRPr>
            </a:lvl2pPr>
            <a:lvl3pPr marL="594360" indent="-182880">
              <a:buFont typeface="Arial"/>
              <a:buChar char="•"/>
              <a:defRPr>
                <a:latin typeface="Calibri"/>
                <a:cs typeface="Calibri"/>
              </a:defRPr>
            </a:lvl3pPr>
            <a:lvl4pPr marL="777240" indent="-182880">
              <a:buFont typeface="Arial"/>
              <a:buChar char="•"/>
              <a:defRPr>
                <a:latin typeface="Calibri"/>
                <a:cs typeface="Calibri"/>
              </a:defRPr>
            </a:lvl4pPr>
            <a:lvl5pPr marL="960120" indent="-182880">
              <a:buFont typeface="Arial"/>
              <a:buChar char="•"/>
              <a:defRPr>
                <a:latin typeface="Calibri"/>
                <a:cs typeface="Calibri"/>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76200"/>
            <a:ext cx="9144000" cy="685800"/>
          </a:xfrm>
          <a:prstGeom prst="rect">
            <a:avLst/>
          </a:prstGeom>
        </p:spPr>
        <p:txBody>
          <a:bodyPr anchor="b" anchorCtr="0">
            <a:normAutofit/>
          </a:bodyPr>
          <a:lstStyle>
            <a:lvl1pPr algn="ctr">
              <a:defRPr sz="3600" b="1"/>
            </a:lvl1pPr>
          </a:lstStyle>
          <a:p>
            <a:r>
              <a:rPr lang="en-US" dirty="0"/>
              <a:t>Click to edit Master title style</a:t>
            </a:r>
          </a:p>
        </p:txBody>
      </p:sp>
      <p:sp>
        <p:nvSpPr>
          <p:cNvPr id="7" name="Slide Number Placeholder 7"/>
          <p:cNvSpPr>
            <a:spLocks noGrp="1"/>
          </p:cNvSpPr>
          <p:nvPr>
            <p:ph type="sldNum" sz="quarter" idx="4"/>
          </p:nvPr>
        </p:nvSpPr>
        <p:spPr>
          <a:xfrm>
            <a:off x="8644614"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901414"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581400"/>
            <a:ext cx="3962400" cy="2133600"/>
          </a:xfrm>
          <a:prstGeom prst="rect">
            <a:avLst/>
          </a:prstGeom>
        </p:spPr>
        <p:txBody>
          <a:bodyPr/>
          <a:lstStyle/>
          <a:p>
            <a:pPr marL="0" indent="0" algn="ctr">
              <a:buNone/>
            </a:pPr>
            <a:r>
              <a:rPr lang="en-NZ" dirty="0">
                <a:solidFill>
                  <a:srgbClr val="000090"/>
                </a:solidFill>
              </a:rPr>
              <a:t>Lecture 6 – Getting user input, converting between types, generating random numbers</a:t>
            </a: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p:txBody>
      </p:sp>
      <p:sp>
        <p:nvSpPr>
          <p:cNvPr id="4" name="Title 3"/>
          <p:cNvSpPr>
            <a:spLocks noGrp="1"/>
          </p:cNvSpPr>
          <p:nvPr>
            <p:ph type="title" idx="4294967295"/>
          </p:nvPr>
        </p:nvSpPr>
        <p:spPr>
          <a:xfrm>
            <a:off x="2438400" y="1219200"/>
            <a:ext cx="3962400" cy="2133600"/>
          </a:xfrm>
          <a:prstGeom prst="rect">
            <a:avLst/>
          </a:prstGeom>
        </p:spPr>
        <p:txBody>
          <a:bodyPr/>
          <a:lstStyle/>
          <a:p>
            <a:r>
              <a:rPr lang="en-US" dirty="0"/>
              <a:t> </a:t>
            </a:r>
          </a:p>
        </p:txBody>
      </p:sp>
      <p:sp>
        <p:nvSpPr>
          <p:cNvPr id="7" name="Title 4"/>
          <p:cNvSpPr txBox="1">
            <a:spLocks/>
          </p:cNvSpPr>
          <p:nvPr/>
        </p:nvSpPr>
        <p:spPr>
          <a:xfrm>
            <a:off x="2438400" y="1219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8" name="Title 4"/>
          <p:cNvSpPr txBox="1">
            <a:spLocks/>
          </p:cNvSpPr>
          <p:nvPr/>
        </p:nvSpPr>
        <p:spPr>
          <a:xfrm>
            <a:off x="2438400" y="1219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4"/>
          <p:cNvSpPr txBox="1">
            <a:spLocks/>
          </p:cNvSpPr>
          <p:nvPr/>
        </p:nvSpPr>
        <p:spPr>
          <a:xfrm>
            <a:off x="2438400" y="1219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2"/>
          <p:cNvSpPr txBox="1">
            <a:spLocks/>
          </p:cNvSpPr>
          <p:nvPr/>
        </p:nvSpPr>
        <p:spPr>
          <a:xfrm>
            <a:off x="2438400" y="1219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3"/>
          <p:cNvSpPr txBox="1">
            <a:spLocks/>
          </p:cNvSpPr>
          <p:nvPr/>
        </p:nvSpPr>
        <p:spPr>
          <a:xfrm>
            <a:off x="2438400" y="1219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1"/>
          <p:cNvSpPr txBox="1">
            <a:spLocks/>
          </p:cNvSpPr>
          <p:nvPr/>
        </p:nvSpPr>
        <p:spPr>
          <a:xfrm>
            <a:off x="2209800" y="685800"/>
            <a:ext cx="4191000" cy="2133600"/>
          </a:xfrm>
          <a:prstGeom prst="rect">
            <a:avLst/>
          </a:prstGeom>
        </p:spPr>
        <p:txBody>
          <a:bodyPr vert="horz" lIns="91440" tIns="45720" rIns="91440" bIns="45720" rtlCol="0" anchor="b">
            <a:normAutofit fontScale="55000" lnSpcReduction="20000"/>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sz="4400" dirty="0"/>
            </a:br>
            <a:r>
              <a:rPr lang="en-NZ" sz="9600" b="1" dirty="0"/>
              <a:t>COMPSCI 1  1</a:t>
            </a:r>
            <a:br>
              <a:rPr lang="en-NZ" sz="4400" dirty="0"/>
            </a:br>
            <a:r>
              <a:rPr lang="en-NZ" sz="4400" dirty="0"/>
              <a:t>Principles of Programming</a:t>
            </a:r>
          </a:p>
        </p:txBody>
      </p:sp>
      <p:pic>
        <p:nvPicPr>
          <p:cNvPr id="15"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1898403"/>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numbers</a:t>
            </a:r>
            <a:endParaRPr lang="en-NZ" dirty="0"/>
          </a:p>
        </p:txBody>
      </p:sp>
      <p:sp>
        <p:nvSpPr>
          <p:cNvPr id="3" name="Content Placeholder 2"/>
          <p:cNvSpPr>
            <a:spLocks noGrp="1"/>
          </p:cNvSpPr>
          <p:nvPr>
            <p:ph sz="quarter" idx="1"/>
          </p:nvPr>
        </p:nvSpPr>
        <p:spPr>
          <a:xfrm>
            <a:off x="152400" y="914400"/>
            <a:ext cx="8991600" cy="5486400"/>
          </a:xfrm>
        </p:spPr>
        <p:txBody>
          <a:bodyPr/>
          <a:lstStyle/>
          <a:p>
            <a:r>
              <a:rPr lang="en-NZ" dirty="0"/>
              <a:t>The </a:t>
            </a:r>
            <a:r>
              <a:rPr lang="en-NZ" dirty="0">
                <a:latin typeface="Courier" pitchFamily="2" charset="0"/>
              </a:rPr>
              <a:t>randrange() </a:t>
            </a:r>
            <a:r>
              <a:rPr lang="en-NZ" dirty="0"/>
              <a:t>function has an optional step argument:</a:t>
            </a:r>
          </a:p>
          <a:p>
            <a:pPr marL="411480" lvl="2" indent="0">
              <a:buNone/>
            </a:pPr>
            <a:r>
              <a:rPr lang="en-NZ" dirty="0"/>
              <a:t>	</a:t>
            </a:r>
            <a:r>
              <a:rPr lang="en-NZ" sz="2400" dirty="0" err="1">
                <a:latin typeface="Courier" pitchFamily="2" charset="0"/>
              </a:rPr>
              <a:t>random.randrange</a:t>
            </a:r>
            <a:r>
              <a:rPr lang="en-NZ" sz="2400" dirty="0">
                <a:latin typeface="Courier" pitchFamily="2" charset="0"/>
              </a:rPr>
              <a:t>(start, end, </a:t>
            </a:r>
            <a:r>
              <a:rPr lang="en-NZ" sz="2400" b="1" dirty="0">
                <a:solidFill>
                  <a:srgbClr val="FF00FF"/>
                </a:solidFill>
                <a:latin typeface="Courier" pitchFamily="2" charset="0"/>
              </a:rPr>
              <a:t>step</a:t>
            </a:r>
            <a:r>
              <a:rPr lang="en-NZ" sz="2400" dirty="0">
                <a:latin typeface="Courier" pitchFamily="2" charset="0"/>
              </a:rPr>
              <a:t>)</a:t>
            </a:r>
          </a:p>
          <a:p>
            <a:pPr marL="0" indent="0">
              <a:buNone/>
            </a:pPr>
            <a:r>
              <a:rPr lang="en-NZ" dirty="0"/>
              <a:t>   When the step argument is omitted the default step is 1.</a:t>
            </a:r>
          </a:p>
          <a:p>
            <a:pPr marL="241300" indent="0">
              <a:buNone/>
            </a:pPr>
            <a:r>
              <a:rPr lang="en-NZ" dirty="0"/>
              <a:t>The step argument dictates which random numbers are generated  within the range (the step is the amount between each random number generated), e.g.,  </a:t>
            </a:r>
          </a:p>
          <a:p>
            <a:endParaRPr lang="en-NZ" dirty="0"/>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10</a:t>
            </a:fld>
            <a:endParaRPr lang="en-US" dirty="0"/>
          </a:p>
        </p:txBody>
      </p:sp>
      <p:sp>
        <p:nvSpPr>
          <p:cNvPr id="8" name="Text Box 9"/>
          <p:cNvSpPr txBox="1">
            <a:spLocks noChangeArrowheads="1"/>
          </p:cNvSpPr>
          <p:nvPr/>
        </p:nvSpPr>
        <p:spPr bwMode="auto">
          <a:xfrm>
            <a:off x="76200" y="3853696"/>
            <a:ext cx="8991600" cy="1785104"/>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random.randrange</a:t>
            </a:r>
            <a:r>
              <a:rPr lang="en-US" altLang="en-US" sz="1800" b="1" dirty="0">
                <a:solidFill>
                  <a:srgbClr val="000090"/>
                </a:solidFill>
                <a:latin typeface="Courier"/>
              </a:rPr>
              <a:t>(1, 7, </a:t>
            </a:r>
            <a:r>
              <a:rPr lang="en-US" altLang="en-US" sz="1800" b="1" dirty="0">
                <a:solidFill>
                  <a:srgbClr val="FF00FF"/>
                </a:solidFill>
                <a:latin typeface="Courier"/>
              </a:rPr>
              <a:t>2</a:t>
            </a:r>
            <a:r>
              <a:rPr lang="en-US" altLang="en-US" sz="1800" b="1" dirty="0">
                <a:solidFill>
                  <a:srgbClr val="000090"/>
                </a:solidFill>
                <a:latin typeface="Courier"/>
              </a:rPr>
              <a:t>) #generates either 1, 3 or 5</a:t>
            </a:r>
          </a:p>
          <a:p>
            <a:pPr>
              <a:buClrTx/>
              <a:buSzTx/>
              <a:buNone/>
              <a:defRPr/>
            </a:pPr>
            <a:r>
              <a:rPr lang="en-US" altLang="en-US" sz="1800" b="1" dirty="0" err="1">
                <a:solidFill>
                  <a:srgbClr val="000090"/>
                </a:solidFill>
                <a:latin typeface="Courier"/>
              </a:rPr>
              <a:t>random.randrange</a:t>
            </a:r>
            <a:r>
              <a:rPr lang="en-US" altLang="en-US" sz="1800" b="1" dirty="0">
                <a:solidFill>
                  <a:srgbClr val="000090"/>
                </a:solidFill>
                <a:latin typeface="Courier"/>
              </a:rPr>
              <a:t>(1, 7, </a:t>
            </a:r>
            <a:r>
              <a:rPr lang="en-US" altLang="en-US" sz="1800" b="1" dirty="0">
                <a:solidFill>
                  <a:srgbClr val="FF00FF"/>
                </a:solidFill>
                <a:latin typeface="Courier"/>
              </a:rPr>
              <a:t>3</a:t>
            </a:r>
            <a:r>
              <a:rPr lang="en-US" altLang="en-US" sz="1800" b="1" dirty="0">
                <a:solidFill>
                  <a:srgbClr val="000090"/>
                </a:solidFill>
                <a:latin typeface="Courier"/>
              </a:rPr>
              <a:t>) #generates either 1 or 4</a:t>
            </a:r>
          </a:p>
          <a:p>
            <a:pPr>
              <a:buClrTx/>
              <a:buSzTx/>
              <a:buNone/>
              <a:defRPr/>
            </a:pPr>
            <a:r>
              <a:rPr lang="en-US" altLang="en-US" sz="1800" b="1" dirty="0" err="1">
                <a:solidFill>
                  <a:srgbClr val="000090"/>
                </a:solidFill>
                <a:latin typeface="Courier"/>
              </a:rPr>
              <a:t>random.randrange</a:t>
            </a:r>
            <a:r>
              <a:rPr lang="en-US" altLang="en-US" sz="1800" b="1" dirty="0">
                <a:solidFill>
                  <a:srgbClr val="000090"/>
                </a:solidFill>
                <a:latin typeface="Courier"/>
              </a:rPr>
              <a:t>(78, 100, </a:t>
            </a:r>
            <a:r>
              <a:rPr lang="en-US" altLang="en-US" sz="1800" b="1" dirty="0">
                <a:solidFill>
                  <a:srgbClr val="FF00FF"/>
                </a:solidFill>
                <a:latin typeface="Courier"/>
              </a:rPr>
              <a:t>7</a:t>
            </a:r>
            <a:r>
              <a:rPr lang="en-US" altLang="en-US" sz="1800" b="1" dirty="0">
                <a:solidFill>
                  <a:srgbClr val="000090"/>
                </a:solidFill>
                <a:latin typeface="Courier"/>
              </a:rPr>
              <a:t>) #generates either 78, 85, 92, or 99</a:t>
            </a:r>
          </a:p>
          <a:p>
            <a:pPr>
              <a:buClrTx/>
              <a:buSzTx/>
              <a:buNone/>
              <a:defRPr/>
            </a:pPr>
            <a:r>
              <a:rPr lang="en-US" altLang="en-US" sz="1800" b="1" dirty="0" err="1">
                <a:solidFill>
                  <a:srgbClr val="000090"/>
                </a:solidFill>
                <a:latin typeface="Courier"/>
              </a:rPr>
              <a:t>random.randrange</a:t>
            </a:r>
            <a:r>
              <a:rPr lang="en-US" altLang="en-US" sz="1800" b="1" dirty="0">
                <a:solidFill>
                  <a:srgbClr val="000090"/>
                </a:solidFill>
                <a:latin typeface="Courier"/>
              </a:rPr>
              <a:t>(-30, 100, </a:t>
            </a:r>
            <a:r>
              <a:rPr lang="en-US" altLang="en-US" sz="1800" b="1" dirty="0">
                <a:solidFill>
                  <a:srgbClr val="FF00FF"/>
                </a:solidFill>
                <a:latin typeface="Courier"/>
              </a:rPr>
              <a:t>30</a:t>
            </a:r>
            <a:r>
              <a:rPr lang="en-US" altLang="en-US" sz="1800" b="1" dirty="0">
                <a:solidFill>
                  <a:srgbClr val="000090"/>
                </a:solidFill>
                <a:latin typeface="Courier"/>
              </a:rPr>
              <a:t>) #generates either -30, 0, 30, 60, </a:t>
            </a:r>
          </a:p>
          <a:p>
            <a:pPr algn="r">
              <a:buClrTx/>
              <a:buSzTx/>
              <a:buNone/>
              <a:defRPr/>
            </a:pPr>
            <a:r>
              <a:rPr lang="en-US" altLang="en-US" sz="1800" b="1" dirty="0">
                <a:solidFill>
                  <a:srgbClr val="000090"/>
                </a:solidFill>
                <a:latin typeface="Courier"/>
              </a:rPr>
              <a:t>or 90</a:t>
            </a:r>
          </a:p>
        </p:txBody>
      </p:sp>
    </p:spTree>
    <p:extLst>
      <p:ext uri="{BB962C8B-B14F-4D97-AF65-F5344CB8AC3E}">
        <p14:creationId xmlns:p14="http://schemas.microsoft.com/office/powerpoint/2010/main" val="2352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p:txBody>
          <a:bodyPr>
            <a:normAutofit/>
          </a:bodyPr>
          <a:lstStyle/>
          <a:p>
            <a:r>
              <a:rPr lang="en-US" dirty="0"/>
              <a:t>Give the smallest and the largest possible random number which can be generated by the following four statements: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11</a:t>
            </a:fld>
            <a:endParaRPr lang="en-US" dirty="0"/>
          </a:p>
        </p:txBody>
      </p:sp>
      <p:sp>
        <p:nvSpPr>
          <p:cNvPr id="8" name="Text Box 9"/>
          <p:cNvSpPr txBox="1">
            <a:spLocks noChangeArrowheads="1"/>
          </p:cNvSpPr>
          <p:nvPr/>
        </p:nvSpPr>
        <p:spPr bwMode="auto">
          <a:xfrm>
            <a:off x="533400" y="1828800"/>
            <a:ext cx="8001000" cy="383181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2000" b="1">
                <a:solidFill>
                  <a:srgbClr val="000090"/>
                </a:solidFill>
                <a:latin typeface="Courier"/>
              </a:rPr>
              <a:t>import random</a:t>
            </a:r>
          </a:p>
          <a:p>
            <a:pPr>
              <a:buClrTx/>
              <a:buSzTx/>
              <a:buNone/>
              <a:defRPr/>
            </a:pPr>
            <a:endParaRPr lang="en-US" altLang="en-US" sz="2000" b="1" dirty="0">
              <a:solidFill>
                <a:srgbClr val="000090"/>
              </a:solidFill>
              <a:latin typeface="Courier"/>
            </a:endParaRPr>
          </a:p>
          <a:p>
            <a:pPr>
              <a:buClrTx/>
              <a:buSzTx/>
              <a:buNone/>
              <a:defRPr/>
            </a:pPr>
            <a:r>
              <a:rPr lang="en-US" altLang="en-US" sz="2000" b="1" dirty="0">
                <a:solidFill>
                  <a:srgbClr val="000090"/>
                </a:solidFill>
                <a:latin typeface="Courier"/>
              </a:rPr>
              <a:t>print("1.", </a:t>
            </a:r>
            <a:r>
              <a:rPr lang="en-US" altLang="en-US" sz="2000" b="1" dirty="0" err="1">
                <a:solidFill>
                  <a:srgbClr val="000090"/>
                </a:solidFill>
                <a:latin typeface="Courier"/>
              </a:rPr>
              <a:t>random.randrange</a:t>
            </a:r>
            <a:r>
              <a:rPr lang="en-US" altLang="en-US" sz="2000" b="1" dirty="0">
                <a:solidFill>
                  <a:srgbClr val="000090"/>
                </a:solidFill>
                <a:latin typeface="Courier"/>
              </a:rPr>
              <a:t>(4, 17, </a:t>
            </a:r>
            <a:r>
              <a:rPr lang="en-US" altLang="en-US" sz="2000" b="1" dirty="0">
                <a:solidFill>
                  <a:srgbClr val="FF00FF"/>
                </a:solidFill>
                <a:latin typeface="Courier"/>
              </a:rPr>
              <a:t>3</a:t>
            </a:r>
            <a:r>
              <a:rPr lang="en-US" altLang="en-US" sz="2000" b="1" dirty="0">
                <a:solidFill>
                  <a:srgbClr val="000090"/>
                </a:solidFill>
                <a:latin typeface="Courier"/>
              </a:rPr>
              <a:t>))</a:t>
            </a:r>
          </a:p>
          <a:p>
            <a:pPr>
              <a:buClrTx/>
              <a:buSzTx/>
              <a:buNone/>
              <a:defRPr/>
            </a:pPr>
            <a:endParaRPr lang="en-US" altLang="en-US" sz="2000" b="1" dirty="0">
              <a:solidFill>
                <a:srgbClr val="000090"/>
              </a:solidFill>
              <a:latin typeface="Courier"/>
            </a:endParaRPr>
          </a:p>
          <a:p>
            <a:pPr>
              <a:buClrTx/>
              <a:buSzTx/>
              <a:buNone/>
              <a:defRPr/>
            </a:pPr>
            <a:r>
              <a:rPr lang="en-US" altLang="en-US" sz="2000" b="1" dirty="0">
                <a:solidFill>
                  <a:srgbClr val="000090"/>
                </a:solidFill>
                <a:latin typeface="Courier"/>
              </a:rPr>
              <a:t>print("2.", </a:t>
            </a:r>
            <a:r>
              <a:rPr lang="en-US" altLang="en-US" sz="2000" b="1" dirty="0" err="1">
                <a:solidFill>
                  <a:srgbClr val="000090"/>
                </a:solidFill>
                <a:latin typeface="Courier"/>
              </a:rPr>
              <a:t>random.randrange</a:t>
            </a:r>
            <a:r>
              <a:rPr lang="en-US" altLang="en-US" sz="2000" b="1" dirty="0">
                <a:solidFill>
                  <a:srgbClr val="000090"/>
                </a:solidFill>
                <a:latin typeface="Courier"/>
              </a:rPr>
              <a:t>(-1, 7, </a:t>
            </a:r>
            <a:r>
              <a:rPr lang="en-US" altLang="en-US" sz="2000" b="1" dirty="0">
                <a:solidFill>
                  <a:srgbClr val="FF00FF"/>
                </a:solidFill>
                <a:latin typeface="Courier"/>
              </a:rPr>
              <a:t>2</a:t>
            </a:r>
            <a:r>
              <a:rPr lang="en-US" altLang="en-US" sz="2000" b="1" dirty="0">
                <a:solidFill>
                  <a:srgbClr val="000090"/>
                </a:solidFill>
                <a:latin typeface="Courier"/>
              </a:rPr>
              <a:t>))</a:t>
            </a:r>
          </a:p>
          <a:p>
            <a:pPr>
              <a:buClrTx/>
              <a:buSzTx/>
              <a:buNone/>
              <a:defRPr/>
            </a:pPr>
            <a:r>
              <a:rPr lang="en-US" altLang="en-US" sz="2000" b="1" dirty="0">
                <a:solidFill>
                  <a:srgbClr val="000090"/>
                </a:solidFill>
                <a:latin typeface="Courier"/>
              </a:rPr>
              <a:t> </a:t>
            </a:r>
          </a:p>
          <a:p>
            <a:pPr>
              <a:buClrTx/>
              <a:buSzTx/>
              <a:buNone/>
              <a:defRPr/>
            </a:pPr>
            <a:r>
              <a:rPr lang="en-US" altLang="en-US" sz="2000" b="1" dirty="0">
                <a:solidFill>
                  <a:srgbClr val="000090"/>
                </a:solidFill>
                <a:latin typeface="Courier"/>
              </a:rPr>
              <a:t>print("3.", </a:t>
            </a:r>
            <a:r>
              <a:rPr lang="en-US" altLang="en-US" sz="2000" b="1" dirty="0" err="1">
                <a:solidFill>
                  <a:srgbClr val="000090"/>
                </a:solidFill>
                <a:latin typeface="Courier"/>
              </a:rPr>
              <a:t>random.randrange</a:t>
            </a:r>
            <a:r>
              <a:rPr lang="en-US" altLang="en-US" sz="2000" b="1" dirty="0">
                <a:solidFill>
                  <a:srgbClr val="000090"/>
                </a:solidFill>
                <a:latin typeface="Courier"/>
              </a:rPr>
              <a:t>(100, 700, </a:t>
            </a:r>
            <a:r>
              <a:rPr lang="en-US" altLang="en-US" sz="2000" b="1" dirty="0">
                <a:solidFill>
                  <a:srgbClr val="FF00FF"/>
                </a:solidFill>
                <a:latin typeface="Courier"/>
              </a:rPr>
              <a:t>2</a:t>
            </a:r>
            <a:r>
              <a:rPr lang="en-US" altLang="en-US" sz="2000" b="1" dirty="0">
                <a:solidFill>
                  <a:srgbClr val="000090"/>
                </a:solidFill>
                <a:latin typeface="Courier"/>
              </a:rPr>
              <a:t>)) </a:t>
            </a:r>
          </a:p>
          <a:p>
            <a:pPr>
              <a:buClrTx/>
              <a:buSzTx/>
              <a:buNone/>
              <a:defRPr/>
            </a:pPr>
            <a:endParaRPr lang="en-US" altLang="en-US" sz="2000" b="1" dirty="0">
              <a:solidFill>
                <a:srgbClr val="000090"/>
              </a:solidFill>
              <a:latin typeface="Courier"/>
            </a:endParaRPr>
          </a:p>
          <a:p>
            <a:pPr>
              <a:buClrTx/>
              <a:buSzTx/>
              <a:buNone/>
              <a:defRPr/>
            </a:pPr>
            <a:r>
              <a:rPr lang="en-US" altLang="en-US" sz="2000" b="1" dirty="0">
                <a:solidFill>
                  <a:srgbClr val="000090"/>
                </a:solidFill>
                <a:latin typeface="Courier"/>
              </a:rPr>
              <a:t>print("4.", </a:t>
            </a:r>
            <a:r>
              <a:rPr lang="en-US" altLang="en-US" sz="2000" b="1" dirty="0" err="1">
                <a:solidFill>
                  <a:srgbClr val="000090"/>
                </a:solidFill>
                <a:latin typeface="Courier"/>
              </a:rPr>
              <a:t>random.randrange</a:t>
            </a:r>
            <a:r>
              <a:rPr lang="en-US" altLang="en-US" sz="2000" b="1" dirty="0">
                <a:solidFill>
                  <a:srgbClr val="000090"/>
                </a:solidFill>
                <a:latin typeface="Courier"/>
              </a:rPr>
              <a:t>(50, 100, </a:t>
            </a:r>
            <a:r>
              <a:rPr lang="en-US" altLang="en-US" sz="2000" b="1" dirty="0">
                <a:solidFill>
                  <a:srgbClr val="FF00FF"/>
                </a:solidFill>
                <a:latin typeface="Courier"/>
              </a:rPr>
              <a:t>10</a:t>
            </a:r>
            <a:r>
              <a:rPr lang="en-US" altLang="en-US" sz="2000" b="1" dirty="0">
                <a:solidFill>
                  <a:srgbClr val="000090"/>
                </a:solidFill>
                <a:latin typeface="Courier"/>
              </a:rPr>
              <a:t>)) </a:t>
            </a:r>
          </a:p>
          <a:p>
            <a:pPr>
              <a:buClrTx/>
              <a:buSzTx/>
              <a:buNone/>
              <a:defRPr/>
            </a:pPr>
            <a:endParaRPr lang="en-US" altLang="en-US" sz="1800" b="1" dirty="0">
              <a:solidFill>
                <a:srgbClr val="000090"/>
              </a:solidFill>
              <a:latin typeface="Courier"/>
            </a:endParaRPr>
          </a:p>
        </p:txBody>
      </p:sp>
    </p:spTree>
    <p:extLst>
      <p:ext uri="{BB962C8B-B14F-4D97-AF65-F5344CB8AC3E}">
        <p14:creationId xmlns:p14="http://schemas.microsoft.com/office/powerpoint/2010/main" val="250951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a:t>Ooops</a:t>
            </a:r>
            <a:r>
              <a:rPr lang="en-AU" dirty="0"/>
              <a:t>!</a:t>
            </a:r>
            <a:endParaRPr lang="en-NZ" dirty="0"/>
          </a:p>
        </p:txBody>
      </p:sp>
      <p:sp>
        <p:nvSpPr>
          <p:cNvPr id="3" name="Content Placeholder 2"/>
          <p:cNvSpPr>
            <a:spLocks noGrp="1"/>
          </p:cNvSpPr>
          <p:nvPr>
            <p:ph sz="quarter" idx="1"/>
          </p:nvPr>
        </p:nvSpPr>
        <p:spPr>
          <a:xfrm>
            <a:off x="152400" y="914400"/>
            <a:ext cx="8991600" cy="5486400"/>
          </a:xfrm>
        </p:spPr>
        <p:txBody>
          <a:bodyPr/>
          <a:lstStyle/>
          <a:p>
            <a:r>
              <a:rPr lang="en-NZ" dirty="0"/>
              <a:t>The following code causes an error:</a:t>
            </a:r>
          </a:p>
          <a:p>
            <a:endParaRPr lang="en-NZ" dirty="0"/>
          </a:p>
          <a:p>
            <a:endParaRPr lang="en-NZ" dirty="0"/>
          </a:p>
          <a:p>
            <a:endParaRPr lang="en-NZ" dirty="0"/>
          </a:p>
          <a:p>
            <a:endParaRPr lang="en-NZ" dirty="0"/>
          </a:p>
          <a:p>
            <a:endParaRPr lang="en-NZ" dirty="0"/>
          </a:p>
          <a:p>
            <a:endParaRPr lang="en-NZ" dirty="0"/>
          </a:p>
          <a:p>
            <a:endParaRPr lang="en-NZ" dirty="0"/>
          </a:p>
          <a:p>
            <a:endParaRPr lang="en-NZ" dirty="0"/>
          </a:p>
          <a:p>
            <a:r>
              <a:rPr lang="en-NZ" dirty="0"/>
              <a:t>What does this error message mean?</a:t>
            </a:r>
          </a:p>
          <a:p>
            <a:endParaRPr lang="en-NZ" dirty="0"/>
          </a:p>
          <a:p>
            <a:endParaRPr lang="en-NZ" dirty="0"/>
          </a:p>
          <a:p>
            <a:endParaRPr lang="en-NZ" dirty="0"/>
          </a:p>
        </p:txBody>
      </p:sp>
      <p:sp>
        <p:nvSpPr>
          <p:cNvPr id="14" name="Text Box 9"/>
          <p:cNvSpPr txBox="1">
            <a:spLocks noChangeArrowheads="1"/>
          </p:cNvSpPr>
          <p:nvPr/>
        </p:nvSpPr>
        <p:spPr bwMode="auto">
          <a:xfrm>
            <a:off x="654521" y="1371600"/>
            <a:ext cx="8184680" cy="107721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age = input("Enter age: ")</a:t>
            </a:r>
          </a:p>
          <a:p>
            <a:pPr>
              <a:buClrTx/>
              <a:buSzTx/>
              <a:buNone/>
              <a:defRPr/>
            </a:pPr>
            <a:r>
              <a:rPr lang="en-US" altLang="en-US" sz="1800" b="1" dirty="0" err="1">
                <a:solidFill>
                  <a:srgbClr val="000090"/>
                </a:solidFill>
                <a:latin typeface="Courier"/>
              </a:rPr>
              <a:t>years_to_go</a:t>
            </a:r>
            <a:r>
              <a:rPr lang="en-US" altLang="en-US" sz="1800" b="1" dirty="0">
                <a:solidFill>
                  <a:srgbClr val="000090"/>
                </a:solidFill>
                <a:latin typeface="Courier"/>
              </a:rPr>
              <a:t> = 100 - age</a:t>
            </a:r>
          </a:p>
          <a:p>
            <a:pPr>
              <a:buClrTx/>
              <a:buSzTx/>
              <a:buNone/>
              <a:defRPr/>
            </a:pPr>
            <a:r>
              <a:rPr lang="en-US" altLang="en-US" sz="1800" b="1" dirty="0">
                <a:solidFill>
                  <a:srgbClr val="000090"/>
                </a:solidFill>
                <a:latin typeface="Courier"/>
              </a:rPr>
              <a:t>print("Big birthday coming up in ", </a:t>
            </a:r>
            <a:r>
              <a:rPr lang="en-US" altLang="en-US" sz="1800" b="1" dirty="0" err="1">
                <a:solidFill>
                  <a:srgbClr val="000090"/>
                </a:solidFill>
                <a:latin typeface="Courier"/>
              </a:rPr>
              <a:t>years_to_go</a:t>
            </a:r>
            <a:r>
              <a:rPr lang="en-US" altLang="en-US" sz="1800" b="1" dirty="0">
                <a:solidFill>
                  <a:srgbClr val="000090"/>
                </a:solidFill>
                <a:latin typeface="Courier"/>
              </a:rPr>
              <a:t>, "years!")</a:t>
            </a:r>
            <a:endParaRPr lang="da-DK" altLang="en-US" sz="1800" b="1" dirty="0">
              <a:solidFill>
                <a:srgbClr val="000090"/>
              </a:solidFill>
              <a:latin typeface="Courier"/>
            </a:endParaRPr>
          </a:p>
        </p:txBody>
      </p:sp>
      <p:sp>
        <p:nvSpPr>
          <p:cNvPr id="15" name="TextBox 14"/>
          <p:cNvSpPr txBox="1"/>
          <p:nvPr/>
        </p:nvSpPr>
        <p:spPr>
          <a:xfrm>
            <a:off x="457200" y="3048000"/>
            <a:ext cx="8610600" cy="1200329"/>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Enter age: </a:t>
            </a:r>
            <a:r>
              <a:rPr lang="en-NZ" b="1" dirty="0">
                <a:solidFill>
                  <a:srgbClr val="FF00FF"/>
                </a:solidFill>
                <a:latin typeface="Courier"/>
                <a:cs typeface="Courier"/>
              </a:rPr>
              <a:t>54</a:t>
            </a:r>
          </a:p>
          <a:p>
            <a:r>
              <a:rPr lang="en-NZ" b="1" dirty="0">
                <a:solidFill>
                  <a:srgbClr val="000090"/>
                </a:solidFill>
                <a:latin typeface="Courier"/>
                <a:cs typeface="Courier"/>
              </a:rPr>
              <a:t> File "LectureCode.py", line 2, in &lt;module&gt;</a:t>
            </a:r>
          </a:p>
          <a:p>
            <a:r>
              <a:rPr lang="en-NZ" b="1" dirty="0">
                <a:solidFill>
                  <a:srgbClr val="000090"/>
                </a:solidFill>
                <a:latin typeface="Courier"/>
                <a:cs typeface="Courier"/>
              </a:rPr>
              <a:t>    years_to_go = 100 - age</a:t>
            </a:r>
          </a:p>
          <a:p>
            <a:r>
              <a:rPr lang="en-NZ" b="1" dirty="0">
                <a:solidFill>
                  <a:srgbClr val="0000FF"/>
                </a:solidFill>
                <a:latin typeface="Courier"/>
                <a:cs typeface="Courier"/>
              </a:rPr>
              <a:t>TypeError</a:t>
            </a:r>
            <a:r>
              <a:rPr lang="en-NZ" b="1" dirty="0">
                <a:solidFill>
                  <a:srgbClr val="000090"/>
                </a:solidFill>
                <a:latin typeface="Courier"/>
                <a:cs typeface="Courier"/>
              </a:rPr>
              <a:t>: unsupported operand type(s) for -: 'int' and 'str'</a:t>
            </a:r>
          </a:p>
        </p:txBody>
      </p:sp>
      <p:sp>
        <p:nvSpPr>
          <p:cNvPr id="9" name="TextBox 8"/>
          <p:cNvSpPr txBox="1"/>
          <p:nvPr/>
        </p:nvSpPr>
        <p:spPr>
          <a:xfrm>
            <a:off x="381000" y="1371600"/>
            <a:ext cx="457200" cy="1077218"/>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1382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Converting between types</a:t>
            </a:r>
            <a:endParaRPr lang="en-NZ" dirty="0"/>
          </a:p>
        </p:txBody>
      </p:sp>
      <p:sp>
        <p:nvSpPr>
          <p:cNvPr id="3" name="Content Placeholder 2"/>
          <p:cNvSpPr>
            <a:spLocks noGrp="1"/>
          </p:cNvSpPr>
          <p:nvPr>
            <p:ph sz="quarter" idx="1"/>
          </p:nvPr>
        </p:nvSpPr>
        <p:spPr>
          <a:xfrm>
            <a:off x="152400" y="685800"/>
            <a:ext cx="8991600" cy="5486400"/>
          </a:xfrm>
        </p:spPr>
        <p:txBody>
          <a:bodyPr/>
          <a:lstStyle/>
          <a:p>
            <a:r>
              <a:rPr lang="en-NZ" dirty="0"/>
              <a:t>The subtraction operator (-) has no meaning if one of the operands is a string.  We want to find a way of converting a string containing just digits into a number.  </a:t>
            </a:r>
          </a:p>
          <a:p>
            <a:r>
              <a:rPr lang="en-NZ" dirty="0"/>
              <a:t>The </a:t>
            </a:r>
            <a:r>
              <a:rPr lang="en-NZ" b="1" dirty="0">
                <a:solidFill>
                  <a:srgbClr val="FF00FF"/>
                </a:solidFill>
              </a:rPr>
              <a:t>int() </a:t>
            </a:r>
            <a:r>
              <a:rPr lang="en-NZ" dirty="0"/>
              <a:t>function converts a string containing characters which are digits into the corresponding integer value.</a:t>
            </a:r>
          </a:p>
          <a:p>
            <a:endParaRPr lang="en-NZ" dirty="0"/>
          </a:p>
          <a:p>
            <a:endParaRPr lang="en-NZ" dirty="0"/>
          </a:p>
          <a:p>
            <a:endParaRPr lang="en-NZ" dirty="0"/>
          </a:p>
          <a:p>
            <a:endParaRPr lang="en-NZ" dirty="0"/>
          </a:p>
          <a:p>
            <a:endParaRPr lang="en-NZ" dirty="0"/>
          </a:p>
          <a:p>
            <a:pPr marL="0" indent="0">
              <a:buNone/>
            </a:pPr>
            <a:endParaRPr lang="en-NZ" sz="3200" dirty="0"/>
          </a:p>
          <a:p>
            <a:r>
              <a:rPr lang="en-NZ" dirty="0"/>
              <a:t>Note that the code on lines 1 and 2 can be combined into one line:</a:t>
            </a:r>
          </a:p>
          <a:p>
            <a:pPr marL="0" indent="0">
              <a:buNone/>
            </a:pPr>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13</a:t>
            </a:fld>
            <a:endParaRPr lang="en-US" dirty="0"/>
          </a:p>
        </p:txBody>
      </p:sp>
      <p:sp>
        <p:nvSpPr>
          <p:cNvPr id="11" name="Text Box 9"/>
          <p:cNvSpPr txBox="1">
            <a:spLocks noChangeArrowheads="1"/>
          </p:cNvSpPr>
          <p:nvPr/>
        </p:nvSpPr>
        <p:spPr bwMode="auto">
          <a:xfrm>
            <a:off x="654521" y="2819400"/>
            <a:ext cx="8184680"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age = input("Enter age: ")</a:t>
            </a:r>
          </a:p>
          <a:p>
            <a:pPr>
              <a:buClrTx/>
              <a:buSzTx/>
              <a:buNone/>
              <a:defRPr/>
            </a:pPr>
            <a:r>
              <a:rPr lang="en-US" altLang="en-US" sz="1800" b="1" dirty="0">
                <a:solidFill>
                  <a:srgbClr val="000090"/>
                </a:solidFill>
                <a:latin typeface="Courier"/>
              </a:rPr>
              <a:t>age =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age</a:t>
            </a:r>
            <a:r>
              <a:rPr lang="en-US" altLang="en-US" sz="1800" b="1" dirty="0">
                <a:solidFill>
                  <a:srgbClr val="FF00FF"/>
                </a:solidFill>
                <a:latin typeface="Courier"/>
              </a:rPr>
              <a:t>)</a:t>
            </a:r>
          </a:p>
          <a:p>
            <a:pPr>
              <a:buClrTx/>
              <a:buSzTx/>
              <a:buNone/>
              <a:defRPr/>
            </a:pPr>
            <a:r>
              <a:rPr lang="en-US" altLang="en-US" sz="1800" b="1" dirty="0" err="1">
                <a:solidFill>
                  <a:srgbClr val="000090"/>
                </a:solidFill>
                <a:latin typeface="Courier"/>
              </a:rPr>
              <a:t>years_to_go</a:t>
            </a:r>
            <a:r>
              <a:rPr lang="en-US" altLang="en-US" sz="1800" b="1" dirty="0">
                <a:solidFill>
                  <a:srgbClr val="000090"/>
                </a:solidFill>
                <a:latin typeface="Courier"/>
              </a:rPr>
              <a:t> = 100 - age</a:t>
            </a:r>
          </a:p>
          <a:p>
            <a:pPr>
              <a:buClrTx/>
              <a:buSzTx/>
              <a:buNone/>
              <a:defRPr/>
            </a:pPr>
            <a:r>
              <a:rPr lang="en-US" altLang="en-US" sz="1800" b="1" dirty="0">
                <a:solidFill>
                  <a:srgbClr val="000090"/>
                </a:solidFill>
                <a:latin typeface="Courier"/>
              </a:rPr>
              <a:t>print("Big birthday coming up in", </a:t>
            </a:r>
            <a:r>
              <a:rPr lang="en-US" altLang="en-US" sz="1800" b="1" dirty="0" err="1">
                <a:solidFill>
                  <a:srgbClr val="000090"/>
                </a:solidFill>
                <a:latin typeface="Courier"/>
              </a:rPr>
              <a:t>years_to_go</a:t>
            </a:r>
            <a:r>
              <a:rPr lang="en-US" altLang="en-US" sz="1800" b="1" dirty="0">
                <a:solidFill>
                  <a:srgbClr val="000090"/>
                </a:solidFill>
                <a:latin typeface="Courier"/>
              </a:rPr>
              <a:t>, "years!")</a:t>
            </a:r>
            <a:endParaRPr lang="da-DK" altLang="en-US" sz="1800" b="1" dirty="0">
              <a:solidFill>
                <a:srgbClr val="000090"/>
              </a:solidFill>
              <a:latin typeface="Courier"/>
            </a:endParaRPr>
          </a:p>
        </p:txBody>
      </p:sp>
      <p:sp>
        <p:nvSpPr>
          <p:cNvPr id="12" name="TextBox 11"/>
          <p:cNvSpPr txBox="1"/>
          <p:nvPr/>
        </p:nvSpPr>
        <p:spPr>
          <a:xfrm>
            <a:off x="685800" y="4343400"/>
            <a:ext cx="6477000" cy="677108"/>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Enter age: </a:t>
            </a:r>
            <a:r>
              <a:rPr lang="en-NZ" sz="2000" b="1" dirty="0">
                <a:solidFill>
                  <a:srgbClr val="FF00FF"/>
                </a:solidFill>
                <a:latin typeface="Courier"/>
                <a:cs typeface="Courier"/>
              </a:rPr>
              <a:t>54</a:t>
            </a:r>
          </a:p>
          <a:p>
            <a:r>
              <a:rPr lang="en-NZ" b="1" dirty="0">
                <a:solidFill>
                  <a:srgbClr val="000090"/>
                </a:solidFill>
                <a:latin typeface="Courier"/>
                <a:cs typeface="Courier"/>
              </a:rPr>
              <a:t>Big birthday coming up in 46 years!</a:t>
            </a:r>
          </a:p>
        </p:txBody>
      </p:sp>
      <p:sp>
        <p:nvSpPr>
          <p:cNvPr id="13" name="TextBox 12"/>
          <p:cNvSpPr txBox="1"/>
          <p:nvPr/>
        </p:nvSpPr>
        <p:spPr>
          <a:xfrm>
            <a:off x="304800" y="2819400"/>
            <a:ext cx="457200" cy="1431161"/>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r>
              <a:rPr lang="en-US" b="1" dirty="0">
                <a:solidFill>
                  <a:srgbClr val="000090"/>
                </a:solidFill>
                <a:latin typeface="Courier"/>
                <a:cs typeface="Courier"/>
              </a:rPr>
              <a:t>4</a:t>
            </a:r>
          </a:p>
        </p:txBody>
      </p:sp>
      <p:sp>
        <p:nvSpPr>
          <p:cNvPr id="16" name="Text Box 9"/>
          <p:cNvSpPr txBox="1">
            <a:spLocks noChangeArrowheads="1"/>
          </p:cNvSpPr>
          <p:nvPr/>
        </p:nvSpPr>
        <p:spPr bwMode="auto">
          <a:xfrm>
            <a:off x="609600" y="6183868"/>
            <a:ext cx="8184680" cy="3693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age =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input("Enter age: ")</a:t>
            </a:r>
            <a:r>
              <a:rPr lang="en-US" altLang="en-US" sz="1800" b="1" dirty="0">
                <a:solidFill>
                  <a:srgbClr val="FF00FF"/>
                </a:solidFill>
                <a:latin typeface="Courier"/>
              </a:rPr>
              <a:t>)</a:t>
            </a:r>
          </a:p>
        </p:txBody>
      </p:sp>
    </p:spTree>
    <p:extLst>
      <p:ext uri="{BB962C8B-B14F-4D97-AF65-F5344CB8AC3E}">
        <p14:creationId xmlns:p14="http://schemas.microsoft.com/office/powerpoint/2010/main" val="423580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Converting between types</a:t>
            </a:r>
            <a:endParaRPr lang="en-NZ" dirty="0"/>
          </a:p>
        </p:txBody>
      </p:sp>
      <p:sp>
        <p:nvSpPr>
          <p:cNvPr id="3" name="Content Placeholder 2"/>
          <p:cNvSpPr>
            <a:spLocks noGrp="1"/>
          </p:cNvSpPr>
          <p:nvPr>
            <p:ph sz="quarter" idx="1"/>
          </p:nvPr>
        </p:nvSpPr>
        <p:spPr>
          <a:xfrm>
            <a:off x="152400" y="609600"/>
            <a:ext cx="8991600" cy="6096000"/>
          </a:xfrm>
        </p:spPr>
        <p:txBody>
          <a:bodyPr/>
          <a:lstStyle/>
          <a:p>
            <a:r>
              <a:rPr lang="en-NZ" dirty="0"/>
              <a:t>Other functions which can be used to convert between types:</a:t>
            </a:r>
          </a:p>
          <a:p>
            <a:pPr lvl="1"/>
            <a:r>
              <a:rPr lang="en-NZ" dirty="0"/>
              <a:t>float()</a:t>
            </a:r>
          </a:p>
          <a:p>
            <a:pPr lvl="1"/>
            <a:r>
              <a:rPr lang="en-NZ" dirty="0"/>
              <a:t>str()</a:t>
            </a:r>
          </a:p>
          <a:p>
            <a:pPr lvl="1"/>
            <a:endParaRPr lang="en-NZ" dirty="0"/>
          </a:p>
          <a:p>
            <a:endParaRPr lang="en-NZ" dirty="0"/>
          </a:p>
          <a:p>
            <a:endParaRPr lang="en-NZ" dirty="0"/>
          </a:p>
          <a:p>
            <a:pPr marL="0" indent="0">
              <a:buNone/>
            </a:pPr>
            <a:endParaRPr lang="en-NZ" sz="3600" dirty="0"/>
          </a:p>
          <a:p>
            <a:r>
              <a:rPr lang="en-NZ" dirty="0"/>
              <a:t>String concatenation requires that the two operands be strings:</a:t>
            </a:r>
          </a:p>
          <a:p>
            <a:endParaRPr lang="en-NZ" dirty="0"/>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14</a:t>
            </a:fld>
            <a:endParaRPr lang="en-US" dirty="0"/>
          </a:p>
        </p:txBody>
      </p:sp>
      <p:sp>
        <p:nvSpPr>
          <p:cNvPr id="16" name="Text Box 9"/>
          <p:cNvSpPr txBox="1">
            <a:spLocks noChangeArrowheads="1"/>
          </p:cNvSpPr>
          <p:nvPr/>
        </p:nvSpPr>
        <p:spPr bwMode="auto">
          <a:xfrm>
            <a:off x="1953535" y="1295400"/>
            <a:ext cx="6961865" cy="145071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cost = input("Enter cost $")</a:t>
            </a:r>
          </a:p>
          <a:p>
            <a:pPr>
              <a:buClrTx/>
              <a:buSzTx/>
              <a:buNone/>
              <a:defRPr/>
            </a:pPr>
            <a:r>
              <a:rPr lang="en-US" altLang="en-US" sz="1800" b="1" dirty="0">
                <a:solidFill>
                  <a:srgbClr val="000090"/>
                </a:solidFill>
                <a:latin typeface="Courier"/>
              </a:rPr>
              <a:t>cost = </a:t>
            </a:r>
            <a:r>
              <a:rPr lang="en-US" altLang="en-US" sz="1800" b="1" dirty="0">
                <a:solidFill>
                  <a:srgbClr val="FF00FF"/>
                </a:solidFill>
                <a:latin typeface="Courier"/>
              </a:rPr>
              <a:t>float(</a:t>
            </a:r>
            <a:r>
              <a:rPr lang="en-US" altLang="en-US" sz="1800" b="1" dirty="0">
                <a:solidFill>
                  <a:srgbClr val="000090"/>
                </a:solidFill>
                <a:latin typeface="Courier"/>
              </a:rPr>
              <a:t>cost</a:t>
            </a:r>
            <a:r>
              <a:rPr lang="en-US" altLang="en-US" sz="1800" b="1" dirty="0">
                <a:solidFill>
                  <a:srgbClr val="FF00FF"/>
                </a:solidFill>
                <a:latin typeface="Courier"/>
              </a:rPr>
              <a:t>)</a:t>
            </a:r>
          </a:p>
          <a:p>
            <a:pPr>
              <a:buClrTx/>
              <a:buSzTx/>
              <a:buNone/>
              <a:defRPr/>
            </a:pPr>
            <a:r>
              <a:rPr lang="en-US" altLang="en-US" sz="1800" b="1" dirty="0" err="1">
                <a:solidFill>
                  <a:srgbClr val="000090"/>
                </a:solidFill>
                <a:latin typeface="Courier"/>
              </a:rPr>
              <a:t>final_price</a:t>
            </a:r>
            <a:r>
              <a:rPr lang="en-US" altLang="en-US" sz="1800" b="1" dirty="0">
                <a:solidFill>
                  <a:srgbClr val="000090"/>
                </a:solidFill>
                <a:latin typeface="Courier"/>
              </a:rPr>
              <a:t> = cost * 0.92</a:t>
            </a:r>
          </a:p>
          <a:p>
            <a:pPr>
              <a:buClrTx/>
              <a:buSzTx/>
              <a:buNone/>
              <a:defRPr/>
            </a:pPr>
            <a:r>
              <a:rPr lang="en-US" altLang="en-US" sz="1800" b="1" dirty="0">
                <a:solidFill>
                  <a:srgbClr val="000090"/>
                </a:solidFill>
                <a:latin typeface="Courier"/>
              </a:rPr>
              <a:t>print("Final price $", </a:t>
            </a:r>
            <a:r>
              <a:rPr lang="en-US" altLang="en-US" sz="1800" b="1" dirty="0" err="1">
                <a:solidFill>
                  <a:srgbClr val="000090"/>
                </a:solidFill>
                <a:latin typeface="Courier"/>
              </a:rPr>
              <a:t>final_price</a:t>
            </a:r>
            <a:r>
              <a:rPr lang="en-US" altLang="en-US" sz="1800" b="1" dirty="0">
                <a:solidFill>
                  <a:srgbClr val="000090"/>
                </a:solidFill>
                <a:latin typeface="Courier"/>
              </a:rPr>
              <a:t>, </a:t>
            </a:r>
            <a:r>
              <a:rPr lang="en-US" altLang="en-US" sz="1800" b="1" dirty="0" err="1">
                <a:solidFill>
                  <a:srgbClr val="000090"/>
                </a:solidFill>
                <a:latin typeface="Courier"/>
              </a:rPr>
              <a:t>sep</a:t>
            </a:r>
            <a:r>
              <a:rPr lang="en-US" altLang="en-US" sz="1800" b="1" dirty="0">
                <a:solidFill>
                  <a:srgbClr val="000090"/>
                </a:solidFill>
                <a:latin typeface="Courier"/>
              </a:rPr>
              <a:t>="")</a:t>
            </a:r>
            <a:endParaRPr lang="da-DK" altLang="en-US" sz="1800" b="1" dirty="0">
              <a:solidFill>
                <a:srgbClr val="000090"/>
              </a:solidFill>
              <a:latin typeface="Courier"/>
            </a:endParaRPr>
          </a:p>
        </p:txBody>
      </p:sp>
      <p:sp>
        <p:nvSpPr>
          <p:cNvPr id="17" name="TextBox 16"/>
          <p:cNvSpPr txBox="1"/>
          <p:nvPr/>
        </p:nvSpPr>
        <p:spPr>
          <a:xfrm>
            <a:off x="1947893" y="2819401"/>
            <a:ext cx="3389721" cy="677108"/>
          </a:xfrm>
          <a:prstGeom prst="rect">
            <a:avLst/>
          </a:prstGeom>
          <a:solidFill>
            <a:srgbClr val="E3EBF3"/>
          </a:solidFill>
          <a:ln>
            <a:solidFill>
              <a:srgbClr val="0000FF"/>
            </a:solidFill>
          </a:ln>
        </p:spPr>
        <p:txBody>
          <a:bodyPr wrap="square" rtlCol="0">
            <a:spAutoFit/>
          </a:bodyPr>
          <a:lstStyle/>
          <a:p>
            <a:r>
              <a:rPr lang="it-IT" b="1" dirty="0" err="1">
                <a:solidFill>
                  <a:srgbClr val="000090"/>
                </a:solidFill>
                <a:latin typeface="Courier"/>
                <a:cs typeface="Courier"/>
              </a:rPr>
              <a:t>Enter</a:t>
            </a:r>
            <a:r>
              <a:rPr lang="it-IT" b="1" dirty="0">
                <a:solidFill>
                  <a:srgbClr val="000090"/>
                </a:solidFill>
                <a:latin typeface="Courier"/>
                <a:cs typeface="Courier"/>
              </a:rPr>
              <a:t> </a:t>
            </a:r>
            <a:r>
              <a:rPr lang="it-IT" b="1" dirty="0" err="1">
                <a:solidFill>
                  <a:srgbClr val="000090"/>
                </a:solidFill>
                <a:latin typeface="Courier"/>
                <a:cs typeface="Courier"/>
              </a:rPr>
              <a:t>cost</a:t>
            </a:r>
            <a:r>
              <a:rPr lang="it-IT" b="1" dirty="0">
                <a:solidFill>
                  <a:srgbClr val="000090"/>
                </a:solidFill>
                <a:latin typeface="Courier"/>
                <a:cs typeface="Courier"/>
              </a:rPr>
              <a:t> $</a:t>
            </a:r>
            <a:r>
              <a:rPr lang="en-NZ" sz="2000" b="1" dirty="0">
                <a:solidFill>
                  <a:srgbClr val="FF00FF"/>
                </a:solidFill>
                <a:latin typeface="Courier"/>
                <a:cs typeface="Courier"/>
              </a:rPr>
              <a:t>509.59</a:t>
            </a:r>
          </a:p>
          <a:p>
            <a:r>
              <a:rPr lang="it-IT" b="1" dirty="0" err="1">
                <a:solidFill>
                  <a:srgbClr val="000090"/>
                </a:solidFill>
                <a:latin typeface="Courier"/>
                <a:cs typeface="Courier"/>
              </a:rPr>
              <a:t>Final</a:t>
            </a:r>
            <a:r>
              <a:rPr lang="it-IT" b="1" dirty="0">
                <a:solidFill>
                  <a:srgbClr val="000090"/>
                </a:solidFill>
                <a:latin typeface="Courier"/>
                <a:cs typeface="Courier"/>
              </a:rPr>
              <a:t> </a:t>
            </a:r>
            <a:r>
              <a:rPr lang="it-IT" b="1" dirty="0" err="1">
                <a:solidFill>
                  <a:srgbClr val="000090"/>
                </a:solidFill>
                <a:latin typeface="Courier"/>
                <a:cs typeface="Courier"/>
              </a:rPr>
              <a:t>price</a:t>
            </a:r>
            <a:r>
              <a:rPr lang="it-IT" b="1" dirty="0">
                <a:solidFill>
                  <a:srgbClr val="000090"/>
                </a:solidFill>
                <a:latin typeface="Courier"/>
                <a:cs typeface="Courier"/>
              </a:rPr>
              <a:t> $468.8228</a:t>
            </a:r>
            <a:endParaRPr lang="en-NZ" b="1" dirty="0">
              <a:solidFill>
                <a:srgbClr val="000090"/>
              </a:solidFill>
              <a:latin typeface="Courier"/>
              <a:cs typeface="Courier"/>
            </a:endParaRPr>
          </a:p>
        </p:txBody>
      </p:sp>
      <p:sp>
        <p:nvSpPr>
          <p:cNvPr id="18" name="TextBox 17"/>
          <p:cNvSpPr txBox="1"/>
          <p:nvPr/>
        </p:nvSpPr>
        <p:spPr>
          <a:xfrm>
            <a:off x="1603814" y="1295400"/>
            <a:ext cx="457200" cy="1431161"/>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r>
              <a:rPr lang="en-US" b="1" dirty="0">
                <a:solidFill>
                  <a:srgbClr val="000090"/>
                </a:solidFill>
                <a:latin typeface="Courier"/>
                <a:cs typeface="Courier"/>
              </a:rPr>
              <a:t>4</a:t>
            </a:r>
          </a:p>
        </p:txBody>
      </p:sp>
      <p:sp>
        <p:nvSpPr>
          <p:cNvPr id="19" name="Text Box 9"/>
          <p:cNvSpPr txBox="1">
            <a:spLocks noChangeArrowheads="1"/>
          </p:cNvSpPr>
          <p:nvPr/>
        </p:nvSpPr>
        <p:spPr bwMode="auto">
          <a:xfrm>
            <a:off x="609600" y="4191000"/>
            <a:ext cx="8458200" cy="178510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user_dice</a:t>
            </a:r>
            <a:r>
              <a:rPr lang="en-US" altLang="en-US" sz="1800" b="1" dirty="0">
                <a:solidFill>
                  <a:srgbClr val="000090"/>
                </a:solidFill>
                <a:latin typeface="Courier"/>
              </a:rPr>
              <a:t> = input("Enter dice throw: ")</a:t>
            </a:r>
          </a:p>
          <a:p>
            <a:pPr>
              <a:buClrTx/>
              <a:buSzTx/>
              <a:buNone/>
              <a:defRPr/>
            </a:pPr>
            <a:r>
              <a:rPr lang="en-US" altLang="en-US" sz="1800" b="1" dirty="0" err="1">
                <a:solidFill>
                  <a:srgbClr val="000090"/>
                </a:solidFill>
                <a:latin typeface="Courier"/>
              </a:rPr>
              <a:t>comp_dice</a:t>
            </a:r>
            <a:r>
              <a:rPr lang="en-US" altLang="en-US" sz="1800" b="1" dirty="0">
                <a:solidFill>
                  <a:srgbClr val="000090"/>
                </a:solidFill>
                <a:latin typeface="Courier"/>
              </a:rPr>
              <a:t> = </a:t>
            </a:r>
            <a:r>
              <a:rPr lang="en-US" altLang="en-US" sz="1800" b="1" dirty="0" err="1">
                <a:solidFill>
                  <a:srgbClr val="000090"/>
                </a:solidFill>
                <a:latin typeface="Courier"/>
              </a:rPr>
              <a:t>random.randrange</a:t>
            </a:r>
            <a:r>
              <a:rPr lang="en-US" altLang="en-US" sz="1800" b="1" dirty="0">
                <a:solidFill>
                  <a:srgbClr val="000090"/>
                </a:solidFill>
                <a:latin typeface="Courier"/>
              </a:rPr>
              <a:t>(1, 7)</a:t>
            </a:r>
          </a:p>
          <a:p>
            <a:pPr>
              <a:buClrTx/>
              <a:buSzTx/>
              <a:buNone/>
              <a:defRPr/>
            </a:pPr>
            <a:r>
              <a:rPr lang="en-US" altLang="en-US" sz="1800" b="1" dirty="0">
                <a:solidFill>
                  <a:srgbClr val="000090"/>
                </a:solidFill>
                <a:latin typeface="Courier"/>
              </a:rPr>
              <a:t>message = "Your dice: " + </a:t>
            </a:r>
            <a:r>
              <a:rPr lang="en-US" altLang="en-US" sz="1800" b="1" dirty="0" err="1">
                <a:solidFill>
                  <a:srgbClr val="000090"/>
                </a:solidFill>
                <a:latin typeface="Courier"/>
              </a:rPr>
              <a:t>user_dice</a:t>
            </a:r>
            <a:r>
              <a:rPr lang="en-US" altLang="en-US" sz="1800" b="1" dirty="0">
                <a:solidFill>
                  <a:srgbClr val="000090"/>
                </a:solidFill>
                <a:latin typeface="Courier"/>
              </a:rPr>
              <a:t> + ", computer dice: " + </a:t>
            </a:r>
          </a:p>
          <a:p>
            <a:pPr algn="r">
              <a:buClrTx/>
              <a:buSzTx/>
              <a:buNone/>
              <a:defRPr/>
            </a:pPr>
            <a:r>
              <a:rPr lang="en-US" altLang="en-US" sz="1800" b="1" dirty="0" err="1">
                <a:solidFill>
                  <a:srgbClr val="FF00FF"/>
                </a:solidFill>
                <a:latin typeface="Courier"/>
              </a:rPr>
              <a:t>str</a:t>
            </a:r>
            <a:r>
              <a:rPr lang="en-US" altLang="en-US" sz="1800" b="1" dirty="0">
                <a:solidFill>
                  <a:srgbClr val="FF00FF"/>
                </a:solidFill>
                <a:latin typeface="Courier"/>
              </a:rPr>
              <a:t>(</a:t>
            </a:r>
            <a:r>
              <a:rPr lang="en-US" altLang="en-US" sz="1800" b="1" dirty="0" err="1">
                <a:solidFill>
                  <a:srgbClr val="000090"/>
                </a:solidFill>
                <a:latin typeface="Courier"/>
              </a:rPr>
              <a:t>comp_dice</a:t>
            </a:r>
            <a:r>
              <a:rPr lang="en-US" altLang="en-US" sz="1800" b="1" dirty="0">
                <a:solidFill>
                  <a:srgbClr val="FF00FF"/>
                </a:solidFill>
                <a:latin typeface="Courier"/>
              </a:rPr>
              <a:t>)</a:t>
            </a:r>
          </a:p>
          <a:p>
            <a:pPr>
              <a:buClrTx/>
              <a:buSzTx/>
              <a:buNone/>
              <a:defRPr/>
            </a:pPr>
            <a:r>
              <a:rPr lang="en-US" altLang="en-US" sz="1800" b="1" dirty="0">
                <a:solidFill>
                  <a:srgbClr val="000090"/>
                </a:solidFill>
                <a:latin typeface="Courier"/>
              </a:rPr>
              <a:t>print(message)</a:t>
            </a:r>
            <a:endParaRPr lang="da-DK" altLang="en-US" sz="1800" b="1" dirty="0">
              <a:solidFill>
                <a:srgbClr val="000090"/>
              </a:solidFill>
              <a:latin typeface="Courier"/>
            </a:endParaRPr>
          </a:p>
        </p:txBody>
      </p:sp>
      <p:sp>
        <p:nvSpPr>
          <p:cNvPr id="20" name="TextBox 19"/>
          <p:cNvSpPr txBox="1"/>
          <p:nvPr/>
        </p:nvSpPr>
        <p:spPr>
          <a:xfrm>
            <a:off x="609600" y="6019801"/>
            <a:ext cx="5029200" cy="677108"/>
          </a:xfrm>
          <a:prstGeom prst="rect">
            <a:avLst/>
          </a:prstGeom>
          <a:solidFill>
            <a:srgbClr val="E3EBF3"/>
          </a:solidFill>
          <a:ln>
            <a:solidFill>
              <a:srgbClr val="0000FF"/>
            </a:solidFill>
          </a:ln>
        </p:spPr>
        <p:txBody>
          <a:bodyPr wrap="square" rtlCol="0">
            <a:spAutoFit/>
          </a:bodyPr>
          <a:lstStyle/>
          <a:p>
            <a:r>
              <a:rPr lang="it-IT" b="1" dirty="0" err="1">
                <a:solidFill>
                  <a:srgbClr val="000090"/>
                </a:solidFill>
                <a:latin typeface="Courier"/>
                <a:cs typeface="Courier"/>
              </a:rPr>
              <a:t>Enter</a:t>
            </a:r>
            <a:r>
              <a:rPr lang="it-IT" b="1" dirty="0">
                <a:solidFill>
                  <a:srgbClr val="000090"/>
                </a:solidFill>
                <a:latin typeface="Courier"/>
                <a:cs typeface="Courier"/>
              </a:rPr>
              <a:t> dice </a:t>
            </a:r>
            <a:r>
              <a:rPr lang="it-IT" b="1" dirty="0" err="1">
                <a:solidFill>
                  <a:srgbClr val="000090"/>
                </a:solidFill>
                <a:latin typeface="Courier"/>
                <a:cs typeface="Courier"/>
              </a:rPr>
              <a:t>throw</a:t>
            </a:r>
            <a:r>
              <a:rPr lang="it-IT" b="1" dirty="0">
                <a:solidFill>
                  <a:srgbClr val="000090"/>
                </a:solidFill>
                <a:latin typeface="Courier"/>
                <a:cs typeface="Courier"/>
              </a:rPr>
              <a:t>: </a:t>
            </a:r>
            <a:r>
              <a:rPr lang="it-IT" sz="2000" b="1" dirty="0">
                <a:solidFill>
                  <a:srgbClr val="FF00FF"/>
                </a:solidFill>
                <a:latin typeface="Courier"/>
                <a:cs typeface="Courier"/>
              </a:rPr>
              <a:t>5</a:t>
            </a:r>
          </a:p>
          <a:p>
            <a:r>
              <a:rPr lang="it-IT" b="1" dirty="0">
                <a:solidFill>
                  <a:srgbClr val="000090"/>
                </a:solidFill>
                <a:latin typeface="Courier"/>
                <a:cs typeface="Courier"/>
              </a:rPr>
              <a:t>Your dice: 5, computer dice: 1</a:t>
            </a:r>
            <a:endParaRPr lang="en-NZ" b="1" dirty="0">
              <a:solidFill>
                <a:srgbClr val="000090"/>
              </a:solidFill>
              <a:latin typeface="Courier"/>
              <a:cs typeface="Courier"/>
            </a:endParaRPr>
          </a:p>
        </p:txBody>
      </p:sp>
      <p:sp>
        <p:nvSpPr>
          <p:cNvPr id="21" name="TextBox 20"/>
          <p:cNvSpPr txBox="1"/>
          <p:nvPr/>
        </p:nvSpPr>
        <p:spPr>
          <a:xfrm>
            <a:off x="304800" y="4195546"/>
            <a:ext cx="457200" cy="1785104"/>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p:txBody>
      </p:sp>
    </p:spTree>
    <p:extLst>
      <p:ext uri="{BB962C8B-B14F-4D97-AF65-F5344CB8AC3E}">
        <p14:creationId xmlns:p14="http://schemas.microsoft.com/office/powerpoint/2010/main" val="1910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AU" dirty="0"/>
              <a:t>Converting between types</a:t>
            </a:r>
            <a:endParaRPr lang="en-NZ" dirty="0"/>
          </a:p>
        </p:txBody>
      </p:sp>
      <p:sp>
        <p:nvSpPr>
          <p:cNvPr id="3" name="Content Placeholder 2"/>
          <p:cNvSpPr>
            <a:spLocks noGrp="1"/>
          </p:cNvSpPr>
          <p:nvPr>
            <p:ph sz="quarter" idx="1"/>
          </p:nvPr>
        </p:nvSpPr>
        <p:spPr>
          <a:xfrm>
            <a:off x="152400" y="533400"/>
            <a:ext cx="8991600" cy="5486400"/>
          </a:xfrm>
        </p:spPr>
        <p:txBody>
          <a:bodyPr/>
          <a:lstStyle/>
          <a:p>
            <a:r>
              <a:rPr lang="en-NZ" dirty="0"/>
              <a:t>The conversion has to be legal.  Below are two illegal attempts to convert values using </a:t>
            </a:r>
            <a:r>
              <a:rPr lang="en-NZ" b="1" dirty="0">
                <a:solidFill>
                  <a:srgbClr val="FF00FF"/>
                </a:solidFill>
              </a:rPr>
              <a:t>int()</a:t>
            </a:r>
            <a:r>
              <a:rPr lang="en-NZ" dirty="0"/>
              <a:t>:</a:t>
            </a:r>
          </a:p>
          <a:p>
            <a:endParaRPr lang="en-NZ" dirty="0"/>
          </a:p>
          <a:p>
            <a:endParaRPr lang="en-NZ" dirty="0"/>
          </a:p>
          <a:p>
            <a:endParaRPr lang="en-NZ" dirty="0"/>
          </a:p>
          <a:p>
            <a:endParaRPr lang="en-NZ" dirty="0"/>
          </a:p>
          <a:p>
            <a:endParaRPr lang="en-NZ" dirty="0"/>
          </a:p>
          <a:p>
            <a:pPr marL="0" indent="0">
              <a:buNone/>
            </a:pPr>
            <a:endParaRPr lang="en-NZ" dirty="0"/>
          </a:p>
          <a:p>
            <a:pPr marL="0" indent="0">
              <a:buNone/>
            </a:pPr>
            <a:endParaRPr lang="en-NZ" sz="4400" dirty="0"/>
          </a:p>
          <a:p>
            <a:r>
              <a:rPr lang="en-NZ" dirty="0"/>
              <a:t>Note that converting a string which contains no decimal point into a float is fine:</a:t>
            </a:r>
          </a:p>
          <a:p>
            <a:pPr marL="0" indent="0">
              <a:buNone/>
            </a:pPr>
            <a:endParaRPr lang="en-NZ" dirty="0"/>
          </a:p>
          <a:p>
            <a:endParaRPr lang="en-NZ" dirty="0"/>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15</a:t>
            </a:fld>
            <a:endParaRPr lang="en-US" dirty="0"/>
          </a:p>
        </p:txBody>
      </p:sp>
      <p:sp>
        <p:nvSpPr>
          <p:cNvPr id="21" name="Text Box 9"/>
          <p:cNvSpPr txBox="1">
            <a:spLocks noChangeArrowheads="1"/>
          </p:cNvSpPr>
          <p:nvPr/>
        </p:nvSpPr>
        <p:spPr bwMode="auto">
          <a:xfrm>
            <a:off x="1905000" y="1371600"/>
            <a:ext cx="6961865" cy="3693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number =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"12 34"</a:t>
            </a:r>
            <a:r>
              <a:rPr lang="en-US" altLang="en-US" sz="1800" b="1" dirty="0">
                <a:solidFill>
                  <a:srgbClr val="FF00FF"/>
                </a:solidFill>
                <a:latin typeface="Courier"/>
              </a:rPr>
              <a:t>)</a:t>
            </a:r>
          </a:p>
        </p:txBody>
      </p:sp>
      <p:sp>
        <p:nvSpPr>
          <p:cNvPr id="22" name="TextBox 21"/>
          <p:cNvSpPr txBox="1"/>
          <p:nvPr/>
        </p:nvSpPr>
        <p:spPr>
          <a:xfrm>
            <a:off x="1905000" y="1828800"/>
            <a:ext cx="6971121" cy="1200329"/>
          </a:xfrm>
          <a:prstGeom prst="rect">
            <a:avLst/>
          </a:prstGeom>
          <a:solidFill>
            <a:srgbClr val="E3EBF3"/>
          </a:solidFill>
          <a:ln>
            <a:solidFill>
              <a:srgbClr val="0000FF"/>
            </a:solidFill>
          </a:ln>
        </p:spPr>
        <p:txBody>
          <a:bodyPr wrap="square" rtlCol="0">
            <a:spAutoFit/>
          </a:bodyPr>
          <a:lstStyle/>
          <a:p>
            <a:r>
              <a:rPr lang="it-IT" b="1" dirty="0">
                <a:solidFill>
                  <a:srgbClr val="000090"/>
                </a:solidFill>
                <a:latin typeface="Courier"/>
                <a:cs typeface="Courier"/>
              </a:rPr>
              <a:t> File "</a:t>
            </a:r>
            <a:r>
              <a:rPr lang="it-IT" b="1" dirty="0" err="1">
                <a:solidFill>
                  <a:srgbClr val="000090"/>
                </a:solidFill>
                <a:latin typeface="Courier"/>
                <a:cs typeface="Courier"/>
              </a:rPr>
              <a:t>LectureCode.py</a:t>
            </a:r>
            <a:r>
              <a:rPr lang="it-IT" b="1" dirty="0">
                <a:solidFill>
                  <a:srgbClr val="000090"/>
                </a:solidFill>
                <a:latin typeface="Courier"/>
                <a:cs typeface="Courier"/>
              </a:rPr>
              <a:t>", line 1, in &lt;</a:t>
            </a:r>
            <a:r>
              <a:rPr lang="it-IT" b="1" dirty="0" err="1">
                <a:solidFill>
                  <a:srgbClr val="000090"/>
                </a:solidFill>
                <a:latin typeface="Courier"/>
                <a:cs typeface="Courier"/>
              </a:rPr>
              <a:t>module</a:t>
            </a:r>
            <a:r>
              <a:rPr lang="it-IT" b="1" dirty="0">
                <a:solidFill>
                  <a:srgbClr val="000090"/>
                </a:solidFill>
                <a:latin typeface="Courier"/>
                <a:cs typeface="Courier"/>
              </a:rPr>
              <a:t>&gt;</a:t>
            </a:r>
          </a:p>
          <a:p>
            <a:r>
              <a:rPr lang="it-IT" b="1" dirty="0">
                <a:solidFill>
                  <a:srgbClr val="000090"/>
                </a:solidFill>
                <a:latin typeface="Courier"/>
                <a:cs typeface="Courier"/>
              </a:rPr>
              <a:t>    </a:t>
            </a:r>
            <a:r>
              <a:rPr lang="it-IT" b="1" dirty="0" err="1">
                <a:solidFill>
                  <a:srgbClr val="000090"/>
                </a:solidFill>
                <a:latin typeface="Courier"/>
                <a:cs typeface="Courier"/>
              </a:rPr>
              <a:t>number</a:t>
            </a:r>
            <a:r>
              <a:rPr lang="it-IT" b="1" dirty="0">
                <a:solidFill>
                  <a:srgbClr val="000090"/>
                </a:solidFill>
                <a:latin typeface="Courier"/>
                <a:cs typeface="Courier"/>
              </a:rPr>
              <a:t> = </a:t>
            </a:r>
            <a:r>
              <a:rPr lang="it-IT" b="1" dirty="0" err="1">
                <a:solidFill>
                  <a:srgbClr val="000090"/>
                </a:solidFill>
                <a:latin typeface="Courier"/>
                <a:cs typeface="Courier"/>
              </a:rPr>
              <a:t>int</a:t>
            </a:r>
            <a:r>
              <a:rPr lang="it-IT" b="1" dirty="0">
                <a:solidFill>
                  <a:srgbClr val="000090"/>
                </a:solidFill>
                <a:latin typeface="Courier"/>
                <a:cs typeface="Courier"/>
              </a:rPr>
              <a:t>("12 34")</a:t>
            </a:r>
          </a:p>
          <a:p>
            <a:r>
              <a:rPr lang="it-IT" b="1" dirty="0" err="1">
                <a:solidFill>
                  <a:srgbClr val="0000FF"/>
                </a:solidFill>
                <a:latin typeface="Courier"/>
                <a:cs typeface="Courier"/>
              </a:rPr>
              <a:t>ValueError</a:t>
            </a:r>
            <a:r>
              <a:rPr lang="it-IT" b="1" dirty="0">
                <a:solidFill>
                  <a:srgbClr val="000090"/>
                </a:solidFill>
                <a:latin typeface="Courier"/>
                <a:cs typeface="Courier"/>
              </a:rPr>
              <a:t>: </a:t>
            </a:r>
            <a:r>
              <a:rPr lang="it-IT" b="1" dirty="0" err="1">
                <a:solidFill>
                  <a:srgbClr val="000090"/>
                </a:solidFill>
                <a:latin typeface="Courier"/>
                <a:cs typeface="Courier"/>
              </a:rPr>
              <a:t>invalid</a:t>
            </a:r>
            <a:r>
              <a:rPr lang="it-IT" b="1" dirty="0">
                <a:solidFill>
                  <a:srgbClr val="000090"/>
                </a:solidFill>
                <a:latin typeface="Courier"/>
                <a:cs typeface="Courier"/>
              </a:rPr>
              <a:t> </a:t>
            </a:r>
            <a:r>
              <a:rPr lang="it-IT" b="1" dirty="0" err="1">
                <a:solidFill>
                  <a:srgbClr val="000090"/>
                </a:solidFill>
                <a:latin typeface="Courier"/>
                <a:cs typeface="Courier"/>
              </a:rPr>
              <a:t>literal</a:t>
            </a:r>
            <a:r>
              <a:rPr lang="it-IT" b="1" dirty="0">
                <a:solidFill>
                  <a:srgbClr val="000090"/>
                </a:solidFill>
                <a:latin typeface="Courier"/>
                <a:cs typeface="Courier"/>
              </a:rPr>
              <a:t> for </a:t>
            </a:r>
            <a:r>
              <a:rPr lang="it-IT" b="1" dirty="0" err="1">
                <a:solidFill>
                  <a:srgbClr val="000090"/>
                </a:solidFill>
                <a:latin typeface="Courier"/>
                <a:cs typeface="Courier"/>
              </a:rPr>
              <a:t>int</a:t>
            </a:r>
            <a:r>
              <a:rPr lang="it-IT" b="1" dirty="0">
                <a:solidFill>
                  <a:srgbClr val="000090"/>
                </a:solidFill>
                <a:latin typeface="Courier"/>
                <a:cs typeface="Courier"/>
              </a:rPr>
              <a:t>() with base 10: '12 34'</a:t>
            </a:r>
            <a:endParaRPr lang="en-NZ" b="1" dirty="0">
              <a:solidFill>
                <a:srgbClr val="000090"/>
              </a:solidFill>
              <a:latin typeface="Courier"/>
              <a:cs typeface="Courier"/>
            </a:endParaRPr>
          </a:p>
        </p:txBody>
      </p:sp>
      <p:sp>
        <p:nvSpPr>
          <p:cNvPr id="23" name="TextBox 22"/>
          <p:cNvSpPr txBox="1"/>
          <p:nvPr/>
        </p:nvSpPr>
        <p:spPr>
          <a:xfrm>
            <a:off x="1560921" y="1371600"/>
            <a:ext cx="457200" cy="369332"/>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p:txBody>
      </p:sp>
      <p:sp>
        <p:nvSpPr>
          <p:cNvPr id="24" name="Text Box 9"/>
          <p:cNvSpPr txBox="1">
            <a:spLocks noChangeArrowheads="1"/>
          </p:cNvSpPr>
          <p:nvPr/>
        </p:nvSpPr>
        <p:spPr bwMode="auto">
          <a:xfrm>
            <a:off x="1905000" y="3135868"/>
            <a:ext cx="6961865" cy="3693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number =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"12.34"</a:t>
            </a:r>
            <a:r>
              <a:rPr lang="en-US" altLang="en-US" sz="1800" b="1" dirty="0">
                <a:solidFill>
                  <a:srgbClr val="FF00FF"/>
                </a:solidFill>
                <a:latin typeface="Courier"/>
              </a:rPr>
              <a:t>)</a:t>
            </a:r>
          </a:p>
        </p:txBody>
      </p:sp>
      <p:sp>
        <p:nvSpPr>
          <p:cNvPr id="25" name="TextBox 24"/>
          <p:cNvSpPr txBox="1"/>
          <p:nvPr/>
        </p:nvSpPr>
        <p:spPr>
          <a:xfrm>
            <a:off x="1905000" y="3600271"/>
            <a:ext cx="6971121" cy="1200329"/>
          </a:xfrm>
          <a:prstGeom prst="rect">
            <a:avLst/>
          </a:prstGeom>
          <a:solidFill>
            <a:srgbClr val="E3EBF3"/>
          </a:solidFill>
          <a:ln>
            <a:solidFill>
              <a:srgbClr val="0000FF"/>
            </a:solidFill>
          </a:ln>
        </p:spPr>
        <p:txBody>
          <a:bodyPr wrap="square" rtlCol="0">
            <a:spAutoFit/>
          </a:bodyPr>
          <a:lstStyle/>
          <a:p>
            <a:r>
              <a:rPr lang="it-IT" b="1" dirty="0">
                <a:solidFill>
                  <a:srgbClr val="000090"/>
                </a:solidFill>
                <a:latin typeface="Courier"/>
                <a:cs typeface="Courier"/>
              </a:rPr>
              <a:t> File "</a:t>
            </a:r>
            <a:r>
              <a:rPr lang="it-IT" b="1" dirty="0" err="1">
                <a:solidFill>
                  <a:srgbClr val="000090"/>
                </a:solidFill>
                <a:latin typeface="Courier"/>
                <a:cs typeface="Courier"/>
              </a:rPr>
              <a:t>LectureCode.py</a:t>
            </a:r>
            <a:r>
              <a:rPr lang="it-IT" b="1" dirty="0">
                <a:solidFill>
                  <a:srgbClr val="000090"/>
                </a:solidFill>
                <a:latin typeface="Courier"/>
                <a:cs typeface="Courier"/>
              </a:rPr>
              <a:t>", line 1, in &lt;</a:t>
            </a:r>
            <a:r>
              <a:rPr lang="it-IT" b="1" dirty="0" err="1">
                <a:solidFill>
                  <a:srgbClr val="000090"/>
                </a:solidFill>
                <a:latin typeface="Courier"/>
                <a:cs typeface="Courier"/>
              </a:rPr>
              <a:t>module</a:t>
            </a:r>
            <a:r>
              <a:rPr lang="it-IT" b="1" dirty="0">
                <a:solidFill>
                  <a:srgbClr val="000090"/>
                </a:solidFill>
                <a:latin typeface="Courier"/>
                <a:cs typeface="Courier"/>
              </a:rPr>
              <a:t>&gt;</a:t>
            </a:r>
          </a:p>
          <a:p>
            <a:r>
              <a:rPr lang="it-IT" b="1" dirty="0">
                <a:solidFill>
                  <a:srgbClr val="000090"/>
                </a:solidFill>
                <a:latin typeface="Courier"/>
                <a:cs typeface="Courier"/>
              </a:rPr>
              <a:t>    </a:t>
            </a:r>
            <a:r>
              <a:rPr lang="it-IT" b="1" dirty="0" err="1">
                <a:solidFill>
                  <a:srgbClr val="000090"/>
                </a:solidFill>
                <a:latin typeface="Courier"/>
                <a:cs typeface="Courier"/>
              </a:rPr>
              <a:t>number</a:t>
            </a:r>
            <a:r>
              <a:rPr lang="it-IT" b="1" dirty="0">
                <a:solidFill>
                  <a:srgbClr val="000090"/>
                </a:solidFill>
                <a:latin typeface="Courier"/>
                <a:cs typeface="Courier"/>
              </a:rPr>
              <a:t> = </a:t>
            </a:r>
            <a:r>
              <a:rPr lang="it-IT" b="1" dirty="0" err="1">
                <a:solidFill>
                  <a:srgbClr val="000090"/>
                </a:solidFill>
                <a:latin typeface="Courier"/>
                <a:cs typeface="Courier"/>
              </a:rPr>
              <a:t>int</a:t>
            </a:r>
            <a:r>
              <a:rPr lang="it-IT" b="1" dirty="0">
                <a:solidFill>
                  <a:srgbClr val="000090"/>
                </a:solidFill>
                <a:latin typeface="Courier"/>
                <a:cs typeface="Courier"/>
              </a:rPr>
              <a:t>("12.34")</a:t>
            </a:r>
          </a:p>
          <a:p>
            <a:r>
              <a:rPr lang="it-IT" b="1" dirty="0" err="1">
                <a:solidFill>
                  <a:srgbClr val="0000FF"/>
                </a:solidFill>
                <a:latin typeface="Courier"/>
                <a:cs typeface="Courier"/>
              </a:rPr>
              <a:t>ValueError</a:t>
            </a:r>
            <a:r>
              <a:rPr lang="it-IT" b="1" dirty="0">
                <a:solidFill>
                  <a:srgbClr val="000090"/>
                </a:solidFill>
                <a:latin typeface="Courier"/>
                <a:cs typeface="Courier"/>
              </a:rPr>
              <a:t>: </a:t>
            </a:r>
            <a:r>
              <a:rPr lang="it-IT" b="1" dirty="0" err="1">
                <a:solidFill>
                  <a:srgbClr val="000090"/>
                </a:solidFill>
                <a:latin typeface="Courier"/>
                <a:cs typeface="Courier"/>
              </a:rPr>
              <a:t>invalid</a:t>
            </a:r>
            <a:r>
              <a:rPr lang="it-IT" b="1" dirty="0">
                <a:solidFill>
                  <a:srgbClr val="000090"/>
                </a:solidFill>
                <a:latin typeface="Courier"/>
                <a:cs typeface="Courier"/>
              </a:rPr>
              <a:t> </a:t>
            </a:r>
            <a:r>
              <a:rPr lang="it-IT" b="1" dirty="0" err="1">
                <a:solidFill>
                  <a:srgbClr val="000090"/>
                </a:solidFill>
                <a:latin typeface="Courier"/>
                <a:cs typeface="Courier"/>
              </a:rPr>
              <a:t>literal</a:t>
            </a:r>
            <a:r>
              <a:rPr lang="it-IT" b="1" dirty="0">
                <a:solidFill>
                  <a:srgbClr val="000090"/>
                </a:solidFill>
                <a:latin typeface="Courier"/>
                <a:cs typeface="Courier"/>
              </a:rPr>
              <a:t> for </a:t>
            </a:r>
            <a:r>
              <a:rPr lang="it-IT" b="1" dirty="0" err="1">
                <a:solidFill>
                  <a:srgbClr val="000090"/>
                </a:solidFill>
                <a:latin typeface="Courier"/>
                <a:cs typeface="Courier"/>
              </a:rPr>
              <a:t>int</a:t>
            </a:r>
            <a:r>
              <a:rPr lang="it-IT" b="1" dirty="0">
                <a:solidFill>
                  <a:srgbClr val="000090"/>
                </a:solidFill>
                <a:latin typeface="Courier"/>
                <a:cs typeface="Courier"/>
              </a:rPr>
              <a:t>() with base 10: '12.34'</a:t>
            </a:r>
            <a:endParaRPr lang="en-NZ" b="1" dirty="0">
              <a:solidFill>
                <a:srgbClr val="000090"/>
              </a:solidFill>
              <a:latin typeface="Courier"/>
              <a:cs typeface="Courier"/>
            </a:endParaRPr>
          </a:p>
        </p:txBody>
      </p:sp>
      <p:sp>
        <p:nvSpPr>
          <p:cNvPr id="26" name="TextBox 25"/>
          <p:cNvSpPr txBox="1"/>
          <p:nvPr/>
        </p:nvSpPr>
        <p:spPr>
          <a:xfrm>
            <a:off x="1560921" y="2971800"/>
            <a:ext cx="457200" cy="369332"/>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p:txBody>
      </p:sp>
      <p:sp>
        <p:nvSpPr>
          <p:cNvPr id="27" name="Text Box 9"/>
          <p:cNvSpPr txBox="1">
            <a:spLocks noChangeArrowheads="1"/>
          </p:cNvSpPr>
          <p:nvPr/>
        </p:nvSpPr>
        <p:spPr bwMode="auto">
          <a:xfrm>
            <a:off x="685800" y="5601325"/>
            <a:ext cx="6961865" cy="7232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number = </a:t>
            </a:r>
            <a:r>
              <a:rPr lang="en-US" altLang="en-US" sz="1800" b="1" dirty="0">
                <a:solidFill>
                  <a:srgbClr val="FF00FF"/>
                </a:solidFill>
                <a:latin typeface="Courier"/>
              </a:rPr>
              <a:t>float(</a:t>
            </a:r>
            <a:r>
              <a:rPr lang="en-US" altLang="en-US" sz="1800" b="1" dirty="0">
                <a:solidFill>
                  <a:srgbClr val="000090"/>
                </a:solidFill>
                <a:latin typeface="Courier"/>
              </a:rPr>
              <a:t>"12"</a:t>
            </a:r>
            <a:r>
              <a:rPr lang="en-US" altLang="en-US" sz="1800" b="1" dirty="0">
                <a:solidFill>
                  <a:srgbClr val="FF00FF"/>
                </a:solidFill>
                <a:latin typeface="Courier"/>
              </a:rPr>
              <a:t>)</a:t>
            </a:r>
          </a:p>
          <a:p>
            <a:pPr>
              <a:buClrTx/>
              <a:buSzTx/>
              <a:buNone/>
              <a:defRPr/>
            </a:pPr>
            <a:r>
              <a:rPr lang="en-US" altLang="en-US" sz="1800" b="1" dirty="0">
                <a:solidFill>
                  <a:srgbClr val="000090"/>
                </a:solidFill>
                <a:latin typeface="Courier"/>
              </a:rPr>
              <a:t>print(number)</a:t>
            </a:r>
          </a:p>
        </p:txBody>
      </p:sp>
      <p:sp>
        <p:nvSpPr>
          <p:cNvPr id="28" name="TextBox 27"/>
          <p:cNvSpPr txBox="1"/>
          <p:nvPr/>
        </p:nvSpPr>
        <p:spPr>
          <a:xfrm>
            <a:off x="685800" y="6412468"/>
            <a:ext cx="6971121" cy="369332"/>
          </a:xfrm>
          <a:prstGeom prst="rect">
            <a:avLst/>
          </a:prstGeom>
          <a:solidFill>
            <a:srgbClr val="E3EBF3"/>
          </a:solidFill>
          <a:ln>
            <a:solidFill>
              <a:srgbClr val="0000FF"/>
            </a:solidFill>
          </a:ln>
        </p:spPr>
        <p:txBody>
          <a:bodyPr wrap="square" rtlCol="0">
            <a:spAutoFit/>
          </a:bodyPr>
          <a:lstStyle/>
          <a:p>
            <a:r>
              <a:rPr lang="it-IT" b="1" dirty="0">
                <a:solidFill>
                  <a:srgbClr val="000090"/>
                </a:solidFill>
                <a:latin typeface="Courier"/>
                <a:cs typeface="Courier"/>
              </a:rPr>
              <a:t>12.0</a:t>
            </a:r>
            <a:endParaRPr lang="en-NZ" b="1" dirty="0">
              <a:solidFill>
                <a:srgbClr val="000090"/>
              </a:solidFill>
              <a:latin typeface="Courier"/>
              <a:cs typeface="Courier"/>
            </a:endParaRPr>
          </a:p>
        </p:txBody>
      </p:sp>
    </p:spTree>
    <p:extLst>
      <p:ext uri="{BB962C8B-B14F-4D97-AF65-F5344CB8AC3E}">
        <p14:creationId xmlns:p14="http://schemas.microsoft.com/office/powerpoint/2010/main" val="9826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4" grpId="0" animBg="1"/>
      <p:bldP spid="25" grpId="0" animBg="1"/>
      <p:bldP spid="26" grpId="0"/>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AU" dirty="0"/>
              <a:t>Truncating a Floating Point Number</a:t>
            </a:r>
            <a:endParaRPr lang="en-NZ" dirty="0"/>
          </a:p>
        </p:txBody>
      </p:sp>
      <p:sp>
        <p:nvSpPr>
          <p:cNvPr id="3" name="Content Placeholder 2"/>
          <p:cNvSpPr>
            <a:spLocks noGrp="1"/>
          </p:cNvSpPr>
          <p:nvPr>
            <p:ph sz="quarter" idx="1"/>
          </p:nvPr>
        </p:nvSpPr>
        <p:spPr>
          <a:xfrm>
            <a:off x="152400" y="533400"/>
            <a:ext cx="8991600" cy="5486400"/>
          </a:xfrm>
        </p:spPr>
        <p:txBody>
          <a:bodyPr/>
          <a:lstStyle/>
          <a:p>
            <a:r>
              <a:rPr lang="en-NZ" dirty="0"/>
              <a:t>A floating point number can be truncated into the whole number part using </a:t>
            </a:r>
            <a:r>
              <a:rPr lang="en-NZ" b="1" dirty="0">
                <a:solidFill>
                  <a:srgbClr val="FF00FF"/>
                </a:solidFill>
              </a:rPr>
              <a:t>int()</a:t>
            </a:r>
            <a:r>
              <a:rPr lang="en-NZ" dirty="0"/>
              <a:t>:</a:t>
            </a:r>
          </a:p>
          <a:p>
            <a:endParaRPr lang="en-NZ" dirty="0"/>
          </a:p>
          <a:p>
            <a:endParaRPr lang="en-NZ" dirty="0"/>
          </a:p>
          <a:p>
            <a:endParaRPr lang="en-NZ" dirty="0"/>
          </a:p>
          <a:p>
            <a:endParaRPr lang="en-NZ" dirty="0"/>
          </a:p>
          <a:p>
            <a:endParaRPr lang="en-NZ" dirty="0"/>
          </a:p>
          <a:p>
            <a:pPr marL="0" indent="0">
              <a:buNone/>
            </a:pPr>
            <a:endParaRPr lang="en-NZ" dirty="0"/>
          </a:p>
          <a:p>
            <a:pPr marL="0" indent="0">
              <a:buNone/>
            </a:pPr>
            <a:endParaRPr lang="en-NZ" sz="4400" dirty="0"/>
          </a:p>
          <a:p>
            <a:pPr marL="0" indent="0">
              <a:buNone/>
            </a:pPr>
            <a:endParaRPr lang="en-NZ" dirty="0"/>
          </a:p>
          <a:p>
            <a:endParaRPr lang="en-NZ" dirty="0"/>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16</a:t>
            </a:fld>
            <a:endParaRPr lang="en-US" dirty="0"/>
          </a:p>
        </p:txBody>
      </p:sp>
      <p:sp>
        <p:nvSpPr>
          <p:cNvPr id="21" name="Text Box 9"/>
          <p:cNvSpPr txBox="1">
            <a:spLocks noChangeArrowheads="1"/>
          </p:cNvSpPr>
          <p:nvPr/>
        </p:nvSpPr>
        <p:spPr bwMode="auto">
          <a:xfrm>
            <a:off x="245469" y="1392020"/>
            <a:ext cx="4250331" cy="269304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print("1:",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12.34</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print("2:",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12.799</a:t>
            </a:r>
            <a:r>
              <a:rPr lang="en-US" altLang="en-US" sz="1800" b="1" dirty="0">
                <a:solidFill>
                  <a:srgbClr val="FF00FF"/>
                </a:solidFill>
                <a:latin typeface="Courier"/>
              </a:rPr>
              <a:t>)</a:t>
            </a:r>
            <a:r>
              <a:rPr lang="en-US" altLang="en-US" sz="1800" b="1" dirty="0">
                <a:solidFill>
                  <a:srgbClr val="000090"/>
                </a:solidFill>
                <a:latin typeface="Courier"/>
              </a:rPr>
              <a:t>)</a:t>
            </a:r>
            <a:endParaRPr lang="en-US" altLang="en-US" sz="1800" b="1" dirty="0">
              <a:solidFill>
                <a:srgbClr val="FF00FF"/>
              </a:solidFill>
              <a:latin typeface="Courier"/>
            </a:endParaRPr>
          </a:p>
          <a:p>
            <a:pPr>
              <a:buClrTx/>
              <a:buSzTx/>
              <a:buNone/>
              <a:defRPr/>
            </a:pPr>
            <a:r>
              <a:rPr lang="en-US" altLang="en-US" sz="1800" b="1" dirty="0">
                <a:solidFill>
                  <a:srgbClr val="000090"/>
                </a:solidFill>
                <a:latin typeface="Courier"/>
              </a:rPr>
              <a:t>print("3:",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12.999</a:t>
            </a:r>
            <a:r>
              <a:rPr lang="en-US" altLang="en-US" sz="1800" b="1" dirty="0">
                <a:solidFill>
                  <a:srgbClr val="FF00FF"/>
                </a:solidFill>
                <a:latin typeface="Courier"/>
              </a:rPr>
              <a:t>)</a:t>
            </a:r>
            <a:r>
              <a:rPr lang="en-US" altLang="en-US" sz="1800" b="1" dirty="0">
                <a:solidFill>
                  <a:srgbClr val="000090"/>
                </a:solidFill>
                <a:latin typeface="Courier"/>
              </a:rPr>
              <a:t>)</a:t>
            </a:r>
            <a:endParaRPr lang="en-US" altLang="en-US" sz="1800" b="1" dirty="0">
              <a:solidFill>
                <a:srgbClr val="FF00FF"/>
              </a:solidFill>
              <a:latin typeface="Courier"/>
            </a:endParaRPr>
          </a:p>
          <a:p>
            <a:pPr>
              <a:buClrTx/>
              <a:buSzTx/>
              <a:buNone/>
              <a:defRPr/>
            </a:pPr>
            <a:r>
              <a:rPr lang="en-US" altLang="en-US" sz="1800" b="1" dirty="0">
                <a:solidFill>
                  <a:srgbClr val="000090"/>
                </a:solidFill>
                <a:latin typeface="Courier"/>
              </a:rPr>
              <a:t>print("4:",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2.5</a:t>
            </a:r>
            <a:r>
              <a:rPr lang="en-US" altLang="en-US" sz="1800" b="1" dirty="0">
                <a:solidFill>
                  <a:srgbClr val="FF00FF"/>
                </a:solidFill>
                <a:latin typeface="Courier"/>
              </a:rPr>
              <a:t>)</a:t>
            </a:r>
            <a:r>
              <a:rPr lang="en-US" altLang="en-US" sz="1800" b="1" dirty="0">
                <a:solidFill>
                  <a:srgbClr val="000090"/>
                </a:solidFill>
                <a:latin typeface="Courier"/>
              </a:rPr>
              <a:t>)</a:t>
            </a:r>
            <a:endParaRPr lang="en-US" altLang="en-US" sz="1800" b="1" dirty="0">
              <a:solidFill>
                <a:srgbClr val="FF00FF"/>
              </a:solidFill>
              <a:latin typeface="Courier"/>
            </a:endParaRPr>
          </a:p>
          <a:p>
            <a:pPr>
              <a:buClrTx/>
              <a:buSzTx/>
              <a:buNone/>
              <a:defRPr/>
            </a:pPr>
            <a:r>
              <a:rPr lang="en-US" altLang="en-US" sz="1800" b="1" dirty="0">
                <a:solidFill>
                  <a:srgbClr val="000090"/>
                </a:solidFill>
                <a:latin typeface="Courier"/>
              </a:rPr>
              <a:t>print("5:",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3.5</a:t>
            </a:r>
            <a:r>
              <a:rPr lang="en-US" altLang="en-US" sz="1800" b="1" dirty="0">
                <a:solidFill>
                  <a:srgbClr val="FF00FF"/>
                </a:solidFill>
                <a:latin typeface="Courier"/>
              </a:rPr>
              <a:t>)</a:t>
            </a:r>
            <a:r>
              <a:rPr lang="en-US" altLang="en-US" sz="1800" b="1" dirty="0">
                <a:solidFill>
                  <a:srgbClr val="000090"/>
                </a:solidFill>
                <a:latin typeface="Courier"/>
              </a:rPr>
              <a:t>)</a:t>
            </a:r>
            <a:endParaRPr lang="en-US" altLang="en-US" sz="1800" b="1" dirty="0">
              <a:solidFill>
                <a:srgbClr val="FF00FF"/>
              </a:solidFill>
              <a:latin typeface="Courier"/>
            </a:endParaRPr>
          </a:p>
          <a:p>
            <a:pPr>
              <a:buClrTx/>
              <a:buSzTx/>
              <a:buNone/>
              <a:defRPr/>
            </a:pPr>
            <a:endParaRPr lang="en-US" altLang="en-US" sz="800" b="1" dirty="0">
              <a:solidFill>
                <a:srgbClr val="FF00FF"/>
              </a:solidFill>
              <a:latin typeface="Courier"/>
            </a:endParaRPr>
          </a:p>
          <a:p>
            <a:pPr>
              <a:buClrTx/>
              <a:buSzTx/>
              <a:buNone/>
              <a:defRPr/>
            </a:pPr>
            <a:r>
              <a:rPr lang="en-US" altLang="en-US" sz="1800" b="1" dirty="0">
                <a:solidFill>
                  <a:srgbClr val="000090"/>
                </a:solidFill>
                <a:latin typeface="Courier"/>
              </a:rPr>
              <a:t>print("6:",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-6.213</a:t>
            </a:r>
            <a:r>
              <a:rPr lang="en-US" altLang="en-US" sz="1800" b="1" dirty="0">
                <a:solidFill>
                  <a:srgbClr val="FF00FF"/>
                </a:solidFill>
                <a:latin typeface="Courier"/>
              </a:rPr>
              <a:t>)</a:t>
            </a:r>
            <a:r>
              <a:rPr lang="en-US" altLang="en-US" sz="1800" b="1" dirty="0">
                <a:solidFill>
                  <a:srgbClr val="000090"/>
                </a:solidFill>
                <a:latin typeface="Courier"/>
              </a:rPr>
              <a:t>)</a:t>
            </a:r>
            <a:endParaRPr lang="en-US" altLang="en-US" sz="1800" b="1" dirty="0">
              <a:solidFill>
                <a:srgbClr val="FF00FF"/>
              </a:solidFill>
              <a:latin typeface="Courier"/>
            </a:endParaRPr>
          </a:p>
          <a:p>
            <a:pPr>
              <a:buClrTx/>
              <a:buSzTx/>
              <a:buNone/>
              <a:defRPr/>
            </a:pPr>
            <a:r>
              <a:rPr lang="en-US" altLang="en-US" sz="1800" b="1" dirty="0">
                <a:solidFill>
                  <a:srgbClr val="000090"/>
                </a:solidFill>
                <a:latin typeface="Courier"/>
              </a:rPr>
              <a:t>print("7:", </a:t>
            </a:r>
            <a:r>
              <a:rPr lang="en-US" altLang="en-US" sz="1800" b="1" dirty="0" err="1">
                <a:solidFill>
                  <a:srgbClr val="FF00FF"/>
                </a:solidFill>
                <a:latin typeface="Courier"/>
              </a:rPr>
              <a:t>int</a:t>
            </a:r>
            <a:r>
              <a:rPr lang="en-US" altLang="en-US" sz="1800" b="1" dirty="0">
                <a:solidFill>
                  <a:srgbClr val="FF00FF"/>
                </a:solidFill>
                <a:latin typeface="Courier"/>
              </a:rPr>
              <a:t>(-</a:t>
            </a:r>
            <a:r>
              <a:rPr lang="en-US" altLang="en-US" sz="1800" b="1" dirty="0">
                <a:solidFill>
                  <a:srgbClr val="000090"/>
                </a:solidFill>
                <a:latin typeface="Courier"/>
              </a:rPr>
              <a:t>12.94</a:t>
            </a:r>
            <a:r>
              <a:rPr lang="en-US" altLang="en-US" sz="1800" b="1" dirty="0">
                <a:solidFill>
                  <a:srgbClr val="FF00FF"/>
                </a:solidFill>
                <a:latin typeface="Courier"/>
              </a:rPr>
              <a:t>)</a:t>
            </a:r>
            <a:r>
              <a:rPr lang="en-US" altLang="en-US" sz="1800" b="1" dirty="0">
                <a:solidFill>
                  <a:srgbClr val="000090"/>
                </a:solidFill>
                <a:latin typeface="Courier"/>
              </a:rPr>
              <a:t>)</a:t>
            </a:r>
            <a:endParaRPr lang="en-US" altLang="en-US" sz="1800" b="1" dirty="0">
              <a:solidFill>
                <a:srgbClr val="FF00FF"/>
              </a:solidFill>
              <a:latin typeface="Courier"/>
            </a:endParaRPr>
          </a:p>
        </p:txBody>
      </p:sp>
      <p:sp>
        <p:nvSpPr>
          <p:cNvPr id="14" name="TextBox 13">
            <a:extLst>
              <a:ext uri="{FF2B5EF4-FFF2-40B4-BE49-F238E27FC236}">
                <a16:creationId xmlns:a16="http://schemas.microsoft.com/office/drawing/2014/main" id="{39242C17-2ABD-004A-8752-33CE12A622FC}"/>
              </a:ext>
            </a:extLst>
          </p:cNvPr>
          <p:cNvSpPr txBox="1"/>
          <p:nvPr/>
        </p:nvSpPr>
        <p:spPr>
          <a:xfrm>
            <a:off x="4734008" y="1372137"/>
            <a:ext cx="2334811" cy="2723376"/>
          </a:xfrm>
          <a:prstGeom prst="rect">
            <a:avLst/>
          </a:prstGeom>
          <a:solidFill>
            <a:srgbClr val="E3EBF3"/>
          </a:solidFill>
          <a:ln>
            <a:solidFill>
              <a:srgbClr val="0000FF"/>
            </a:solidFill>
          </a:ln>
        </p:spPr>
        <p:txBody>
          <a:bodyPr wrap="square" rtlCol="0">
            <a:spAutoFit/>
          </a:bodyPr>
          <a:lstStyle/>
          <a:p>
            <a:r>
              <a:rPr lang="it-IT" sz="2400" b="1" dirty="0">
                <a:solidFill>
                  <a:srgbClr val="000090"/>
                </a:solidFill>
                <a:latin typeface="Courier"/>
                <a:cs typeface="Courier"/>
              </a:rPr>
              <a:t>1: 12</a:t>
            </a:r>
          </a:p>
          <a:p>
            <a:r>
              <a:rPr lang="it-IT" sz="2400" b="1" dirty="0">
                <a:solidFill>
                  <a:srgbClr val="000090"/>
                </a:solidFill>
                <a:latin typeface="Courier"/>
                <a:cs typeface="Courier"/>
              </a:rPr>
              <a:t>2: 12</a:t>
            </a:r>
          </a:p>
          <a:p>
            <a:r>
              <a:rPr lang="it-IT" sz="2400" b="1" dirty="0">
                <a:solidFill>
                  <a:srgbClr val="000090"/>
                </a:solidFill>
                <a:latin typeface="Courier"/>
                <a:cs typeface="Courier"/>
              </a:rPr>
              <a:t>3: 12</a:t>
            </a:r>
          </a:p>
          <a:p>
            <a:r>
              <a:rPr lang="it-IT" sz="2400" b="1" dirty="0">
                <a:solidFill>
                  <a:srgbClr val="000090"/>
                </a:solidFill>
                <a:latin typeface="Courier"/>
                <a:cs typeface="Courier"/>
              </a:rPr>
              <a:t>4: 2</a:t>
            </a:r>
          </a:p>
          <a:p>
            <a:r>
              <a:rPr lang="it-IT" sz="2400" b="1" dirty="0">
                <a:solidFill>
                  <a:srgbClr val="000090"/>
                </a:solidFill>
                <a:latin typeface="Courier"/>
                <a:cs typeface="Courier"/>
              </a:rPr>
              <a:t>5: 3</a:t>
            </a:r>
          </a:p>
          <a:p>
            <a:r>
              <a:rPr lang="it-IT" sz="2400" b="1" dirty="0">
                <a:solidFill>
                  <a:srgbClr val="000090"/>
                </a:solidFill>
                <a:latin typeface="Courier"/>
                <a:cs typeface="Courier"/>
              </a:rPr>
              <a:t>6: -6</a:t>
            </a:r>
          </a:p>
          <a:p>
            <a:r>
              <a:rPr lang="it-IT" sz="2400" b="1" dirty="0">
                <a:solidFill>
                  <a:srgbClr val="000090"/>
                </a:solidFill>
                <a:latin typeface="Courier"/>
                <a:cs typeface="Courier"/>
              </a:rPr>
              <a:t>7: -12</a:t>
            </a:r>
            <a:endParaRPr lang="en-NZ" sz="2400" b="1" dirty="0">
              <a:solidFill>
                <a:srgbClr val="000090"/>
              </a:solidFill>
              <a:latin typeface="Courier"/>
              <a:cs typeface="Courier"/>
            </a:endParaRPr>
          </a:p>
        </p:txBody>
      </p:sp>
      <p:sp>
        <p:nvSpPr>
          <p:cNvPr id="15" name="Text Box 9">
            <a:extLst>
              <a:ext uri="{FF2B5EF4-FFF2-40B4-BE49-F238E27FC236}">
                <a16:creationId xmlns:a16="http://schemas.microsoft.com/office/drawing/2014/main" id="{9A9CF7B6-5D0B-0643-89BA-D341DC5BA547}"/>
              </a:ext>
            </a:extLst>
          </p:cNvPr>
          <p:cNvSpPr txBox="1">
            <a:spLocks noChangeArrowheads="1"/>
          </p:cNvSpPr>
          <p:nvPr/>
        </p:nvSpPr>
        <p:spPr bwMode="auto">
          <a:xfrm>
            <a:off x="245469" y="4343400"/>
            <a:ext cx="8422005"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import math</a:t>
            </a:r>
          </a:p>
          <a:p>
            <a:pPr>
              <a:buClrTx/>
              <a:buSzTx/>
              <a:buNone/>
              <a:defRPr/>
            </a:pPr>
            <a:r>
              <a:rPr lang="en-US" altLang="en-US" sz="1800" b="1" dirty="0">
                <a:solidFill>
                  <a:srgbClr val="000090"/>
                </a:solidFill>
                <a:latin typeface="Courier"/>
              </a:rPr>
              <a:t>print("Truncating is not the same as flooring the number")</a:t>
            </a:r>
          </a:p>
          <a:p>
            <a:pPr>
              <a:buClrTx/>
              <a:buSzTx/>
              <a:buNone/>
              <a:defRPr/>
            </a:pPr>
            <a:r>
              <a:rPr lang="en-US" altLang="en-US" sz="1800" b="1" dirty="0">
                <a:solidFill>
                  <a:srgbClr val="000090"/>
                </a:solidFill>
                <a:latin typeface="Courier"/>
              </a:rPr>
              <a:t>print("8:", </a:t>
            </a:r>
            <a:r>
              <a:rPr lang="en-US" altLang="en-US" sz="1800" b="1" dirty="0" err="1">
                <a:solidFill>
                  <a:srgbClr val="000090"/>
                </a:solidFill>
                <a:latin typeface="Courier"/>
              </a:rPr>
              <a:t>math.floor</a:t>
            </a:r>
            <a:r>
              <a:rPr lang="en-US" altLang="en-US" sz="1800" b="1" dirty="0">
                <a:solidFill>
                  <a:srgbClr val="000090"/>
                </a:solidFill>
                <a:latin typeface="Courier"/>
              </a:rPr>
              <a:t>(-6.213))</a:t>
            </a:r>
          </a:p>
          <a:p>
            <a:pPr>
              <a:buClrTx/>
              <a:buSzTx/>
              <a:buNone/>
              <a:defRPr/>
            </a:pPr>
            <a:r>
              <a:rPr lang="en-US" altLang="en-US" sz="1800" b="1" dirty="0">
                <a:solidFill>
                  <a:srgbClr val="000090"/>
                </a:solidFill>
                <a:latin typeface="Courier"/>
              </a:rPr>
              <a:t>print("9:", </a:t>
            </a:r>
            <a:r>
              <a:rPr lang="en-US" altLang="en-US" sz="1800" b="1" dirty="0" err="1">
                <a:solidFill>
                  <a:srgbClr val="000090"/>
                </a:solidFill>
                <a:latin typeface="Courier"/>
              </a:rPr>
              <a:t>math.floor</a:t>
            </a:r>
            <a:r>
              <a:rPr lang="en-US" altLang="en-US" sz="1800" b="1" dirty="0">
                <a:solidFill>
                  <a:srgbClr val="000090"/>
                </a:solidFill>
                <a:latin typeface="Courier"/>
              </a:rPr>
              <a:t>(-12.94))</a:t>
            </a:r>
            <a:endParaRPr lang="en-US" altLang="en-US" sz="1800" b="1" dirty="0">
              <a:solidFill>
                <a:srgbClr val="FF00FF"/>
              </a:solidFill>
              <a:latin typeface="Courier"/>
            </a:endParaRPr>
          </a:p>
        </p:txBody>
      </p:sp>
      <p:sp>
        <p:nvSpPr>
          <p:cNvPr id="16" name="TextBox 15">
            <a:extLst>
              <a:ext uri="{FF2B5EF4-FFF2-40B4-BE49-F238E27FC236}">
                <a16:creationId xmlns:a16="http://schemas.microsoft.com/office/drawing/2014/main" id="{0F1A3B8F-C81A-0C46-B05F-13150ACCF879}"/>
              </a:ext>
            </a:extLst>
          </p:cNvPr>
          <p:cNvSpPr txBox="1"/>
          <p:nvPr/>
        </p:nvSpPr>
        <p:spPr>
          <a:xfrm>
            <a:off x="986515" y="5809029"/>
            <a:ext cx="7924799" cy="1015663"/>
          </a:xfrm>
          <a:prstGeom prst="rect">
            <a:avLst/>
          </a:prstGeom>
          <a:solidFill>
            <a:srgbClr val="E3EBF3"/>
          </a:solidFill>
          <a:ln>
            <a:solidFill>
              <a:srgbClr val="0000FF"/>
            </a:solidFill>
          </a:ln>
        </p:spPr>
        <p:txBody>
          <a:bodyPr wrap="square" rtlCol="0">
            <a:spAutoFit/>
          </a:bodyPr>
          <a:lstStyle/>
          <a:p>
            <a:r>
              <a:rPr lang="it-IT" sz="2000" b="1" dirty="0" err="1">
                <a:solidFill>
                  <a:srgbClr val="000090"/>
                </a:solidFill>
                <a:latin typeface="Courier"/>
                <a:cs typeface="Courier"/>
              </a:rPr>
              <a:t>Truncating</a:t>
            </a:r>
            <a:r>
              <a:rPr lang="it-IT" sz="2000" b="1" dirty="0">
                <a:solidFill>
                  <a:srgbClr val="000090"/>
                </a:solidFill>
                <a:latin typeface="Courier"/>
                <a:cs typeface="Courier"/>
              </a:rPr>
              <a:t> </a:t>
            </a:r>
            <a:r>
              <a:rPr lang="it-IT" sz="2000" b="1" dirty="0" err="1">
                <a:solidFill>
                  <a:srgbClr val="000090"/>
                </a:solidFill>
                <a:latin typeface="Courier"/>
                <a:cs typeface="Courier"/>
              </a:rPr>
              <a:t>is</a:t>
            </a:r>
            <a:r>
              <a:rPr lang="it-IT" sz="2000" b="1" dirty="0">
                <a:solidFill>
                  <a:srgbClr val="000090"/>
                </a:solidFill>
                <a:latin typeface="Courier"/>
                <a:cs typeface="Courier"/>
              </a:rPr>
              <a:t> </a:t>
            </a:r>
            <a:r>
              <a:rPr lang="it-IT" sz="2000" b="1" dirty="0" err="1">
                <a:solidFill>
                  <a:srgbClr val="000090"/>
                </a:solidFill>
                <a:latin typeface="Courier"/>
                <a:cs typeface="Courier"/>
              </a:rPr>
              <a:t>not</a:t>
            </a:r>
            <a:r>
              <a:rPr lang="it-IT" sz="2000" b="1" dirty="0">
                <a:solidFill>
                  <a:srgbClr val="000090"/>
                </a:solidFill>
                <a:latin typeface="Courier"/>
                <a:cs typeface="Courier"/>
              </a:rPr>
              <a:t> the </a:t>
            </a:r>
            <a:r>
              <a:rPr lang="it-IT" sz="2000" b="1" dirty="0" err="1">
                <a:solidFill>
                  <a:srgbClr val="000090"/>
                </a:solidFill>
                <a:latin typeface="Courier"/>
                <a:cs typeface="Courier"/>
              </a:rPr>
              <a:t>same</a:t>
            </a:r>
            <a:r>
              <a:rPr lang="it-IT" sz="2000" b="1" dirty="0">
                <a:solidFill>
                  <a:srgbClr val="000090"/>
                </a:solidFill>
                <a:latin typeface="Courier"/>
                <a:cs typeface="Courier"/>
              </a:rPr>
              <a:t> </a:t>
            </a:r>
            <a:r>
              <a:rPr lang="it-IT" sz="2000" b="1" dirty="0" err="1">
                <a:solidFill>
                  <a:srgbClr val="000090"/>
                </a:solidFill>
                <a:latin typeface="Courier"/>
                <a:cs typeface="Courier"/>
              </a:rPr>
              <a:t>as</a:t>
            </a:r>
            <a:r>
              <a:rPr lang="it-IT" sz="2000" b="1" dirty="0">
                <a:solidFill>
                  <a:srgbClr val="000090"/>
                </a:solidFill>
                <a:latin typeface="Courier"/>
                <a:cs typeface="Courier"/>
              </a:rPr>
              <a:t> </a:t>
            </a:r>
            <a:r>
              <a:rPr lang="it-IT" sz="2000" b="1" dirty="0" err="1">
                <a:solidFill>
                  <a:srgbClr val="000090"/>
                </a:solidFill>
                <a:latin typeface="Courier"/>
                <a:cs typeface="Courier"/>
              </a:rPr>
              <a:t>flooring</a:t>
            </a:r>
            <a:r>
              <a:rPr lang="it-IT" sz="2000" b="1" dirty="0">
                <a:solidFill>
                  <a:srgbClr val="000090"/>
                </a:solidFill>
                <a:latin typeface="Courier"/>
                <a:cs typeface="Courier"/>
              </a:rPr>
              <a:t> the </a:t>
            </a:r>
            <a:r>
              <a:rPr lang="it-IT" sz="2000" b="1" dirty="0" err="1">
                <a:solidFill>
                  <a:srgbClr val="000090"/>
                </a:solidFill>
                <a:latin typeface="Courier"/>
                <a:cs typeface="Courier"/>
              </a:rPr>
              <a:t>number</a:t>
            </a:r>
            <a:endParaRPr lang="it-IT" sz="2000" b="1" dirty="0">
              <a:solidFill>
                <a:srgbClr val="000090"/>
              </a:solidFill>
              <a:latin typeface="Courier"/>
              <a:cs typeface="Courier"/>
            </a:endParaRPr>
          </a:p>
          <a:p>
            <a:r>
              <a:rPr lang="it-IT" sz="2000" b="1" dirty="0">
                <a:solidFill>
                  <a:srgbClr val="000090"/>
                </a:solidFill>
                <a:latin typeface="Courier"/>
                <a:cs typeface="Courier"/>
              </a:rPr>
              <a:t>8: -7</a:t>
            </a:r>
          </a:p>
          <a:p>
            <a:r>
              <a:rPr lang="it-IT" sz="2000" b="1" dirty="0">
                <a:solidFill>
                  <a:srgbClr val="000090"/>
                </a:solidFill>
                <a:latin typeface="Courier"/>
                <a:cs typeface="Courier"/>
              </a:rPr>
              <a:t>9: -13</a:t>
            </a:r>
            <a:endParaRPr lang="en-NZ" sz="2000" b="1" dirty="0">
              <a:solidFill>
                <a:srgbClr val="000090"/>
              </a:solidFill>
              <a:latin typeface="Courier"/>
              <a:cs typeface="Courier"/>
            </a:endParaRPr>
          </a:p>
        </p:txBody>
      </p:sp>
    </p:spTree>
    <p:extLst>
      <p:ext uri="{BB962C8B-B14F-4D97-AF65-F5344CB8AC3E}">
        <p14:creationId xmlns:p14="http://schemas.microsoft.com/office/powerpoint/2010/main" val="73530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AU" dirty="0"/>
              <a:t>Line continuation</a:t>
            </a:r>
            <a:endParaRPr lang="en-NZ" dirty="0"/>
          </a:p>
        </p:txBody>
      </p:sp>
      <p:sp>
        <p:nvSpPr>
          <p:cNvPr id="3" name="Content Placeholder 2"/>
          <p:cNvSpPr>
            <a:spLocks noGrp="1"/>
          </p:cNvSpPr>
          <p:nvPr>
            <p:ph sz="quarter" idx="1"/>
          </p:nvPr>
        </p:nvSpPr>
        <p:spPr>
          <a:xfrm>
            <a:off x="76200" y="533400"/>
            <a:ext cx="9144000" cy="5486400"/>
          </a:xfrm>
        </p:spPr>
        <p:txBody>
          <a:bodyPr/>
          <a:lstStyle/>
          <a:p>
            <a:r>
              <a:rPr lang="en-NZ" dirty="0"/>
              <a:t>The preferred way of line continuation (breaking long lines of code over multiple lines) is to use parentheses, brackets and braces. </a:t>
            </a:r>
          </a:p>
          <a:p>
            <a:endParaRPr lang="en-NZ" dirty="0"/>
          </a:p>
          <a:p>
            <a:endParaRPr lang="en-NZ" dirty="0"/>
          </a:p>
          <a:p>
            <a:endParaRPr lang="en-NZ" dirty="0"/>
          </a:p>
          <a:p>
            <a:endParaRPr lang="en-NZ" dirty="0"/>
          </a:p>
          <a:p>
            <a:endParaRPr lang="en-NZ" dirty="0"/>
          </a:p>
          <a:p>
            <a:r>
              <a:rPr lang="en-NZ" dirty="0"/>
              <a:t>The backslash character at the end of a line of code in the program also can be used to indicate that the statement continues onto the next line, e.g.,</a:t>
            </a:r>
          </a:p>
          <a:p>
            <a:endParaRPr lang="en-NZ" dirty="0"/>
          </a:p>
          <a:p>
            <a:endParaRPr lang="en-NZ" dirty="0"/>
          </a:p>
          <a:p>
            <a:pPr marL="0" indent="0">
              <a:buNone/>
            </a:pPr>
            <a:endParaRPr lang="en-NZ" dirty="0"/>
          </a:p>
          <a:p>
            <a:endParaRPr lang="en-NZ" dirty="0"/>
          </a:p>
        </p:txBody>
      </p:sp>
      <p:grpSp>
        <p:nvGrpSpPr>
          <p:cNvPr id="8" name="Group 7"/>
          <p:cNvGrpSpPr/>
          <p:nvPr/>
        </p:nvGrpSpPr>
        <p:grpSpPr>
          <a:xfrm>
            <a:off x="152400" y="4724400"/>
            <a:ext cx="8839200" cy="1880177"/>
            <a:chOff x="152400" y="4749223"/>
            <a:chExt cx="8839200" cy="1880177"/>
          </a:xfrm>
        </p:grpSpPr>
        <p:sp>
          <p:nvSpPr>
            <p:cNvPr id="11" name="Text Box 9"/>
            <p:cNvSpPr txBox="1">
              <a:spLocks noChangeArrowheads="1"/>
            </p:cNvSpPr>
            <p:nvPr/>
          </p:nvSpPr>
          <p:spPr bwMode="auto">
            <a:xfrm>
              <a:off x="457200" y="4749223"/>
              <a:ext cx="8534400" cy="186204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user_dice</a:t>
              </a:r>
              <a:r>
                <a:rPr lang="en-US" altLang="en-US" sz="1800" b="1" dirty="0">
                  <a:solidFill>
                    <a:srgbClr val="000090"/>
                  </a:solidFill>
                  <a:latin typeface="Courier"/>
                </a:rPr>
                <a:t> = input("Enter dice throw: ")</a:t>
              </a:r>
            </a:p>
            <a:p>
              <a:pPr>
                <a:buClrTx/>
                <a:buSzTx/>
                <a:buNone/>
                <a:defRPr/>
              </a:pPr>
              <a:r>
                <a:rPr lang="en-US" altLang="en-US" sz="1800" b="1" dirty="0" err="1">
                  <a:solidFill>
                    <a:srgbClr val="000090"/>
                  </a:solidFill>
                  <a:latin typeface="Courier"/>
                </a:rPr>
                <a:t>comp_dice</a:t>
              </a:r>
              <a:r>
                <a:rPr lang="en-US" altLang="en-US" sz="1800" b="1" dirty="0">
                  <a:solidFill>
                    <a:srgbClr val="000090"/>
                  </a:solidFill>
                  <a:latin typeface="Courier"/>
                </a:rPr>
                <a:t> = </a:t>
              </a:r>
              <a:r>
                <a:rPr lang="en-US" altLang="en-US" sz="1800" b="1" dirty="0" err="1">
                  <a:solidFill>
                    <a:srgbClr val="000090"/>
                  </a:solidFill>
                  <a:latin typeface="Courier"/>
                </a:rPr>
                <a:t>random.randrange</a:t>
              </a:r>
              <a:r>
                <a:rPr lang="en-US" altLang="en-US" sz="1800" b="1" dirty="0">
                  <a:solidFill>
                    <a:srgbClr val="000090"/>
                  </a:solidFill>
                  <a:latin typeface="Courier"/>
                </a:rPr>
                <a:t>(1, 7)</a:t>
              </a:r>
            </a:p>
            <a:p>
              <a:pPr>
                <a:spcBef>
                  <a:spcPts val="0"/>
                </a:spcBef>
                <a:buClrTx/>
                <a:buSzTx/>
                <a:buNone/>
                <a:defRPr/>
              </a:pPr>
              <a:r>
                <a:rPr lang="en-US" altLang="en-US" sz="1800" b="1" dirty="0">
                  <a:solidFill>
                    <a:srgbClr val="000090"/>
                  </a:solidFill>
                  <a:latin typeface="Courier"/>
                </a:rPr>
                <a:t>message = "Your dice: "</a:t>
              </a:r>
              <a:r>
                <a:rPr lang="en-US" altLang="en-US" sz="900" b="1" dirty="0">
                  <a:solidFill>
                    <a:srgbClr val="000090"/>
                  </a:solidFill>
                  <a:latin typeface="Courier"/>
                </a:rPr>
                <a:t> </a:t>
              </a:r>
              <a:r>
                <a:rPr lang="en-US" altLang="en-US" sz="1800" b="1" dirty="0">
                  <a:solidFill>
                    <a:srgbClr val="000090"/>
                  </a:solidFill>
                  <a:latin typeface="Courier"/>
                </a:rPr>
                <a:t>+</a:t>
              </a:r>
              <a:r>
                <a:rPr lang="en-US" altLang="en-US" sz="900" b="1" dirty="0">
                  <a:solidFill>
                    <a:srgbClr val="000090"/>
                  </a:solidFill>
                  <a:latin typeface="Courier"/>
                </a:rPr>
                <a:t> </a:t>
              </a:r>
              <a:r>
                <a:rPr lang="en-US" altLang="en-US" sz="1800" b="1" dirty="0" err="1">
                  <a:solidFill>
                    <a:srgbClr val="000090"/>
                  </a:solidFill>
                  <a:latin typeface="Courier"/>
                </a:rPr>
                <a:t>user_dice</a:t>
              </a:r>
              <a:r>
                <a:rPr lang="en-US" altLang="en-US" sz="1800" b="1" dirty="0">
                  <a:solidFill>
                    <a:srgbClr val="000090"/>
                  </a:solidFill>
                  <a:latin typeface="Courier"/>
                </a:rPr>
                <a:t> +</a:t>
              </a:r>
              <a:r>
                <a:rPr lang="en-US" altLang="en-US" sz="900" b="1" dirty="0">
                  <a:solidFill>
                    <a:srgbClr val="000090"/>
                  </a:solidFill>
                  <a:latin typeface="Courier"/>
                </a:rPr>
                <a:t> </a:t>
              </a:r>
              <a:r>
                <a:rPr lang="en-US" altLang="en-US" sz="1800" b="1" dirty="0">
                  <a:solidFill>
                    <a:srgbClr val="000090"/>
                  </a:solidFill>
                  <a:latin typeface="Courier"/>
                </a:rPr>
                <a:t>", computer dice: " + </a:t>
              </a:r>
              <a:r>
                <a:rPr lang="en-US" altLang="en-US" sz="800" b="1" dirty="0">
                  <a:solidFill>
                    <a:srgbClr val="000090"/>
                  </a:solidFill>
                  <a:latin typeface="Courier"/>
                </a:rPr>
                <a:t> </a:t>
              </a:r>
              <a:r>
                <a:rPr lang="en-US" altLang="en-US" sz="2800" b="1" dirty="0">
                  <a:solidFill>
                    <a:srgbClr val="FF00FF"/>
                  </a:solidFill>
                  <a:latin typeface="Courier"/>
                </a:rPr>
                <a:t>\</a:t>
              </a:r>
            </a:p>
            <a:p>
              <a:pPr>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str</a:t>
              </a:r>
              <a:r>
                <a:rPr lang="en-US" altLang="en-US" sz="1800" b="1" dirty="0">
                  <a:solidFill>
                    <a:srgbClr val="000090"/>
                  </a:solidFill>
                  <a:latin typeface="Courier"/>
                </a:rPr>
                <a:t>(</a:t>
              </a:r>
              <a:r>
                <a:rPr lang="en-US" altLang="en-US" sz="1800" b="1" dirty="0" err="1">
                  <a:solidFill>
                    <a:srgbClr val="000090"/>
                  </a:solidFill>
                  <a:latin typeface="Courier"/>
                </a:rPr>
                <a:t>comp_dice</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print(message)</a:t>
              </a:r>
              <a:endParaRPr lang="da-DK" altLang="en-US" sz="1800" b="1" dirty="0">
                <a:solidFill>
                  <a:srgbClr val="000090"/>
                </a:solidFill>
                <a:latin typeface="Courier"/>
              </a:endParaRPr>
            </a:p>
          </p:txBody>
        </p:sp>
        <p:sp>
          <p:nvSpPr>
            <p:cNvPr id="13" name="TextBox 12"/>
            <p:cNvSpPr txBox="1"/>
            <p:nvPr/>
          </p:nvSpPr>
          <p:spPr>
            <a:xfrm>
              <a:off x="152400" y="4810441"/>
              <a:ext cx="457200" cy="1818959"/>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lnSpc>
                  <a:spcPct val="140000"/>
                </a:lnSpc>
              </a:pPr>
              <a:r>
                <a:rPr lang="en-US" b="1" dirty="0">
                  <a:solidFill>
                    <a:srgbClr val="000090"/>
                  </a:solidFill>
                  <a:latin typeface="Courier"/>
                  <a:cs typeface="Courier"/>
                </a:rPr>
                <a:t>3</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p:txBody>
        </p:sp>
      </p:gr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17</a:t>
            </a:fld>
            <a:endParaRPr lang="en-US" dirty="0"/>
          </a:p>
        </p:txBody>
      </p:sp>
      <p:sp>
        <p:nvSpPr>
          <p:cNvPr id="9" name="TextBox 8"/>
          <p:cNvSpPr txBox="1"/>
          <p:nvPr/>
        </p:nvSpPr>
        <p:spPr>
          <a:xfrm>
            <a:off x="3581400" y="6400800"/>
            <a:ext cx="55626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Note that the backslash is the last character on the line of code.</a:t>
            </a:r>
          </a:p>
        </p:txBody>
      </p:sp>
      <p:grpSp>
        <p:nvGrpSpPr>
          <p:cNvPr id="5" name="Group 4"/>
          <p:cNvGrpSpPr/>
          <p:nvPr/>
        </p:nvGrpSpPr>
        <p:grpSpPr>
          <a:xfrm>
            <a:off x="381000" y="1371600"/>
            <a:ext cx="8382000" cy="2203680"/>
            <a:chOff x="381000" y="1371600"/>
            <a:chExt cx="8382000" cy="2203680"/>
          </a:xfrm>
        </p:grpSpPr>
        <p:sp>
          <p:nvSpPr>
            <p:cNvPr id="10" name="Text Box 9"/>
            <p:cNvSpPr txBox="1">
              <a:spLocks noChangeArrowheads="1"/>
            </p:cNvSpPr>
            <p:nvPr/>
          </p:nvSpPr>
          <p:spPr bwMode="auto">
            <a:xfrm>
              <a:off x="3048000" y="1371600"/>
              <a:ext cx="5715000" cy="220060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user_dice</a:t>
              </a:r>
              <a:r>
                <a:rPr lang="en-US" altLang="en-US" sz="1800" b="1" dirty="0">
                  <a:solidFill>
                    <a:srgbClr val="000090"/>
                  </a:solidFill>
                  <a:latin typeface="Courier"/>
                </a:rPr>
                <a:t> = input("Enter dice throw: ")</a:t>
              </a:r>
            </a:p>
            <a:p>
              <a:pPr>
                <a:buClrTx/>
                <a:buSzTx/>
                <a:buNone/>
                <a:defRPr/>
              </a:pPr>
              <a:r>
                <a:rPr lang="en-US" altLang="en-US" sz="1800" b="1" dirty="0" err="1">
                  <a:solidFill>
                    <a:srgbClr val="000090"/>
                  </a:solidFill>
                  <a:latin typeface="Courier"/>
                </a:rPr>
                <a:t>comp_dice</a:t>
              </a:r>
              <a:r>
                <a:rPr lang="en-US" altLang="en-US" sz="1800" b="1" dirty="0">
                  <a:solidFill>
                    <a:srgbClr val="000090"/>
                  </a:solidFill>
                  <a:latin typeface="Courier"/>
                </a:rPr>
                <a:t> = </a:t>
              </a:r>
              <a:r>
                <a:rPr lang="en-US" altLang="en-US" sz="1800" b="1" dirty="0" err="1">
                  <a:solidFill>
                    <a:srgbClr val="000090"/>
                  </a:solidFill>
                  <a:latin typeface="Courier"/>
                </a:rPr>
                <a:t>random.randrange</a:t>
              </a:r>
              <a:r>
                <a:rPr lang="en-US" altLang="en-US" sz="1800" b="1" dirty="0">
                  <a:solidFill>
                    <a:srgbClr val="000090"/>
                  </a:solidFill>
                  <a:latin typeface="Courier"/>
                </a:rPr>
                <a:t>(1, 7)</a:t>
              </a:r>
            </a:p>
            <a:p>
              <a:pPr>
                <a:buClrTx/>
                <a:buSzTx/>
                <a:buNone/>
                <a:defRPr/>
              </a:pPr>
              <a:r>
                <a:rPr lang="en-US" altLang="en-US" sz="1800" b="1" dirty="0">
                  <a:solidFill>
                    <a:srgbClr val="000090"/>
                  </a:solidFill>
                  <a:latin typeface="Courier"/>
                </a:rPr>
                <a:t>message = </a:t>
              </a:r>
              <a:r>
                <a:rPr lang="en-US" altLang="en-US" sz="2000" b="1" dirty="0">
                  <a:solidFill>
                    <a:srgbClr val="FF00FF"/>
                  </a:solidFill>
                  <a:latin typeface="Courier"/>
                </a:rPr>
                <a:t>(</a:t>
              </a:r>
              <a:r>
                <a:rPr lang="en-US" altLang="en-US" sz="1800" b="1" dirty="0">
                  <a:solidFill>
                    <a:srgbClr val="000090"/>
                  </a:solidFill>
                  <a:latin typeface="Courier"/>
                </a:rPr>
                <a:t>"Your dice: "</a:t>
              </a:r>
              <a:r>
                <a:rPr lang="en-US" altLang="en-US" sz="900" b="1" dirty="0">
                  <a:solidFill>
                    <a:srgbClr val="000090"/>
                  </a:solidFill>
                  <a:latin typeface="Courier"/>
                </a:rPr>
                <a:t> </a:t>
              </a:r>
              <a:r>
                <a:rPr lang="en-US" altLang="en-US" sz="1800" b="1" dirty="0">
                  <a:solidFill>
                    <a:srgbClr val="000090"/>
                  </a:solidFill>
                  <a:latin typeface="Courier"/>
                </a:rPr>
                <a:t>+</a:t>
              </a:r>
              <a:r>
                <a:rPr lang="en-US" altLang="en-US" sz="900" b="1" dirty="0">
                  <a:solidFill>
                    <a:srgbClr val="000090"/>
                  </a:solidFill>
                  <a:latin typeface="Courier"/>
                </a:rPr>
                <a:t> </a:t>
              </a:r>
              <a:r>
                <a:rPr lang="en-US" altLang="en-US" sz="1800" b="1" dirty="0" err="1">
                  <a:solidFill>
                    <a:srgbClr val="000090"/>
                  </a:solidFill>
                  <a:latin typeface="Courier"/>
                </a:rPr>
                <a:t>user_dice</a:t>
              </a:r>
              <a:r>
                <a:rPr lang="en-US" altLang="en-US" sz="1800" b="1" dirty="0">
                  <a:solidFill>
                    <a:srgbClr val="000090"/>
                  </a:solidFill>
                  <a:latin typeface="Courier"/>
                </a:rPr>
                <a:t> +</a:t>
              </a:r>
            </a:p>
            <a:p>
              <a:pPr>
                <a:buClrTx/>
                <a:buSzTx/>
                <a:buNone/>
                <a:defRPr/>
              </a:pPr>
              <a:r>
                <a:rPr lang="en-US" altLang="en-US" sz="1800" b="1" dirty="0">
                  <a:solidFill>
                    <a:srgbClr val="000090"/>
                  </a:solidFill>
                  <a:latin typeface="Courier"/>
                </a:rPr>
                <a:t>		", computer dice: " + </a:t>
              </a:r>
              <a:r>
                <a:rPr lang="en-US" altLang="en-US" sz="800" b="1" dirty="0">
                  <a:solidFill>
                    <a:srgbClr val="000090"/>
                  </a:solidFill>
                  <a:latin typeface="Courier"/>
                </a:rPr>
                <a:t> </a:t>
              </a:r>
            </a:p>
            <a:p>
              <a:pPr>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str</a:t>
              </a:r>
              <a:r>
                <a:rPr lang="en-US" altLang="en-US" sz="1800" b="1" dirty="0">
                  <a:solidFill>
                    <a:srgbClr val="000090"/>
                  </a:solidFill>
                  <a:latin typeface="Courier"/>
                </a:rPr>
                <a:t>(</a:t>
              </a:r>
              <a:r>
                <a:rPr lang="en-US" altLang="en-US" sz="1800" b="1" dirty="0" err="1">
                  <a:solidFill>
                    <a:srgbClr val="000090"/>
                  </a:solidFill>
                  <a:latin typeface="Courier"/>
                </a:rPr>
                <a:t>comp_dice</a:t>
              </a:r>
              <a:r>
                <a:rPr lang="en-US" altLang="en-US" sz="1800" b="1" dirty="0">
                  <a:solidFill>
                    <a:srgbClr val="000090"/>
                  </a:solidFill>
                  <a:latin typeface="Courier"/>
                </a:rPr>
                <a:t>)</a:t>
              </a:r>
              <a:r>
                <a:rPr lang="en-US" altLang="en-US" sz="2000" b="1" dirty="0">
                  <a:solidFill>
                    <a:srgbClr val="FF00FF"/>
                  </a:solidFill>
                  <a:latin typeface="Courier"/>
                </a:rPr>
                <a:t>)</a:t>
              </a:r>
            </a:p>
            <a:p>
              <a:pPr>
                <a:buClrTx/>
                <a:buSzTx/>
                <a:buNone/>
                <a:defRPr/>
              </a:pPr>
              <a:r>
                <a:rPr lang="en-US" altLang="en-US" sz="1800" b="1" dirty="0">
                  <a:solidFill>
                    <a:srgbClr val="000090"/>
                  </a:solidFill>
                  <a:latin typeface="Courier"/>
                </a:rPr>
                <a:t>print(message)</a:t>
              </a:r>
              <a:endParaRPr lang="da-DK" altLang="en-US" sz="1800" b="1" dirty="0">
                <a:solidFill>
                  <a:srgbClr val="000090"/>
                </a:solidFill>
                <a:latin typeface="Courier"/>
              </a:endParaRPr>
            </a:p>
          </p:txBody>
        </p:sp>
        <p:sp>
          <p:nvSpPr>
            <p:cNvPr id="4" name="TextBox 3"/>
            <p:cNvSpPr txBox="1"/>
            <p:nvPr/>
          </p:nvSpPr>
          <p:spPr>
            <a:xfrm>
              <a:off x="381000" y="2057400"/>
              <a:ext cx="2362200" cy="923330"/>
            </a:xfrm>
            <a:prstGeom prst="rect">
              <a:avLst/>
            </a:prstGeom>
            <a:noFill/>
          </p:spPr>
          <p:txBody>
            <a:bodyPr wrap="square" rtlCol="0">
              <a:spAutoFit/>
            </a:bodyPr>
            <a:lstStyle/>
            <a:p>
              <a:pPr algn="ctr"/>
              <a:r>
                <a:rPr lang="en-US" dirty="0">
                  <a:solidFill>
                    <a:srgbClr val="000090"/>
                  </a:solidFill>
                </a:rPr>
                <a:t>There will be other examples of this in later lectures.</a:t>
              </a:r>
            </a:p>
          </p:txBody>
        </p:sp>
        <p:sp>
          <p:nvSpPr>
            <p:cNvPr id="12" name="TextBox 11"/>
            <p:cNvSpPr txBox="1"/>
            <p:nvPr/>
          </p:nvSpPr>
          <p:spPr>
            <a:xfrm>
              <a:off x="2743200" y="1371600"/>
              <a:ext cx="457200" cy="2203680"/>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lnSpc>
                  <a:spcPct val="140000"/>
                </a:lnSpc>
              </a:pPr>
              <a:r>
                <a:rPr lang="en-US" b="1" dirty="0">
                  <a:solidFill>
                    <a:srgbClr val="000090"/>
                  </a:solidFill>
                  <a:latin typeface="Courier"/>
                  <a:cs typeface="Courier"/>
                </a:rPr>
                <a:t>3</a:t>
              </a:r>
            </a:p>
            <a:p>
              <a:pPr>
                <a:spcBef>
                  <a:spcPts val="600"/>
                </a:spcBef>
              </a:pPr>
              <a:endParaRPr lang="en-US" b="1" dirty="0">
                <a:solidFill>
                  <a:srgbClr val="000090"/>
                </a:solidFill>
                <a:latin typeface="Courier"/>
                <a:cs typeface="Courier"/>
              </a:endParaRPr>
            </a:p>
            <a:p>
              <a:pPr>
                <a:spcBef>
                  <a:spcPts val="600"/>
                </a:spcBef>
              </a:pPr>
              <a:endParaRPr lang="en-US" sz="2000"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p:txBody>
        </p:sp>
      </p:grpSp>
    </p:spTree>
    <p:extLst>
      <p:ext uri="{BB962C8B-B14F-4D97-AF65-F5344CB8AC3E}">
        <p14:creationId xmlns:p14="http://schemas.microsoft.com/office/powerpoint/2010/main" val="9037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0" y="457200"/>
            <a:ext cx="9144000" cy="4343400"/>
          </a:xfrm>
        </p:spPr>
        <p:txBody>
          <a:bodyPr>
            <a:normAutofit/>
          </a:bodyPr>
          <a:lstStyle/>
          <a:p>
            <a:r>
              <a:rPr lang="en-US" dirty="0"/>
              <a:t>Complete the following program which prompts the user once for the total of 4 dice throws, the programs calculates the sum of four random dice throws, and outputs the four dice values and the difference between the user guess and the dice throwing simulation total (see example outputs): </a:t>
            </a:r>
          </a:p>
        </p:txBody>
      </p:sp>
      <p:sp>
        <p:nvSpPr>
          <p:cNvPr id="52" name="Text Box 9"/>
          <p:cNvSpPr txBox="1">
            <a:spLocks noChangeArrowheads="1"/>
          </p:cNvSpPr>
          <p:nvPr/>
        </p:nvSpPr>
        <p:spPr bwMode="auto">
          <a:xfrm>
            <a:off x="228600" y="2438400"/>
            <a:ext cx="8610600" cy="438581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err="1">
                <a:solidFill>
                  <a:srgbClr val="000090"/>
                </a:solidFill>
                <a:latin typeface="Courier"/>
                <a:cs typeface="Courier"/>
              </a:rPr>
              <a:t>prompt_sum</a:t>
            </a:r>
            <a:r>
              <a:rPr lang="en-US" sz="1800" b="1" dirty="0">
                <a:solidFill>
                  <a:srgbClr val="000090"/>
                </a:solidFill>
                <a:latin typeface="Courier"/>
                <a:cs typeface="Courier"/>
              </a:rPr>
              <a:t> = "Enter sum (4 dice): "</a:t>
            </a:r>
            <a:endParaRPr lang="en-NZ" sz="1800" b="1" dirty="0">
              <a:solidFill>
                <a:srgbClr val="000090"/>
              </a:solidFill>
              <a:latin typeface="Courier"/>
              <a:cs typeface="Courier"/>
            </a:endParaRPr>
          </a:p>
          <a:p>
            <a:pPr>
              <a:buNone/>
            </a:pPr>
            <a:r>
              <a:rPr lang="en-AU" sz="1800" b="1" dirty="0" err="1">
                <a:solidFill>
                  <a:srgbClr val="000090"/>
                </a:solidFill>
                <a:latin typeface="Courier"/>
                <a:cs typeface="Courier"/>
              </a:rPr>
              <a:t>dice_sum</a:t>
            </a:r>
            <a:r>
              <a:rPr lang="en-AU" sz="1800" b="1" dirty="0">
                <a:solidFill>
                  <a:srgbClr val="000090"/>
                </a:solidFill>
                <a:latin typeface="Courier"/>
                <a:cs typeface="Courier"/>
              </a:rPr>
              <a:t> = 0</a:t>
            </a:r>
          </a:p>
          <a:p>
            <a:pPr>
              <a:buNone/>
            </a:pPr>
            <a:r>
              <a:rPr lang="en-US" sz="1800" b="1" dirty="0" err="1">
                <a:solidFill>
                  <a:srgbClr val="000090"/>
                </a:solidFill>
                <a:latin typeface="Courier"/>
                <a:cs typeface="Courier"/>
              </a:rPr>
              <a:t>the_dice</a:t>
            </a:r>
            <a:r>
              <a:rPr lang="en-US" sz="1800" b="1" dirty="0">
                <a:solidFill>
                  <a:srgbClr val="000090"/>
                </a:solidFill>
                <a:latin typeface="Courier"/>
                <a:cs typeface="Courier"/>
              </a:rPr>
              <a:t> = "("</a:t>
            </a: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tabLst>
                <a:tab pos="6396038" algn="l"/>
              </a:tabLst>
            </a:pPr>
            <a:r>
              <a:rPr lang="en-AU" sz="1800" b="1" dirty="0">
                <a:solidFill>
                  <a:srgbClr val="000090"/>
                </a:solidFill>
                <a:latin typeface="Courier"/>
                <a:cs typeface="Courier"/>
              </a:rPr>
              <a:t>print("The dice:",                           	)</a:t>
            </a:r>
          </a:p>
          <a:p>
            <a:pPr>
              <a:buNone/>
              <a:tabLst>
                <a:tab pos="6396038" algn="l"/>
              </a:tabLst>
            </a:pPr>
            <a:r>
              <a:rPr lang="en-AU" sz="1800" b="1" dirty="0">
                <a:solidFill>
                  <a:srgbClr val="000090"/>
                </a:solidFill>
                <a:latin typeface="Courier"/>
                <a:cs typeface="Courier"/>
              </a:rPr>
              <a:t>print("Your total:",         , "</a:t>
            </a:r>
            <a:r>
              <a:rPr lang="en-US" sz="1800" b="1" dirty="0">
                <a:solidFill>
                  <a:srgbClr val="000090"/>
                </a:solidFill>
                <a:latin typeface="Courier"/>
                <a:cs typeface="Courier"/>
              </a:rPr>
              <a:t>Dice total:",</a:t>
            </a:r>
            <a:r>
              <a:rPr lang="en-AU" sz="1800" b="1" dirty="0">
                <a:solidFill>
                  <a:srgbClr val="000090"/>
                </a:solidFill>
                <a:latin typeface="Courier"/>
                <a:cs typeface="Courier"/>
              </a:rPr>
              <a:t>	        )</a:t>
            </a:r>
          </a:p>
          <a:p>
            <a:pPr>
              <a:buNone/>
              <a:tabLst>
                <a:tab pos="6396038" algn="l"/>
              </a:tabLst>
            </a:pPr>
            <a:r>
              <a:rPr lang="en-AU" sz="1800" b="1" dirty="0">
                <a:solidFill>
                  <a:srgbClr val="000090"/>
                </a:solidFill>
                <a:latin typeface="Courier"/>
                <a:cs typeface="Courier"/>
              </a:rPr>
              <a:t>print("You are out by:", 		)</a:t>
            </a:r>
            <a:endParaRPr lang="en-NZ" sz="1800" b="1" dirty="0">
              <a:solidFill>
                <a:srgbClr val="000090"/>
              </a:solidFill>
              <a:latin typeface="Courier"/>
              <a:cs typeface="Courier"/>
            </a:endParaRPr>
          </a:p>
        </p:txBody>
      </p:sp>
      <p:sp>
        <p:nvSpPr>
          <p:cNvPr id="11" name="TextBox 10"/>
          <p:cNvSpPr txBox="1"/>
          <p:nvPr/>
        </p:nvSpPr>
        <p:spPr>
          <a:xfrm>
            <a:off x="5257800" y="1981200"/>
            <a:ext cx="3810000" cy="1077218"/>
          </a:xfrm>
          <a:prstGeom prst="rect">
            <a:avLst/>
          </a:prstGeom>
          <a:solidFill>
            <a:srgbClr val="E3EBF3"/>
          </a:solidFill>
          <a:ln>
            <a:solidFill>
              <a:srgbClr val="0000FF"/>
            </a:solidFill>
          </a:ln>
        </p:spPr>
        <p:txBody>
          <a:bodyPr wrap="square" rtlCol="0">
            <a:spAutoFit/>
          </a:bodyPr>
          <a:lstStyle/>
          <a:p>
            <a:r>
              <a:rPr lang="en-US" sz="1600" b="1" dirty="0">
                <a:solidFill>
                  <a:srgbClr val="000090"/>
                </a:solidFill>
                <a:latin typeface="Courier"/>
                <a:cs typeface="Courier"/>
              </a:rPr>
              <a:t>Enter sum (4 dice): </a:t>
            </a:r>
            <a:r>
              <a:rPr lang="en-US" sz="1600" b="1" dirty="0">
                <a:solidFill>
                  <a:srgbClr val="FF00FF"/>
                </a:solidFill>
                <a:latin typeface="Courier"/>
                <a:cs typeface="Courier"/>
              </a:rPr>
              <a:t>12</a:t>
            </a:r>
          </a:p>
          <a:p>
            <a:r>
              <a:rPr lang="en-US" sz="1600" b="1" dirty="0">
                <a:solidFill>
                  <a:srgbClr val="000090"/>
                </a:solidFill>
                <a:latin typeface="Courier"/>
                <a:cs typeface="Courier"/>
              </a:rPr>
              <a:t>The dice: (3 4 3 2)</a:t>
            </a:r>
          </a:p>
          <a:p>
            <a:r>
              <a:rPr lang="en-US" sz="1600" b="1" dirty="0">
                <a:solidFill>
                  <a:srgbClr val="000090"/>
                </a:solidFill>
                <a:latin typeface="Courier"/>
                <a:cs typeface="Courier"/>
              </a:rPr>
              <a:t>Your total: 12 Dice total: 12</a:t>
            </a:r>
          </a:p>
          <a:p>
            <a:r>
              <a:rPr lang="en-US" sz="1600" b="1" dirty="0">
                <a:solidFill>
                  <a:srgbClr val="000090"/>
                </a:solidFill>
                <a:latin typeface="Courier"/>
                <a:cs typeface="Courier"/>
              </a:rPr>
              <a:t>You are out by: 0</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18</a:t>
            </a:fld>
            <a:endParaRPr lang="en-US" dirty="0"/>
          </a:p>
        </p:txBody>
      </p:sp>
      <p:sp>
        <p:nvSpPr>
          <p:cNvPr id="9" name="TextBox 8"/>
          <p:cNvSpPr txBox="1"/>
          <p:nvPr/>
        </p:nvSpPr>
        <p:spPr>
          <a:xfrm>
            <a:off x="4876800" y="3113782"/>
            <a:ext cx="3733800" cy="1077218"/>
          </a:xfrm>
          <a:prstGeom prst="rect">
            <a:avLst/>
          </a:prstGeom>
          <a:solidFill>
            <a:srgbClr val="E3EBF3"/>
          </a:solidFill>
          <a:ln>
            <a:solidFill>
              <a:srgbClr val="0000FF"/>
            </a:solidFill>
          </a:ln>
        </p:spPr>
        <p:txBody>
          <a:bodyPr wrap="square" rtlCol="0">
            <a:spAutoFit/>
          </a:bodyPr>
          <a:lstStyle/>
          <a:p>
            <a:r>
              <a:rPr lang="en-US" sz="1600" b="1" dirty="0">
                <a:solidFill>
                  <a:srgbClr val="000090"/>
                </a:solidFill>
                <a:latin typeface="Courier"/>
                <a:cs typeface="Courier"/>
              </a:rPr>
              <a:t>Enter sum (4 dice): </a:t>
            </a:r>
            <a:r>
              <a:rPr lang="en-US" sz="1600" b="1" dirty="0">
                <a:solidFill>
                  <a:srgbClr val="FF00FF"/>
                </a:solidFill>
                <a:latin typeface="Courier"/>
                <a:cs typeface="Courier"/>
              </a:rPr>
              <a:t>15</a:t>
            </a:r>
          </a:p>
          <a:p>
            <a:r>
              <a:rPr lang="en-US" sz="1600" b="1" dirty="0">
                <a:solidFill>
                  <a:srgbClr val="000090"/>
                </a:solidFill>
                <a:latin typeface="Courier"/>
                <a:cs typeface="Courier"/>
              </a:rPr>
              <a:t>The dice: (3 1 4 6)</a:t>
            </a:r>
          </a:p>
          <a:p>
            <a:r>
              <a:rPr lang="en-US" sz="1600" b="1" dirty="0">
                <a:solidFill>
                  <a:srgbClr val="000090"/>
                </a:solidFill>
                <a:latin typeface="Courier"/>
                <a:cs typeface="Courier"/>
              </a:rPr>
              <a:t>Your total: 15 Dice total: 14</a:t>
            </a:r>
          </a:p>
          <a:p>
            <a:r>
              <a:rPr lang="en-US" sz="1600" b="1" dirty="0">
                <a:solidFill>
                  <a:srgbClr val="000090"/>
                </a:solidFill>
                <a:latin typeface="Courier"/>
                <a:cs typeface="Courier"/>
              </a:rPr>
              <a:t>You are out by: 1</a:t>
            </a:r>
          </a:p>
        </p:txBody>
      </p:sp>
      <p:sp>
        <p:nvSpPr>
          <p:cNvPr id="12" name="TextBox 11"/>
          <p:cNvSpPr txBox="1"/>
          <p:nvPr/>
        </p:nvSpPr>
        <p:spPr>
          <a:xfrm>
            <a:off x="5257800" y="4256782"/>
            <a:ext cx="3848450" cy="1077218"/>
          </a:xfrm>
          <a:prstGeom prst="rect">
            <a:avLst/>
          </a:prstGeom>
          <a:solidFill>
            <a:srgbClr val="E3EBF3"/>
          </a:solidFill>
          <a:ln>
            <a:solidFill>
              <a:srgbClr val="0000FF"/>
            </a:solidFill>
          </a:ln>
        </p:spPr>
        <p:txBody>
          <a:bodyPr wrap="square" rtlCol="0">
            <a:spAutoFit/>
          </a:bodyPr>
          <a:lstStyle/>
          <a:p>
            <a:r>
              <a:rPr lang="en-US" sz="1600" b="1" dirty="0">
                <a:solidFill>
                  <a:srgbClr val="000090"/>
                </a:solidFill>
                <a:latin typeface="Courier"/>
                <a:cs typeface="Courier"/>
              </a:rPr>
              <a:t>Enter sum (4 dice): </a:t>
            </a:r>
            <a:r>
              <a:rPr lang="en-US" sz="1600" b="1" dirty="0">
                <a:solidFill>
                  <a:srgbClr val="FF00FF"/>
                </a:solidFill>
                <a:latin typeface="Courier"/>
                <a:cs typeface="Courier"/>
              </a:rPr>
              <a:t>12</a:t>
            </a:r>
          </a:p>
          <a:p>
            <a:r>
              <a:rPr lang="en-US" sz="1600" b="1" dirty="0">
                <a:solidFill>
                  <a:srgbClr val="000090"/>
                </a:solidFill>
                <a:latin typeface="Courier"/>
                <a:cs typeface="Courier"/>
              </a:rPr>
              <a:t>The dice: (6 3 6 4)</a:t>
            </a:r>
          </a:p>
          <a:p>
            <a:r>
              <a:rPr lang="en-US" sz="1600" b="1" dirty="0">
                <a:solidFill>
                  <a:srgbClr val="000090"/>
                </a:solidFill>
                <a:latin typeface="Courier"/>
                <a:cs typeface="Courier"/>
              </a:rPr>
              <a:t>Your total: 12 Dice total: 19</a:t>
            </a:r>
          </a:p>
          <a:p>
            <a:r>
              <a:rPr lang="en-US" sz="1600" b="1" dirty="0">
                <a:solidFill>
                  <a:srgbClr val="000090"/>
                </a:solidFill>
                <a:latin typeface="Courier"/>
                <a:cs typeface="Courier"/>
              </a:rPr>
              <a:t>You are out by: 7</a:t>
            </a:r>
          </a:p>
        </p:txBody>
      </p:sp>
    </p:spTree>
    <p:extLst>
      <p:ext uri="{BB962C8B-B14F-4D97-AF65-F5344CB8AC3E}">
        <p14:creationId xmlns:p14="http://schemas.microsoft.com/office/powerpoint/2010/main" val="319149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52387" lvl="1" indent="0">
              <a:buNone/>
            </a:pPr>
            <a:r>
              <a:rPr lang="en-US" sz="2400" dirty="0"/>
              <a:t>In a Python program:</a:t>
            </a:r>
            <a:endParaRPr lang="en-NZ" dirty="0"/>
          </a:p>
          <a:p>
            <a:pPr lvl="1"/>
            <a:r>
              <a:rPr lang="en-NZ" dirty="0"/>
              <a:t>the input() function is used to get user input from the keyboard</a:t>
            </a:r>
          </a:p>
          <a:p>
            <a:pPr lvl="1"/>
            <a:r>
              <a:rPr lang="en-NZ" dirty="0"/>
              <a:t>a random number can be generated using random.randrange(…)</a:t>
            </a:r>
          </a:p>
          <a:p>
            <a:pPr lvl="1"/>
            <a:r>
              <a:rPr lang="en-NZ" dirty="0"/>
              <a:t>we can convert between types using str(), int(), float()</a:t>
            </a:r>
          </a:p>
          <a:p>
            <a:pPr lvl="1"/>
            <a:endParaRPr lang="en-US" dirty="0"/>
          </a:p>
          <a:p>
            <a:pPr lvl="1"/>
            <a:endParaRPr lang="en-US" dirty="0"/>
          </a:p>
          <a:p>
            <a:pPr lvl="1"/>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get user input from the keyboard</a:t>
            </a:r>
          </a:p>
          <a:p>
            <a:pPr lvl="1"/>
            <a:r>
              <a:rPr lang="en-NZ" dirty="0"/>
              <a:t>generate a random number</a:t>
            </a:r>
          </a:p>
          <a:p>
            <a:pPr lvl="1"/>
            <a:r>
              <a:rPr lang="en-NZ" dirty="0"/>
              <a:t>convert between types</a:t>
            </a:r>
          </a:p>
          <a:p>
            <a:endParaRPr lang="en-NZ" dirty="0"/>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a:spcBef>
                <a:spcPct val="0"/>
              </a:spcBef>
              <a:buClrTx/>
              <a:defRPr/>
            </a:pPr>
            <a:r>
              <a:rPr lang="en-US" altLang="en-US" sz="1800" dirty="0">
                <a:latin typeface="Courier"/>
              </a:rPr>
              <a:t>dice1 = </a:t>
            </a:r>
            <a:r>
              <a:rPr lang="en-US" altLang="en-US" sz="1800" dirty="0" err="1">
                <a:latin typeface="Courier"/>
              </a:rPr>
              <a:t>random.randrange</a:t>
            </a:r>
            <a:r>
              <a:rPr lang="en-US" altLang="en-US" sz="1800" dirty="0">
                <a:latin typeface="Courier"/>
              </a:rPr>
              <a:t>(1, 7)</a:t>
            </a:r>
          </a:p>
          <a:p>
            <a:pPr>
              <a:spcBef>
                <a:spcPct val="0"/>
              </a:spcBef>
              <a:buClrTx/>
              <a:defRPr/>
            </a:pPr>
            <a:r>
              <a:rPr lang="en-US" altLang="en-US" sz="1800" dirty="0">
                <a:latin typeface="Courier"/>
              </a:rPr>
              <a:t>age = </a:t>
            </a:r>
            <a:r>
              <a:rPr lang="en-US" altLang="en-US" sz="1800" dirty="0" err="1">
                <a:latin typeface="Courier"/>
              </a:rPr>
              <a:t>random.randrange</a:t>
            </a:r>
            <a:r>
              <a:rPr lang="en-US" altLang="en-US" sz="1800" dirty="0">
                <a:latin typeface="Courier"/>
              </a:rPr>
              <a:t>(66, 99)</a:t>
            </a:r>
          </a:p>
          <a:p>
            <a:pPr>
              <a:spcBef>
                <a:spcPct val="0"/>
              </a:spcBef>
              <a:buClrTx/>
              <a:defRPr/>
            </a:pPr>
            <a:r>
              <a:rPr lang="en-US" altLang="en-US" sz="1800" dirty="0" err="1">
                <a:latin typeface="Courier"/>
              </a:rPr>
              <a:t>even_number</a:t>
            </a:r>
            <a:r>
              <a:rPr lang="en-US" altLang="en-US" sz="1800" dirty="0">
                <a:latin typeface="Courier"/>
              </a:rPr>
              <a:t> = </a:t>
            </a:r>
            <a:r>
              <a:rPr lang="en-US" altLang="en-US" sz="1800" dirty="0" err="1">
                <a:latin typeface="Courier"/>
              </a:rPr>
              <a:t>random.randrange</a:t>
            </a:r>
            <a:r>
              <a:rPr lang="en-US" altLang="en-US" sz="1800" dirty="0">
                <a:latin typeface="Courier"/>
              </a:rPr>
              <a:t>(50, 99, 2)</a:t>
            </a:r>
          </a:p>
          <a:p>
            <a:pPr>
              <a:spcBef>
                <a:spcPct val="0"/>
              </a:spcBef>
              <a:buClrTx/>
              <a:defRPr/>
            </a:pPr>
            <a:r>
              <a:rPr lang="en-US" altLang="en-US" sz="1800" dirty="0">
                <a:latin typeface="Courier"/>
              </a:rPr>
              <a:t>tens = </a:t>
            </a:r>
            <a:r>
              <a:rPr lang="en-US" altLang="en-US" sz="1800" dirty="0" err="1">
                <a:latin typeface="Courier"/>
              </a:rPr>
              <a:t>random.randrange</a:t>
            </a:r>
            <a:r>
              <a:rPr lang="en-US" altLang="en-US" sz="1800" dirty="0">
                <a:latin typeface="Courier"/>
              </a:rPr>
              <a:t>(50, 101, 10)</a:t>
            </a:r>
          </a:p>
          <a:p>
            <a:pPr>
              <a:spcBef>
                <a:spcPct val="0"/>
              </a:spcBef>
              <a:buClrTx/>
              <a:defRPr/>
            </a:pPr>
            <a:endParaRPr lang="en-US" altLang="en-US" sz="1800" dirty="0">
              <a:latin typeface="Courier"/>
            </a:endParaRPr>
          </a:p>
          <a:p>
            <a:pPr>
              <a:spcBef>
                <a:spcPct val="0"/>
              </a:spcBef>
              <a:buClrTx/>
              <a:defRPr/>
            </a:pPr>
            <a:endParaRPr lang="en-US" altLang="en-US" sz="1800" dirty="0">
              <a:latin typeface="Courier"/>
            </a:endParaRPr>
          </a:p>
          <a:p>
            <a:pPr>
              <a:spcBef>
                <a:spcPct val="0"/>
              </a:spcBef>
              <a:buClrTx/>
              <a:defRPr/>
            </a:pPr>
            <a:r>
              <a:rPr lang="en-US" altLang="en-US" sz="1800" dirty="0" err="1">
                <a:latin typeface="Courier"/>
              </a:rPr>
              <a:t>user_input</a:t>
            </a:r>
            <a:r>
              <a:rPr lang="en-US" altLang="en-US" sz="1800" dirty="0">
                <a:latin typeface="Courier"/>
              </a:rPr>
              <a:t> = input("Enter age: ")</a:t>
            </a:r>
          </a:p>
          <a:p>
            <a:pPr>
              <a:spcBef>
                <a:spcPct val="0"/>
              </a:spcBef>
              <a:buClrTx/>
              <a:defRPr/>
            </a:pPr>
            <a:r>
              <a:rPr lang="en-US" altLang="en-US" sz="1800" dirty="0">
                <a:latin typeface="Courier"/>
              </a:rPr>
              <a:t>age = </a:t>
            </a:r>
            <a:r>
              <a:rPr lang="en-US" altLang="en-US" sz="1800" dirty="0" err="1">
                <a:latin typeface="Courier"/>
              </a:rPr>
              <a:t>int</a:t>
            </a:r>
            <a:r>
              <a:rPr lang="en-US" altLang="en-US" sz="1800" dirty="0">
                <a:latin typeface="Courier"/>
              </a:rPr>
              <a:t>(</a:t>
            </a:r>
            <a:r>
              <a:rPr lang="en-US" altLang="en-US" sz="1800" dirty="0" err="1">
                <a:latin typeface="Courier"/>
              </a:rPr>
              <a:t>user_input</a:t>
            </a:r>
            <a:r>
              <a:rPr lang="en-US" altLang="en-US" sz="1800" dirty="0">
                <a:latin typeface="Courier"/>
              </a:rPr>
              <a:t>)</a:t>
            </a:r>
          </a:p>
          <a:p>
            <a:pPr>
              <a:spcBef>
                <a:spcPct val="0"/>
              </a:spcBef>
              <a:buClrTx/>
              <a:defRPr/>
            </a:pPr>
            <a:endParaRPr lang="en-US" altLang="en-US" sz="1800" dirty="0">
              <a:latin typeface="Courier"/>
            </a:endParaRPr>
          </a:p>
          <a:p>
            <a:pPr>
              <a:spcBef>
                <a:spcPct val="0"/>
              </a:spcBef>
              <a:buClrTx/>
              <a:defRPr/>
            </a:pPr>
            <a:r>
              <a:rPr lang="en-US" altLang="en-US" sz="1800" dirty="0">
                <a:latin typeface="Courier"/>
              </a:rPr>
              <a:t>cost = input("Enter cost $")</a:t>
            </a:r>
          </a:p>
          <a:p>
            <a:pPr>
              <a:spcBef>
                <a:spcPct val="0"/>
              </a:spcBef>
              <a:buClrTx/>
              <a:defRPr/>
            </a:pPr>
            <a:r>
              <a:rPr lang="en-US" altLang="en-US" sz="1800" dirty="0">
                <a:latin typeface="Courier"/>
              </a:rPr>
              <a:t>cost = float(cost)</a:t>
            </a:r>
          </a:p>
          <a:p>
            <a:pPr>
              <a:spcBef>
                <a:spcPct val="0"/>
              </a:spcBef>
              <a:buClrTx/>
              <a:defRPr/>
            </a:pPr>
            <a:endParaRPr lang="en-US" altLang="en-US" sz="1800" dirty="0">
              <a:latin typeface="Courier"/>
            </a:endParaRPr>
          </a:p>
          <a:p>
            <a:pPr>
              <a:spcBef>
                <a:spcPct val="0"/>
              </a:spcBef>
              <a:buClrTx/>
              <a:defRPr/>
            </a:pPr>
            <a:r>
              <a:rPr lang="en-US" altLang="en-US" sz="1800" dirty="0">
                <a:latin typeface="Courier"/>
              </a:rPr>
              <a:t>price = 32.45</a:t>
            </a:r>
          </a:p>
          <a:p>
            <a:pPr>
              <a:spcBef>
                <a:spcPct val="0"/>
              </a:spcBef>
              <a:buClrTx/>
              <a:defRPr/>
            </a:pPr>
            <a:r>
              <a:rPr lang="en-US" altLang="en-US" sz="1800" dirty="0">
                <a:latin typeface="Courier"/>
              </a:rPr>
              <a:t>message = "Final price $" + </a:t>
            </a:r>
            <a:r>
              <a:rPr lang="en-US" altLang="en-US" sz="1800" dirty="0" err="1">
                <a:latin typeface="Courier"/>
              </a:rPr>
              <a:t>str</a:t>
            </a:r>
            <a:r>
              <a:rPr lang="en-US" altLang="en-US" sz="1800" dirty="0">
                <a:latin typeface="Courier"/>
              </a:rPr>
              <a:t>(price)</a:t>
            </a:r>
          </a:p>
          <a:p>
            <a:pPr lvl="1"/>
            <a:endParaRPr lang="en-US" dirty="0"/>
          </a:p>
          <a:p>
            <a:pPr lvl="1"/>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49880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NZ" dirty="0"/>
              <a:t>Recap</a:t>
            </a:r>
          </a:p>
        </p:txBody>
      </p:sp>
      <p:sp>
        <p:nvSpPr>
          <p:cNvPr id="3" name="Content Placeholder 2"/>
          <p:cNvSpPr>
            <a:spLocks noGrp="1"/>
          </p:cNvSpPr>
          <p:nvPr>
            <p:ph sz="quarter" idx="1"/>
          </p:nvPr>
        </p:nvSpPr>
        <p:spPr>
          <a:xfrm>
            <a:off x="152400" y="457200"/>
            <a:ext cx="8763000" cy="4691211"/>
          </a:xfrm>
        </p:spPr>
        <p:txBody>
          <a:bodyPr>
            <a:normAutofit/>
          </a:bodyPr>
          <a:lstStyle/>
          <a:p>
            <a:r>
              <a:rPr lang="en-GB" dirty="0"/>
              <a:t>From lecture 5</a:t>
            </a:r>
          </a:p>
          <a:p>
            <a:pPr marL="588963" lvl="1" indent="-182563"/>
            <a:r>
              <a:rPr lang="en-NZ" dirty="0"/>
              <a:t>use dot notation when using string methods with string instances</a:t>
            </a:r>
          </a:p>
          <a:p>
            <a:pPr marL="588963" lvl="1" indent="-182563"/>
            <a:r>
              <a:rPr lang="en-NZ" dirty="0"/>
              <a:t>use string methods: upper(), lower(), strip(), find(), rfind()</a:t>
            </a:r>
          </a:p>
          <a:p>
            <a:pPr marL="588963" lvl="1" indent="-182563"/>
            <a:r>
              <a:rPr lang="en-NZ" dirty="0"/>
              <a:t>use the inbuilt functions: min(), max(), round()</a:t>
            </a:r>
          </a:p>
        </p:txBody>
      </p:sp>
      <p:sp>
        <p:nvSpPr>
          <p:cNvPr id="6" name="Text Box 9"/>
          <p:cNvSpPr txBox="1">
            <a:spLocks noChangeArrowheads="1"/>
          </p:cNvSpPr>
          <p:nvPr/>
        </p:nvSpPr>
        <p:spPr bwMode="auto">
          <a:xfrm>
            <a:off x="228600" y="1981200"/>
            <a:ext cx="8382000" cy="454996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lIns="25400" rIns="25400">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228600" lvl="1" indent="0">
              <a:buNone/>
            </a:pPr>
            <a:r>
              <a:rPr lang="da-DK" altLang="en-US" sz="1600" b="1" dirty="0" err="1">
                <a:solidFill>
                  <a:srgbClr val="000090"/>
                </a:solidFill>
                <a:latin typeface="Courier"/>
              </a:rPr>
              <a:t>phrase</a:t>
            </a:r>
            <a:r>
              <a:rPr lang="da-DK" altLang="en-US" sz="1600" b="1" dirty="0">
                <a:solidFill>
                  <a:srgbClr val="000090"/>
                </a:solidFill>
                <a:latin typeface="Courier"/>
              </a:rPr>
              <a:t> = "</a:t>
            </a:r>
            <a:r>
              <a:rPr lang="da-DK" altLang="en-US" sz="1600" b="1" dirty="0" err="1">
                <a:solidFill>
                  <a:srgbClr val="000090"/>
                </a:solidFill>
                <a:latin typeface="Courier"/>
              </a:rPr>
              <a:t>When</a:t>
            </a:r>
            <a:r>
              <a:rPr lang="da-DK" altLang="en-US" sz="1600" b="1" dirty="0">
                <a:solidFill>
                  <a:srgbClr val="000090"/>
                </a:solidFill>
                <a:latin typeface="Courier"/>
              </a:rPr>
              <a:t> in </a:t>
            </a:r>
            <a:r>
              <a:rPr lang="da-DK" altLang="en-US" sz="1600" b="1" dirty="0" err="1">
                <a:solidFill>
                  <a:srgbClr val="000090"/>
                </a:solidFill>
                <a:latin typeface="Courier"/>
              </a:rPr>
              <a:t>doubt</a:t>
            </a:r>
            <a:r>
              <a:rPr lang="da-DK" altLang="en-US" sz="1600" b="1" dirty="0">
                <a:solidFill>
                  <a:srgbClr val="000090"/>
                </a:solidFill>
                <a:latin typeface="Courier"/>
              </a:rPr>
              <a:t>, </a:t>
            </a:r>
            <a:r>
              <a:rPr lang="da-DK" altLang="en-US" sz="1600" b="1" dirty="0" err="1">
                <a:solidFill>
                  <a:srgbClr val="000090"/>
                </a:solidFill>
                <a:latin typeface="Courier"/>
              </a:rPr>
              <a:t>mumble</a:t>
            </a:r>
            <a:r>
              <a:rPr lang="da-DK" altLang="en-US" sz="1600" b="1" dirty="0">
                <a:solidFill>
                  <a:srgbClr val="000090"/>
                </a:solidFill>
                <a:latin typeface="Courier"/>
              </a:rPr>
              <a:t>."</a:t>
            </a:r>
          </a:p>
          <a:p>
            <a:pPr marL="228600" lvl="1" indent="0">
              <a:buNone/>
            </a:pPr>
            <a:r>
              <a:rPr lang="da-DK" altLang="en-US" sz="1600" b="1" dirty="0">
                <a:solidFill>
                  <a:srgbClr val="000090"/>
                </a:solidFill>
                <a:latin typeface="Courier"/>
              </a:rPr>
              <a:t>pos1 = </a:t>
            </a:r>
            <a:r>
              <a:rPr lang="da-DK" altLang="en-US" sz="1600" b="1" dirty="0" err="1">
                <a:solidFill>
                  <a:srgbClr val="000090"/>
                </a:solidFill>
                <a:latin typeface="Courier"/>
              </a:rPr>
              <a:t>phrase.</a:t>
            </a:r>
            <a:r>
              <a:rPr lang="da-DK" altLang="en-US" sz="1600" b="1" dirty="0" err="1">
                <a:solidFill>
                  <a:srgbClr val="0000FF"/>
                </a:solidFill>
                <a:latin typeface="Courier"/>
              </a:rPr>
              <a:t>find</a:t>
            </a:r>
            <a:r>
              <a:rPr lang="da-DK" altLang="en-US" sz="1600" b="1" dirty="0">
                <a:solidFill>
                  <a:srgbClr val="0000FF"/>
                </a:solidFill>
                <a:latin typeface="Courier"/>
              </a:rPr>
              <a:t>(</a:t>
            </a:r>
            <a:r>
              <a:rPr lang="da-DK" altLang="en-US" sz="1600" b="1" dirty="0">
                <a:solidFill>
                  <a:srgbClr val="000090"/>
                </a:solidFill>
                <a:latin typeface="Courier"/>
              </a:rPr>
              <a:t>"in"</a:t>
            </a:r>
            <a:r>
              <a:rPr lang="da-DK" altLang="en-US" sz="1600" b="1" dirty="0">
                <a:solidFill>
                  <a:srgbClr val="0000FF"/>
                </a:solidFill>
                <a:latin typeface="Courier"/>
              </a:rPr>
              <a:t>)</a:t>
            </a:r>
          </a:p>
          <a:p>
            <a:pPr marL="228600" lvl="1" indent="0">
              <a:buNone/>
            </a:pPr>
            <a:r>
              <a:rPr lang="da-DK" altLang="en-US" sz="1600" b="1" dirty="0">
                <a:solidFill>
                  <a:srgbClr val="000090"/>
                </a:solidFill>
                <a:latin typeface="Courier"/>
              </a:rPr>
              <a:t>pos2 = </a:t>
            </a:r>
            <a:r>
              <a:rPr lang="da-DK" altLang="en-US" sz="1600" b="1" dirty="0" err="1">
                <a:solidFill>
                  <a:srgbClr val="000090"/>
                </a:solidFill>
                <a:latin typeface="Courier"/>
              </a:rPr>
              <a:t>phrase.</a:t>
            </a:r>
            <a:r>
              <a:rPr lang="da-DK" altLang="en-US" sz="1600" b="1" dirty="0" err="1">
                <a:solidFill>
                  <a:srgbClr val="0000FF"/>
                </a:solidFill>
                <a:latin typeface="Courier"/>
              </a:rPr>
              <a:t>rfind</a:t>
            </a:r>
            <a:r>
              <a:rPr lang="da-DK" altLang="en-US" sz="1600" b="1" dirty="0">
                <a:solidFill>
                  <a:srgbClr val="0000FF"/>
                </a:solidFill>
                <a:latin typeface="Courier"/>
              </a:rPr>
              <a:t>(</a:t>
            </a:r>
            <a:r>
              <a:rPr lang="da-DK" altLang="en-US" sz="1600" b="1" dirty="0">
                <a:solidFill>
                  <a:srgbClr val="000090"/>
                </a:solidFill>
                <a:latin typeface="Courier"/>
              </a:rPr>
              <a:t>"</a:t>
            </a:r>
            <a:r>
              <a:rPr lang="da-DK" altLang="en-US" sz="1600" b="1" dirty="0" err="1">
                <a:solidFill>
                  <a:srgbClr val="000090"/>
                </a:solidFill>
                <a:latin typeface="Courier"/>
              </a:rPr>
              <a:t>mumb</a:t>
            </a:r>
            <a:r>
              <a:rPr lang="da-DK" altLang="en-US" sz="1600" b="1" dirty="0">
                <a:solidFill>
                  <a:srgbClr val="000090"/>
                </a:solidFill>
                <a:latin typeface="Courier"/>
              </a:rPr>
              <a:t>"</a:t>
            </a:r>
            <a:r>
              <a:rPr lang="da-DK" altLang="en-US" sz="1600" b="1" dirty="0">
                <a:solidFill>
                  <a:srgbClr val="0000FF"/>
                </a:solidFill>
                <a:latin typeface="Courier"/>
              </a:rPr>
              <a:t>)</a:t>
            </a:r>
          </a:p>
          <a:p>
            <a:pPr marL="228600" lvl="1" indent="0">
              <a:buNone/>
            </a:pPr>
            <a:r>
              <a:rPr lang="da-DK" altLang="en-US" sz="1600" b="1" dirty="0">
                <a:solidFill>
                  <a:srgbClr val="000090"/>
                </a:solidFill>
                <a:latin typeface="Courier"/>
              </a:rPr>
              <a:t>pos3 = </a:t>
            </a:r>
            <a:r>
              <a:rPr lang="da-DK" altLang="en-US" sz="1600" b="1" dirty="0" err="1">
                <a:solidFill>
                  <a:srgbClr val="000090"/>
                </a:solidFill>
                <a:latin typeface="Courier"/>
              </a:rPr>
              <a:t>phrase.</a:t>
            </a:r>
            <a:r>
              <a:rPr lang="da-DK" altLang="en-US" sz="1600" b="1" dirty="0" err="1">
                <a:solidFill>
                  <a:srgbClr val="0000FF"/>
                </a:solidFill>
                <a:latin typeface="Courier"/>
              </a:rPr>
              <a:t>rfind</a:t>
            </a:r>
            <a:r>
              <a:rPr lang="da-DK" altLang="en-US" sz="1600" b="1" dirty="0">
                <a:solidFill>
                  <a:srgbClr val="0000FF"/>
                </a:solidFill>
                <a:latin typeface="Courier"/>
              </a:rPr>
              <a:t>(</a:t>
            </a:r>
            <a:r>
              <a:rPr lang="da-DK" altLang="en-US" sz="1600" b="1" dirty="0">
                <a:solidFill>
                  <a:srgbClr val="000090"/>
                </a:solidFill>
                <a:latin typeface="Courier"/>
              </a:rPr>
              <a:t>"ni"</a:t>
            </a:r>
            <a:r>
              <a:rPr lang="da-DK" altLang="en-US" sz="1600" b="1" dirty="0">
                <a:solidFill>
                  <a:srgbClr val="0000FF"/>
                </a:solidFill>
                <a:latin typeface="Courier"/>
              </a:rPr>
              <a:t>)</a:t>
            </a:r>
          </a:p>
          <a:p>
            <a:pPr marL="228600" lvl="1" indent="0">
              <a:buNone/>
            </a:pPr>
            <a:r>
              <a:rPr lang="da-DK" altLang="en-US" sz="1600" b="1" dirty="0">
                <a:solidFill>
                  <a:srgbClr val="000090"/>
                </a:solidFill>
                <a:latin typeface="Courier"/>
              </a:rPr>
              <a:t>total = pos1 + pos2 + pos3</a:t>
            </a:r>
          </a:p>
          <a:p>
            <a:pPr marL="228600" lvl="1" indent="0">
              <a:buNone/>
            </a:pPr>
            <a:r>
              <a:rPr lang="da-DK" altLang="en-US" sz="1600" b="1" dirty="0">
                <a:solidFill>
                  <a:srgbClr val="000090"/>
                </a:solidFill>
                <a:latin typeface="Courier"/>
              </a:rPr>
              <a:t>print("1. Total:", total)</a:t>
            </a:r>
          </a:p>
          <a:p>
            <a:pPr marL="228600" lvl="1" indent="0">
              <a:buNone/>
            </a:pPr>
            <a:endParaRPr lang="da-DK" altLang="en-US" sz="400" b="1" dirty="0">
              <a:solidFill>
                <a:srgbClr val="000090"/>
              </a:solidFill>
              <a:latin typeface="Courier"/>
            </a:endParaRPr>
          </a:p>
          <a:p>
            <a:pPr marL="228600" lvl="1" indent="0">
              <a:buNone/>
            </a:pPr>
            <a:r>
              <a:rPr lang="da-DK" altLang="en-US" sz="1600" b="1" dirty="0" err="1">
                <a:solidFill>
                  <a:srgbClr val="000090"/>
                </a:solidFill>
                <a:latin typeface="Courier"/>
              </a:rPr>
              <a:t>phrase</a:t>
            </a:r>
            <a:r>
              <a:rPr lang="da-DK" altLang="en-US" sz="1600" b="1" dirty="0">
                <a:solidFill>
                  <a:srgbClr val="000090"/>
                </a:solidFill>
                <a:latin typeface="Courier"/>
              </a:rPr>
              <a:t> = </a:t>
            </a:r>
            <a:r>
              <a:rPr lang="da-DK" altLang="en-US" sz="1600" b="1" dirty="0" err="1">
                <a:solidFill>
                  <a:srgbClr val="000090"/>
                </a:solidFill>
                <a:latin typeface="Courier"/>
              </a:rPr>
              <a:t>phrase.</a:t>
            </a:r>
            <a:r>
              <a:rPr lang="da-DK" altLang="en-US" sz="1600" b="1" dirty="0" err="1">
                <a:solidFill>
                  <a:srgbClr val="0000FF"/>
                </a:solidFill>
                <a:latin typeface="Courier"/>
              </a:rPr>
              <a:t>lower</a:t>
            </a:r>
            <a:r>
              <a:rPr lang="da-DK" altLang="en-US" sz="1600" b="1" dirty="0">
                <a:solidFill>
                  <a:srgbClr val="0000FF"/>
                </a:solidFill>
                <a:latin typeface="Courier"/>
              </a:rPr>
              <a:t>()</a:t>
            </a:r>
          </a:p>
          <a:p>
            <a:pPr marL="228600" lvl="1" indent="0">
              <a:buNone/>
            </a:pPr>
            <a:r>
              <a:rPr lang="da-DK" altLang="en-US" sz="1600" b="1" dirty="0">
                <a:solidFill>
                  <a:srgbClr val="000090"/>
                </a:solidFill>
                <a:latin typeface="Courier"/>
              </a:rPr>
              <a:t>print("2.", </a:t>
            </a:r>
            <a:r>
              <a:rPr lang="da-DK" altLang="en-US" sz="1600" b="1" dirty="0" err="1">
                <a:solidFill>
                  <a:srgbClr val="000090"/>
                </a:solidFill>
                <a:latin typeface="Courier"/>
              </a:rPr>
              <a:t>phrase</a:t>
            </a:r>
            <a:r>
              <a:rPr lang="da-DK" altLang="en-US" sz="1600" b="1" dirty="0">
                <a:solidFill>
                  <a:srgbClr val="000090"/>
                </a:solidFill>
                <a:latin typeface="Courier"/>
              </a:rPr>
              <a:t>[:3])</a:t>
            </a:r>
          </a:p>
          <a:p>
            <a:pPr marL="228600" lvl="1" indent="0">
              <a:buNone/>
            </a:pPr>
            <a:endParaRPr lang="da-DK" altLang="en-US" sz="400" b="1" dirty="0">
              <a:solidFill>
                <a:srgbClr val="000090"/>
              </a:solidFill>
              <a:latin typeface="Courier"/>
            </a:endParaRPr>
          </a:p>
          <a:p>
            <a:pPr marL="228600" lvl="1" indent="0">
              <a:buNone/>
            </a:pPr>
            <a:r>
              <a:rPr lang="da-DK" altLang="en-US" sz="1600" b="1" dirty="0">
                <a:solidFill>
                  <a:srgbClr val="000090"/>
                </a:solidFill>
                <a:latin typeface="Courier"/>
              </a:rPr>
              <a:t>smallest = </a:t>
            </a:r>
            <a:r>
              <a:rPr lang="da-DK" altLang="en-US" sz="1600" b="1" dirty="0">
                <a:solidFill>
                  <a:srgbClr val="0000FF"/>
                </a:solidFill>
                <a:latin typeface="Courier"/>
              </a:rPr>
              <a:t>min(</a:t>
            </a:r>
            <a:r>
              <a:rPr lang="da-DK" altLang="en-US" sz="1600" b="1" dirty="0">
                <a:solidFill>
                  <a:srgbClr val="000090"/>
                </a:solidFill>
                <a:latin typeface="Courier"/>
              </a:rPr>
              <a:t>32.7, 56.4, 3, -1.1, 56.99, -1.2</a:t>
            </a:r>
            <a:r>
              <a:rPr lang="da-DK" altLang="en-US" sz="1600" b="1" dirty="0">
                <a:solidFill>
                  <a:srgbClr val="0000FF"/>
                </a:solidFill>
                <a:latin typeface="Courier"/>
              </a:rPr>
              <a:t>)</a:t>
            </a:r>
          </a:p>
          <a:p>
            <a:pPr marL="228600" lvl="1" indent="0">
              <a:buNone/>
            </a:pPr>
            <a:r>
              <a:rPr lang="da-DK" altLang="en-US" sz="1600" b="1" dirty="0" err="1">
                <a:solidFill>
                  <a:srgbClr val="000090"/>
                </a:solidFill>
                <a:latin typeface="Courier"/>
              </a:rPr>
              <a:t>largest</a:t>
            </a:r>
            <a:r>
              <a:rPr lang="da-DK" altLang="en-US" sz="1600" b="1" dirty="0">
                <a:solidFill>
                  <a:srgbClr val="000090"/>
                </a:solidFill>
                <a:latin typeface="Courier"/>
              </a:rPr>
              <a:t> = </a:t>
            </a:r>
            <a:r>
              <a:rPr lang="da-DK" altLang="en-US" sz="1600" b="1" dirty="0">
                <a:solidFill>
                  <a:srgbClr val="0000FF"/>
                </a:solidFill>
                <a:latin typeface="Courier"/>
              </a:rPr>
              <a:t>max(</a:t>
            </a:r>
            <a:r>
              <a:rPr lang="da-DK" altLang="en-US" sz="1600" b="1" dirty="0">
                <a:solidFill>
                  <a:srgbClr val="000090"/>
                </a:solidFill>
                <a:latin typeface="Courier"/>
              </a:rPr>
              <a:t>32.7, 56.4, 3, -1.1, 56.99, -1.2</a:t>
            </a:r>
            <a:r>
              <a:rPr lang="da-DK" altLang="en-US" sz="1600" b="1" dirty="0">
                <a:solidFill>
                  <a:srgbClr val="0000FF"/>
                </a:solidFill>
                <a:latin typeface="Courier"/>
              </a:rPr>
              <a:t>)</a:t>
            </a:r>
          </a:p>
          <a:p>
            <a:pPr marL="228600" lvl="1" indent="0">
              <a:buNone/>
            </a:pPr>
            <a:endParaRPr lang="da-DK" altLang="en-US" sz="400" b="1" dirty="0">
              <a:solidFill>
                <a:srgbClr val="000090"/>
              </a:solidFill>
              <a:latin typeface="Courier"/>
            </a:endParaRPr>
          </a:p>
          <a:p>
            <a:pPr marL="228600" lvl="1" indent="0">
              <a:buNone/>
            </a:pPr>
            <a:r>
              <a:rPr lang="da-DK" altLang="en-US" sz="1600" b="1" dirty="0">
                <a:solidFill>
                  <a:srgbClr val="000090"/>
                </a:solidFill>
                <a:latin typeface="Courier"/>
              </a:rPr>
              <a:t>num1 = 32.657123</a:t>
            </a:r>
          </a:p>
          <a:p>
            <a:pPr marL="228600" lvl="1" indent="0">
              <a:buNone/>
            </a:pPr>
            <a:r>
              <a:rPr lang="da-DK" altLang="en-US" sz="1600" b="1" dirty="0">
                <a:solidFill>
                  <a:srgbClr val="000090"/>
                </a:solidFill>
                <a:latin typeface="Courier"/>
              </a:rPr>
              <a:t>print("3.", </a:t>
            </a:r>
            <a:r>
              <a:rPr lang="da-DK" altLang="en-US" sz="1600" b="1" dirty="0" err="1">
                <a:solidFill>
                  <a:srgbClr val="0000FF"/>
                </a:solidFill>
                <a:latin typeface="Courier"/>
              </a:rPr>
              <a:t>round</a:t>
            </a:r>
            <a:r>
              <a:rPr lang="da-DK" altLang="en-US" sz="1600" b="1" dirty="0">
                <a:solidFill>
                  <a:srgbClr val="0000FF"/>
                </a:solidFill>
                <a:latin typeface="Courier"/>
              </a:rPr>
              <a:t>(</a:t>
            </a:r>
            <a:r>
              <a:rPr lang="da-DK" altLang="en-US" sz="1600" b="1" dirty="0">
                <a:solidFill>
                  <a:srgbClr val="000090"/>
                </a:solidFill>
                <a:latin typeface="Courier"/>
              </a:rPr>
              <a:t>num1)</a:t>
            </a:r>
            <a:r>
              <a:rPr lang="da-DK" altLang="en-US" sz="1600" b="1" dirty="0">
                <a:solidFill>
                  <a:srgbClr val="0000FF"/>
                </a:solidFill>
                <a:latin typeface="Courier"/>
              </a:rPr>
              <a:t>)</a:t>
            </a:r>
          </a:p>
          <a:p>
            <a:pPr marL="228600" lvl="1" indent="0">
              <a:buNone/>
            </a:pPr>
            <a:r>
              <a:rPr lang="da-DK" altLang="en-US" sz="1600" b="1" dirty="0">
                <a:solidFill>
                  <a:srgbClr val="000090"/>
                </a:solidFill>
                <a:latin typeface="Courier"/>
              </a:rPr>
              <a:t>print("4.", </a:t>
            </a:r>
            <a:r>
              <a:rPr lang="da-DK" altLang="en-US" sz="1600" b="1" dirty="0" err="1">
                <a:solidFill>
                  <a:srgbClr val="0000FF"/>
                </a:solidFill>
                <a:latin typeface="Courier"/>
              </a:rPr>
              <a:t>round</a:t>
            </a:r>
            <a:r>
              <a:rPr lang="da-DK" altLang="en-US" sz="1600" b="1" dirty="0">
                <a:solidFill>
                  <a:srgbClr val="0000FF"/>
                </a:solidFill>
                <a:latin typeface="Courier"/>
              </a:rPr>
              <a:t>(</a:t>
            </a:r>
            <a:r>
              <a:rPr lang="da-DK" altLang="en-US" sz="1600" b="1" dirty="0">
                <a:solidFill>
                  <a:srgbClr val="000090"/>
                </a:solidFill>
                <a:latin typeface="Courier"/>
              </a:rPr>
              <a:t>num1, 2)</a:t>
            </a:r>
            <a:r>
              <a:rPr lang="da-DK" altLang="en-US" sz="1600" b="1" dirty="0">
                <a:solidFill>
                  <a:srgbClr val="0000FF"/>
                </a:solidFill>
                <a:latin typeface="Courier"/>
              </a:rPr>
              <a:t>)</a:t>
            </a:r>
          </a:p>
          <a:p>
            <a:pPr marL="228600" lvl="1" indent="0">
              <a:buNone/>
            </a:pPr>
            <a:endParaRPr lang="da-DK" altLang="en-US" sz="300" b="1" dirty="0">
              <a:solidFill>
                <a:srgbClr val="000090"/>
              </a:solidFill>
              <a:latin typeface="Courier"/>
            </a:endParaRP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8" name="Slide Number Placeholder 7"/>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TextBox 6"/>
          <p:cNvSpPr txBox="1"/>
          <p:nvPr/>
        </p:nvSpPr>
        <p:spPr>
          <a:xfrm>
            <a:off x="7086600" y="3124200"/>
            <a:ext cx="2057400" cy="1200329"/>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 Total: 19</a:t>
            </a:r>
          </a:p>
          <a:p>
            <a:r>
              <a:rPr lang="en-US" b="1" dirty="0">
                <a:solidFill>
                  <a:srgbClr val="000090"/>
                </a:solidFill>
                <a:latin typeface="Courier"/>
                <a:cs typeface="Courier"/>
              </a:rPr>
              <a:t>2. </a:t>
            </a:r>
            <a:r>
              <a:rPr lang="en-US" b="1" dirty="0" err="1">
                <a:solidFill>
                  <a:srgbClr val="000090"/>
                </a:solidFill>
                <a:latin typeface="Courier"/>
                <a:cs typeface="Courier"/>
              </a:rPr>
              <a:t>whe</a:t>
            </a:r>
            <a:endParaRPr lang="en-US" b="1" dirty="0">
              <a:solidFill>
                <a:srgbClr val="000090"/>
              </a:solidFill>
              <a:latin typeface="Courier"/>
              <a:cs typeface="Courier"/>
            </a:endParaRPr>
          </a:p>
          <a:p>
            <a:r>
              <a:rPr lang="en-US" b="1" dirty="0">
                <a:solidFill>
                  <a:srgbClr val="000090"/>
                </a:solidFill>
                <a:latin typeface="Courier"/>
                <a:cs typeface="Courier"/>
              </a:rPr>
              <a:t>3. 33</a:t>
            </a:r>
          </a:p>
          <a:p>
            <a:r>
              <a:rPr lang="en-US" b="1" dirty="0">
                <a:solidFill>
                  <a:srgbClr val="000090"/>
                </a:solidFill>
                <a:latin typeface="Courier"/>
                <a:cs typeface="Courier"/>
              </a:rPr>
              <a:t>4. 32.66</a:t>
            </a:r>
            <a:endParaRPr lang="en-NZ" b="1" dirty="0">
              <a:solidFill>
                <a:srgbClr val="000090"/>
              </a:solidFill>
            </a:endParaRPr>
          </a:p>
        </p:txBody>
      </p:sp>
    </p:spTree>
    <p:extLst>
      <p:ext uri="{BB962C8B-B14F-4D97-AF65-F5344CB8AC3E}">
        <p14:creationId xmlns:p14="http://schemas.microsoft.com/office/powerpoint/2010/main" val="2405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AU" dirty="0"/>
              <a:t>Getting input from the user</a:t>
            </a:r>
            <a:endParaRPr lang="en-NZ" dirty="0"/>
          </a:p>
        </p:txBody>
      </p:sp>
      <p:sp>
        <p:nvSpPr>
          <p:cNvPr id="3" name="Content Placeholder 2"/>
          <p:cNvSpPr>
            <a:spLocks noGrp="1"/>
          </p:cNvSpPr>
          <p:nvPr>
            <p:ph sz="quarter" idx="1"/>
          </p:nvPr>
        </p:nvSpPr>
        <p:spPr>
          <a:xfrm>
            <a:off x="152400" y="609600"/>
            <a:ext cx="8991600" cy="5486400"/>
          </a:xfrm>
        </p:spPr>
        <p:txBody>
          <a:bodyPr/>
          <a:lstStyle/>
          <a:p>
            <a:r>
              <a:rPr lang="en-NZ" dirty="0"/>
              <a:t>We have already seen how the print() function is used to print to the standard output.  We would now like our programs to be able to get input from the user from the keyboard (the standard input).  </a:t>
            </a:r>
          </a:p>
          <a:p>
            <a:endParaRPr lang="en-NZ" sz="800" dirty="0"/>
          </a:p>
          <a:p>
            <a:r>
              <a:rPr lang="en-NZ" dirty="0"/>
              <a:t>The </a:t>
            </a:r>
            <a:r>
              <a:rPr lang="en-NZ" b="1" dirty="0">
                <a:solidFill>
                  <a:srgbClr val="0000FF"/>
                </a:solidFill>
              </a:rPr>
              <a:t>input() </a:t>
            </a:r>
            <a:r>
              <a:rPr lang="en-NZ" dirty="0"/>
              <a:t>function is used to get information from the user.  </a:t>
            </a:r>
          </a:p>
          <a:p>
            <a:pPr marL="179388" indent="0">
              <a:buNone/>
            </a:pPr>
            <a:r>
              <a:rPr lang="en-NZ" dirty="0"/>
              <a:t>This function displays the prompt, waits for the user to type their information and, as soon as the user presses the 'Enter' key, the input() function returns the information typed by the user (to the variable on the left of the assignment operator).</a:t>
            </a:r>
          </a:p>
          <a:p>
            <a:endParaRPr lang="en-NZ" dirty="0"/>
          </a:p>
          <a:p>
            <a:endParaRPr lang="en-NZ" dirty="0"/>
          </a:p>
        </p:txBody>
      </p:sp>
      <p:sp>
        <p:nvSpPr>
          <p:cNvPr id="14" name="Text Box 9"/>
          <p:cNvSpPr txBox="1">
            <a:spLocks noChangeArrowheads="1"/>
          </p:cNvSpPr>
          <p:nvPr/>
        </p:nvSpPr>
        <p:spPr bwMode="auto">
          <a:xfrm>
            <a:off x="345141" y="4191000"/>
            <a:ext cx="8798859" cy="12003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user_name</a:t>
            </a:r>
            <a:r>
              <a:rPr lang="en-US" altLang="en-US" sz="1800" b="1" dirty="0">
                <a:solidFill>
                  <a:srgbClr val="000090"/>
                </a:solidFill>
                <a:latin typeface="Courier"/>
              </a:rPr>
              <a:t> = </a:t>
            </a:r>
            <a:r>
              <a:rPr lang="en-US" altLang="en-US" sz="1800" b="1" dirty="0">
                <a:solidFill>
                  <a:srgbClr val="0000FF"/>
                </a:solidFill>
                <a:latin typeface="Courier"/>
              </a:rPr>
              <a:t>input(</a:t>
            </a:r>
            <a:r>
              <a:rPr lang="en-US" altLang="en-US" sz="1800" b="1" dirty="0">
                <a:solidFill>
                  <a:srgbClr val="000090"/>
                </a:solidFill>
                <a:latin typeface="Courier"/>
              </a:rPr>
              <a:t>"Enter name: "</a:t>
            </a:r>
            <a:r>
              <a:rPr lang="en-US" altLang="en-US" sz="1800" b="1" dirty="0">
                <a:solidFill>
                  <a:srgbClr val="0000FF"/>
                </a:solidFill>
                <a:latin typeface="Courier"/>
              </a:rPr>
              <a:t>)</a:t>
            </a:r>
          </a:p>
          <a:p>
            <a:pPr>
              <a:spcBef>
                <a:spcPct val="0"/>
              </a:spcBef>
              <a:buClrTx/>
              <a:buSzTx/>
              <a:buNone/>
              <a:defRPr/>
            </a:pPr>
            <a:r>
              <a:rPr lang="en-US" altLang="en-US" sz="1800" b="1" dirty="0" err="1">
                <a:solidFill>
                  <a:srgbClr val="000090"/>
                </a:solidFill>
                <a:latin typeface="Courier"/>
              </a:rPr>
              <a:t>colour</a:t>
            </a:r>
            <a:r>
              <a:rPr lang="en-US" altLang="en-US" sz="1800" b="1" dirty="0">
                <a:solidFill>
                  <a:srgbClr val="000090"/>
                </a:solidFill>
                <a:latin typeface="Courier"/>
              </a:rPr>
              <a:t> = </a:t>
            </a:r>
            <a:r>
              <a:rPr lang="en-US" altLang="en-US" sz="1800" b="1" dirty="0">
                <a:solidFill>
                  <a:srgbClr val="0000FF"/>
                </a:solidFill>
                <a:latin typeface="Courier"/>
              </a:rPr>
              <a:t>input(</a:t>
            </a:r>
            <a:r>
              <a:rPr lang="en-US" altLang="en-US" sz="1800" b="1" dirty="0">
                <a:solidFill>
                  <a:srgbClr val="000090"/>
                </a:solidFill>
                <a:latin typeface="Courier"/>
              </a:rPr>
              <a:t>"Enter </a:t>
            </a:r>
            <a:r>
              <a:rPr lang="en-US" altLang="en-US" sz="1800" b="1" dirty="0" err="1">
                <a:solidFill>
                  <a:srgbClr val="000090"/>
                </a:solidFill>
                <a:latin typeface="Courier"/>
              </a:rPr>
              <a:t>colour</a:t>
            </a:r>
            <a:r>
              <a:rPr lang="en-US" altLang="en-US" sz="1800" b="1" dirty="0">
                <a:solidFill>
                  <a:srgbClr val="000090"/>
                </a:solidFill>
                <a:latin typeface="Courier"/>
              </a:rPr>
              <a:t>: "</a:t>
            </a:r>
            <a:r>
              <a:rPr lang="en-US" altLang="en-US" sz="1800" b="1" dirty="0">
                <a:solidFill>
                  <a:srgbClr val="0000FF"/>
                </a:solidFill>
                <a:latin typeface="Courier"/>
              </a:rPr>
              <a:t>)</a:t>
            </a:r>
          </a:p>
          <a:p>
            <a:pPr>
              <a:spcBef>
                <a:spcPct val="0"/>
              </a:spcBef>
              <a:buClrTx/>
              <a:buSzTx/>
              <a:buNone/>
              <a:defRPr/>
            </a:pPr>
            <a:r>
              <a:rPr lang="en-US" altLang="en-US" sz="1800" b="1" dirty="0" err="1">
                <a:solidFill>
                  <a:srgbClr val="000090"/>
                </a:solidFill>
                <a:latin typeface="Courier"/>
              </a:rPr>
              <a:t>user_word</a:t>
            </a:r>
            <a:r>
              <a:rPr lang="en-US" altLang="en-US" sz="1800" b="1" dirty="0">
                <a:solidFill>
                  <a:srgbClr val="000090"/>
                </a:solidFill>
                <a:latin typeface="Courier"/>
              </a:rPr>
              <a:t> = </a:t>
            </a:r>
            <a:r>
              <a:rPr lang="en-US" altLang="en-US" sz="1800" b="1" dirty="0">
                <a:solidFill>
                  <a:srgbClr val="0000FF"/>
                </a:solidFill>
                <a:latin typeface="Courier"/>
              </a:rPr>
              <a:t>input(</a:t>
            </a:r>
            <a:r>
              <a:rPr lang="en-US" altLang="en-US" sz="1800" b="1" dirty="0">
                <a:solidFill>
                  <a:srgbClr val="000090"/>
                </a:solidFill>
                <a:latin typeface="Courier"/>
              </a:rPr>
              <a:t>"Enter word: "</a:t>
            </a:r>
            <a:r>
              <a:rPr lang="en-US" altLang="en-US" sz="1800" b="1" dirty="0">
                <a:solidFill>
                  <a:srgbClr val="0000FF"/>
                </a:solidFill>
                <a:latin typeface="Courier"/>
              </a:rPr>
              <a:t>)</a:t>
            </a:r>
          </a:p>
          <a:p>
            <a:pPr>
              <a:spcBef>
                <a:spcPct val="0"/>
              </a:spcBef>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user_name</a:t>
            </a:r>
            <a:r>
              <a:rPr lang="en-US" altLang="en-US" sz="1800" b="1" dirty="0">
                <a:solidFill>
                  <a:srgbClr val="000090"/>
                </a:solidFill>
                <a:latin typeface="Courier"/>
              </a:rPr>
              <a:t>, "entered", </a:t>
            </a:r>
            <a:r>
              <a:rPr lang="en-US" altLang="en-US" sz="1800" b="1" dirty="0" err="1">
                <a:solidFill>
                  <a:srgbClr val="000090"/>
                </a:solidFill>
                <a:latin typeface="Courier"/>
              </a:rPr>
              <a:t>colour</a:t>
            </a:r>
            <a:r>
              <a:rPr lang="en-US" altLang="en-US" sz="1800" b="1" dirty="0">
                <a:solidFill>
                  <a:srgbClr val="000090"/>
                </a:solidFill>
                <a:latin typeface="Courier"/>
              </a:rPr>
              <a:t>, "and the word", </a:t>
            </a:r>
            <a:r>
              <a:rPr lang="en-US" altLang="en-US" sz="1800" b="1" dirty="0" err="1">
                <a:solidFill>
                  <a:srgbClr val="000090"/>
                </a:solidFill>
                <a:latin typeface="Courier"/>
              </a:rPr>
              <a:t>user_word</a:t>
            </a:r>
            <a:r>
              <a:rPr lang="da-DK" altLang="en-US" sz="1800" b="1" dirty="0">
                <a:solidFill>
                  <a:srgbClr val="000090"/>
                </a:solidFill>
                <a:latin typeface="Courier"/>
              </a:rPr>
              <a:t>)</a:t>
            </a:r>
          </a:p>
        </p:txBody>
      </p:sp>
      <p:sp>
        <p:nvSpPr>
          <p:cNvPr id="15" name="TextBox 14"/>
          <p:cNvSpPr txBox="1"/>
          <p:nvPr/>
        </p:nvSpPr>
        <p:spPr>
          <a:xfrm>
            <a:off x="345140" y="5638800"/>
            <a:ext cx="5598459" cy="1200329"/>
          </a:xfrm>
          <a:prstGeom prst="rect">
            <a:avLst/>
          </a:prstGeom>
          <a:solidFill>
            <a:srgbClr val="E3EBF3"/>
          </a:solidFill>
          <a:ln>
            <a:solidFill>
              <a:srgbClr val="0000FF"/>
            </a:solidFill>
          </a:ln>
        </p:spPr>
        <p:txBody>
          <a:bodyPr wrap="square" rtlCol="0">
            <a:spAutoFit/>
          </a:bodyPr>
          <a:lstStyle/>
          <a:p>
            <a:r>
              <a:rPr lang="en-NZ" b="1" dirty="0">
                <a:solidFill>
                  <a:srgbClr val="000090"/>
                </a:solidFill>
              </a:rPr>
              <a:t>Enter name: </a:t>
            </a:r>
            <a:r>
              <a:rPr lang="en-NZ" b="1" dirty="0">
                <a:solidFill>
                  <a:srgbClr val="FF00FF"/>
                </a:solidFill>
              </a:rPr>
              <a:t>Adriana</a:t>
            </a:r>
          </a:p>
          <a:p>
            <a:r>
              <a:rPr lang="en-NZ" b="1" dirty="0">
                <a:solidFill>
                  <a:srgbClr val="000090"/>
                </a:solidFill>
              </a:rPr>
              <a:t>Enter colour: </a:t>
            </a:r>
            <a:r>
              <a:rPr lang="en-NZ" b="1" dirty="0">
                <a:solidFill>
                  <a:srgbClr val="FF00FF"/>
                </a:solidFill>
              </a:rPr>
              <a:t>magenta</a:t>
            </a:r>
            <a:endParaRPr lang="en-NZ" b="1" dirty="0">
              <a:solidFill>
                <a:srgbClr val="000090"/>
              </a:solidFill>
            </a:endParaRPr>
          </a:p>
          <a:p>
            <a:r>
              <a:rPr lang="en-NZ" b="1" dirty="0">
                <a:solidFill>
                  <a:srgbClr val="000090"/>
                </a:solidFill>
              </a:rPr>
              <a:t>Enter word: </a:t>
            </a:r>
            <a:r>
              <a:rPr lang="en-NZ" b="1" dirty="0">
                <a:solidFill>
                  <a:srgbClr val="FF00FF"/>
                </a:solidFill>
              </a:rPr>
              <a:t>parola</a:t>
            </a:r>
            <a:endParaRPr lang="en-NZ" b="1" dirty="0">
              <a:solidFill>
                <a:srgbClr val="000090"/>
              </a:solidFill>
            </a:endParaRPr>
          </a:p>
          <a:p>
            <a:r>
              <a:rPr lang="en-US" b="1" dirty="0">
                <a:solidFill>
                  <a:srgbClr val="000090"/>
                </a:solidFill>
              </a:rPr>
              <a:t>Adriana entered magenta and the word </a:t>
            </a:r>
            <a:r>
              <a:rPr lang="en-US" b="1" dirty="0" err="1">
                <a:solidFill>
                  <a:srgbClr val="000090"/>
                </a:solidFill>
              </a:rPr>
              <a:t>parola</a:t>
            </a:r>
            <a:endParaRPr lang="en-US" b="1" dirty="0">
              <a:solidFill>
                <a:srgbClr val="000090"/>
              </a:solidFill>
            </a:endParaRPr>
          </a:p>
        </p:txBody>
      </p:sp>
      <p:sp>
        <p:nvSpPr>
          <p:cNvPr id="13" name="TextBox 12"/>
          <p:cNvSpPr txBox="1"/>
          <p:nvPr/>
        </p:nvSpPr>
        <p:spPr>
          <a:xfrm>
            <a:off x="6109445" y="5726669"/>
            <a:ext cx="2577355" cy="646331"/>
          </a:xfrm>
          <a:prstGeom prst="rect">
            <a:avLst/>
          </a:prstGeom>
          <a:solidFill>
            <a:schemeClr val="bg1">
              <a:lumMod val="85000"/>
            </a:schemeClr>
          </a:solidFill>
          <a:ln>
            <a:solidFill>
              <a:srgbClr val="0000FF"/>
            </a:solidFill>
          </a:ln>
        </p:spPr>
        <p:txBody>
          <a:bodyPr wrap="square" rtlCol="0">
            <a:spAutoFit/>
          </a:bodyPr>
          <a:lstStyle/>
          <a:p>
            <a:pPr algn="ctr"/>
            <a:r>
              <a:rPr lang="en-US" b="1" dirty="0">
                <a:solidFill>
                  <a:srgbClr val="000090"/>
                </a:solidFill>
              </a:rPr>
              <a:t>The user input is shown in a </a:t>
            </a:r>
            <a:r>
              <a:rPr lang="en-US" b="1" dirty="0">
                <a:solidFill>
                  <a:srgbClr val="FF00FF"/>
                </a:solidFill>
              </a:rPr>
              <a:t>pink</a:t>
            </a:r>
            <a:r>
              <a:rPr lang="en-US" b="1" dirty="0">
                <a:solidFill>
                  <a:srgbClr val="000090"/>
                </a:solidFill>
              </a:rPr>
              <a:t> </a:t>
            </a:r>
            <a:r>
              <a:rPr lang="en-US" b="1" dirty="0" err="1">
                <a:solidFill>
                  <a:srgbClr val="000090"/>
                </a:solidFill>
              </a:rPr>
              <a:t>colour</a:t>
            </a:r>
            <a:endParaRPr lang="en-US" b="1" dirty="0">
              <a:solidFill>
                <a:srgbClr val="000090"/>
              </a:solidFill>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715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Getting input from the user</a:t>
            </a:r>
            <a:endParaRPr lang="en-NZ" dirty="0"/>
          </a:p>
        </p:txBody>
      </p:sp>
      <p:sp>
        <p:nvSpPr>
          <p:cNvPr id="3" name="Content Placeholder 2"/>
          <p:cNvSpPr>
            <a:spLocks noGrp="1"/>
          </p:cNvSpPr>
          <p:nvPr>
            <p:ph sz="quarter" idx="1"/>
          </p:nvPr>
        </p:nvSpPr>
        <p:spPr>
          <a:xfrm>
            <a:off x="152400" y="838200"/>
            <a:ext cx="8991600" cy="5486400"/>
          </a:xfrm>
        </p:spPr>
        <p:txBody>
          <a:bodyPr/>
          <a:lstStyle/>
          <a:p>
            <a:r>
              <a:rPr lang="en-NZ" dirty="0"/>
              <a:t>The </a:t>
            </a:r>
            <a:r>
              <a:rPr lang="en-NZ" b="1" dirty="0">
                <a:solidFill>
                  <a:srgbClr val="0000FF"/>
                </a:solidFill>
              </a:rPr>
              <a:t>input() function </a:t>
            </a:r>
            <a:r>
              <a:rPr lang="en-NZ" dirty="0"/>
              <a:t>can be used with no argument (nothing inside the round brackets) in which case no prompt is displayed.</a:t>
            </a:r>
          </a:p>
          <a:p>
            <a:endParaRPr lang="en-NZ" dirty="0"/>
          </a:p>
          <a:p>
            <a:r>
              <a:rPr lang="en-NZ" dirty="0"/>
              <a:t>The input() function always </a:t>
            </a:r>
            <a:r>
              <a:rPr lang="en-NZ" b="1" dirty="0">
                <a:solidFill>
                  <a:srgbClr val="0000FF"/>
                </a:solidFill>
              </a:rPr>
              <a:t>returns a string</a:t>
            </a:r>
            <a:r>
              <a:rPr lang="en-NZ" dirty="0"/>
              <a:t>.  The end of line character is not returned as part of the returned string.</a:t>
            </a:r>
          </a:p>
          <a:p>
            <a:endParaRPr lang="en-NZ" dirty="0"/>
          </a:p>
          <a:p>
            <a:endParaRPr lang="en-NZ" dirty="0"/>
          </a:p>
        </p:txBody>
      </p:sp>
      <p:sp>
        <p:nvSpPr>
          <p:cNvPr id="14" name="Text Box 9"/>
          <p:cNvSpPr txBox="1">
            <a:spLocks noChangeArrowheads="1"/>
          </p:cNvSpPr>
          <p:nvPr/>
        </p:nvSpPr>
        <p:spPr bwMode="auto">
          <a:xfrm>
            <a:off x="286869" y="3276600"/>
            <a:ext cx="8798859" cy="12003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err="1">
                <a:solidFill>
                  <a:srgbClr val="000090"/>
                </a:solidFill>
                <a:latin typeface="Courier"/>
              </a:rPr>
              <a:t>user_number</a:t>
            </a:r>
            <a:r>
              <a:rPr lang="en-US" altLang="en-US" sz="1800" b="1" dirty="0">
                <a:solidFill>
                  <a:srgbClr val="000090"/>
                </a:solidFill>
                <a:latin typeface="Courier"/>
              </a:rPr>
              <a:t> = </a:t>
            </a:r>
            <a:r>
              <a:rPr lang="en-US" altLang="en-US" sz="1800" b="1" dirty="0">
                <a:solidFill>
                  <a:srgbClr val="0000FF"/>
                </a:solidFill>
                <a:latin typeface="Courier"/>
              </a:rPr>
              <a:t>input(</a:t>
            </a:r>
            <a:r>
              <a:rPr lang="en-US" altLang="en-US" sz="1800" b="1" dirty="0">
                <a:solidFill>
                  <a:srgbClr val="000090"/>
                </a:solidFill>
                <a:latin typeface="Courier"/>
              </a:rPr>
              <a:t>"Enter number: "</a:t>
            </a:r>
            <a:r>
              <a:rPr lang="en-US" altLang="en-US" sz="1800" b="1" dirty="0">
                <a:solidFill>
                  <a:srgbClr val="0000FF"/>
                </a:solidFill>
                <a:latin typeface="Courier"/>
              </a:rPr>
              <a:t>)</a:t>
            </a:r>
          </a:p>
          <a:p>
            <a:pPr>
              <a:spcBef>
                <a:spcPct val="0"/>
              </a:spcBef>
              <a:buClrTx/>
              <a:buSzTx/>
              <a:buNone/>
              <a:defRPr/>
            </a:pPr>
            <a:r>
              <a:rPr lang="en-US" altLang="en-US" sz="1800" b="1" dirty="0" err="1">
                <a:solidFill>
                  <a:srgbClr val="000090"/>
                </a:solidFill>
                <a:latin typeface="Courier"/>
              </a:rPr>
              <a:t>user_input</a:t>
            </a:r>
            <a:r>
              <a:rPr lang="en-US" altLang="en-US" sz="1800" b="1" dirty="0">
                <a:solidFill>
                  <a:srgbClr val="000090"/>
                </a:solidFill>
                <a:latin typeface="Courier"/>
              </a:rPr>
              <a:t> = </a:t>
            </a:r>
            <a:r>
              <a:rPr lang="en-US" altLang="en-US" sz="1800" b="1" dirty="0">
                <a:solidFill>
                  <a:srgbClr val="0000FF"/>
                </a:solidFill>
                <a:latin typeface="Courier"/>
              </a:rPr>
              <a:t>input()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print("You entered", </a:t>
            </a:r>
            <a:r>
              <a:rPr lang="en-US" altLang="en-US" sz="1800" b="1" dirty="0" err="1">
                <a:solidFill>
                  <a:srgbClr val="000090"/>
                </a:solidFill>
                <a:latin typeface="Courier"/>
              </a:rPr>
              <a:t>user_number</a:t>
            </a:r>
            <a:r>
              <a:rPr lang="en-US" altLang="en-US" sz="1800" b="1" dirty="0">
                <a:solidFill>
                  <a:srgbClr val="000090"/>
                </a:solidFill>
                <a:latin typeface="Courier"/>
              </a:rPr>
              <a:t>, "and then", </a:t>
            </a:r>
            <a:r>
              <a:rPr lang="en-US" altLang="en-US" sz="1800" b="1" dirty="0" err="1">
                <a:solidFill>
                  <a:srgbClr val="000090"/>
                </a:solidFill>
                <a:latin typeface="Courier"/>
              </a:rPr>
              <a:t>user_input</a:t>
            </a:r>
            <a:r>
              <a:rPr lang="da-DK" altLang="en-US" sz="1800" b="1" dirty="0">
                <a:solidFill>
                  <a:srgbClr val="000090"/>
                </a:solidFill>
                <a:latin typeface="Courier"/>
              </a:rPr>
              <a:t>)</a:t>
            </a:r>
          </a:p>
        </p:txBody>
      </p:sp>
      <p:sp>
        <p:nvSpPr>
          <p:cNvPr id="15" name="TextBox 14"/>
          <p:cNvSpPr txBox="1"/>
          <p:nvPr/>
        </p:nvSpPr>
        <p:spPr>
          <a:xfrm>
            <a:off x="286869" y="4953000"/>
            <a:ext cx="3980331" cy="923330"/>
          </a:xfrm>
          <a:prstGeom prst="rect">
            <a:avLst/>
          </a:prstGeom>
          <a:solidFill>
            <a:srgbClr val="E3EBF3"/>
          </a:solidFill>
          <a:ln>
            <a:solidFill>
              <a:srgbClr val="0000FF"/>
            </a:solidFill>
          </a:ln>
        </p:spPr>
        <p:txBody>
          <a:bodyPr wrap="square" rtlCol="0">
            <a:spAutoFit/>
          </a:bodyPr>
          <a:lstStyle/>
          <a:p>
            <a:r>
              <a:rPr lang="en-NZ" b="1" dirty="0">
                <a:solidFill>
                  <a:srgbClr val="000090"/>
                </a:solidFill>
              </a:rPr>
              <a:t>Enter number: </a:t>
            </a:r>
            <a:r>
              <a:rPr lang="en-NZ" b="1" dirty="0">
                <a:solidFill>
                  <a:srgbClr val="FF00FF"/>
                </a:solidFill>
              </a:rPr>
              <a:t>98</a:t>
            </a:r>
          </a:p>
          <a:p>
            <a:r>
              <a:rPr lang="en-NZ" b="1" dirty="0">
                <a:solidFill>
                  <a:srgbClr val="FF00FF"/>
                </a:solidFill>
              </a:rPr>
              <a:t>???       </a:t>
            </a:r>
            <a:r>
              <a:rPr lang="en-NZ" b="1" dirty="0">
                <a:solidFill>
                  <a:srgbClr val="000090"/>
                </a:solidFill>
              </a:rPr>
              <a:t>#user enters stuff here</a:t>
            </a:r>
          </a:p>
          <a:p>
            <a:r>
              <a:rPr lang="en-US" b="1" dirty="0">
                <a:solidFill>
                  <a:srgbClr val="000090"/>
                </a:solidFill>
              </a:rPr>
              <a:t>You entered 98 and then ???</a:t>
            </a:r>
            <a:endParaRPr lang="en-NZ" b="1" dirty="0">
              <a:solidFill>
                <a:srgbClr val="000090"/>
              </a:solidFill>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5</a:t>
            </a:fld>
            <a:endParaRPr lang="en-US" dirty="0"/>
          </a:p>
        </p:txBody>
      </p:sp>
      <p:sp>
        <p:nvSpPr>
          <p:cNvPr id="9" name="TextBox 8"/>
          <p:cNvSpPr txBox="1"/>
          <p:nvPr/>
        </p:nvSpPr>
        <p:spPr>
          <a:xfrm>
            <a:off x="5867400" y="5105400"/>
            <a:ext cx="2577355" cy="646331"/>
          </a:xfrm>
          <a:prstGeom prst="rect">
            <a:avLst/>
          </a:prstGeom>
          <a:solidFill>
            <a:schemeClr val="bg1">
              <a:lumMod val="85000"/>
            </a:schemeClr>
          </a:solidFill>
          <a:ln>
            <a:solidFill>
              <a:srgbClr val="0000FF"/>
            </a:solidFill>
          </a:ln>
        </p:spPr>
        <p:txBody>
          <a:bodyPr wrap="square" rtlCol="0">
            <a:spAutoFit/>
          </a:bodyPr>
          <a:lstStyle/>
          <a:p>
            <a:pPr algn="ctr"/>
            <a:r>
              <a:rPr lang="en-US" b="1" dirty="0">
                <a:solidFill>
                  <a:srgbClr val="000090"/>
                </a:solidFill>
              </a:rPr>
              <a:t>The user input is shown in a pink </a:t>
            </a:r>
            <a:r>
              <a:rPr lang="en-US" b="1" dirty="0" err="1">
                <a:solidFill>
                  <a:srgbClr val="000090"/>
                </a:solidFill>
              </a:rPr>
              <a:t>colour</a:t>
            </a:r>
            <a:endParaRPr lang="en-US" b="1" dirty="0">
              <a:solidFill>
                <a:srgbClr val="000090"/>
              </a:solidFill>
            </a:endParaRPr>
          </a:p>
        </p:txBody>
      </p:sp>
    </p:spTree>
    <p:extLst>
      <p:ext uri="{BB962C8B-B14F-4D97-AF65-F5344CB8AC3E}">
        <p14:creationId xmlns:p14="http://schemas.microsoft.com/office/powerpoint/2010/main" val="192083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52400" y="838200"/>
            <a:ext cx="8991600" cy="5486400"/>
          </a:xfrm>
        </p:spPr>
        <p:txBody>
          <a:bodyPr/>
          <a:lstStyle/>
          <a:p>
            <a:r>
              <a:rPr lang="en-NZ" dirty="0"/>
              <a:t>Complete the output if the user enters the number 54 when prompted:</a:t>
            </a:r>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6</a:t>
            </a:fld>
            <a:endParaRPr lang="en-US" dirty="0"/>
          </a:p>
        </p:txBody>
      </p:sp>
      <p:sp>
        <p:nvSpPr>
          <p:cNvPr id="9" name="Text Box 9"/>
          <p:cNvSpPr txBox="1">
            <a:spLocks noChangeArrowheads="1"/>
          </p:cNvSpPr>
          <p:nvPr/>
        </p:nvSpPr>
        <p:spPr bwMode="auto">
          <a:xfrm>
            <a:off x="685800" y="1752600"/>
            <a:ext cx="8108576" cy="116955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endParaRPr lang="en-US" altLang="en-US" sz="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user_number</a:t>
            </a:r>
            <a:r>
              <a:rPr lang="en-US" altLang="en-US" sz="1800" b="1" dirty="0">
                <a:solidFill>
                  <a:srgbClr val="000090"/>
                </a:solidFill>
                <a:latin typeface="Courier"/>
              </a:rPr>
              <a:t> = </a:t>
            </a:r>
            <a:r>
              <a:rPr lang="en-US" altLang="en-US" sz="1800" b="1" dirty="0">
                <a:solidFill>
                  <a:srgbClr val="FF00FF"/>
                </a:solidFill>
                <a:latin typeface="Courier"/>
              </a:rPr>
              <a:t>input(</a:t>
            </a:r>
            <a:r>
              <a:rPr lang="en-US" altLang="en-US" sz="1800" b="1" dirty="0">
                <a:solidFill>
                  <a:srgbClr val="000090"/>
                </a:solidFill>
                <a:latin typeface="Courier"/>
              </a:rPr>
              <a:t>"Enter number: "</a:t>
            </a:r>
            <a:r>
              <a:rPr lang="en-US" altLang="en-US" sz="1800" b="1" dirty="0">
                <a:solidFill>
                  <a:srgbClr val="FF00FF"/>
                </a:solidFill>
                <a:latin typeface="Courier"/>
              </a:rPr>
              <a: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user_number</a:t>
            </a:r>
            <a:r>
              <a:rPr lang="en-US" altLang="en-US" sz="1800" b="1" dirty="0">
                <a:solidFill>
                  <a:srgbClr val="000090"/>
                </a:solidFill>
                <a:latin typeface="Courier"/>
              </a:rPr>
              <a:t> * 2, </a:t>
            </a:r>
            <a:r>
              <a:rPr lang="en-US" altLang="en-US" sz="1800" b="1" dirty="0" err="1">
                <a:solidFill>
                  <a:srgbClr val="000090"/>
                </a:solidFill>
                <a:latin typeface="Courier"/>
              </a:rPr>
              <a:t>user_number</a:t>
            </a:r>
            <a:r>
              <a:rPr lang="en-US" altLang="en-US" sz="1800" b="1" dirty="0">
                <a:solidFill>
                  <a:srgbClr val="000090"/>
                </a:solidFill>
                <a:latin typeface="Courier"/>
              </a:rPr>
              <a:t> * 3, </a:t>
            </a:r>
            <a:r>
              <a:rPr lang="en-US" altLang="en-US" sz="1800" b="1" dirty="0" err="1">
                <a:solidFill>
                  <a:srgbClr val="000090"/>
                </a:solidFill>
                <a:latin typeface="Courier"/>
              </a:rPr>
              <a:t>user_number</a:t>
            </a:r>
            <a:r>
              <a:rPr lang="en-US" altLang="en-US" sz="1800" b="1" dirty="0">
                <a:solidFill>
                  <a:srgbClr val="000090"/>
                </a:solidFill>
                <a:latin typeface="Courier"/>
              </a:rPr>
              <a:t> * 4)</a:t>
            </a:r>
          </a:p>
          <a:p>
            <a:pPr>
              <a:spcBef>
                <a:spcPct val="0"/>
              </a:spcBef>
              <a:buClrTx/>
              <a:buSzTx/>
              <a:buNone/>
              <a:defRPr/>
            </a:pPr>
            <a:endParaRPr lang="da-DK" altLang="en-US" sz="800" b="1" dirty="0">
              <a:solidFill>
                <a:srgbClr val="000090"/>
              </a:solidFill>
              <a:latin typeface="Courier"/>
            </a:endParaRPr>
          </a:p>
        </p:txBody>
      </p:sp>
      <p:sp>
        <p:nvSpPr>
          <p:cNvPr id="10" name="TextBox 9"/>
          <p:cNvSpPr txBox="1"/>
          <p:nvPr/>
        </p:nvSpPr>
        <p:spPr>
          <a:xfrm>
            <a:off x="685800" y="3048000"/>
            <a:ext cx="6477000" cy="1200329"/>
          </a:xfrm>
          <a:prstGeom prst="rect">
            <a:avLst/>
          </a:prstGeom>
          <a:solidFill>
            <a:srgbClr val="E3EBF3"/>
          </a:solidFill>
          <a:ln>
            <a:solidFill>
              <a:srgbClr val="0000FF"/>
            </a:solidFill>
          </a:ln>
        </p:spPr>
        <p:txBody>
          <a:bodyPr wrap="square" rtlCol="0">
            <a:spAutoFit/>
          </a:bodyPr>
          <a:lstStyle/>
          <a:p>
            <a:r>
              <a:rPr lang="en-NZ" b="1" dirty="0">
                <a:solidFill>
                  <a:srgbClr val="000090"/>
                </a:solidFill>
              </a:rPr>
              <a:t>Enter number: </a:t>
            </a:r>
            <a:r>
              <a:rPr lang="en-NZ" b="1" dirty="0">
                <a:solidFill>
                  <a:srgbClr val="FF00FF"/>
                </a:solidFill>
              </a:rPr>
              <a:t>54</a:t>
            </a:r>
          </a:p>
          <a:p>
            <a:endParaRPr lang="en-NZ" b="1" dirty="0">
              <a:solidFill>
                <a:srgbClr val="000090"/>
              </a:solidFill>
            </a:endParaRPr>
          </a:p>
          <a:p>
            <a:endParaRPr lang="en-NZ" b="1" dirty="0">
              <a:solidFill>
                <a:srgbClr val="000090"/>
              </a:solidFill>
            </a:endParaRPr>
          </a:p>
          <a:p>
            <a:endParaRPr lang="en-NZ" b="1" dirty="0">
              <a:solidFill>
                <a:srgbClr val="000090"/>
              </a:solidFill>
            </a:endParaRPr>
          </a:p>
        </p:txBody>
      </p:sp>
    </p:spTree>
    <p:extLst>
      <p:ext uri="{BB962C8B-B14F-4D97-AF65-F5344CB8AC3E}">
        <p14:creationId xmlns:p14="http://schemas.microsoft.com/office/powerpoint/2010/main" val="424274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numbers</a:t>
            </a:r>
            <a:endParaRPr lang="en-NZ" dirty="0"/>
          </a:p>
        </p:txBody>
      </p:sp>
      <p:sp>
        <p:nvSpPr>
          <p:cNvPr id="3" name="Content Placeholder 2"/>
          <p:cNvSpPr>
            <a:spLocks noGrp="1"/>
          </p:cNvSpPr>
          <p:nvPr>
            <p:ph sz="quarter" idx="1"/>
          </p:nvPr>
        </p:nvSpPr>
        <p:spPr>
          <a:xfrm>
            <a:off x="152400" y="762000"/>
            <a:ext cx="8991600" cy="5486400"/>
          </a:xfrm>
        </p:spPr>
        <p:txBody>
          <a:bodyPr/>
          <a:lstStyle/>
          <a:p>
            <a:r>
              <a:rPr lang="en-NZ" dirty="0"/>
              <a:t>Quite often, in our programs, we need to generate random numbers, e.g., for games and simulations.</a:t>
            </a:r>
          </a:p>
          <a:p>
            <a:endParaRPr lang="en-NZ" dirty="0"/>
          </a:p>
          <a:p>
            <a:r>
              <a:rPr lang="en-NZ" dirty="0"/>
              <a:t>The random module contains a function, </a:t>
            </a:r>
            <a:r>
              <a:rPr lang="en-NZ" b="1" dirty="0">
                <a:solidFill>
                  <a:srgbClr val="0000FF"/>
                </a:solidFill>
              </a:rPr>
              <a:t>randrange()</a:t>
            </a:r>
            <a:r>
              <a:rPr lang="en-NZ" dirty="0"/>
              <a:t>, which can be used to generate a random number.  In order to use this function we need to import the random module into our program (just as we did when we wanted to use the functions defined in the math module – math.sin(), math.cos(), …).  </a:t>
            </a:r>
          </a:p>
          <a:p>
            <a:pPr marL="179388" indent="0">
              <a:buNone/>
            </a:pPr>
            <a:r>
              <a:rPr lang="en-NZ" dirty="0"/>
              <a:t>Whenever we need to get a random number in a program, the first line of the program will be the following import statement:</a:t>
            </a:r>
          </a:p>
          <a:p>
            <a:pPr marL="0" indent="0">
              <a:buNone/>
            </a:pPr>
            <a:endParaRPr lang="en-NZ" dirty="0"/>
          </a:p>
          <a:p>
            <a:endParaRPr lang="en-NZ" dirty="0"/>
          </a:p>
          <a:p>
            <a:endParaRPr lang="en-NZ" dirty="0"/>
          </a:p>
          <a:p>
            <a:endParaRPr lang="en-NZ" dirty="0"/>
          </a:p>
          <a:p>
            <a:endParaRPr lang="en-NZ" dirty="0"/>
          </a:p>
        </p:txBody>
      </p:sp>
      <p:sp>
        <p:nvSpPr>
          <p:cNvPr id="14" name="Text Box 9"/>
          <p:cNvSpPr txBox="1">
            <a:spLocks noChangeArrowheads="1"/>
          </p:cNvSpPr>
          <p:nvPr/>
        </p:nvSpPr>
        <p:spPr bwMode="auto">
          <a:xfrm>
            <a:off x="381000" y="5257800"/>
            <a:ext cx="8108576" cy="3693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a:solidFill>
                  <a:srgbClr val="000090"/>
                </a:solidFill>
                <a:latin typeface="Courier"/>
              </a:rPr>
              <a:t>import random</a:t>
            </a:r>
            <a:endParaRPr lang="da-DK" altLang="en-US" sz="1800" b="1" dirty="0">
              <a:solidFill>
                <a:srgbClr val="000090"/>
              </a:solidFill>
              <a:latin typeface="Courier"/>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31814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numbers</a:t>
            </a:r>
            <a:endParaRPr lang="en-NZ" dirty="0"/>
          </a:p>
        </p:txBody>
      </p:sp>
      <p:sp>
        <p:nvSpPr>
          <p:cNvPr id="3" name="Content Placeholder 2"/>
          <p:cNvSpPr>
            <a:spLocks noGrp="1"/>
          </p:cNvSpPr>
          <p:nvPr>
            <p:ph sz="quarter" idx="1"/>
          </p:nvPr>
        </p:nvSpPr>
        <p:spPr>
          <a:xfrm>
            <a:off x="152400" y="685800"/>
            <a:ext cx="8991600" cy="5486400"/>
          </a:xfrm>
        </p:spPr>
        <p:txBody>
          <a:bodyPr/>
          <a:lstStyle/>
          <a:p>
            <a:r>
              <a:rPr lang="en-NZ" dirty="0"/>
              <a:t>The, </a:t>
            </a:r>
            <a:r>
              <a:rPr lang="en-NZ" b="1" dirty="0">
                <a:solidFill>
                  <a:srgbClr val="0000FF"/>
                </a:solidFill>
              </a:rPr>
              <a:t>randrange() </a:t>
            </a:r>
            <a:r>
              <a:rPr lang="en-NZ" dirty="0"/>
              <a:t>function</a:t>
            </a:r>
            <a:r>
              <a:rPr lang="en-NZ" b="1" dirty="0">
                <a:solidFill>
                  <a:srgbClr val="0000FF"/>
                </a:solidFill>
              </a:rPr>
              <a:t> </a:t>
            </a:r>
            <a:r>
              <a:rPr lang="en-NZ" dirty="0"/>
              <a:t>requires two values defining the range of the random number to be generated:  </a:t>
            </a:r>
          </a:p>
          <a:p>
            <a:pPr marL="660400" indent="0">
              <a:buNone/>
              <a:tabLst>
                <a:tab pos="8308975" algn="l"/>
              </a:tabLst>
            </a:pPr>
            <a:r>
              <a:rPr lang="en-NZ" dirty="0"/>
              <a:t>the first number is the lowest number which can be generated and the second number is one past the biggest number to be generated, e.g., random. randrange(5, 10) has an equal chance of generating 5, 6, 7, 8 or 9.</a:t>
            </a:r>
          </a:p>
          <a:p>
            <a:endParaRPr lang="en-NZ" dirty="0"/>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8</a:t>
            </a:fld>
            <a:endParaRPr lang="en-US" dirty="0"/>
          </a:p>
        </p:txBody>
      </p:sp>
      <p:sp>
        <p:nvSpPr>
          <p:cNvPr id="8" name="Text Box 9"/>
          <p:cNvSpPr txBox="1">
            <a:spLocks noChangeArrowheads="1"/>
          </p:cNvSpPr>
          <p:nvPr/>
        </p:nvSpPr>
        <p:spPr bwMode="auto">
          <a:xfrm>
            <a:off x="365312" y="3503474"/>
            <a:ext cx="8092888" cy="181588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a:solidFill>
                  <a:srgbClr val="000090"/>
                </a:solidFill>
                <a:latin typeface="Courier"/>
              </a:rPr>
              <a:t>import random</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2000" b="1" dirty="0">
                <a:solidFill>
                  <a:srgbClr val="000090"/>
                </a:solidFill>
                <a:latin typeface="Courier"/>
              </a:rPr>
              <a:t>dice1 = </a:t>
            </a:r>
            <a:r>
              <a:rPr lang="en-US" altLang="en-US" sz="2000" b="1" dirty="0" err="1">
                <a:solidFill>
                  <a:srgbClr val="FF00FF"/>
                </a:solidFill>
                <a:latin typeface="Courier"/>
              </a:rPr>
              <a:t>random.randrange</a:t>
            </a:r>
            <a:r>
              <a:rPr lang="en-US" altLang="en-US" sz="2000" b="1" dirty="0">
                <a:solidFill>
                  <a:srgbClr val="FF00FF"/>
                </a:solidFill>
                <a:latin typeface="Courier"/>
              </a:rPr>
              <a:t>(</a:t>
            </a:r>
            <a:r>
              <a:rPr lang="en-US" altLang="en-US" sz="2000" b="1" dirty="0">
                <a:solidFill>
                  <a:srgbClr val="000090"/>
                </a:solidFill>
                <a:latin typeface="Courier"/>
              </a:rPr>
              <a:t>1, 7</a:t>
            </a:r>
            <a:r>
              <a:rPr lang="en-US" altLang="en-US" sz="2000" b="1" dirty="0">
                <a:solidFill>
                  <a:srgbClr val="FF00FF"/>
                </a:solidFill>
                <a:latin typeface="Courier"/>
              </a:rPr>
              <a:t>)</a:t>
            </a:r>
          </a:p>
          <a:p>
            <a:pPr>
              <a:spcBef>
                <a:spcPct val="0"/>
              </a:spcBef>
              <a:buClrTx/>
              <a:buSzTx/>
              <a:buNone/>
              <a:defRPr/>
            </a:pPr>
            <a:r>
              <a:rPr lang="en-US" altLang="en-US" sz="2000" b="1" dirty="0">
                <a:solidFill>
                  <a:srgbClr val="000090"/>
                </a:solidFill>
                <a:latin typeface="Courier"/>
              </a:rPr>
              <a:t>dice2 = </a:t>
            </a:r>
            <a:r>
              <a:rPr lang="en-US" altLang="en-US" sz="2000" b="1" dirty="0" err="1">
                <a:solidFill>
                  <a:srgbClr val="FF00FF"/>
                </a:solidFill>
                <a:latin typeface="Courier"/>
              </a:rPr>
              <a:t>random.randrange</a:t>
            </a:r>
            <a:r>
              <a:rPr lang="en-US" altLang="en-US" sz="2000" b="1" dirty="0">
                <a:solidFill>
                  <a:srgbClr val="FF00FF"/>
                </a:solidFill>
                <a:latin typeface="Courier"/>
              </a:rPr>
              <a:t>(</a:t>
            </a:r>
            <a:r>
              <a:rPr lang="en-US" altLang="en-US" sz="2000" b="1" dirty="0">
                <a:solidFill>
                  <a:srgbClr val="000090"/>
                </a:solidFill>
                <a:latin typeface="Courier"/>
              </a:rPr>
              <a:t>1, 7</a:t>
            </a:r>
            <a:r>
              <a:rPr lang="en-US" altLang="en-US" sz="2000" b="1" dirty="0">
                <a:solidFill>
                  <a:srgbClr val="FF00FF"/>
                </a:solidFill>
                <a:latin typeface="Courier"/>
              </a:rPr>
              <a: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print("You threw", dice1, "and a", dice2)</a:t>
            </a:r>
            <a:r>
              <a:rPr lang="en-NZ" sz="1800" b="1" dirty="0">
                <a:solidFill>
                  <a:srgbClr val="000090"/>
                </a:solidFill>
              </a:rPr>
              <a:t> </a:t>
            </a:r>
            <a:endParaRPr lang="da-DK" altLang="en-US" sz="1800" b="1" dirty="0">
              <a:solidFill>
                <a:srgbClr val="000090"/>
              </a:solidFill>
              <a:latin typeface="Courier"/>
            </a:endParaRPr>
          </a:p>
        </p:txBody>
      </p:sp>
      <p:sp>
        <p:nvSpPr>
          <p:cNvPr id="9" name="TextBox 8"/>
          <p:cNvSpPr txBox="1"/>
          <p:nvPr/>
        </p:nvSpPr>
        <p:spPr>
          <a:xfrm>
            <a:off x="365312" y="5468897"/>
            <a:ext cx="64770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You threw 4 and a 1</a:t>
            </a:r>
            <a:endParaRPr lang="en-NZ" b="1" dirty="0">
              <a:solidFill>
                <a:srgbClr val="000090"/>
              </a:solidFill>
            </a:endParaRPr>
          </a:p>
          <a:p>
            <a:endParaRPr lang="en-NZ" b="1" dirty="0">
              <a:solidFill>
                <a:srgbClr val="000090"/>
              </a:solidFill>
            </a:endParaRPr>
          </a:p>
        </p:txBody>
      </p:sp>
    </p:spTree>
    <p:extLst>
      <p:ext uri="{BB962C8B-B14F-4D97-AF65-F5344CB8AC3E}">
        <p14:creationId xmlns:p14="http://schemas.microsoft.com/office/powerpoint/2010/main" val="36178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Complete the following program so that it prompts the user for their first name.  The program removes a random letter from the first name and prints the resulting name.</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9</a:t>
            </a:fld>
            <a:endParaRPr lang="en-US" dirty="0"/>
          </a:p>
        </p:txBody>
      </p:sp>
      <p:sp>
        <p:nvSpPr>
          <p:cNvPr id="9" name="Text Box 9"/>
          <p:cNvSpPr txBox="1">
            <a:spLocks noChangeArrowheads="1"/>
          </p:cNvSpPr>
          <p:nvPr/>
        </p:nvSpPr>
        <p:spPr bwMode="auto">
          <a:xfrm>
            <a:off x="457200" y="1981200"/>
            <a:ext cx="8001000" cy="320087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import random</a:t>
            </a:r>
          </a:p>
          <a:p>
            <a:pPr>
              <a:buNone/>
            </a:pPr>
            <a:r>
              <a:rPr lang="en-AU" sz="1800" b="1" dirty="0" err="1">
                <a:solidFill>
                  <a:srgbClr val="000090"/>
                </a:solidFill>
                <a:latin typeface="Courier"/>
                <a:cs typeface="Courier"/>
              </a:rPr>
              <a:t>first_name</a:t>
            </a:r>
            <a:r>
              <a:rPr lang="en-AU" sz="1800" b="1" dirty="0">
                <a:solidFill>
                  <a:srgbClr val="000090"/>
                </a:solidFill>
                <a:latin typeface="Courier"/>
                <a:cs typeface="Courier"/>
              </a:rPr>
              <a:t> = input("Enter name: ")</a:t>
            </a: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print(name)</a:t>
            </a:r>
            <a:endParaRPr lang="en-NZ" sz="1800" b="1" dirty="0">
              <a:solidFill>
                <a:srgbClr val="000090"/>
              </a:solidFill>
              <a:latin typeface="Courier"/>
              <a:cs typeface="Courier"/>
            </a:endParaRPr>
          </a:p>
        </p:txBody>
      </p:sp>
      <p:grpSp>
        <p:nvGrpSpPr>
          <p:cNvPr id="4" name="Group 3"/>
          <p:cNvGrpSpPr/>
          <p:nvPr/>
        </p:nvGrpSpPr>
        <p:grpSpPr>
          <a:xfrm>
            <a:off x="381000" y="5791200"/>
            <a:ext cx="8657571" cy="1058918"/>
            <a:chOff x="381000" y="5791200"/>
            <a:chExt cx="8657571" cy="1058918"/>
          </a:xfrm>
        </p:grpSpPr>
        <p:sp>
          <p:nvSpPr>
            <p:cNvPr id="8" name="TextBox 7"/>
            <p:cNvSpPr txBox="1"/>
            <p:nvPr/>
          </p:nvSpPr>
          <p:spPr>
            <a:xfrm>
              <a:off x="381000" y="6096000"/>
              <a:ext cx="3171171" cy="669042"/>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name: </a:t>
              </a:r>
              <a:r>
                <a:rPr lang="en-US" b="1" dirty="0">
                  <a:solidFill>
                    <a:srgbClr val="FF00FF"/>
                  </a:solidFill>
                  <a:latin typeface="Courier"/>
                  <a:cs typeface="Courier"/>
                </a:rPr>
                <a:t>Adriana</a:t>
              </a:r>
            </a:p>
            <a:p>
              <a:r>
                <a:rPr lang="en-US" b="1" dirty="0" err="1">
                  <a:solidFill>
                    <a:srgbClr val="000090"/>
                  </a:solidFill>
                  <a:latin typeface="Courier"/>
                  <a:cs typeface="Courier"/>
                </a:rPr>
                <a:t>Adriaa</a:t>
              </a:r>
              <a:endParaRPr lang="en-US" b="1" dirty="0">
                <a:solidFill>
                  <a:srgbClr val="000090"/>
                </a:solidFill>
                <a:latin typeface="Courier"/>
                <a:cs typeface="Courier"/>
              </a:endParaRPr>
            </a:p>
          </p:txBody>
        </p:sp>
        <p:sp>
          <p:nvSpPr>
            <p:cNvPr id="10" name="TextBox 9"/>
            <p:cNvSpPr txBox="1"/>
            <p:nvPr/>
          </p:nvSpPr>
          <p:spPr>
            <a:xfrm>
              <a:off x="3429000" y="5791200"/>
              <a:ext cx="3171171" cy="669042"/>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name: </a:t>
              </a:r>
              <a:r>
                <a:rPr lang="en-US" b="1" dirty="0">
                  <a:solidFill>
                    <a:srgbClr val="FF00FF"/>
                  </a:solidFill>
                  <a:latin typeface="Courier"/>
                  <a:cs typeface="Courier"/>
                </a:rPr>
                <a:t>Eric</a:t>
              </a:r>
            </a:p>
            <a:p>
              <a:r>
                <a:rPr lang="en-US" b="1" dirty="0" err="1">
                  <a:solidFill>
                    <a:srgbClr val="000090"/>
                  </a:solidFill>
                  <a:latin typeface="Courier"/>
                  <a:cs typeface="Courier"/>
                </a:rPr>
                <a:t>ric</a:t>
              </a:r>
              <a:endParaRPr lang="en-US" b="1" dirty="0">
                <a:solidFill>
                  <a:srgbClr val="000090"/>
                </a:solidFill>
                <a:latin typeface="Courier"/>
                <a:cs typeface="Courier"/>
              </a:endParaRPr>
            </a:p>
          </p:txBody>
        </p:sp>
        <p:sp>
          <p:nvSpPr>
            <p:cNvPr id="12" name="TextBox 11"/>
            <p:cNvSpPr txBox="1"/>
            <p:nvPr/>
          </p:nvSpPr>
          <p:spPr>
            <a:xfrm>
              <a:off x="5867400" y="6181076"/>
              <a:ext cx="3171171" cy="669042"/>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Enter name: </a:t>
              </a:r>
              <a:r>
                <a:rPr lang="en-US" b="1" dirty="0">
                  <a:solidFill>
                    <a:srgbClr val="FF00FF"/>
                  </a:solidFill>
                  <a:latin typeface="Courier"/>
                  <a:cs typeface="Courier"/>
                </a:rPr>
                <a:t>Jerry</a:t>
              </a:r>
            </a:p>
            <a:p>
              <a:r>
                <a:rPr lang="en-US" b="1" dirty="0" err="1">
                  <a:solidFill>
                    <a:srgbClr val="000090"/>
                  </a:solidFill>
                  <a:latin typeface="Courier"/>
                  <a:cs typeface="Courier"/>
                </a:rPr>
                <a:t>Jery</a:t>
              </a:r>
              <a:endParaRPr lang="en-US" b="1" dirty="0">
                <a:solidFill>
                  <a:srgbClr val="000090"/>
                </a:solidFill>
                <a:latin typeface="Courier"/>
                <a:cs typeface="Courier"/>
              </a:endParaRPr>
            </a:p>
          </p:txBody>
        </p:sp>
      </p:grpSp>
    </p:spTree>
    <p:extLst>
      <p:ext uri="{BB962C8B-B14F-4D97-AF65-F5344CB8AC3E}">
        <p14:creationId xmlns:p14="http://schemas.microsoft.com/office/powerpoint/2010/main" val="3605945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12064</TotalTime>
  <Words>2599</Words>
  <Application>Microsoft Macintosh PowerPoint</Application>
  <PresentationFormat>On-screen Show (4:3)</PresentationFormat>
  <Paragraphs>431</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vt:lpstr>
      <vt:lpstr>Gill Sans MT</vt:lpstr>
      <vt:lpstr>Lucida Grande</vt:lpstr>
      <vt:lpstr>Wingdings</vt:lpstr>
      <vt:lpstr>Wingdings 3</vt:lpstr>
      <vt:lpstr>Composite</vt:lpstr>
      <vt:lpstr> </vt:lpstr>
      <vt:lpstr>Learning outcomes</vt:lpstr>
      <vt:lpstr>Recap</vt:lpstr>
      <vt:lpstr>Getting input from the user</vt:lpstr>
      <vt:lpstr>Getting input from the user</vt:lpstr>
      <vt:lpstr>Exercise</vt:lpstr>
      <vt:lpstr>Random numbers</vt:lpstr>
      <vt:lpstr>Random numbers</vt:lpstr>
      <vt:lpstr>Exercise</vt:lpstr>
      <vt:lpstr>Random numbers</vt:lpstr>
      <vt:lpstr>Exercise</vt:lpstr>
      <vt:lpstr>Ooops!</vt:lpstr>
      <vt:lpstr>Converting between types</vt:lpstr>
      <vt:lpstr>Converting between types</vt:lpstr>
      <vt:lpstr>Converting between types</vt:lpstr>
      <vt:lpstr>Truncating a Floating Point Number</vt:lpstr>
      <vt:lpstr>Line continuation</vt:lpstr>
      <vt:lpstr>Exercise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457</cp:revision>
  <cp:lastPrinted>2019-07-31T22:27:42Z</cp:lastPrinted>
  <dcterms:created xsi:type="dcterms:W3CDTF">2006-08-16T00:00:00Z</dcterms:created>
  <dcterms:modified xsi:type="dcterms:W3CDTF">2020-04-21T22:10:51Z</dcterms:modified>
</cp:coreProperties>
</file>