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2"/>
  </p:notesMasterIdLst>
  <p:handoutMasterIdLst>
    <p:handoutMasterId r:id="rId23"/>
  </p:handoutMasterIdLst>
  <p:sldIdLst>
    <p:sldId id="256" r:id="rId2"/>
    <p:sldId id="257" r:id="rId3"/>
    <p:sldId id="291" r:id="rId4"/>
    <p:sldId id="335" r:id="rId5"/>
    <p:sldId id="360" r:id="rId6"/>
    <p:sldId id="361" r:id="rId7"/>
    <p:sldId id="370" r:id="rId8"/>
    <p:sldId id="371" r:id="rId9"/>
    <p:sldId id="362" r:id="rId10"/>
    <p:sldId id="363" r:id="rId11"/>
    <p:sldId id="366" r:id="rId12"/>
    <p:sldId id="367" r:id="rId13"/>
    <p:sldId id="365" r:id="rId14"/>
    <p:sldId id="369" r:id="rId15"/>
    <p:sldId id="358" r:id="rId16"/>
    <p:sldId id="373" r:id="rId17"/>
    <p:sldId id="374" r:id="rId18"/>
    <p:sldId id="372" r:id="rId19"/>
    <p:sldId id="310" r:id="rId20"/>
    <p:sldId id="322" r:id="rId2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5B45FF"/>
    <a:srgbClr val="FF00FF"/>
    <a:srgbClr val="00FF00"/>
    <a:srgbClr val="BF6CCE"/>
    <a:srgbClr val="D7F7FF"/>
    <a:srgbClr val="E3EBF3"/>
    <a:srgbClr val="E3D9D9"/>
    <a:srgbClr val="D8F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45"/>
    <p:restoredTop sz="89747" autoAdjust="0"/>
  </p:normalViewPr>
  <p:slideViewPr>
    <p:cSldViewPr>
      <p:cViewPr varScale="1">
        <p:scale>
          <a:sx n="117" d="100"/>
          <a:sy n="117" d="100"/>
        </p:scale>
        <p:origin x="1216"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929FBC93-25B9-444D-AB33-FB5BE5326080}" type="datetimeFigureOut">
              <a:rPr lang="en-NZ" smtClean="0"/>
              <a:t>22/04/20</a:t>
            </a:fld>
            <a:endParaRPr lang="en-NZ"/>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36E744B1-BB5A-4FFF-9FC1-D9657206DF5C}" type="slidenum">
              <a:rPr lang="en-NZ" smtClean="0"/>
              <a:t>‹#›</a:t>
            </a:fld>
            <a:endParaRPr lang="en-NZ"/>
          </a:p>
        </p:txBody>
      </p:sp>
    </p:spTree>
    <p:extLst>
      <p:ext uri="{BB962C8B-B14F-4D97-AF65-F5344CB8AC3E}">
        <p14:creationId xmlns:p14="http://schemas.microsoft.com/office/powerpoint/2010/main" val="37561626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B61F4E5E-F2C2-41BC-B8A0-92A3E475D9EC}" type="datetimeFigureOut">
              <a:rPr lang="en-NZ" smtClean="0"/>
              <a:t>22/04/20</a:t>
            </a:fld>
            <a:endParaRPr lang="en-NZ"/>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56BC43D3-C661-4244-84AB-C965DC249C4D}" type="slidenum">
              <a:rPr lang="en-NZ" smtClean="0"/>
              <a:t>‹#›</a:t>
            </a:fld>
            <a:endParaRPr lang="en-NZ"/>
          </a:p>
        </p:txBody>
      </p:sp>
    </p:spTree>
    <p:extLst>
      <p:ext uri="{BB962C8B-B14F-4D97-AF65-F5344CB8AC3E}">
        <p14:creationId xmlns:p14="http://schemas.microsoft.com/office/powerpoint/2010/main" val="5336638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56BC43D3-C661-4244-84AB-C965DC249C4D}" type="slidenum">
              <a:rPr lang="en-NZ" smtClean="0"/>
              <a:t>1</a:t>
            </a:fld>
            <a:endParaRPr lang="en-NZ"/>
          </a:p>
        </p:txBody>
      </p:sp>
    </p:spTree>
    <p:extLst>
      <p:ext uri="{BB962C8B-B14F-4D97-AF65-F5344CB8AC3E}">
        <p14:creationId xmlns:p14="http://schemas.microsoft.com/office/powerpoint/2010/main" val="942641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10</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11</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12</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13</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14</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15</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16</a:t>
            </a:fld>
            <a:endParaRPr lang="en-NZ" altLang="en-US"/>
          </a:p>
        </p:txBody>
      </p:sp>
    </p:spTree>
    <p:extLst>
      <p:ext uri="{BB962C8B-B14F-4D97-AF65-F5344CB8AC3E}">
        <p14:creationId xmlns:p14="http://schemas.microsoft.com/office/powerpoint/2010/main" val="3693831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17</a:t>
            </a:fld>
            <a:endParaRPr lang="en-NZ" altLang="en-US"/>
          </a:p>
        </p:txBody>
      </p:sp>
    </p:spTree>
    <p:extLst>
      <p:ext uri="{BB962C8B-B14F-4D97-AF65-F5344CB8AC3E}">
        <p14:creationId xmlns:p14="http://schemas.microsoft.com/office/powerpoint/2010/main" val="150303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18</a:t>
            </a:fld>
            <a:endParaRPr lang="en-NZ" altLang="en-US"/>
          </a:p>
        </p:txBody>
      </p:sp>
    </p:spTree>
    <p:extLst>
      <p:ext uri="{BB962C8B-B14F-4D97-AF65-F5344CB8AC3E}">
        <p14:creationId xmlns:p14="http://schemas.microsoft.com/office/powerpoint/2010/main" val="4178950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C43D3-C661-4244-84AB-C965DC249C4D}" type="slidenum">
              <a:rPr lang="en-NZ" smtClean="0"/>
              <a:t>2</a:t>
            </a:fld>
            <a:endParaRPr lang="en-NZ"/>
          </a:p>
        </p:txBody>
      </p:sp>
    </p:spTree>
    <p:extLst>
      <p:ext uri="{BB962C8B-B14F-4D97-AF65-F5344CB8AC3E}">
        <p14:creationId xmlns:p14="http://schemas.microsoft.com/office/powerpoint/2010/main" val="2532031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3</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NZ" dirty="0"/>
              <a:t>A programming comment is a note to other programmers</a:t>
            </a:r>
          </a:p>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4</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5</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6</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7</a:t>
            </a:fld>
            <a:endParaRPr lang="en-NZ" altLang="en-US"/>
          </a:p>
        </p:txBody>
      </p:sp>
    </p:spTree>
    <p:extLst>
      <p:ext uri="{BB962C8B-B14F-4D97-AF65-F5344CB8AC3E}">
        <p14:creationId xmlns:p14="http://schemas.microsoft.com/office/powerpoint/2010/main" val="2426390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8</a:t>
            </a:fld>
            <a:endParaRPr lang="en-NZ" altLang="en-US"/>
          </a:p>
        </p:txBody>
      </p:sp>
    </p:spTree>
    <p:extLst>
      <p:ext uri="{BB962C8B-B14F-4D97-AF65-F5344CB8AC3E}">
        <p14:creationId xmlns:p14="http://schemas.microsoft.com/office/powerpoint/2010/main" val="1978910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9</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417" y="762000"/>
            <a:ext cx="8842183" cy="5822192"/>
          </a:xfrm>
          <a:prstGeom prst="rect">
            <a:avLst/>
          </a:prstGeom>
        </p:spPr>
        <p:txBody>
          <a:bodyPr/>
          <a:lstStyle>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5"/>
          <p:cNvSpPr>
            <a:spLocks noGrp="1"/>
          </p:cNvSpPr>
          <p:nvPr>
            <p:ph type="title"/>
          </p:nvPr>
        </p:nvSpPr>
        <p:spPr>
          <a:xfrm>
            <a:off x="0" y="0"/>
            <a:ext cx="9144000" cy="762000"/>
          </a:xfrm>
          <a:prstGeom prst="rect">
            <a:avLst/>
          </a:prstGeom>
        </p:spPr>
        <p:txBody>
          <a:bodyPr anchor="b" anchorCtr="0">
            <a:normAutofit/>
          </a:bodyPr>
          <a:lstStyle>
            <a:lvl1pPr algn="ctr">
              <a:defRPr sz="3600" b="1"/>
            </a:lvl1pPr>
          </a:lstStyle>
          <a:p>
            <a:r>
              <a:rPr lang="en-US" dirty="0"/>
              <a:t>Click to edit Master title style</a:t>
            </a:r>
          </a:p>
        </p:txBody>
      </p:sp>
      <p:sp>
        <p:nvSpPr>
          <p:cNvPr id="7" name="Slide Number Placeholder 7"/>
          <p:cNvSpPr>
            <a:spLocks noGrp="1"/>
          </p:cNvSpPr>
          <p:nvPr>
            <p:ph type="sldNum" sz="quarter" idx="4"/>
          </p:nvPr>
        </p:nvSpPr>
        <p:spPr>
          <a:xfrm>
            <a:off x="8534400" y="0"/>
            <a:ext cx="533400" cy="152400"/>
          </a:xfrm>
          <a:prstGeom prst="rect">
            <a:avLst/>
          </a:prstGeom>
        </p:spPr>
        <p:txBody>
          <a:bodyPr vert="horz" lIns="91440" tIns="45720" rIns="91440" bIns="45720" rtlCol="0" anchor="ctr"/>
          <a:lstStyle>
            <a:lvl1pPr algn="r">
              <a:defRPr sz="1000">
                <a:solidFill>
                  <a:srgbClr val="000090"/>
                </a:solidFill>
              </a:defRPr>
            </a:lvl1pPr>
          </a:lstStyle>
          <a:p>
            <a:fld id="{B6F15528-21DE-4FAA-801E-634DDDAF4B2B}" type="slidenum">
              <a:rPr lang="en-US" smtClean="0"/>
              <a:pPr/>
              <a:t>‹#›</a:t>
            </a:fld>
            <a:endParaRPr lang="en-US" dirty="0"/>
          </a:p>
        </p:txBody>
      </p:sp>
      <p:sp>
        <p:nvSpPr>
          <p:cNvPr id="10" name="Footer Placeholder 9"/>
          <p:cNvSpPr>
            <a:spLocks noGrp="1"/>
          </p:cNvSpPr>
          <p:nvPr>
            <p:ph type="ftr" sz="quarter" idx="3"/>
          </p:nvPr>
        </p:nvSpPr>
        <p:spPr>
          <a:xfrm>
            <a:off x="5791200" y="0"/>
            <a:ext cx="2743200" cy="152400"/>
          </a:xfrm>
          <a:prstGeom prst="rect">
            <a:avLst/>
          </a:prstGeom>
        </p:spPr>
        <p:txBody>
          <a:bodyPr vert="horz" lIns="91440" tIns="45720" rIns="91440" bIns="45720" rtlCol="0" anchor="ctr"/>
          <a:lstStyle>
            <a:lvl1pPr algn="r">
              <a:defRPr sz="800">
                <a:solidFill>
                  <a:srgbClr val="000090"/>
                </a:solidFill>
              </a:defRPr>
            </a:lvl1pPr>
          </a:lstStyle>
          <a:p>
            <a:r>
              <a:rPr lang="en-US" dirty="0" err="1"/>
              <a:t>CompSci</a:t>
            </a:r>
            <a:r>
              <a:rPr lang="en-US" dirty="0"/>
              <a:t> 101 - Principles of Programming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0" r:id="rId1"/>
    <p:sldLayoutId id="2147483709" r:id="rId2"/>
  </p:sldLayoutIdLst>
  <p:hf hdr="0" dt="0"/>
  <p:txStyles>
    <p:titleStyle>
      <a:lvl1pPr algn="r" defTabSz="914400" rtl="0" eaLnBrk="1" latinLnBrk="0" hangingPunct="1">
        <a:spcBef>
          <a:spcPct val="0"/>
        </a:spcBef>
        <a:buNone/>
        <a:defRPr sz="2800" kern="1200">
          <a:solidFill>
            <a:srgbClr val="000090"/>
          </a:solidFill>
          <a:effectLst/>
          <a:latin typeface="+mj-lt"/>
          <a:ea typeface="+mj-ea"/>
          <a:cs typeface="+mj-cs"/>
        </a:defRPr>
      </a:lvl1pPr>
    </p:titleStyle>
    <p:bodyStyle>
      <a:lvl1pPr marL="0" indent="0" algn="l" defTabSz="914400" rtl="0" eaLnBrk="1" latinLnBrk="0" hangingPunct="1">
        <a:spcBef>
          <a:spcPct val="20000"/>
        </a:spcBef>
        <a:buClr>
          <a:schemeClr val="tx1">
            <a:lumMod val="50000"/>
            <a:lumOff val="50000"/>
          </a:schemeClr>
        </a:buClr>
        <a:buFont typeface="Wingdings" pitchFamily="2" charset="2"/>
        <a:buNone/>
        <a:defRPr sz="2400" kern="1200">
          <a:solidFill>
            <a:srgbClr val="000090"/>
          </a:solidFill>
          <a:latin typeface="+mn-lt"/>
          <a:ea typeface="+mn-ea"/>
          <a:cs typeface="+mn-cs"/>
        </a:defRPr>
      </a:lvl1pPr>
      <a:lvl2pPr marL="514350" indent="-285750" algn="l" defTabSz="914400" rtl="0" eaLnBrk="1" latinLnBrk="0" hangingPunct="1">
        <a:spcBef>
          <a:spcPct val="20000"/>
        </a:spcBef>
        <a:buClr>
          <a:schemeClr val="tx1">
            <a:lumMod val="50000"/>
            <a:lumOff val="50000"/>
          </a:schemeClr>
        </a:buClr>
        <a:buFont typeface="Arial"/>
        <a:buChar char="•"/>
        <a:defRPr sz="1800" kern="1200">
          <a:solidFill>
            <a:srgbClr val="000090"/>
          </a:solidFill>
          <a:latin typeface="+mn-lt"/>
          <a:ea typeface="+mn-ea"/>
          <a:cs typeface="+mn-cs"/>
        </a:defRPr>
      </a:lvl2pPr>
      <a:lvl3pPr marL="697230" indent="-285750" algn="l" defTabSz="914400" rtl="0" eaLnBrk="1" latinLnBrk="0" hangingPunct="1">
        <a:spcBef>
          <a:spcPct val="20000"/>
        </a:spcBef>
        <a:buClr>
          <a:schemeClr val="tx1">
            <a:lumMod val="50000"/>
            <a:lumOff val="50000"/>
          </a:schemeClr>
        </a:buClr>
        <a:buFont typeface="Arial"/>
        <a:buChar char="•"/>
        <a:defRPr sz="1800" kern="1200">
          <a:solidFill>
            <a:srgbClr val="000090"/>
          </a:solidFill>
          <a:latin typeface="+mn-lt"/>
          <a:ea typeface="+mn-ea"/>
          <a:cs typeface="+mn-cs"/>
        </a:defRPr>
      </a:lvl3pPr>
      <a:lvl4pPr marL="880110" indent="-285750" algn="l" defTabSz="914400" rtl="0" eaLnBrk="1" latinLnBrk="0" hangingPunct="1">
        <a:spcBef>
          <a:spcPct val="20000"/>
        </a:spcBef>
        <a:buClr>
          <a:schemeClr val="tx1">
            <a:lumMod val="50000"/>
            <a:lumOff val="50000"/>
          </a:schemeClr>
        </a:buClr>
        <a:buFont typeface="Arial"/>
        <a:buChar char="•"/>
        <a:defRPr sz="1800" kern="1200">
          <a:solidFill>
            <a:srgbClr val="000090"/>
          </a:solidFill>
          <a:latin typeface="+mn-lt"/>
          <a:ea typeface="+mn-ea"/>
          <a:cs typeface="+mn-cs"/>
        </a:defRPr>
      </a:lvl4pPr>
      <a:lvl5pPr marL="1062990" indent="-285750" algn="l" defTabSz="914400" rtl="0" eaLnBrk="1" latinLnBrk="0" hangingPunct="1">
        <a:spcBef>
          <a:spcPct val="20000"/>
        </a:spcBef>
        <a:buClr>
          <a:schemeClr val="tx1">
            <a:lumMod val="50000"/>
            <a:lumOff val="50000"/>
          </a:schemeClr>
        </a:buClr>
        <a:buFont typeface="Arial"/>
        <a:buChar char="•"/>
        <a:defRPr sz="1800" kern="1200">
          <a:solidFill>
            <a:srgbClr val="000090"/>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438400" y="3581400"/>
            <a:ext cx="3962400" cy="2133600"/>
          </a:xfrm>
          <a:prstGeom prst="rect">
            <a:avLst/>
          </a:prstGeom>
        </p:spPr>
        <p:txBody>
          <a:bodyPr/>
          <a:lstStyle/>
          <a:p>
            <a:r>
              <a:rPr lang="en-NZ" sz="2400" dirty="0">
                <a:solidFill>
                  <a:srgbClr val="000090"/>
                </a:solidFill>
              </a:rPr>
              <a:t>Lecture 7 – Defining functions</a:t>
            </a:r>
          </a:p>
          <a:p>
            <a:endParaRPr lang="en-US" dirty="0">
              <a:solidFill>
                <a:srgbClr val="000090"/>
              </a:solidFill>
              <a:latin typeface="Lucida Grande"/>
              <a:ea typeface="Lucida Grande"/>
              <a:cs typeface="Lucida Grande"/>
            </a:endParaRPr>
          </a:p>
          <a:p>
            <a:endParaRPr lang="en-US" dirty="0">
              <a:solidFill>
                <a:srgbClr val="000090"/>
              </a:solidFill>
              <a:latin typeface="Lucida Grande"/>
              <a:ea typeface="Lucida Grande"/>
              <a:cs typeface="Lucida Grande"/>
            </a:endParaRPr>
          </a:p>
          <a:p>
            <a:endParaRPr lang="en-US" dirty="0">
              <a:solidFill>
                <a:srgbClr val="000090"/>
              </a:solidFill>
              <a:latin typeface="Lucida Grande"/>
              <a:ea typeface="Lucida Grande"/>
              <a:cs typeface="Lucida Grande"/>
            </a:endParaRPr>
          </a:p>
        </p:txBody>
      </p:sp>
      <p:sp>
        <p:nvSpPr>
          <p:cNvPr id="4" name="Title 3"/>
          <p:cNvSpPr>
            <a:spLocks noGrp="1"/>
          </p:cNvSpPr>
          <p:nvPr>
            <p:ph type="title" idx="4294967295"/>
          </p:nvPr>
        </p:nvSpPr>
        <p:spPr>
          <a:xfrm>
            <a:off x="2438400" y="990600"/>
            <a:ext cx="3962400" cy="2133600"/>
          </a:xfrm>
          <a:prstGeom prst="rect">
            <a:avLst/>
          </a:prstGeom>
        </p:spPr>
        <p:txBody>
          <a:bodyPr/>
          <a:lstStyle/>
          <a:p>
            <a:r>
              <a:rPr lang="en-US" dirty="0"/>
              <a:t> </a:t>
            </a:r>
          </a:p>
        </p:txBody>
      </p:sp>
      <p:sp>
        <p:nvSpPr>
          <p:cNvPr id="7" name="Title 3"/>
          <p:cNvSpPr txBox="1">
            <a:spLocks/>
          </p:cNvSpPr>
          <p:nvPr/>
        </p:nvSpPr>
        <p:spPr>
          <a:xfrm>
            <a:off x="2438400" y="9906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8" name="Title 3"/>
          <p:cNvSpPr txBox="1">
            <a:spLocks/>
          </p:cNvSpPr>
          <p:nvPr/>
        </p:nvSpPr>
        <p:spPr>
          <a:xfrm>
            <a:off x="2438400" y="9906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9" name="Title 4"/>
          <p:cNvSpPr txBox="1">
            <a:spLocks/>
          </p:cNvSpPr>
          <p:nvPr/>
        </p:nvSpPr>
        <p:spPr>
          <a:xfrm>
            <a:off x="2438400" y="9906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0" name="Title 4"/>
          <p:cNvSpPr txBox="1">
            <a:spLocks/>
          </p:cNvSpPr>
          <p:nvPr/>
        </p:nvSpPr>
        <p:spPr>
          <a:xfrm>
            <a:off x="2438400" y="9906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1" name="Title 4"/>
          <p:cNvSpPr txBox="1">
            <a:spLocks/>
          </p:cNvSpPr>
          <p:nvPr/>
        </p:nvSpPr>
        <p:spPr>
          <a:xfrm>
            <a:off x="2438400" y="9906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2" name="Title 2"/>
          <p:cNvSpPr txBox="1">
            <a:spLocks/>
          </p:cNvSpPr>
          <p:nvPr/>
        </p:nvSpPr>
        <p:spPr>
          <a:xfrm>
            <a:off x="2438400" y="9906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3" name="Title 3"/>
          <p:cNvSpPr txBox="1">
            <a:spLocks/>
          </p:cNvSpPr>
          <p:nvPr/>
        </p:nvSpPr>
        <p:spPr>
          <a:xfrm>
            <a:off x="2438400" y="9906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pic>
        <p:nvPicPr>
          <p:cNvPr id="14"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4837" y="1839383"/>
            <a:ext cx="432048" cy="4320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 name="Title 1"/>
          <p:cNvSpPr txBox="1">
            <a:spLocks/>
          </p:cNvSpPr>
          <p:nvPr/>
        </p:nvSpPr>
        <p:spPr>
          <a:xfrm>
            <a:off x="2209800" y="990600"/>
            <a:ext cx="4191000" cy="2133600"/>
          </a:xfrm>
          <a:prstGeom prst="rect">
            <a:avLst/>
          </a:prstGeom>
        </p:spPr>
        <p:txBody>
          <a:bodyPr vert="horz" lIns="91440" tIns="45720" rIns="91440" bIns="45720" rtlCol="0" anchor="b">
            <a:normAutofit fontScale="85000" lnSpcReduction="10000"/>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br>
              <a:rPr lang="en-NZ" dirty="0"/>
            </a:br>
            <a:r>
              <a:rPr lang="en-NZ" sz="6600" b="1" dirty="0"/>
              <a:t>COMPSCI 1  1</a:t>
            </a:r>
            <a:br>
              <a:rPr lang="en-NZ" dirty="0"/>
            </a:br>
            <a:r>
              <a:rPr lang="en-NZ" dirty="0"/>
              <a:t>Principles of Programming</a:t>
            </a:r>
          </a:p>
          <a:p>
            <a:endParaRPr lang="en-NZ" dirty="0"/>
          </a:p>
        </p:txBody>
      </p:sp>
    </p:spTree>
    <p:custDataLst>
      <p:tags r:id="rId1"/>
    </p:custDataLst>
    <p:extLst>
      <p:ext uri="{BB962C8B-B14F-4D97-AF65-F5344CB8AC3E}">
        <p14:creationId xmlns:p14="http://schemas.microsoft.com/office/powerpoint/2010/main" val="2559491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Functions - example</a:t>
            </a:r>
            <a:endParaRPr lang="en-NZ" dirty="0"/>
          </a:p>
        </p:txBody>
      </p:sp>
      <p:sp>
        <p:nvSpPr>
          <p:cNvPr id="3" name="Content Placeholder 2"/>
          <p:cNvSpPr>
            <a:spLocks noGrp="1"/>
          </p:cNvSpPr>
          <p:nvPr>
            <p:ph sz="quarter" idx="1"/>
          </p:nvPr>
        </p:nvSpPr>
        <p:spPr>
          <a:xfrm>
            <a:off x="152400" y="685800"/>
            <a:ext cx="8991600" cy="5486400"/>
          </a:xfrm>
        </p:spPr>
        <p:txBody>
          <a:bodyPr>
            <a:normAutofit/>
          </a:bodyPr>
          <a:lstStyle/>
          <a:p>
            <a:pPr marL="0" lvl="1" indent="0">
              <a:buNone/>
            </a:pPr>
            <a:r>
              <a:rPr lang="en-NZ" sz="2400" dirty="0"/>
              <a:t>The function defined below calculates the total number of minutes.  The function is passed two </a:t>
            </a:r>
            <a:r>
              <a:rPr lang="en-NZ" sz="2400" b="1" dirty="0">
                <a:solidFill>
                  <a:srgbClr val="0000FF"/>
                </a:solidFill>
              </a:rPr>
              <a:t>parameters</a:t>
            </a:r>
            <a:r>
              <a:rPr lang="en-NZ" sz="2400" dirty="0"/>
              <a:t>: the hours and the minutes.</a:t>
            </a:r>
          </a:p>
          <a:p>
            <a:pPr marL="182880" lvl="1"/>
            <a:endParaRPr lang="en-NZ" sz="2400" dirty="0"/>
          </a:p>
          <a:p>
            <a:pPr marL="182880" lvl="1"/>
            <a:endParaRPr lang="en-NZ" sz="2400" dirty="0"/>
          </a:p>
          <a:p>
            <a:pPr marL="182880" lvl="1"/>
            <a:endParaRPr lang="en-NZ" sz="3600" dirty="0"/>
          </a:p>
          <a:p>
            <a:pPr marL="0" lvl="1" indent="0">
              <a:buNone/>
            </a:pPr>
            <a:r>
              <a:rPr lang="en-NZ" sz="2400" dirty="0"/>
              <a:t>The code in a function is not executed until the function is called:</a:t>
            </a:r>
          </a:p>
          <a:p>
            <a:pPr marL="182880" lvl="1"/>
            <a:endParaRPr lang="en-NZ" sz="2400" dirty="0"/>
          </a:p>
          <a:p>
            <a:pPr marL="182880" lvl="1"/>
            <a:endParaRPr lang="en-NZ" sz="2400" dirty="0"/>
          </a:p>
          <a:p>
            <a:pPr marL="182880" lvl="1"/>
            <a:endParaRPr lang="en-NZ" sz="2400" dirty="0"/>
          </a:p>
          <a:p>
            <a:pPr marL="182880" lvl="1"/>
            <a:endParaRPr lang="en-NZ" sz="2400" dirty="0"/>
          </a:p>
          <a:p>
            <a:pPr marL="182880" lvl="1"/>
            <a:endParaRPr lang="en-NZ" sz="2400" dirty="0"/>
          </a:p>
          <a:p>
            <a:pPr marL="0" indent="0">
              <a:buNone/>
            </a:pPr>
            <a:endParaRPr lang="en-NZ" dirty="0"/>
          </a:p>
          <a:p>
            <a:endParaRPr lang="en-NZ" dirty="0"/>
          </a:p>
          <a:p>
            <a:endParaRPr lang="en-NZ" sz="800" dirty="0"/>
          </a:p>
          <a:p>
            <a:endParaRPr lang="en-NZ" dirty="0"/>
          </a:p>
          <a:p>
            <a:endParaRPr lang="en-NZ" dirty="0"/>
          </a:p>
          <a:p>
            <a:endParaRPr lang="en-NZ" dirty="0"/>
          </a:p>
          <a:p>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10</a:t>
            </a:fld>
            <a:endParaRPr lang="en-US" dirty="0"/>
          </a:p>
        </p:txBody>
      </p:sp>
      <p:sp>
        <p:nvSpPr>
          <p:cNvPr id="11" name="Text Box 9"/>
          <p:cNvSpPr txBox="1">
            <a:spLocks noChangeArrowheads="1"/>
          </p:cNvSpPr>
          <p:nvPr/>
        </p:nvSpPr>
        <p:spPr bwMode="auto">
          <a:xfrm>
            <a:off x="1981200" y="1524000"/>
            <a:ext cx="6019800" cy="1077218"/>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ClrTx/>
              <a:buSzTx/>
              <a:buNone/>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FF00FF"/>
                </a:solidFill>
                <a:latin typeface="Courier"/>
              </a:rPr>
              <a:t>get_minutes</a:t>
            </a:r>
            <a:r>
              <a:rPr lang="en-US" altLang="en-US" sz="1800" b="1" dirty="0">
                <a:solidFill>
                  <a:srgbClr val="FF00FF"/>
                </a:solidFill>
                <a:latin typeface="Courier"/>
              </a:rPr>
              <a:t>(</a:t>
            </a:r>
            <a:r>
              <a:rPr lang="en-US" altLang="en-US" sz="1800" b="1" dirty="0">
                <a:solidFill>
                  <a:srgbClr val="000090"/>
                </a:solidFill>
                <a:latin typeface="Courier"/>
              </a:rPr>
              <a:t>hours, minutes</a:t>
            </a:r>
            <a:r>
              <a:rPr lang="en-US" altLang="en-US" sz="1800" b="1" dirty="0">
                <a:solidFill>
                  <a:srgbClr val="FF00FF"/>
                </a:solidFill>
                <a:latin typeface="Courier"/>
              </a:rPr>
              <a:t>)</a:t>
            </a:r>
            <a:r>
              <a:rPr lang="en-US" altLang="en-US" sz="1800" b="1" dirty="0">
                <a:solidFill>
                  <a:srgbClr val="000090"/>
                </a:solidFill>
                <a:latin typeface="Courier"/>
              </a:rPr>
              <a:t>:</a:t>
            </a:r>
          </a:p>
          <a:p>
            <a:pPr>
              <a:buClrTx/>
              <a:buSzTx/>
              <a:buNone/>
              <a:defRPr/>
            </a:pPr>
            <a:r>
              <a:rPr lang="en-US" altLang="en-US" sz="1800" b="1" dirty="0">
                <a:solidFill>
                  <a:srgbClr val="000090"/>
                </a:solidFill>
                <a:latin typeface="Courier"/>
              </a:rPr>
              <a:t>    total = hours * 60 + minutes</a:t>
            </a:r>
          </a:p>
          <a:p>
            <a:pPr>
              <a:buClrTx/>
              <a:buSzTx/>
              <a:buNone/>
              <a:defRPr/>
            </a:pPr>
            <a:r>
              <a:rPr lang="en-US" altLang="en-US" sz="1800" b="1" dirty="0">
                <a:solidFill>
                  <a:srgbClr val="000090"/>
                </a:solidFill>
                <a:latin typeface="Courier"/>
              </a:rPr>
              <a:t>    return total</a:t>
            </a:r>
          </a:p>
        </p:txBody>
      </p:sp>
      <p:sp>
        <p:nvSpPr>
          <p:cNvPr id="13" name="Text Box 9"/>
          <p:cNvSpPr txBox="1">
            <a:spLocks noChangeArrowheads="1"/>
          </p:cNvSpPr>
          <p:nvPr/>
        </p:nvSpPr>
        <p:spPr bwMode="auto">
          <a:xfrm>
            <a:off x="609600" y="3631555"/>
            <a:ext cx="6400800" cy="2693045"/>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ClrTx/>
              <a:buSzTx/>
              <a:buNone/>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FF00FF"/>
                </a:solidFill>
                <a:latin typeface="Courier"/>
              </a:rPr>
              <a:t>get_minutes</a:t>
            </a:r>
            <a:r>
              <a:rPr lang="en-US" altLang="en-US" sz="1800" b="1" dirty="0">
                <a:solidFill>
                  <a:srgbClr val="FF00FF"/>
                </a:solidFill>
                <a:latin typeface="Courier"/>
              </a:rPr>
              <a:t>(</a:t>
            </a:r>
            <a:r>
              <a:rPr lang="en-US" altLang="en-US" sz="1800" b="1" dirty="0">
                <a:solidFill>
                  <a:srgbClr val="000090"/>
                </a:solidFill>
                <a:latin typeface="Courier"/>
              </a:rPr>
              <a:t>hours, minutes</a:t>
            </a:r>
            <a:r>
              <a:rPr lang="en-US" altLang="en-US" sz="1800" b="1" dirty="0">
                <a:solidFill>
                  <a:srgbClr val="FF00FF"/>
                </a:solidFill>
                <a:latin typeface="Courier"/>
              </a:rPr>
              <a:t>)</a:t>
            </a:r>
            <a:r>
              <a:rPr lang="en-US" altLang="en-US" sz="1800" b="1" dirty="0">
                <a:solidFill>
                  <a:srgbClr val="000090"/>
                </a:solidFill>
                <a:latin typeface="Courier"/>
              </a:rPr>
              <a:t>:</a:t>
            </a:r>
          </a:p>
          <a:p>
            <a:pPr>
              <a:buClrTx/>
              <a:buSzTx/>
              <a:buNone/>
              <a:defRPr/>
            </a:pPr>
            <a:r>
              <a:rPr lang="en-US" altLang="en-US" sz="1800" b="1" dirty="0">
                <a:solidFill>
                  <a:srgbClr val="000090"/>
                </a:solidFill>
                <a:latin typeface="Courier"/>
              </a:rPr>
              <a:t>    total = hours * 60 + minutes</a:t>
            </a:r>
          </a:p>
          <a:p>
            <a:pPr>
              <a:buClrTx/>
              <a:buSzTx/>
              <a:buNone/>
              <a:defRPr/>
            </a:pPr>
            <a:r>
              <a:rPr lang="en-US" altLang="en-US" sz="1800" b="1" dirty="0">
                <a:solidFill>
                  <a:srgbClr val="000090"/>
                </a:solidFill>
                <a:latin typeface="Courier"/>
              </a:rPr>
              <a:t>    return total</a:t>
            </a:r>
          </a:p>
          <a:p>
            <a:pPr>
              <a:buClrTx/>
              <a:buSzTx/>
              <a:buNone/>
              <a:defRPr/>
            </a:pPr>
            <a:endParaRPr lang="en-US" altLang="en-US" sz="800" b="1" dirty="0">
              <a:solidFill>
                <a:srgbClr val="000090"/>
              </a:solidFill>
              <a:latin typeface="Courier"/>
            </a:endParaRPr>
          </a:p>
          <a:p>
            <a:pPr>
              <a:buClrTx/>
              <a:buSzTx/>
              <a:buNone/>
              <a:defRPr/>
            </a:pPr>
            <a:r>
              <a:rPr lang="en-US" altLang="en-US" sz="1800" b="1" dirty="0" err="1">
                <a:solidFill>
                  <a:srgbClr val="000090"/>
                </a:solidFill>
                <a:latin typeface="Courier"/>
              </a:rPr>
              <a:t>total_minutes</a:t>
            </a:r>
            <a:r>
              <a:rPr lang="en-US" altLang="en-US" sz="1800" b="1" dirty="0">
                <a:solidFill>
                  <a:srgbClr val="000090"/>
                </a:solidFill>
                <a:latin typeface="Courier"/>
              </a:rPr>
              <a:t> = </a:t>
            </a:r>
            <a:r>
              <a:rPr lang="en-US" altLang="en-US" sz="1800" b="1" dirty="0" err="1">
                <a:solidFill>
                  <a:srgbClr val="FF00FF"/>
                </a:solidFill>
                <a:latin typeface="Courier"/>
              </a:rPr>
              <a:t>get_minutes</a:t>
            </a:r>
            <a:r>
              <a:rPr lang="en-US" altLang="en-US" sz="1800" b="1" dirty="0">
                <a:solidFill>
                  <a:srgbClr val="FF00FF"/>
                </a:solidFill>
                <a:latin typeface="Courier"/>
              </a:rPr>
              <a:t>(</a:t>
            </a:r>
            <a:r>
              <a:rPr lang="en-US" altLang="en-US" sz="1800" b="1" dirty="0">
                <a:solidFill>
                  <a:srgbClr val="000090"/>
                </a:solidFill>
                <a:latin typeface="Courier"/>
              </a:rPr>
              <a:t>3, 44</a:t>
            </a:r>
            <a:r>
              <a:rPr lang="en-US" altLang="en-US" sz="1800" b="1" dirty="0">
                <a:solidFill>
                  <a:srgbClr val="FF00FF"/>
                </a:solidFill>
                <a:latin typeface="Courier"/>
              </a:rPr>
              <a:t>)</a:t>
            </a:r>
          </a:p>
          <a:p>
            <a:pPr>
              <a:buClrTx/>
              <a:buSzTx/>
              <a:buNone/>
              <a:defRPr/>
            </a:pPr>
            <a:r>
              <a:rPr lang="en-US" altLang="en-US" sz="1800" b="1" dirty="0">
                <a:solidFill>
                  <a:srgbClr val="000090"/>
                </a:solidFill>
                <a:latin typeface="Courier"/>
              </a:rPr>
              <a:t>print(</a:t>
            </a:r>
            <a:r>
              <a:rPr lang="en-US" sz="1800" b="1" dirty="0">
                <a:solidFill>
                  <a:srgbClr val="000090"/>
                </a:solidFill>
                <a:latin typeface="Courier"/>
                <a:cs typeface="Courier"/>
              </a:rPr>
              <a:t>"1.", </a:t>
            </a:r>
            <a:r>
              <a:rPr lang="en-US" altLang="en-US" sz="1800" b="1" dirty="0" err="1">
                <a:solidFill>
                  <a:srgbClr val="000090"/>
                </a:solidFill>
                <a:latin typeface="Courier"/>
              </a:rPr>
              <a:t>total_minutes</a:t>
            </a:r>
            <a:r>
              <a:rPr lang="en-US" altLang="en-US" sz="1800" b="1" dirty="0">
                <a:solidFill>
                  <a:srgbClr val="000090"/>
                </a:solidFill>
                <a:latin typeface="Courier"/>
              </a:rPr>
              <a:t>, " minutes")</a:t>
            </a:r>
          </a:p>
          <a:p>
            <a:pPr>
              <a:buClrTx/>
              <a:buSzTx/>
              <a:buNone/>
              <a:defRPr/>
            </a:pPr>
            <a:r>
              <a:rPr lang="en-US" altLang="en-US" sz="1800" b="1" dirty="0">
                <a:solidFill>
                  <a:srgbClr val="000090"/>
                </a:solidFill>
                <a:latin typeface="Courier"/>
              </a:rPr>
              <a:t>print(</a:t>
            </a:r>
            <a:r>
              <a:rPr lang="en-US" sz="1800" b="1" dirty="0">
                <a:solidFill>
                  <a:srgbClr val="000090"/>
                </a:solidFill>
                <a:latin typeface="Courier"/>
                <a:cs typeface="Courier"/>
              </a:rPr>
              <a:t>"2.", </a:t>
            </a:r>
            <a:r>
              <a:rPr lang="en-US" altLang="en-US" sz="1800" b="1" dirty="0" err="1">
                <a:solidFill>
                  <a:srgbClr val="FF00FF"/>
                </a:solidFill>
                <a:latin typeface="Courier"/>
              </a:rPr>
              <a:t>get_minutes</a:t>
            </a:r>
            <a:r>
              <a:rPr lang="en-US" altLang="en-US" sz="1800" b="1" dirty="0">
                <a:solidFill>
                  <a:srgbClr val="FF00FF"/>
                </a:solidFill>
                <a:latin typeface="Courier"/>
              </a:rPr>
              <a:t>(</a:t>
            </a:r>
            <a:r>
              <a:rPr lang="en-US" altLang="en-US" sz="1800" b="1" dirty="0">
                <a:solidFill>
                  <a:srgbClr val="000090"/>
                </a:solidFill>
                <a:latin typeface="Courier"/>
              </a:rPr>
              <a:t>5, 0</a:t>
            </a:r>
            <a:r>
              <a:rPr lang="en-US" altLang="en-US" sz="1800" b="1" dirty="0">
                <a:solidFill>
                  <a:srgbClr val="FF00FF"/>
                </a:solidFill>
                <a:latin typeface="Courier"/>
              </a:rPr>
              <a:t>)</a:t>
            </a:r>
            <a:r>
              <a:rPr lang="en-US" altLang="en-US" sz="1800" b="1" dirty="0">
                <a:solidFill>
                  <a:srgbClr val="000090"/>
                </a:solidFill>
                <a:latin typeface="Courier"/>
              </a:rPr>
              <a:t>, " minutes")</a:t>
            </a:r>
          </a:p>
          <a:p>
            <a:pPr>
              <a:buClrTx/>
              <a:buSzTx/>
              <a:buNone/>
              <a:defRPr/>
            </a:pPr>
            <a:r>
              <a:rPr lang="en-US" altLang="en-US" sz="1800" b="1" dirty="0">
                <a:solidFill>
                  <a:srgbClr val="000090"/>
                </a:solidFill>
                <a:latin typeface="Courier"/>
              </a:rPr>
              <a:t>print(</a:t>
            </a:r>
            <a:r>
              <a:rPr lang="en-US" sz="1800" b="1" dirty="0">
                <a:solidFill>
                  <a:srgbClr val="000090"/>
                </a:solidFill>
                <a:latin typeface="Courier"/>
                <a:cs typeface="Courier"/>
              </a:rPr>
              <a:t>"3.", </a:t>
            </a:r>
            <a:r>
              <a:rPr lang="en-US" altLang="en-US" sz="1800" b="1" dirty="0" err="1">
                <a:solidFill>
                  <a:srgbClr val="FF00FF"/>
                </a:solidFill>
                <a:latin typeface="Courier"/>
              </a:rPr>
              <a:t>get_minutes</a:t>
            </a:r>
            <a:r>
              <a:rPr lang="en-US" altLang="en-US" sz="1800" b="1" dirty="0">
                <a:solidFill>
                  <a:srgbClr val="FF00FF"/>
                </a:solidFill>
                <a:latin typeface="Courier"/>
              </a:rPr>
              <a:t>(</a:t>
            </a:r>
            <a:r>
              <a:rPr lang="en-US" altLang="en-US" sz="1800" b="1" dirty="0">
                <a:solidFill>
                  <a:srgbClr val="000090"/>
                </a:solidFill>
                <a:latin typeface="Courier"/>
              </a:rPr>
              <a:t>11, 540</a:t>
            </a:r>
            <a:r>
              <a:rPr lang="en-US" altLang="en-US" sz="1800" b="1" dirty="0">
                <a:solidFill>
                  <a:srgbClr val="FF00FF"/>
                </a:solidFill>
                <a:latin typeface="Courier"/>
              </a:rPr>
              <a:t>)</a:t>
            </a:r>
            <a:r>
              <a:rPr lang="en-US" altLang="en-US" sz="1800" b="1" dirty="0">
                <a:solidFill>
                  <a:srgbClr val="000090"/>
                </a:solidFill>
                <a:latin typeface="Courier"/>
              </a:rPr>
              <a:t>, " minutes")</a:t>
            </a:r>
          </a:p>
        </p:txBody>
      </p:sp>
      <p:sp>
        <p:nvSpPr>
          <p:cNvPr id="14" name="TextBox 13"/>
          <p:cNvSpPr txBox="1"/>
          <p:nvPr/>
        </p:nvSpPr>
        <p:spPr>
          <a:xfrm>
            <a:off x="6629400" y="4191000"/>
            <a:ext cx="2514600" cy="923330"/>
          </a:xfrm>
          <a:prstGeom prst="rect">
            <a:avLst/>
          </a:prstGeom>
          <a:solidFill>
            <a:srgbClr val="E3EBF3"/>
          </a:solidFill>
          <a:ln>
            <a:solidFill>
              <a:srgbClr val="0000FF"/>
            </a:solidFill>
          </a:ln>
        </p:spPr>
        <p:txBody>
          <a:bodyPr wrap="square" rtlCol="0">
            <a:spAutoFit/>
          </a:bodyPr>
          <a:lstStyle/>
          <a:p>
            <a:r>
              <a:rPr lang="fr-FR" b="1" dirty="0">
                <a:solidFill>
                  <a:srgbClr val="000090"/>
                </a:solidFill>
                <a:latin typeface="Courier"/>
                <a:cs typeface="Courier"/>
              </a:rPr>
              <a:t>1. 224  minutes</a:t>
            </a:r>
          </a:p>
          <a:p>
            <a:r>
              <a:rPr lang="fr-FR" b="1" dirty="0">
                <a:solidFill>
                  <a:srgbClr val="000090"/>
                </a:solidFill>
                <a:latin typeface="Courier"/>
                <a:cs typeface="Courier"/>
              </a:rPr>
              <a:t>2. 300  minutes</a:t>
            </a:r>
          </a:p>
          <a:p>
            <a:r>
              <a:rPr lang="fr-FR" b="1" dirty="0">
                <a:solidFill>
                  <a:srgbClr val="000090"/>
                </a:solidFill>
                <a:latin typeface="Courier"/>
                <a:cs typeface="Courier"/>
              </a:rPr>
              <a:t>3. 1200  minutes</a:t>
            </a:r>
            <a:endParaRPr lang="en-NZ" b="1" dirty="0">
              <a:solidFill>
                <a:srgbClr val="000090"/>
              </a:solidFill>
              <a:latin typeface="Courier"/>
              <a:cs typeface="Courier"/>
            </a:endParaRPr>
          </a:p>
        </p:txBody>
      </p:sp>
      <p:sp>
        <p:nvSpPr>
          <p:cNvPr id="15" name="TextBox 14"/>
          <p:cNvSpPr txBox="1"/>
          <p:nvPr/>
        </p:nvSpPr>
        <p:spPr>
          <a:xfrm>
            <a:off x="228600" y="3631555"/>
            <a:ext cx="457200" cy="2693045"/>
          </a:xfrm>
          <a:prstGeom prst="rect">
            <a:avLst/>
          </a:prstGeom>
          <a:noFill/>
        </p:spPr>
        <p:txBody>
          <a:bodyPr wrap="square" rtlCol="0">
            <a:spAutoFit/>
          </a:bodyPr>
          <a:lstStyle/>
          <a:p>
            <a:pPr>
              <a:spcBef>
                <a:spcPts val="600"/>
              </a:spcBef>
            </a:pPr>
            <a:r>
              <a:rPr lang="en-US" b="1" dirty="0">
                <a:solidFill>
                  <a:srgbClr val="000090"/>
                </a:solidFill>
                <a:latin typeface="Courier"/>
                <a:cs typeface="Courier"/>
              </a:rPr>
              <a:t>1</a:t>
            </a:r>
          </a:p>
          <a:p>
            <a:pPr>
              <a:spcBef>
                <a:spcPts val="600"/>
              </a:spcBef>
            </a:pPr>
            <a:r>
              <a:rPr lang="en-US" b="1" dirty="0">
                <a:solidFill>
                  <a:srgbClr val="000090"/>
                </a:solidFill>
                <a:latin typeface="Courier"/>
                <a:cs typeface="Courier"/>
              </a:rPr>
              <a:t>2</a:t>
            </a:r>
          </a:p>
          <a:p>
            <a:pPr>
              <a:spcBef>
                <a:spcPts val="600"/>
              </a:spcBef>
            </a:pPr>
            <a:r>
              <a:rPr lang="en-US" b="1" dirty="0">
                <a:solidFill>
                  <a:srgbClr val="000090"/>
                </a:solidFill>
                <a:latin typeface="Courier"/>
                <a:cs typeface="Courier"/>
              </a:rPr>
              <a:t>3</a:t>
            </a:r>
          </a:p>
          <a:p>
            <a:pPr>
              <a:spcBef>
                <a:spcPts val="600"/>
              </a:spcBef>
            </a:pPr>
            <a:endParaRPr lang="en-US" sz="800" b="1" dirty="0">
              <a:solidFill>
                <a:srgbClr val="000090"/>
              </a:solidFill>
              <a:latin typeface="Courier"/>
              <a:cs typeface="Courier"/>
            </a:endParaRPr>
          </a:p>
          <a:p>
            <a:pPr>
              <a:spcBef>
                <a:spcPts val="600"/>
              </a:spcBef>
            </a:pPr>
            <a:r>
              <a:rPr lang="en-US" b="1" dirty="0">
                <a:solidFill>
                  <a:srgbClr val="000090"/>
                </a:solidFill>
                <a:latin typeface="Courier"/>
                <a:cs typeface="Courier"/>
              </a:rPr>
              <a:t>4</a:t>
            </a:r>
          </a:p>
          <a:p>
            <a:pPr>
              <a:spcBef>
                <a:spcPts val="600"/>
              </a:spcBef>
            </a:pPr>
            <a:r>
              <a:rPr lang="en-US" b="1" dirty="0">
                <a:solidFill>
                  <a:srgbClr val="000090"/>
                </a:solidFill>
                <a:latin typeface="Courier"/>
                <a:cs typeface="Courier"/>
              </a:rPr>
              <a:t>5</a:t>
            </a:r>
          </a:p>
          <a:p>
            <a:pPr>
              <a:spcBef>
                <a:spcPts val="600"/>
              </a:spcBef>
            </a:pPr>
            <a:r>
              <a:rPr lang="en-US" b="1" dirty="0">
                <a:solidFill>
                  <a:srgbClr val="000090"/>
                </a:solidFill>
                <a:latin typeface="Courier"/>
                <a:cs typeface="Courier"/>
              </a:rPr>
              <a:t>6</a:t>
            </a:r>
          </a:p>
          <a:p>
            <a:pPr>
              <a:spcBef>
                <a:spcPts val="600"/>
              </a:spcBef>
            </a:pPr>
            <a:r>
              <a:rPr lang="en-US" b="1" dirty="0">
                <a:solidFill>
                  <a:srgbClr val="000090"/>
                </a:solidFill>
                <a:latin typeface="Courier"/>
                <a:cs typeface="Courier"/>
              </a:rPr>
              <a:t>7</a:t>
            </a:r>
          </a:p>
        </p:txBody>
      </p:sp>
      <p:sp>
        <p:nvSpPr>
          <p:cNvPr id="16" name="TextBox 15"/>
          <p:cNvSpPr txBox="1"/>
          <p:nvPr/>
        </p:nvSpPr>
        <p:spPr>
          <a:xfrm>
            <a:off x="457200" y="6477000"/>
            <a:ext cx="8534400" cy="381000"/>
          </a:xfrm>
          <a:prstGeom prst="rect">
            <a:avLst/>
          </a:prstGeom>
          <a:gradFill flip="none" rotWithShape="1">
            <a:gsLst>
              <a:gs pos="0">
                <a:srgbClr val="BF6CCE"/>
              </a:gs>
              <a:gs pos="100000">
                <a:srgbClr val="FFFFFF"/>
              </a:gs>
            </a:gsLst>
            <a:lin ang="0" scaled="1"/>
            <a:tileRect/>
          </a:gradFill>
          <a:ln>
            <a:noFill/>
          </a:ln>
        </p:spPr>
        <p:txBody>
          <a:bodyPr wrap="square" rtlCol="0">
            <a:spAutoFit/>
          </a:bodyPr>
          <a:lstStyle/>
          <a:p>
            <a:pPr algn="ctr"/>
            <a:r>
              <a:rPr lang="en-US" dirty="0">
                <a:solidFill>
                  <a:srgbClr val="000090"/>
                </a:solidFill>
              </a:rPr>
              <a:t>There are </a:t>
            </a:r>
            <a:r>
              <a:rPr lang="en-US" b="1" dirty="0">
                <a:solidFill>
                  <a:srgbClr val="0000FF"/>
                </a:solidFill>
              </a:rPr>
              <a:t>three calls </a:t>
            </a:r>
            <a:r>
              <a:rPr lang="en-US" dirty="0">
                <a:solidFill>
                  <a:srgbClr val="000090"/>
                </a:solidFill>
              </a:rPr>
              <a:t>to the </a:t>
            </a:r>
            <a:r>
              <a:rPr lang="en-US" dirty="0" err="1">
                <a:solidFill>
                  <a:srgbClr val="000090"/>
                </a:solidFill>
              </a:rPr>
              <a:t>get_minutes</a:t>
            </a:r>
            <a:r>
              <a:rPr lang="en-US" dirty="0">
                <a:solidFill>
                  <a:srgbClr val="000090"/>
                </a:solidFill>
              </a:rPr>
              <a:t>() function (on lines 4, 6 and 7).</a:t>
            </a:r>
          </a:p>
        </p:txBody>
      </p:sp>
    </p:spTree>
    <p:extLst>
      <p:ext uri="{BB962C8B-B14F-4D97-AF65-F5344CB8AC3E}">
        <p14:creationId xmlns:p14="http://schemas.microsoft.com/office/powerpoint/2010/main" val="76800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762000"/>
          </a:xfrm>
        </p:spPr>
        <p:txBody>
          <a:bodyPr>
            <a:normAutofit/>
          </a:bodyPr>
          <a:lstStyle/>
          <a:p>
            <a:r>
              <a:rPr lang="en-AU" dirty="0"/>
              <a:t>Functions – things to note</a:t>
            </a:r>
            <a:endParaRPr lang="en-NZ" dirty="0"/>
          </a:p>
        </p:txBody>
      </p:sp>
      <p:sp>
        <p:nvSpPr>
          <p:cNvPr id="3" name="Content Placeholder 2"/>
          <p:cNvSpPr>
            <a:spLocks noGrp="1"/>
          </p:cNvSpPr>
          <p:nvPr>
            <p:ph sz="quarter" idx="1"/>
          </p:nvPr>
        </p:nvSpPr>
        <p:spPr>
          <a:xfrm>
            <a:off x="152400" y="914400"/>
            <a:ext cx="8991600" cy="5486400"/>
          </a:xfrm>
        </p:spPr>
        <p:txBody>
          <a:bodyPr>
            <a:normAutofit fontScale="92500" lnSpcReduction="20000"/>
          </a:bodyPr>
          <a:lstStyle/>
          <a:p>
            <a:pPr marL="182880" lvl="1"/>
            <a:endParaRPr lang="en-NZ" sz="2400" dirty="0"/>
          </a:p>
          <a:p>
            <a:pPr marL="182880" lvl="1"/>
            <a:endParaRPr lang="en-NZ" sz="2400" dirty="0"/>
          </a:p>
          <a:p>
            <a:pPr marL="182880" lvl="1"/>
            <a:endParaRPr lang="en-NZ" sz="2400" dirty="0"/>
          </a:p>
          <a:p>
            <a:pPr marL="182880" lvl="1"/>
            <a:endParaRPr lang="en-NZ" sz="2400" dirty="0"/>
          </a:p>
          <a:p>
            <a:pPr marL="0" lvl="1" indent="0">
              <a:buNone/>
            </a:pPr>
            <a:endParaRPr lang="en-NZ" sz="2400" dirty="0"/>
          </a:p>
          <a:p>
            <a:pPr marL="0" lvl="1" indent="0">
              <a:buNone/>
            </a:pPr>
            <a:endParaRPr lang="en-NZ" sz="2400" dirty="0"/>
          </a:p>
          <a:p>
            <a:pPr marL="222250" lvl="1" indent="-222250"/>
            <a:r>
              <a:rPr lang="en-NZ" sz="2400" dirty="0"/>
              <a:t>In the function call (line 4), there must be the </a:t>
            </a:r>
            <a:r>
              <a:rPr lang="en-NZ" sz="2400" b="1" dirty="0">
                <a:solidFill>
                  <a:srgbClr val="0000FF"/>
                </a:solidFill>
              </a:rPr>
              <a:t>same number of arguments </a:t>
            </a:r>
            <a:r>
              <a:rPr lang="en-NZ" sz="2400" dirty="0"/>
              <a:t>passed to the function as the function requires (the expected parameters are on line 1 inside the parentheses).  The order of the arguments is important.</a:t>
            </a:r>
          </a:p>
          <a:p>
            <a:pPr marL="222250" lvl="1" indent="-222250"/>
            <a:endParaRPr lang="en-NZ" sz="1900" dirty="0"/>
          </a:p>
          <a:p>
            <a:pPr marL="222250" lvl="1" indent="-222250"/>
            <a:endParaRPr lang="en-NZ" sz="800" dirty="0"/>
          </a:p>
          <a:p>
            <a:pPr marL="222250" lvl="1" indent="-222250"/>
            <a:r>
              <a:rPr lang="en-NZ" sz="2400" dirty="0"/>
              <a:t>In the program, the function definition (lines 1, 2 and 3) must occur before any of the calls to the function (line 4).</a:t>
            </a:r>
          </a:p>
          <a:p>
            <a:pPr marL="0" lvl="1" indent="0">
              <a:buNone/>
            </a:pPr>
            <a:r>
              <a:rPr lang="en-NZ" sz="2400" dirty="0"/>
              <a:t> </a:t>
            </a:r>
          </a:p>
          <a:p>
            <a:pPr marL="222250" lvl="1" indent="-222250"/>
            <a:endParaRPr lang="en-NZ" sz="1500" dirty="0"/>
          </a:p>
          <a:p>
            <a:pPr marL="222250" lvl="1" indent="-222250"/>
            <a:r>
              <a:rPr lang="en-NZ" sz="2400" dirty="0"/>
              <a:t>In the function definition (lines 1, 2 and 3), the </a:t>
            </a:r>
            <a:r>
              <a:rPr lang="en-NZ" sz="2400" b="1" dirty="0">
                <a:solidFill>
                  <a:srgbClr val="0000FF"/>
                </a:solidFill>
              </a:rPr>
              <a:t>return statement </a:t>
            </a:r>
            <a:r>
              <a:rPr lang="en-NZ" sz="2400" dirty="0"/>
              <a:t>is the last statement (line 3) of the function.  </a:t>
            </a:r>
          </a:p>
          <a:p>
            <a:pPr marL="0" indent="0">
              <a:buNone/>
            </a:pPr>
            <a:endParaRPr lang="en-NZ" dirty="0"/>
          </a:p>
          <a:p>
            <a:endParaRPr lang="en-NZ" dirty="0"/>
          </a:p>
          <a:p>
            <a:endParaRPr lang="en-NZ" dirty="0"/>
          </a:p>
          <a:p>
            <a:endParaRPr lang="en-NZ" sz="800" dirty="0"/>
          </a:p>
          <a:p>
            <a:endParaRPr lang="en-NZ" dirty="0"/>
          </a:p>
          <a:p>
            <a:endParaRPr lang="en-NZ" dirty="0"/>
          </a:p>
          <a:p>
            <a:endParaRPr lang="en-NZ" dirty="0"/>
          </a:p>
          <a:p>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11</a:t>
            </a:fld>
            <a:endParaRPr lang="en-US" dirty="0"/>
          </a:p>
        </p:txBody>
      </p:sp>
      <p:sp>
        <p:nvSpPr>
          <p:cNvPr id="9" name="Text Box 9"/>
          <p:cNvSpPr txBox="1">
            <a:spLocks noChangeArrowheads="1"/>
          </p:cNvSpPr>
          <p:nvPr/>
        </p:nvSpPr>
        <p:spPr bwMode="auto">
          <a:xfrm>
            <a:off x="609600" y="685800"/>
            <a:ext cx="6019800" cy="2046714"/>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ClrTx/>
              <a:buSzTx/>
              <a:buNone/>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000090"/>
                </a:solidFill>
                <a:latin typeface="Courier"/>
              </a:rPr>
              <a:t>get_minutes</a:t>
            </a:r>
            <a:r>
              <a:rPr lang="en-US" altLang="en-US" sz="1800" b="1" dirty="0">
                <a:solidFill>
                  <a:srgbClr val="000090"/>
                </a:solidFill>
                <a:latin typeface="Courier"/>
              </a:rPr>
              <a:t>(</a:t>
            </a:r>
            <a:r>
              <a:rPr lang="en-US" altLang="en-US" sz="2000" b="1" dirty="0">
                <a:solidFill>
                  <a:srgbClr val="FF00FF"/>
                </a:solidFill>
                <a:latin typeface="Courier"/>
              </a:rPr>
              <a:t>hours, minutes</a:t>
            </a:r>
            <a:r>
              <a:rPr lang="en-US" altLang="en-US" sz="1800" b="1" dirty="0">
                <a:solidFill>
                  <a:srgbClr val="000090"/>
                </a:solidFill>
                <a:latin typeface="Courier"/>
              </a:rPr>
              <a:t>):</a:t>
            </a:r>
          </a:p>
          <a:p>
            <a:pPr>
              <a:buClrTx/>
              <a:buSzTx/>
              <a:buNone/>
              <a:defRPr/>
            </a:pPr>
            <a:r>
              <a:rPr lang="en-US" altLang="en-US" sz="1800" b="1" dirty="0">
                <a:solidFill>
                  <a:srgbClr val="000090"/>
                </a:solidFill>
                <a:latin typeface="Courier"/>
              </a:rPr>
              <a:t>    total = hours * 60 + minutes</a:t>
            </a:r>
          </a:p>
          <a:p>
            <a:pPr>
              <a:buClrTx/>
              <a:buSzTx/>
              <a:buNone/>
              <a:defRPr/>
            </a:pPr>
            <a:r>
              <a:rPr lang="en-US" altLang="en-US" sz="1800" b="1" dirty="0">
                <a:solidFill>
                  <a:srgbClr val="000090"/>
                </a:solidFill>
                <a:latin typeface="Courier"/>
              </a:rPr>
              <a:t>    return total</a:t>
            </a:r>
          </a:p>
          <a:p>
            <a:pPr>
              <a:buClrTx/>
              <a:buSzTx/>
              <a:buNone/>
              <a:defRPr/>
            </a:pPr>
            <a:endParaRPr lang="en-US" altLang="en-US" sz="800" b="1" dirty="0">
              <a:solidFill>
                <a:srgbClr val="000090"/>
              </a:solidFill>
              <a:latin typeface="Courier"/>
            </a:endParaRPr>
          </a:p>
          <a:p>
            <a:pPr>
              <a:buClrTx/>
              <a:buSzTx/>
              <a:buNone/>
              <a:defRPr/>
            </a:pPr>
            <a:r>
              <a:rPr lang="en-US" altLang="en-US" sz="1800" b="1" dirty="0" err="1">
                <a:solidFill>
                  <a:srgbClr val="000090"/>
                </a:solidFill>
                <a:latin typeface="Courier"/>
              </a:rPr>
              <a:t>total_minutes</a:t>
            </a:r>
            <a:r>
              <a:rPr lang="en-US" altLang="en-US" sz="1800" b="1" dirty="0">
                <a:solidFill>
                  <a:srgbClr val="000090"/>
                </a:solidFill>
                <a:latin typeface="Courier"/>
              </a:rPr>
              <a:t> = </a:t>
            </a:r>
            <a:r>
              <a:rPr lang="en-US" altLang="en-US" sz="1800" b="1" dirty="0" err="1">
                <a:solidFill>
                  <a:srgbClr val="000090"/>
                </a:solidFill>
                <a:latin typeface="Courier"/>
              </a:rPr>
              <a:t>get_minutes</a:t>
            </a:r>
            <a:r>
              <a:rPr lang="en-US" altLang="en-US" sz="1800" b="1" dirty="0">
                <a:solidFill>
                  <a:srgbClr val="000090"/>
                </a:solidFill>
                <a:latin typeface="Courier"/>
              </a:rPr>
              <a:t>(</a:t>
            </a:r>
            <a:r>
              <a:rPr lang="en-US" altLang="en-US" sz="2000" b="1" dirty="0">
                <a:solidFill>
                  <a:srgbClr val="FF00FF"/>
                </a:solidFill>
                <a:latin typeface="Courier"/>
              </a:rPr>
              <a:t>3, 44</a:t>
            </a:r>
            <a:r>
              <a:rPr lang="en-US" altLang="en-US" sz="1800" b="1" dirty="0">
                <a:solidFill>
                  <a:srgbClr val="000090"/>
                </a:solidFill>
                <a:latin typeface="Courier"/>
              </a:rPr>
              <a:t>)</a:t>
            </a:r>
          </a:p>
          <a:p>
            <a:pPr>
              <a:buClrTx/>
              <a:buSzTx/>
              <a:buNone/>
              <a:defRPr/>
            </a:pPr>
            <a:r>
              <a:rPr lang="en-US" altLang="en-US" sz="1800" b="1" dirty="0">
                <a:solidFill>
                  <a:srgbClr val="000090"/>
                </a:solidFill>
                <a:latin typeface="Courier"/>
              </a:rPr>
              <a:t>print(</a:t>
            </a:r>
            <a:r>
              <a:rPr lang="en-US" altLang="en-US" sz="1800" b="1" dirty="0" err="1">
                <a:solidFill>
                  <a:srgbClr val="000090"/>
                </a:solidFill>
                <a:latin typeface="Courier"/>
              </a:rPr>
              <a:t>total_minutes</a:t>
            </a:r>
            <a:r>
              <a:rPr lang="en-US" altLang="en-US" sz="1800" b="1" dirty="0">
                <a:solidFill>
                  <a:srgbClr val="000090"/>
                </a:solidFill>
                <a:latin typeface="Courier"/>
              </a:rPr>
              <a:t>, " minutes")</a:t>
            </a:r>
          </a:p>
        </p:txBody>
      </p:sp>
      <p:sp>
        <p:nvSpPr>
          <p:cNvPr id="10" name="TextBox 9"/>
          <p:cNvSpPr txBox="1"/>
          <p:nvPr/>
        </p:nvSpPr>
        <p:spPr>
          <a:xfrm>
            <a:off x="6096000" y="1447800"/>
            <a:ext cx="2012706" cy="369332"/>
          </a:xfrm>
          <a:prstGeom prst="rect">
            <a:avLst/>
          </a:prstGeom>
          <a:solidFill>
            <a:srgbClr val="E3EBF3"/>
          </a:solidFill>
          <a:ln>
            <a:solidFill>
              <a:srgbClr val="0000FF"/>
            </a:solidFill>
          </a:ln>
        </p:spPr>
        <p:txBody>
          <a:bodyPr wrap="square" rtlCol="0">
            <a:spAutoFit/>
          </a:bodyPr>
          <a:lstStyle/>
          <a:p>
            <a:r>
              <a:rPr lang="fr-FR" b="1" dirty="0">
                <a:solidFill>
                  <a:srgbClr val="000090"/>
                </a:solidFill>
                <a:latin typeface="Courier"/>
                <a:cs typeface="Courier"/>
              </a:rPr>
              <a:t>224  minutes</a:t>
            </a:r>
          </a:p>
        </p:txBody>
      </p:sp>
      <p:sp>
        <p:nvSpPr>
          <p:cNvPr id="11" name="TextBox 10"/>
          <p:cNvSpPr txBox="1"/>
          <p:nvPr/>
        </p:nvSpPr>
        <p:spPr>
          <a:xfrm>
            <a:off x="228600" y="685800"/>
            <a:ext cx="457200" cy="2139047"/>
          </a:xfrm>
          <a:prstGeom prst="rect">
            <a:avLst/>
          </a:prstGeom>
          <a:noFill/>
        </p:spPr>
        <p:txBody>
          <a:bodyPr wrap="square" rtlCol="0">
            <a:spAutoFit/>
          </a:bodyPr>
          <a:lstStyle/>
          <a:p>
            <a:pPr>
              <a:spcBef>
                <a:spcPts val="600"/>
              </a:spcBef>
            </a:pPr>
            <a:r>
              <a:rPr lang="en-US" b="1" dirty="0">
                <a:solidFill>
                  <a:srgbClr val="000090"/>
                </a:solidFill>
                <a:latin typeface="Courier"/>
                <a:cs typeface="Courier"/>
              </a:rPr>
              <a:t>1</a:t>
            </a:r>
          </a:p>
          <a:p>
            <a:pPr>
              <a:spcBef>
                <a:spcPts val="600"/>
              </a:spcBef>
            </a:pPr>
            <a:r>
              <a:rPr lang="en-US" b="1" dirty="0">
                <a:solidFill>
                  <a:srgbClr val="000090"/>
                </a:solidFill>
                <a:latin typeface="Courier"/>
                <a:cs typeface="Courier"/>
              </a:rPr>
              <a:t>2</a:t>
            </a:r>
          </a:p>
          <a:p>
            <a:pPr>
              <a:spcBef>
                <a:spcPts val="600"/>
              </a:spcBef>
            </a:pPr>
            <a:r>
              <a:rPr lang="en-US" b="1" dirty="0">
                <a:solidFill>
                  <a:srgbClr val="000090"/>
                </a:solidFill>
                <a:latin typeface="Courier"/>
                <a:cs typeface="Courier"/>
              </a:rPr>
              <a:t>3</a:t>
            </a:r>
          </a:p>
          <a:p>
            <a:pPr>
              <a:spcBef>
                <a:spcPts val="600"/>
              </a:spcBef>
            </a:pPr>
            <a:endParaRPr lang="en-US" sz="1400" b="1" dirty="0">
              <a:solidFill>
                <a:srgbClr val="000090"/>
              </a:solidFill>
              <a:latin typeface="Courier"/>
              <a:cs typeface="Courier"/>
            </a:endParaRPr>
          </a:p>
          <a:p>
            <a:pPr>
              <a:spcBef>
                <a:spcPts val="600"/>
              </a:spcBef>
            </a:pPr>
            <a:r>
              <a:rPr lang="en-US" b="1" dirty="0">
                <a:solidFill>
                  <a:srgbClr val="000090"/>
                </a:solidFill>
                <a:latin typeface="Courier"/>
                <a:cs typeface="Courier"/>
              </a:rPr>
              <a:t>4</a:t>
            </a:r>
          </a:p>
          <a:p>
            <a:pPr>
              <a:spcBef>
                <a:spcPts val="600"/>
              </a:spcBef>
            </a:pPr>
            <a:r>
              <a:rPr lang="en-US" b="1" dirty="0">
                <a:solidFill>
                  <a:srgbClr val="000090"/>
                </a:solidFill>
                <a:latin typeface="Courier"/>
                <a:cs typeface="Courier"/>
              </a:rPr>
              <a:t>5</a:t>
            </a:r>
          </a:p>
        </p:txBody>
      </p:sp>
      <p:sp>
        <p:nvSpPr>
          <p:cNvPr id="12" name="TextBox 11"/>
          <p:cNvSpPr txBox="1"/>
          <p:nvPr/>
        </p:nvSpPr>
        <p:spPr>
          <a:xfrm>
            <a:off x="4953000" y="4919246"/>
            <a:ext cx="4038600" cy="338554"/>
          </a:xfrm>
          <a:prstGeom prst="rect">
            <a:avLst/>
          </a:prstGeom>
          <a:gradFill flip="none" rotWithShape="1">
            <a:gsLst>
              <a:gs pos="0">
                <a:srgbClr val="BF6CCE"/>
              </a:gs>
              <a:gs pos="100000">
                <a:srgbClr val="FFFFFF"/>
              </a:gs>
            </a:gsLst>
            <a:lin ang="0" scaled="1"/>
            <a:tileRect/>
          </a:gradFill>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fr-FR" sz="1600" b="1" dirty="0">
                <a:solidFill>
                  <a:srgbClr val="5B45FF"/>
                </a:solidFill>
              </a:rPr>
              <a:t>This </a:t>
            </a:r>
            <a:r>
              <a:rPr lang="fr-FR" sz="1600" b="1" dirty="0" err="1">
                <a:solidFill>
                  <a:srgbClr val="5B45FF"/>
                </a:solidFill>
              </a:rPr>
              <a:t>requirement</a:t>
            </a:r>
            <a:r>
              <a:rPr lang="fr-FR" sz="1600" b="1" dirty="0">
                <a:solidFill>
                  <a:srgbClr val="5B45FF"/>
                </a:solidFill>
              </a:rPr>
              <a:t> </a:t>
            </a:r>
            <a:r>
              <a:rPr lang="fr-FR" sz="1600" b="1" dirty="0" err="1">
                <a:solidFill>
                  <a:srgbClr val="5B45FF"/>
                </a:solidFill>
              </a:rPr>
              <a:t>will</a:t>
            </a:r>
            <a:r>
              <a:rPr lang="fr-FR" sz="1600" b="1" dirty="0">
                <a:solidFill>
                  <a:srgbClr val="5B45FF"/>
                </a:solidFill>
              </a:rPr>
              <a:t> change – </a:t>
            </a:r>
            <a:r>
              <a:rPr lang="fr-FR" sz="1600" b="1" dirty="0" err="1">
                <a:solidFill>
                  <a:srgbClr val="5B45FF"/>
                </a:solidFill>
              </a:rPr>
              <a:t>see</a:t>
            </a:r>
            <a:r>
              <a:rPr lang="fr-FR" sz="1600" b="1" dirty="0">
                <a:solidFill>
                  <a:srgbClr val="5B45FF"/>
                </a:solidFill>
              </a:rPr>
              <a:t> lecture 9.</a:t>
            </a:r>
          </a:p>
        </p:txBody>
      </p:sp>
    </p:spTree>
    <p:extLst>
      <p:ext uri="{BB962C8B-B14F-4D97-AF65-F5344CB8AC3E}">
        <p14:creationId xmlns:p14="http://schemas.microsoft.com/office/powerpoint/2010/main" val="406698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Functions – the return statement</a:t>
            </a:r>
            <a:endParaRPr lang="en-NZ" dirty="0"/>
          </a:p>
        </p:txBody>
      </p:sp>
      <p:sp>
        <p:nvSpPr>
          <p:cNvPr id="3" name="Content Placeholder 2"/>
          <p:cNvSpPr>
            <a:spLocks noGrp="1"/>
          </p:cNvSpPr>
          <p:nvPr>
            <p:ph sz="quarter" idx="1"/>
          </p:nvPr>
        </p:nvSpPr>
        <p:spPr>
          <a:xfrm>
            <a:off x="76200" y="1066800"/>
            <a:ext cx="9067800" cy="5791200"/>
          </a:xfrm>
        </p:spPr>
        <p:txBody>
          <a:bodyPr>
            <a:normAutofit lnSpcReduction="10000"/>
          </a:bodyPr>
          <a:lstStyle/>
          <a:p>
            <a:pPr marL="182880" lvl="1"/>
            <a:endParaRPr lang="en-NZ" sz="2400" dirty="0"/>
          </a:p>
          <a:p>
            <a:pPr marL="182880" lvl="1"/>
            <a:endParaRPr lang="en-NZ" sz="2400" dirty="0"/>
          </a:p>
          <a:p>
            <a:pPr marL="182880" lvl="1"/>
            <a:endParaRPr lang="en-NZ" sz="2400" dirty="0"/>
          </a:p>
          <a:p>
            <a:pPr marL="182880" lvl="1"/>
            <a:endParaRPr lang="en-NZ" sz="2400" dirty="0"/>
          </a:p>
          <a:p>
            <a:pPr marL="0" lvl="1" indent="0">
              <a:buNone/>
            </a:pPr>
            <a:endParaRPr lang="en-NZ" sz="2400" dirty="0"/>
          </a:p>
          <a:p>
            <a:pPr marL="182880" lvl="1"/>
            <a:endParaRPr lang="en-NZ" sz="800" dirty="0"/>
          </a:p>
          <a:p>
            <a:pPr marL="182563" lvl="1" indent="-182563"/>
            <a:r>
              <a:rPr lang="en-NZ" sz="2400" dirty="0"/>
              <a:t>In the function definition (lines 1, 2 and 3), the </a:t>
            </a:r>
            <a:r>
              <a:rPr lang="en-NZ" sz="2400" b="1" dirty="0">
                <a:solidFill>
                  <a:srgbClr val="0000FF"/>
                </a:solidFill>
              </a:rPr>
              <a:t>return</a:t>
            </a:r>
            <a:r>
              <a:rPr lang="en-NZ" sz="2400" dirty="0">
                <a:solidFill>
                  <a:srgbClr val="0000FF"/>
                </a:solidFill>
              </a:rPr>
              <a:t> </a:t>
            </a:r>
            <a:r>
              <a:rPr lang="en-NZ" sz="2400" b="1" dirty="0">
                <a:solidFill>
                  <a:srgbClr val="0000FF"/>
                </a:solidFill>
              </a:rPr>
              <a:t>statement</a:t>
            </a:r>
            <a:r>
              <a:rPr lang="en-NZ" sz="2400" dirty="0"/>
              <a:t> is always the last statement (line 3).  When the return statement is reached, the function stops executing returning the value (the variable, total, in the example above) to the function call.  Control goes back to the function call (the right hand side of line 4) and the program continues executing at line 4 followed by line 5. </a:t>
            </a:r>
          </a:p>
          <a:p>
            <a:pPr marL="182563" lvl="1" indent="-182563"/>
            <a:endParaRPr lang="en-NZ" sz="2400" dirty="0"/>
          </a:p>
          <a:p>
            <a:pPr marL="182563" lvl="1" indent="-182563"/>
            <a:r>
              <a:rPr lang="en-NZ" sz="2400" dirty="0"/>
              <a:t>All the statements inside the function are </a:t>
            </a:r>
            <a:r>
              <a:rPr lang="en-NZ" sz="2400" b="1" dirty="0">
                <a:solidFill>
                  <a:srgbClr val="0000FF"/>
                </a:solidFill>
              </a:rPr>
              <a:t>indented</a:t>
            </a:r>
            <a:r>
              <a:rPr lang="en-NZ" sz="2400" dirty="0"/>
              <a:t> (either one tab or 4 spaces).  This is the </a:t>
            </a:r>
            <a:r>
              <a:rPr lang="en-NZ" sz="2400" b="1" dirty="0">
                <a:solidFill>
                  <a:srgbClr val="0000FF"/>
                </a:solidFill>
              </a:rPr>
              <a:t>body of the function</a:t>
            </a:r>
            <a:r>
              <a:rPr lang="en-NZ" sz="2400" dirty="0"/>
              <a:t>.</a:t>
            </a:r>
          </a:p>
          <a:p>
            <a:pPr marL="182880" lvl="1"/>
            <a:endParaRPr lang="en-NZ" sz="2400" dirty="0"/>
          </a:p>
          <a:p>
            <a:pPr marL="182880" lvl="1"/>
            <a:endParaRPr lang="en-NZ" sz="2400" dirty="0"/>
          </a:p>
          <a:p>
            <a:pPr marL="182880" lvl="1"/>
            <a:endParaRPr lang="en-NZ" sz="2400" dirty="0"/>
          </a:p>
          <a:p>
            <a:pPr marL="182880" lvl="1"/>
            <a:endParaRPr lang="en-NZ" sz="2400" dirty="0"/>
          </a:p>
          <a:p>
            <a:pPr marL="182880" lvl="1"/>
            <a:endParaRPr lang="en-NZ" sz="2400" dirty="0"/>
          </a:p>
          <a:p>
            <a:pPr marL="182880" lvl="1"/>
            <a:endParaRPr lang="en-NZ" sz="2400" dirty="0"/>
          </a:p>
          <a:p>
            <a:pPr marL="182880" lvl="1"/>
            <a:endParaRPr lang="en-NZ" sz="2400" dirty="0"/>
          </a:p>
          <a:p>
            <a:pPr marL="182880" lvl="1"/>
            <a:endParaRPr lang="en-NZ" sz="2400" dirty="0"/>
          </a:p>
          <a:p>
            <a:endParaRPr lang="en-NZ" dirty="0"/>
          </a:p>
          <a:p>
            <a:endParaRPr lang="en-NZ" dirty="0"/>
          </a:p>
          <a:p>
            <a:endParaRPr lang="en-NZ" dirty="0"/>
          </a:p>
          <a:p>
            <a:endParaRPr lang="en-NZ" sz="800" dirty="0"/>
          </a:p>
          <a:p>
            <a:endParaRPr lang="en-NZ" dirty="0"/>
          </a:p>
          <a:p>
            <a:endParaRPr lang="en-NZ" dirty="0"/>
          </a:p>
          <a:p>
            <a:endParaRPr lang="en-NZ" dirty="0"/>
          </a:p>
          <a:p>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12</a:t>
            </a:fld>
            <a:endParaRPr lang="en-US" dirty="0"/>
          </a:p>
        </p:txBody>
      </p:sp>
      <p:sp>
        <p:nvSpPr>
          <p:cNvPr id="9" name="Text Box 9"/>
          <p:cNvSpPr txBox="1">
            <a:spLocks noChangeArrowheads="1"/>
          </p:cNvSpPr>
          <p:nvPr/>
        </p:nvSpPr>
        <p:spPr bwMode="auto">
          <a:xfrm>
            <a:off x="609600" y="914400"/>
            <a:ext cx="6019800" cy="1985159"/>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ClrTx/>
              <a:buSzTx/>
              <a:buNone/>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000090"/>
                </a:solidFill>
                <a:latin typeface="Courier"/>
              </a:rPr>
              <a:t>get_minutes</a:t>
            </a:r>
            <a:r>
              <a:rPr lang="en-US" altLang="en-US" sz="1800" b="1" dirty="0">
                <a:solidFill>
                  <a:srgbClr val="000090"/>
                </a:solidFill>
                <a:latin typeface="Courier"/>
              </a:rPr>
              <a:t>(hours, minutes):</a:t>
            </a:r>
          </a:p>
          <a:p>
            <a:pPr>
              <a:buClrTx/>
              <a:buSzTx/>
              <a:buNone/>
              <a:defRPr/>
            </a:pPr>
            <a:r>
              <a:rPr lang="en-US" altLang="en-US" sz="1800" b="1" dirty="0">
                <a:solidFill>
                  <a:srgbClr val="000090"/>
                </a:solidFill>
                <a:latin typeface="Courier"/>
              </a:rPr>
              <a:t>    total = hours * 60 + minutes</a:t>
            </a:r>
          </a:p>
          <a:p>
            <a:pPr>
              <a:buClrTx/>
              <a:buSzTx/>
              <a:buNone/>
              <a:defRPr/>
            </a:pPr>
            <a:r>
              <a:rPr lang="en-US" altLang="en-US" sz="1800" b="1" dirty="0">
                <a:solidFill>
                  <a:srgbClr val="000090"/>
                </a:solidFill>
                <a:latin typeface="Courier"/>
              </a:rPr>
              <a:t>    </a:t>
            </a:r>
            <a:r>
              <a:rPr lang="en-US" altLang="en-US" sz="1800" b="1" dirty="0">
                <a:solidFill>
                  <a:srgbClr val="FF00FF"/>
                </a:solidFill>
                <a:latin typeface="Courier"/>
              </a:rPr>
              <a:t>return total</a:t>
            </a:r>
          </a:p>
          <a:p>
            <a:pPr>
              <a:buClrTx/>
              <a:buSzTx/>
              <a:buNone/>
              <a:defRPr/>
            </a:pPr>
            <a:endParaRPr lang="en-US" altLang="en-US" sz="800" b="1" dirty="0">
              <a:solidFill>
                <a:srgbClr val="000090"/>
              </a:solidFill>
              <a:latin typeface="Courier"/>
            </a:endParaRPr>
          </a:p>
          <a:p>
            <a:pPr>
              <a:buClrTx/>
              <a:buSzTx/>
              <a:buNone/>
              <a:defRPr/>
            </a:pPr>
            <a:r>
              <a:rPr lang="en-US" altLang="en-US" sz="1800" b="1" dirty="0" err="1">
                <a:solidFill>
                  <a:srgbClr val="000090"/>
                </a:solidFill>
                <a:latin typeface="Courier"/>
              </a:rPr>
              <a:t>total_minutes</a:t>
            </a:r>
            <a:r>
              <a:rPr lang="en-US" altLang="en-US" sz="1800" b="1" dirty="0">
                <a:solidFill>
                  <a:srgbClr val="000090"/>
                </a:solidFill>
                <a:latin typeface="Courier"/>
              </a:rPr>
              <a:t> = </a:t>
            </a:r>
            <a:r>
              <a:rPr lang="en-US" altLang="en-US" sz="1800" b="1" dirty="0" err="1">
                <a:solidFill>
                  <a:srgbClr val="000090"/>
                </a:solidFill>
                <a:latin typeface="Courier"/>
              </a:rPr>
              <a:t>get_minutes</a:t>
            </a:r>
            <a:r>
              <a:rPr lang="en-US" altLang="en-US" sz="1800" b="1" dirty="0">
                <a:solidFill>
                  <a:srgbClr val="000090"/>
                </a:solidFill>
                <a:latin typeface="Courier"/>
              </a:rPr>
              <a:t>(3, 44)</a:t>
            </a:r>
          </a:p>
          <a:p>
            <a:pPr>
              <a:buClrTx/>
              <a:buSzTx/>
              <a:buNone/>
              <a:defRPr/>
            </a:pPr>
            <a:r>
              <a:rPr lang="en-US" altLang="en-US" sz="1800" b="1" dirty="0">
                <a:solidFill>
                  <a:srgbClr val="000090"/>
                </a:solidFill>
                <a:latin typeface="Courier"/>
              </a:rPr>
              <a:t>print(</a:t>
            </a:r>
            <a:r>
              <a:rPr lang="en-US" altLang="en-US" sz="1800" b="1" dirty="0" err="1">
                <a:solidFill>
                  <a:srgbClr val="000090"/>
                </a:solidFill>
                <a:latin typeface="Courier"/>
              </a:rPr>
              <a:t>total_minutes</a:t>
            </a:r>
            <a:r>
              <a:rPr lang="en-US" altLang="en-US" sz="1800" b="1" dirty="0">
                <a:solidFill>
                  <a:srgbClr val="000090"/>
                </a:solidFill>
                <a:latin typeface="Courier"/>
              </a:rPr>
              <a:t>, " minutes")</a:t>
            </a:r>
          </a:p>
        </p:txBody>
      </p:sp>
      <p:sp>
        <p:nvSpPr>
          <p:cNvPr id="10" name="TextBox 9"/>
          <p:cNvSpPr txBox="1"/>
          <p:nvPr/>
        </p:nvSpPr>
        <p:spPr>
          <a:xfrm>
            <a:off x="6781800" y="1371600"/>
            <a:ext cx="2012706" cy="369332"/>
          </a:xfrm>
          <a:prstGeom prst="rect">
            <a:avLst/>
          </a:prstGeom>
          <a:solidFill>
            <a:srgbClr val="E3EBF3"/>
          </a:solidFill>
          <a:ln>
            <a:solidFill>
              <a:srgbClr val="0000FF"/>
            </a:solidFill>
          </a:ln>
        </p:spPr>
        <p:txBody>
          <a:bodyPr wrap="square" rtlCol="0">
            <a:spAutoFit/>
          </a:bodyPr>
          <a:lstStyle/>
          <a:p>
            <a:r>
              <a:rPr lang="fr-FR" b="1" dirty="0">
                <a:solidFill>
                  <a:srgbClr val="000090"/>
                </a:solidFill>
                <a:latin typeface="Courier"/>
                <a:cs typeface="Courier"/>
              </a:rPr>
              <a:t>224  minutes</a:t>
            </a:r>
          </a:p>
        </p:txBody>
      </p:sp>
      <p:sp>
        <p:nvSpPr>
          <p:cNvPr id="11" name="TextBox 10"/>
          <p:cNvSpPr txBox="1"/>
          <p:nvPr/>
        </p:nvSpPr>
        <p:spPr>
          <a:xfrm>
            <a:off x="228600" y="914400"/>
            <a:ext cx="457200" cy="1985159"/>
          </a:xfrm>
          <a:prstGeom prst="rect">
            <a:avLst/>
          </a:prstGeom>
          <a:noFill/>
        </p:spPr>
        <p:txBody>
          <a:bodyPr wrap="square" rtlCol="0">
            <a:spAutoFit/>
          </a:bodyPr>
          <a:lstStyle/>
          <a:p>
            <a:pPr>
              <a:spcBef>
                <a:spcPts val="600"/>
              </a:spcBef>
            </a:pPr>
            <a:r>
              <a:rPr lang="en-US" b="1" dirty="0">
                <a:solidFill>
                  <a:srgbClr val="000090"/>
                </a:solidFill>
                <a:latin typeface="Courier"/>
                <a:cs typeface="Courier"/>
              </a:rPr>
              <a:t>1</a:t>
            </a:r>
          </a:p>
          <a:p>
            <a:pPr>
              <a:spcBef>
                <a:spcPts val="600"/>
              </a:spcBef>
            </a:pPr>
            <a:r>
              <a:rPr lang="en-US" b="1" dirty="0">
                <a:solidFill>
                  <a:srgbClr val="000090"/>
                </a:solidFill>
                <a:latin typeface="Courier"/>
                <a:cs typeface="Courier"/>
              </a:rPr>
              <a:t>2</a:t>
            </a:r>
          </a:p>
          <a:p>
            <a:pPr>
              <a:spcBef>
                <a:spcPts val="600"/>
              </a:spcBef>
            </a:pPr>
            <a:r>
              <a:rPr lang="en-US" b="1" dirty="0">
                <a:solidFill>
                  <a:srgbClr val="000090"/>
                </a:solidFill>
                <a:latin typeface="Courier"/>
                <a:cs typeface="Courier"/>
              </a:rPr>
              <a:t>3</a:t>
            </a:r>
          </a:p>
          <a:p>
            <a:pPr>
              <a:spcBef>
                <a:spcPts val="600"/>
              </a:spcBef>
            </a:pPr>
            <a:endParaRPr lang="en-US" sz="800" b="1" dirty="0">
              <a:solidFill>
                <a:srgbClr val="000090"/>
              </a:solidFill>
              <a:latin typeface="Courier"/>
              <a:cs typeface="Courier"/>
            </a:endParaRPr>
          </a:p>
          <a:p>
            <a:pPr>
              <a:spcBef>
                <a:spcPts val="600"/>
              </a:spcBef>
            </a:pPr>
            <a:r>
              <a:rPr lang="en-US" b="1" dirty="0">
                <a:solidFill>
                  <a:srgbClr val="000090"/>
                </a:solidFill>
                <a:latin typeface="Courier"/>
                <a:cs typeface="Courier"/>
              </a:rPr>
              <a:t>4</a:t>
            </a:r>
          </a:p>
          <a:p>
            <a:pPr>
              <a:spcBef>
                <a:spcPts val="600"/>
              </a:spcBef>
            </a:pPr>
            <a:r>
              <a:rPr lang="en-US" b="1" dirty="0">
                <a:solidFill>
                  <a:srgbClr val="000090"/>
                </a:solidFill>
                <a:latin typeface="Courier"/>
                <a:cs typeface="Courier"/>
              </a:rPr>
              <a:t>5</a:t>
            </a:r>
          </a:p>
        </p:txBody>
      </p:sp>
    </p:spTree>
    <p:extLst>
      <p:ext uri="{BB962C8B-B14F-4D97-AF65-F5344CB8AC3E}">
        <p14:creationId xmlns:p14="http://schemas.microsoft.com/office/powerpoint/2010/main" val="234579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Functions - example</a:t>
            </a:r>
            <a:endParaRPr lang="en-NZ" dirty="0"/>
          </a:p>
        </p:txBody>
      </p:sp>
      <p:sp>
        <p:nvSpPr>
          <p:cNvPr id="3" name="Content Placeholder 2"/>
          <p:cNvSpPr>
            <a:spLocks noGrp="1"/>
          </p:cNvSpPr>
          <p:nvPr>
            <p:ph sz="quarter" idx="1"/>
          </p:nvPr>
        </p:nvSpPr>
        <p:spPr>
          <a:xfrm>
            <a:off x="0" y="762000"/>
            <a:ext cx="8991600" cy="5486400"/>
          </a:xfrm>
        </p:spPr>
        <p:txBody>
          <a:bodyPr>
            <a:normAutofit/>
          </a:bodyPr>
          <a:lstStyle/>
          <a:p>
            <a:pPr marL="0" lvl="1" indent="0">
              <a:buNone/>
            </a:pPr>
            <a:r>
              <a:rPr lang="en-NZ" sz="2400" dirty="0"/>
              <a:t>The following function (lines 1, 2, 3) converts degrees Celsius to degrees Fahrenheit using the formula:</a:t>
            </a:r>
          </a:p>
          <a:p>
            <a:pPr marL="182880" lvl="1"/>
            <a:endParaRPr lang="en-NZ" sz="2400" dirty="0"/>
          </a:p>
          <a:p>
            <a:pPr marL="182880" lvl="1"/>
            <a:endParaRPr lang="en-NZ" sz="2400" dirty="0"/>
          </a:p>
          <a:p>
            <a:pPr marL="182880" lvl="1"/>
            <a:endParaRPr lang="en-NZ" sz="2400" dirty="0"/>
          </a:p>
          <a:p>
            <a:pPr marL="182880" lvl="1"/>
            <a:endParaRPr lang="en-NZ" sz="2400" dirty="0"/>
          </a:p>
          <a:p>
            <a:pPr marL="182880" lvl="1"/>
            <a:endParaRPr lang="en-NZ" sz="2400" dirty="0"/>
          </a:p>
          <a:p>
            <a:pPr marL="182880" lvl="1"/>
            <a:endParaRPr lang="en-NZ" sz="2400" dirty="0"/>
          </a:p>
          <a:p>
            <a:pPr marL="182880" lvl="1"/>
            <a:endParaRPr lang="en-NZ" sz="2400" dirty="0"/>
          </a:p>
          <a:p>
            <a:pPr marL="182880" lvl="1"/>
            <a:endParaRPr lang="en-NZ" sz="2400" dirty="0"/>
          </a:p>
          <a:p>
            <a:pPr marL="182880" lvl="1"/>
            <a:endParaRPr lang="en-NZ" sz="2400" dirty="0"/>
          </a:p>
          <a:p>
            <a:endParaRPr lang="en-NZ" dirty="0"/>
          </a:p>
          <a:p>
            <a:endParaRPr lang="en-NZ" dirty="0"/>
          </a:p>
          <a:p>
            <a:endParaRPr lang="en-NZ" dirty="0"/>
          </a:p>
          <a:p>
            <a:endParaRPr lang="en-NZ" sz="800" dirty="0"/>
          </a:p>
          <a:p>
            <a:endParaRPr lang="en-NZ" dirty="0"/>
          </a:p>
          <a:p>
            <a:endParaRPr lang="en-NZ" dirty="0"/>
          </a:p>
          <a:p>
            <a:endParaRPr lang="en-NZ" dirty="0"/>
          </a:p>
          <a:p>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13</a:t>
            </a:fld>
            <a:endParaRPr lang="en-US" dirty="0"/>
          </a:p>
        </p:txBody>
      </p:sp>
      <p:sp>
        <p:nvSpPr>
          <p:cNvPr id="12" name="Text Box 9"/>
          <p:cNvSpPr txBox="1">
            <a:spLocks noChangeArrowheads="1"/>
          </p:cNvSpPr>
          <p:nvPr/>
        </p:nvSpPr>
        <p:spPr bwMode="auto">
          <a:xfrm>
            <a:off x="230224" y="1905002"/>
            <a:ext cx="8837576" cy="4462761"/>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ClrTx/>
              <a:buSzTx/>
              <a:buNone/>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FF00FF"/>
                </a:solidFill>
                <a:latin typeface="Courier"/>
              </a:rPr>
              <a:t>celsius_to_f</a:t>
            </a:r>
            <a:r>
              <a:rPr lang="en-US" altLang="en-US" sz="1800" b="1" dirty="0">
                <a:solidFill>
                  <a:srgbClr val="FF00FF"/>
                </a:solidFill>
                <a:latin typeface="Courier"/>
              </a:rPr>
              <a:t>(</a:t>
            </a:r>
            <a:r>
              <a:rPr lang="en-US" altLang="en-US" sz="1800" b="1" dirty="0" err="1">
                <a:solidFill>
                  <a:srgbClr val="000090"/>
                </a:solidFill>
                <a:latin typeface="Courier"/>
              </a:rPr>
              <a:t>celsius</a:t>
            </a:r>
            <a:r>
              <a:rPr lang="en-US" altLang="en-US" sz="1800" b="1" dirty="0">
                <a:solidFill>
                  <a:srgbClr val="FF00FF"/>
                </a:solidFill>
                <a:latin typeface="Courier"/>
              </a:rPr>
              <a:t>)</a:t>
            </a:r>
            <a:r>
              <a:rPr lang="en-US" altLang="en-US" sz="1800" b="1" dirty="0">
                <a:solidFill>
                  <a:srgbClr val="000090"/>
                </a:solidFill>
                <a:latin typeface="Courier"/>
              </a:rPr>
              <a:t>:</a:t>
            </a:r>
          </a:p>
          <a:p>
            <a:pPr>
              <a:buClrTx/>
              <a:buSzTx/>
              <a:buNone/>
              <a:defRPr/>
            </a:pPr>
            <a:r>
              <a:rPr lang="en-US" altLang="en-US" sz="1800" b="1" dirty="0">
                <a:solidFill>
                  <a:srgbClr val="000090"/>
                </a:solidFill>
                <a:latin typeface="Courier"/>
              </a:rPr>
              <a:t>    </a:t>
            </a:r>
            <a:r>
              <a:rPr lang="en-US" altLang="en-US" sz="1800" b="1" dirty="0" err="1">
                <a:solidFill>
                  <a:srgbClr val="000090"/>
                </a:solidFill>
                <a:latin typeface="Courier"/>
              </a:rPr>
              <a:t>farenheit</a:t>
            </a:r>
            <a:r>
              <a:rPr lang="en-US" altLang="en-US" sz="1800" b="1" dirty="0">
                <a:solidFill>
                  <a:srgbClr val="000090"/>
                </a:solidFill>
                <a:latin typeface="Courier"/>
              </a:rPr>
              <a:t> = </a:t>
            </a:r>
            <a:r>
              <a:rPr lang="en-US" altLang="en-US" sz="1800" b="1" dirty="0" err="1">
                <a:solidFill>
                  <a:srgbClr val="000090"/>
                </a:solidFill>
                <a:latin typeface="Courier"/>
              </a:rPr>
              <a:t>celsius</a:t>
            </a:r>
            <a:r>
              <a:rPr lang="en-US" altLang="en-US" sz="1800" b="1" dirty="0">
                <a:solidFill>
                  <a:srgbClr val="000090"/>
                </a:solidFill>
                <a:latin typeface="Courier"/>
              </a:rPr>
              <a:t> * 9 / 5 + 32</a:t>
            </a:r>
          </a:p>
          <a:p>
            <a:pPr>
              <a:buClrTx/>
              <a:buSzTx/>
              <a:buNone/>
              <a:defRPr/>
            </a:pPr>
            <a:r>
              <a:rPr lang="en-US" altLang="en-US" sz="1800" b="1" dirty="0">
                <a:solidFill>
                  <a:srgbClr val="000090"/>
                </a:solidFill>
                <a:latin typeface="Courier"/>
              </a:rPr>
              <a:t>    return </a:t>
            </a:r>
            <a:r>
              <a:rPr lang="en-US" altLang="en-US" sz="1800" b="1" dirty="0" err="1">
                <a:solidFill>
                  <a:srgbClr val="000090"/>
                </a:solidFill>
                <a:latin typeface="Courier"/>
              </a:rPr>
              <a:t>farenheit</a:t>
            </a:r>
            <a:endParaRPr lang="en-US" altLang="en-US" sz="1800" b="1" dirty="0">
              <a:solidFill>
                <a:srgbClr val="000090"/>
              </a:solidFill>
              <a:latin typeface="Courier"/>
            </a:endParaRPr>
          </a:p>
          <a:p>
            <a:pPr>
              <a:buClrTx/>
              <a:buSzTx/>
              <a:buNone/>
              <a:defRPr/>
            </a:pPr>
            <a:endParaRPr lang="en-US" altLang="en-US" sz="800" b="1" dirty="0">
              <a:solidFill>
                <a:srgbClr val="000090"/>
              </a:solidFill>
              <a:latin typeface="Courier"/>
            </a:endParaRPr>
          </a:p>
          <a:p>
            <a:pPr>
              <a:buClrTx/>
              <a:buSzTx/>
              <a:buNone/>
              <a:defRPr/>
            </a:pPr>
            <a:r>
              <a:rPr lang="en-US" altLang="en-US" sz="1800" b="1" dirty="0" err="1">
                <a:solidFill>
                  <a:srgbClr val="000090"/>
                </a:solidFill>
                <a:latin typeface="Courier"/>
              </a:rPr>
              <a:t>celsius</a:t>
            </a:r>
            <a:r>
              <a:rPr lang="en-US" altLang="en-US" sz="1800" b="1" dirty="0">
                <a:solidFill>
                  <a:srgbClr val="000090"/>
                </a:solidFill>
                <a:latin typeface="Courier"/>
              </a:rPr>
              <a:t> = 34</a:t>
            </a:r>
          </a:p>
          <a:p>
            <a:pPr>
              <a:buClrTx/>
              <a:buSzTx/>
              <a:buNone/>
              <a:defRPr/>
            </a:pPr>
            <a:r>
              <a:rPr lang="en-US" altLang="en-US" sz="1800" b="1" dirty="0">
                <a:solidFill>
                  <a:srgbClr val="000090"/>
                </a:solidFill>
                <a:latin typeface="Courier"/>
              </a:rPr>
              <a:t>print(1,"celsius",celsius,"= </a:t>
            </a:r>
            <a:r>
              <a:rPr lang="en-US" altLang="en-US" sz="1800" b="1" dirty="0" err="1">
                <a:solidFill>
                  <a:srgbClr val="000090"/>
                </a:solidFill>
                <a:latin typeface="Courier"/>
              </a:rPr>
              <a:t>fahrenheit</a:t>
            </a:r>
            <a:r>
              <a:rPr lang="en-US" altLang="en-US" sz="1800" b="1" dirty="0">
                <a:solidFill>
                  <a:srgbClr val="000090"/>
                </a:solidFill>
                <a:latin typeface="Courier"/>
              </a:rPr>
              <a:t>",</a:t>
            </a:r>
            <a:r>
              <a:rPr lang="en-US" altLang="en-US" sz="1800" b="1" dirty="0" err="1">
                <a:solidFill>
                  <a:srgbClr val="FF00FF"/>
                </a:solidFill>
                <a:latin typeface="Courier"/>
              </a:rPr>
              <a:t>celsius_to_f</a:t>
            </a:r>
            <a:r>
              <a:rPr lang="en-US" altLang="en-US" sz="1800" b="1" dirty="0">
                <a:solidFill>
                  <a:srgbClr val="FF00FF"/>
                </a:solidFill>
                <a:latin typeface="Courier"/>
              </a:rPr>
              <a:t>(</a:t>
            </a:r>
            <a:r>
              <a:rPr lang="en-US" altLang="en-US" sz="1800" b="1" dirty="0" err="1">
                <a:solidFill>
                  <a:srgbClr val="000090"/>
                </a:solidFill>
                <a:latin typeface="Courier"/>
              </a:rPr>
              <a:t>celsius</a:t>
            </a:r>
            <a:r>
              <a:rPr lang="en-US" altLang="en-US" sz="1800" b="1" dirty="0">
                <a:solidFill>
                  <a:srgbClr val="FF00FF"/>
                </a:solidFill>
                <a:latin typeface="Courier"/>
              </a:rPr>
              <a:t>)</a:t>
            </a:r>
            <a:r>
              <a:rPr lang="en-US" altLang="en-US" sz="1800" b="1" dirty="0">
                <a:solidFill>
                  <a:srgbClr val="000090"/>
                </a:solidFill>
                <a:latin typeface="Courier"/>
              </a:rPr>
              <a:t>)</a:t>
            </a:r>
          </a:p>
          <a:p>
            <a:pPr>
              <a:buClrTx/>
              <a:buSzTx/>
              <a:buNone/>
              <a:defRPr/>
            </a:pPr>
            <a:endParaRPr lang="en-US" altLang="en-US" sz="1800" b="1" dirty="0">
              <a:solidFill>
                <a:srgbClr val="000090"/>
              </a:solidFill>
              <a:latin typeface="Courier"/>
            </a:endParaRPr>
          </a:p>
          <a:p>
            <a:pPr>
              <a:buClrTx/>
              <a:buSzTx/>
              <a:buNone/>
              <a:defRPr/>
            </a:pPr>
            <a:r>
              <a:rPr lang="en-US" altLang="en-US" sz="1800" b="1" dirty="0" err="1">
                <a:solidFill>
                  <a:srgbClr val="000090"/>
                </a:solidFill>
                <a:latin typeface="Courier"/>
              </a:rPr>
              <a:t>celsius</a:t>
            </a:r>
            <a:r>
              <a:rPr lang="en-US" altLang="en-US" sz="1800" b="1" dirty="0">
                <a:solidFill>
                  <a:srgbClr val="000090"/>
                </a:solidFill>
                <a:latin typeface="Courier"/>
              </a:rPr>
              <a:t> = 15</a:t>
            </a:r>
          </a:p>
          <a:p>
            <a:pPr>
              <a:buClrTx/>
              <a:buSzTx/>
              <a:buNone/>
              <a:defRPr/>
            </a:pPr>
            <a:r>
              <a:rPr lang="en-US" altLang="en-US" sz="1800" b="1" dirty="0">
                <a:solidFill>
                  <a:srgbClr val="000090"/>
                </a:solidFill>
                <a:latin typeface="Courier"/>
              </a:rPr>
              <a:t>print(2,"celsius",celsius,"= </a:t>
            </a:r>
            <a:r>
              <a:rPr lang="en-US" altLang="en-US" sz="1800" b="1" dirty="0" err="1">
                <a:solidFill>
                  <a:srgbClr val="000090"/>
                </a:solidFill>
                <a:latin typeface="Courier"/>
              </a:rPr>
              <a:t>fahrenheit</a:t>
            </a:r>
            <a:r>
              <a:rPr lang="en-US" altLang="en-US" sz="1800" b="1" dirty="0">
                <a:solidFill>
                  <a:srgbClr val="000090"/>
                </a:solidFill>
                <a:latin typeface="Courier"/>
              </a:rPr>
              <a:t>",</a:t>
            </a:r>
            <a:r>
              <a:rPr lang="en-US" altLang="en-US" sz="1800" b="1" dirty="0" err="1">
                <a:solidFill>
                  <a:srgbClr val="FF00FF"/>
                </a:solidFill>
                <a:latin typeface="Courier"/>
              </a:rPr>
              <a:t>celsius_to_f</a:t>
            </a:r>
            <a:r>
              <a:rPr lang="en-US" altLang="en-US" sz="1800" b="1" dirty="0">
                <a:solidFill>
                  <a:srgbClr val="FF00FF"/>
                </a:solidFill>
                <a:latin typeface="Courier"/>
              </a:rPr>
              <a:t>(</a:t>
            </a:r>
            <a:r>
              <a:rPr lang="en-US" altLang="en-US" sz="1800" b="1" dirty="0" err="1">
                <a:solidFill>
                  <a:srgbClr val="000090"/>
                </a:solidFill>
                <a:latin typeface="Courier"/>
              </a:rPr>
              <a:t>celsius</a:t>
            </a:r>
            <a:r>
              <a:rPr lang="en-US" altLang="en-US" sz="1800" b="1" dirty="0">
                <a:solidFill>
                  <a:srgbClr val="FF00FF"/>
                </a:solidFill>
                <a:latin typeface="Courier"/>
              </a:rPr>
              <a:t>)</a:t>
            </a:r>
            <a:r>
              <a:rPr lang="en-US" altLang="en-US" sz="1800" b="1" dirty="0">
                <a:solidFill>
                  <a:srgbClr val="000090"/>
                </a:solidFill>
                <a:latin typeface="Courier"/>
              </a:rPr>
              <a:t>)</a:t>
            </a:r>
          </a:p>
          <a:p>
            <a:pPr>
              <a:buClrTx/>
              <a:buSzTx/>
              <a:buNone/>
              <a:defRPr/>
            </a:pPr>
            <a:endParaRPr lang="en-US" altLang="en-US" sz="1800" b="1" dirty="0">
              <a:solidFill>
                <a:srgbClr val="000090"/>
              </a:solidFill>
              <a:latin typeface="Courier"/>
            </a:endParaRPr>
          </a:p>
          <a:p>
            <a:pPr>
              <a:buClrTx/>
              <a:buSzTx/>
              <a:buNone/>
              <a:defRPr/>
            </a:pPr>
            <a:r>
              <a:rPr lang="en-US" altLang="en-US" sz="1800" b="1" dirty="0" err="1">
                <a:solidFill>
                  <a:srgbClr val="000090"/>
                </a:solidFill>
                <a:latin typeface="Courier"/>
              </a:rPr>
              <a:t>celsius</a:t>
            </a:r>
            <a:r>
              <a:rPr lang="en-US" altLang="en-US" sz="1800" b="1" dirty="0">
                <a:solidFill>
                  <a:srgbClr val="000090"/>
                </a:solidFill>
                <a:latin typeface="Courier"/>
              </a:rPr>
              <a:t> = 21</a:t>
            </a:r>
          </a:p>
          <a:p>
            <a:pPr>
              <a:buClrTx/>
              <a:buSzTx/>
              <a:buNone/>
              <a:defRPr/>
            </a:pPr>
            <a:r>
              <a:rPr lang="en-US" altLang="en-US" sz="1800" b="1" dirty="0">
                <a:solidFill>
                  <a:srgbClr val="000090"/>
                </a:solidFill>
                <a:latin typeface="Courier"/>
              </a:rPr>
              <a:t>print(3,"celsius",celsius,"= </a:t>
            </a:r>
            <a:r>
              <a:rPr lang="en-US" altLang="en-US" sz="1800" b="1" dirty="0" err="1">
                <a:solidFill>
                  <a:srgbClr val="000090"/>
                </a:solidFill>
                <a:latin typeface="Courier"/>
              </a:rPr>
              <a:t>fahrenheit</a:t>
            </a:r>
            <a:r>
              <a:rPr lang="en-US" altLang="en-US" sz="1800" b="1" dirty="0">
                <a:solidFill>
                  <a:srgbClr val="000090"/>
                </a:solidFill>
                <a:latin typeface="Courier"/>
              </a:rPr>
              <a:t>",</a:t>
            </a:r>
            <a:r>
              <a:rPr lang="en-US" altLang="en-US" sz="1800" b="1" dirty="0" err="1">
                <a:solidFill>
                  <a:srgbClr val="FF00FF"/>
                </a:solidFill>
                <a:latin typeface="Courier"/>
              </a:rPr>
              <a:t>celsius_to_f</a:t>
            </a:r>
            <a:r>
              <a:rPr lang="en-US" altLang="en-US" sz="1800" b="1" dirty="0">
                <a:solidFill>
                  <a:srgbClr val="FF00FF"/>
                </a:solidFill>
                <a:latin typeface="Courier"/>
              </a:rPr>
              <a:t>(</a:t>
            </a:r>
            <a:r>
              <a:rPr lang="en-US" altLang="en-US" sz="1800" b="1" dirty="0" err="1">
                <a:solidFill>
                  <a:srgbClr val="000090"/>
                </a:solidFill>
                <a:latin typeface="Courier"/>
              </a:rPr>
              <a:t>celsius</a:t>
            </a:r>
            <a:r>
              <a:rPr lang="en-US" altLang="en-US" sz="1800" b="1" dirty="0">
                <a:solidFill>
                  <a:srgbClr val="FF00FF"/>
                </a:solidFill>
                <a:latin typeface="Courier"/>
              </a:rPr>
              <a:t>)</a:t>
            </a:r>
            <a:r>
              <a:rPr lang="en-US" altLang="en-US" sz="1800" b="1" dirty="0">
                <a:solidFill>
                  <a:srgbClr val="000090"/>
                </a:solidFill>
                <a:latin typeface="Courier"/>
              </a:rPr>
              <a:t>)</a:t>
            </a:r>
          </a:p>
          <a:p>
            <a:pPr>
              <a:buClrTx/>
              <a:buSzTx/>
              <a:buNone/>
              <a:defRPr/>
            </a:pPr>
            <a:endParaRPr lang="en-US" altLang="en-US" sz="1800" b="1" dirty="0">
              <a:solidFill>
                <a:srgbClr val="000090"/>
              </a:solidFill>
              <a:latin typeface="Courier"/>
            </a:endParaRPr>
          </a:p>
        </p:txBody>
      </p:sp>
      <p:sp>
        <p:nvSpPr>
          <p:cNvPr id="13" name="TextBox 12"/>
          <p:cNvSpPr txBox="1"/>
          <p:nvPr/>
        </p:nvSpPr>
        <p:spPr>
          <a:xfrm>
            <a:off x="6168283" y="2133600"/>
            <a:ext cx="2975717" cy="923330"/>
          </a:xfrm>
          <a:prstGeom prst="rect">
            <a:avLst/>
          </a:prstGeom>
          <a:solidFill>
            <a:srgbClr val="E3EBF3"/>
          </a:solidFill>
          <a:ln>
            <a:solidFill>
              <a:srgbClr val="0000FF"/>
            </a:solidFill>
          </a:ln>
        </p:spPr>
        <p:txBody>
          <a:bodyPr wrap="square" rtlCol="0">
            <a:spAutoFit/>
          </a:bodyPr>
          <a:lstStyle/>
          <a:p>
            <a:r>
              <a:rPr lang="fr-FR" b="1" dirty="0">
                <a:solidFill>
                  <a:srgbClr val="000090"/>
                </a:solidFill>
              </a:rPr>
              <a:t>1 </a:t>
            </a:r>
            <a:r>
              <a:rPr lang="fr-FR" b="1" dirty="0" err="1">
                <a:solidFill>
                  <a:srgbClr val="000090"/>
                </a:solidFill>
              </a:rPr>
              <a:t>celsius</a:t>
            </a:r>
            <a:r>
              <a:rPr lang="fr-FR" b="1" dirty="0">
                <a:solidFill>
                  <a:srgbClr val="000090"/>
                </a:solidFill>
              </a:rPr>
              <a:t> 34 = fahrenheit 93.2</a:t>
            </a:r>
          </a:p>
          <a:p>
            <a:r>
              <a:rPr lang="fr-FR" b="1" dirty="0">
                <a:solidFill>
                  <a:srgbClr val="000090"/>
                </a:solidFill>
              </a:rPr>
              <a:t>2 </a:t>
            </a:r>
            <a:r>
              <a:rPr lang="fr-FR" b="1" dirty="0" err="1">
                <a:solidFill>
                  <a:srgbClr val="000090"/>
                </a:solidFill>
              </a:rPr>
              <a:t>celsius</a:t>
            </a:r>
            <a:r>
              <a:rPr lang="fr-FR" b="1" dirty="0">
                <a:solidFill>
                  <a:srgbClr val="000090"/>
                </a:solidFill>
              </a:rPr>
              <a:t> 15 = fahrenheit 59.0</a:t>
            </a:r>
          </a:p>
          <a:p>
            <a:r>
              <a:rPr lang="fr-FR" b="1" dirty="0">
                <a:solidFill>
                  <a:srgbClr val="000090"/>
                </a:solidFill>
              </a:rPr>
              <a:t>3 </a:t>
            </a:r>
            <a:r>
              <a:rPr lang="fr-FR" b="1" dirty="0" err="1">
                <a:solidFill>
                  <a:srgbClr val="000090"/>
                </a:solidFill>
              </a:rPr>
              <a:t>celsius</a:t>
            </a:r>
            <a:r>
              <a:rPr lang="fr-FR" b="1" dirty="0">
                <a:solidFill>
                  <a:srgbClr val="000090"/>
                </a:solidFill>
              </a:rPr>
              <a:t> 21 = fahrenheit 69.8</a:t>
            </a:r>
            <a:endParaRPr lang="en-NZ" b="1" dirty="0">
              <a:solidFill>
                <a:srgbClr val="000090"/>
              </a:solidFill>
            </a:endParaRPr>
          </a:p>
        </p:txBody>
      </p:sp>
      <p:sp>
        <p:nvSpPr>
          <p:cNvPr id="14" name="TextBox 13"/>
          <p:cNvSpPr txBox="1"/>
          <p:nvPr/>
        </p:nvSpPr>
        <p:spPr>
          <a:xfrm>
            <a:off x="-76200" y="1905000"/>
            <a:ext cx="488907" cy="4108818"/>
          </a:xfrm>
          <a:prstGeom prst="rect">
            <a:avLst/>
          </a:prstGeom>
          <a:noFill/>
        </p:spPr>
        <p:txBody>
          <a:bodyPr wrap="square" rtlCol="0">
            <a:spAutoFit/>
          </a:bodyPr>
          <a:lstStyle/>
          <a:p>
            <a:pPr>
              <a:spcBef>
                <a:spcPts val="600"/>
              </a:spcBef>
            </a:pPr>
            <a:r>
              <a:rPr lang="en-US" b="1" dirty="0">
                <a:solidFill>
                  <a:srgbClr val="000090"/>
                </a:solidFill>
                <a:latin typeface="Courier"/>
                <a:cs typeface="Courier"/>
              </a:rPr>
              <a:t>1</a:t>
            </a:r>
          </a:p>
          <a:p>
            <a:pPr>
              <a:spcBef>
                <a:spcPts val="600"/>
              </a:spcBef>
            </a:pPr>
            <a:r>
              <a:rPr lang="en-US" b="1" dirty="0">
                <a:solidFill>
                  <a:srgbClr val="000090"/>
                </a:solidFill>
                <a:latin typeface="Courier"/>
                <a:cs typeface="Courier"/>
              </a:rPr>
              <a:t>2</a:t>
            </a:r>
          </a:p>
          <a:p>
            <a:pPr>
              <a:spcBef>
                <a:spcPts val="600"/>
              </a:spcBef>
            </a:pPr>
            <a:r>
              <a:rPr lang="en-US" b="1" dirty="0">
                <a:solidFill>
                  <a:srgbClr val="000090"/>
                </a:solidFill>
                <a:latin typeface="Courier"/>
                <a:cs typeface="Courier"/>
              </a:rPr>
              <a:t>3</a:t>
            </a:r>
          </a:p>
          <a:p>
            <a:pPr>
              <a:spcBef>
                <a:spcPts val="600"/>
              </a:spcBef>
            </a:pPr>
            <a:endParaRPr lang="en-US" sz="800" b="1" dirty="0">
              <a:solidFill>
                <a:srgbClr val="000090"/>
              </a:solidFill>
              <a:latin typeface="Courier"/>
              <a:cs typeface="Courier"/>
            </a:endParaRPr>
          </a:p>
          <a:p>
            <a:pPr>
              <a:spcBef>
                <a:spcPts val="600"/>
              </a:spcBef>
            </a:pPr>
            <a:r>
              <a:rPr lang="en-US" b="1" dirty="0">
                <a:solidFill>
                  <a:srgbClr val="000090"/>
                </a:solidFill>
                <a:latin typeface="Courier"/>
                <a:cs typeface="Courier"/>
              </a:rPr>
              <a:t>4</a:t>
            </a:r>
          </a:p>
          <a:p>
            <a:pPr>
              <a:spcBef>
                <a:spcPts val="600"/>
              </a:spcBef>
            </a:pPr>
            <a:r>
              <a:rPr lang="en-US" b="1" dirty="0">
                <a:solidFill>
                  <a:srgbClr val="000090"/>
                </a:solidFill>
                <a:latin typeface="Courier"/>
                <a:cs typeface="Courier"/>
              </a:rPr>
              <a:t>5</a:t>
            </a:r>
          </a:p>
          <a:p>
            <a:pPr>
              <a:spcBef>
                <a:spcPts val="600"/>
              </a:spcBef>
            </a:pPr>
            <a:endParaRPr lang="en-US" b="1" dirty="0">
              <a:solidFill>
                <a:srgbClr val="000090"/>
              </a:solidFill>
              <a:latin typeface="Courier"/>
              <a:cs typeface="Courier"/>
            </a:endParaRPr>
          </a:p>
          <a:p>
            <a:pPr>
              <a:spcBef>
                <a:spcPts val="600"/>
              </a:spcBef>
            </a:pPr>
            <a:r>
              <a:rPr lang="en-US" b="1" dirty="0">
                <a:solidFill>
                  <a:srgbClr val="000090"/>
                </a:solidFill>
                <a:latin typeface="Courier"/>
                <a:cs typeface="Courier"/>
              </a:rPr>
              <a:t>6</a:t>
            </a:r>
          </a:p>
          <a:p>
            <a:pPr>
              <a:spcBef>
                <a:spcPts val="600"/>
              </a:spcBef>
            </a:pPr>
            <a:r>
              <a:rPr lang="en-US" b="1" dirty="0">
                <a:solidFill>
                  <a:srgbClr val="000090"/>
                </a:solidFill>
                <a:latin typeface="Courier"/>
                <a:cs typeface="Courier"/>
              </a:rPr>
              <a:t>7</a:t>
            </a:r>
          </a:p>
          <a:p>
            <a:pPr>
              <a:spcBef>
                <a:spcPts val="600"/>
              </a:spcBef>
            </a:pPr>
            <a:endParaRPr lang="en-US" b="1" dirty="0">
              <a:solidFill>
                <a:srgbClr val="000090"/>
              </a:solidFill>
              <a:latin typeface="Courier"/>
              <a:cs typeface="Courier"/>
            </a:endParaRPr>
          </a:p>
          <a:p>
            <a:pPr>
              <a:spcBef>
                <a:spcPts val="600"/>
              </a:spcBef>
            </a:pPr>
            <a:r>
              <a:rPr lang="en-US" b="1" dirty="0">
                <a:solidFill>
                  <a:srgbClr val="000090"/>
                </a:solidFill>
                <a:latin typeface="Courier"/>
                <a:cs typeface="Courier"/>
              </a:rPr>
              <a:t>8</a:t>
            </a:r>
          </a:p>
          <a:p>
            <a:pPr>
              <a:spcBef>
                <a:spcPts val="600"/>
              </a:spcBef>
            </a:pPr>
            <a:r>
              <a:rPr lang="en-US" b="1" dirty="0">
                <a:solidFill>
                  <a:srgbClr val="000090"/>
                </a:solidFill>
                <a:latin typeface="Courier"/>
                <a:cs typeface="Courier"/>
              </a:rPr>
              <a:t>9</a:t>
            </a:r>
          </a:p>
        </p:txBody>
      </p:sp>
      <p:sp>
        <p:nvSpPr>
          <p:cNvPr id="6" name="TextBox 5"/>
          <p:cNvSpPr txBox="1"/>
          <p:nvPr/>
        </p:nvSpPr>
        <p:spPr>
          <a:xfrm>
            <a:off x="7391400" y="1219200"/>
            <a:ext cx="1676400" cy="369332"/>
          </a:xfrm>
          <a:prstGeom prst="rect">
            <a:avLst/>
          </a:prstGeom>
          <a:solidFill>
            <a:srgbClr val="00FF00"/>
          </a:solidFill>
        </p:spPr>
        <p:txBody>
          <a:bodyPr wrap="square" rtlCol="0">
            <a:spAutoFit/>
          </a:bodyPr>
          <a:lstStyle/>
          <a:p>
            <a:r>
              <a:rPr lang="en-US" dirty="0">
                <a:solidFill>
                  <a:srgbClr val="0000FF"/>
                </a:solidFill>
              </a:rPr>
              <a:t> </a:t>
            </a:r>
          </a:p>
        </p:txBody>
      </p:sp>
      <p:sp>
        <p:nvSpPr>
          <p:cNvPr id="15" name="TextBox 14"/>
          <p:cNvSpPr txBox="1"/>
          <p:nvPr/>
        </p:nvSpPr>
        <p:spPr>
          <a:xfrm>
            <a:off x="5181600" y="1219200"/>
            <a:ext cx="3962400" cy="369332"/>
          </a:xfrm>
          <a:prstGeom prst="rect">
            <a:avLst/>
          </a:prstGeom>
          <a:noFill/>
          <a:ln>
            <a:solidFill>
              <a:srgbClr val="0000FF"/>
            </a:solidFill>
          </a:ln>
        </p:spPr>
        <p:txBody>
          <a:bodyPr wrap="square" rtlCol="0">
            <a:spAutoFit/>
          </a:bodyPr>
          <a:lstStyle/>
          <a:p>
            <a:r>
              <a:rPr lang="de-DE" b="1" dirty="0">
                <a:solidFill>
                  <a:srgbClr val="000090"/>
                </a:solidFill>
              </a:rPr>
              <a:t>Celsius </a:t>
            </a:r>
            <a:r>
              <a:rPr lang="de-DE" b="1" dirty="0" err="1">
                <a:solidFill>
                  <a:srgbClr val="000090"/>
                </a:solidFill>
              </a:rPr>
              <a:t>to</a:t>
            </a:r>
            <a:r>
              <a:rPr lang="de-DE" b="1" dirty="0">
                <a:solidFill>
                  <a:srgbClr val="000090"/>
                </a:solidFill>
              </a:rPr>
              <a:t> Fahrenheit : </a:t>
            </a:r>
            <a:r>
              <a:rPr lang="de-DE" b="1" dirty="0">
                <a:solidFill>
                  <a:srgbClr val="0000FF"/>
                </a:solidFill>
              </a:rPr>
              <a:t>°F=(°C × 1.8) + 32 </a:t>
            </a:r>
            <a:endParaRPr lang="en-NZ" b="1" dirty="0">
              <a:solidFill>
                <a:srgbClr val="0000FF"/>
              </a:solidFill>
            </a:endParaRPr>
          </a:p>
        </p:txBody>
      </p:sp>
    </p:spTree>
    <p:extLst>
      <p:ext uri="{BB962C8B-B14F-4D97-AF65-F5344CB8AC3E}">
        <p14:creationId xmlns:p14="http://schemas.microsoft.com/office/powerpoint/2010/main" val="188990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Functions – use clear function names</a:t>
            </a:r>
            <a:endParaRPr lang="en-NZ" dirty="0"/>
          </a:p>
        </p:txBody>
      </p:sp>
      <p:sp>
        <p:nvSpPr>
          <p:cNvPr id="3" name="Content Placeholder 2"/>
          <p:cNvSpPr>
            <a:spLocks noGrp="1"/>
          </p:cNvSpPr>
          <p:nvPr>
            <p:ph sz="quarter" idx="1"/>
          </p:nvPr>
        </p:nvSpPr>
        <p:spPr>
          <a:xfrm>
            <a:off x="152400" y="1066800"/>
            <a:ext cx="8991600" cy="5486400"/>
          </a:xfrm>
        </p:spPr>
        <p:txBody>
          <a:bodyPr>
            <a:normAutofit/>
          </a:bodyPr>
          <a:lstStyle/>
          <a:p>
            <a:pPr marL="182880" lvl="1"/>
            <a:endParaRPr lang="en-NZ" sz="2400" dirty="0"/>
          </a:p>
          <a:p>
            <a:pPr marL="182880" lvl="1"/>
            <a:endParaRPr lang="en-NZ" sz="2400" dirty="0"/>
          </a:p>
          <a:p>
            <a:pPr marL="182880" lvl="1"/>
            <a:endParaRPr lang="en-NZ" sz="2400" dirty="0"/>
          </a:p>
          <a:p>
            <a:pPr marL="0" lvl="1" indent="0">
              <a:buNone/>
            </a:pPr>
            <a:endParaRPr lang="en-NZ" sz="2400" dirty="0"/>
          </a:p>
          <a:p>
            <a:pPr marL="182880" lvl="1"/>
            <a:endParaRPr lang="en-NZ" sz="800" dirty="0"/>
          </a:p>
          <a:p>
            <a:pPr marL="182563" lvl="1" indent="-182563"/>
            <a:r>
              <a:rPr lang="en-NZ" sz="2400" dirty="0"/>
              <a:t>When defining functions always use self-documenting function names and, as in all code, use </a:t>
            </a:r>
            <a:r>
              <a:rPr lang="en-NZ" sz="2400" b="1" dirty="0">
                <a:solidFill>
                  <a:srgbClr val="0000FF"/>
                </a:solidFill>
              </a:rPr>
              <a:t>self-documenting </a:t>
            </a:r>
            <a:r>
              <a:rPr lang="en-NZ" sz="2400" dirty="0"/>
              <a:t>variable names.  You should always write code which is clear and easy to understand.</a:t>
            </a:r>
          </a:p>
          <a:p>
            <a:pPr marL="182563" lvl="1" indent="-182563"/>
            <a:endParaRPr lang="en-NZ" sz="2400" dirty="0"/>
          </a:p>
          <a:p>
            <a:pPr marL="182563" lvl="1" indent="-182563"/>
            <a:r>
              <a:rPr lang="en-NZ" sz="2400" dirty="0"/>
              <a:t>All functions should be clear and aim to perform only one task.</a:t>
            </a:r>
          </a:p>
          <a:p>
            <a:pPr marL="182880" lvl="1"/>
            <a:endParaRPr lang="en-NZ" sz="2400" dirty="0"/>
          </a:p>
          <a:p>
            <a:pPr marL="182880" lvl="1"/>
            <a:endParaRPr lang="en-NZ" sz="2400" dirty="0"/>
          </a:p>
          <a:p>
            <a:pPr marL="182880" lvl="1"/>
            <a:endParaRPr lang="en-NZ" sz="2400" dirty="0"/>
          </a:p>
          <a:p>
            <a:pPr marL="182880" lvl="1"/>
            <a:endParaRPr lang="en-NZ" sz="2400" dirty="0"/>
          </a:p>
          <a:p>
            <a:pPr marL="182880" lvl="1"/>
            <a:endParaRPr lang="en-NZ" sz="2400" dirty="0"/>
          </a:p>
          <a:p>
            <a:pPr marL="182880" lvl="1"/>
            <a:endParaRPr lang="en-NZ" sz="2400" dirty="0"/>
          </a:p>
          <a:p>
            <a:pPr marL="182880" lvl="1"/>
            <a:endParaRPr lang="en-NZ" sz="2400" dirty="0"/>
          </a:p>
          <a:p>
            <a:endParaRPr lang="en-NZ" dirty="0"/>
          </a:p>
          <a:p>
            <a:endParaRPr lang="en-NZ" dirty="0"/>
          </a:p>
          <a:p>
            <a:endParaRPr lang="en-NZ" dirty="0"/>
          </a:p>
          <a:p>
            <a:endParaRPr lang="en-NZ" sz="800" dirty="0"/>
          </a:p>
          <a:p>
            <a:endParaRPr lang="en-NZ" dirty="0"/>
          </a:p>
          <a:p>
            <a:endParaRPr lang="en-NZ" dirty="0"/>
          </a:p>
          <a:p>
            <a:endParaRPr lang="en-NZ" dirty="0"/>
          </a:p>
          <a:p>
            <a:endParaRPr lang="en-NZ" dirty="0"/>
          </a:p>
        </p:txBody>
      </p:sp>
      <p:sp>
        <p:nvSpPr>
          <p:cNvPr id="24" name="Text Box 9"/>
          <p:cNvSpPr txBox="1">
            <a:spLocks noChangeArrowheads="1"/>
          </p:cNvSpPr>
          <p:nvPr/>
        </p:nvSpPr>
        <p:spPr bwMode="auto">
          <a:xfrm>
            <a:off x="609600" y="1066800"/>
            <a:ext cx="6019800" cy="1277273"/>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ClrTx/>
              <a:buSzTx/>
              <a:buNone/>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000090"/>
                </a:solidFill>
                <a:latin typeface="Courier"/>
              </a:rPr>
              <a:t>get_minutes</a:t>
            </a:r>
            <a:r>
              <a:rPr lang="en-US" altLang="en-US" sz="1800" b="1" dirty="0">
                <a:solidFill>
                  <a:srgbClr val="000090"/>
                </a:solidFill>
                <a:latin typeface="Courier"/>
              </a:rPr>
              <a:t>(hours, minutes):</a:t>
            </a:r>
          </a:p>
          <a:p>
            <a:pPr>
              <a:buClrTx/>
              <a:buSzTx/>
              <a:buNone/>
              <a:defRPr/>
            </a:pPr>
            <a:r>
              <a:rPr lang="en-US" altLang="en-US" sz="1800" b="1" dirty="0">
                <a:solidFill>
                  <a:srgbClr val="000090"/>
                </a:solidFill>
                <a:latin typeface="Courier"/>
              </a:rPr>
              <a:t>    total = hours * 60 + minutes</a:t>
            </a:r>
          </a:p>
          <a:p>
            <a:pPr>
              <a:buClrTx/>
              <a:buSzTx/>
              <a:buNone/>
              <a:defRPr/>
            </a:pPr>
            <a:r>
              <a:rPr lang="en-US" altLang="en-US" sz="1800" b="1" dirty="0">
                <a:solidFill>
                  <a:srgbClr val="000090"/>
                </a:solidFill>
                <a:latin typeface="Courier"/>
              </a:rPr>
              <a:t>    return total</a:t>
            </a:r>
          </a:p>
          <a:p>
            <a:pPr>
              <a:buClrTx/>
              <a:buSzTx/>
              <a:buNone/>
              <a:defRPr/>
            </a:pPr>
            <a:endParaRPr lang="en-US" altLang="en-US" sz="800" b="1" dirty="0">
              <a:solidFill>
                <a:srgbClr val="000090"/>
              </a:solidFill>
              <a:latin typeface="Courier"/>
            </a:endParaRPr>
          </a:p>
        </p:txBody>
      </p:sp>
      <p:sp>
        <p:nvSpPr>
          <p:cNvPr id="29" name="TextBox 28"/>
          <p:cNvSpPr txBox="1"/>
          <p:nvPr/>
        </p:nvSpPr>
        <p:spPr>
          <a:xfrm>
            <a:off x="228600" y="1066800"/>
            <a:ext cx="457200" cy="1077218"/>
          </a:xfrm>
          <a:prstGeom prst="rect">
            <a:avLst/>
          </a:prstGeom>
          <a:noFill/>
        </p:spPr>
        <p:txBody>
          <a:bodyPr wrap="square" rtlCol="0">
            <a:spAutoFit/>
          </a:bodyPr>
          <a:lstStyle/>
          <a:p>
            <a:pPr>
              <a:spcBef>
                <a:spcPts val="600"/>
              </a:spcBef>
            </a:pPr>
            <a:r>
              <a:rPr lang="en-US" b="1" dirty="0">
                <a:solidFill>
                  <a:srgbClr val="000090"/>
                </a:solidFill>
                <a:latin typeface="Courier"/>
                <a:cs typeface="Courier"/>
              </a:rPr>
              <a:t>1</a:t>
            </a:r>
          </a:p>
          <a:p>
            <a:pPr>
              <a:spcBef>
                <a:spcPts val="600"/>
              </a:spcBef>
            </a:pPr>
            <a:r>
              <a:rPr lang="en-US" b="1" dirty="0">
                <a:solidFill>
                  <a:srgbClr val="000090"/>
                </a:solidFill>
                <a:latin typeface="Courier"/>
                <a:cs typeface="Courier"/>
              </a:rPr>
              <a:t>2</a:t>
            </a:r>
          </a:p>
          <a:p>
            <a:pPr>
              <a:spcBef>
                <a:spcPts val="600"/>
              </a:spcBef>
            </a:pPr>
            <a:r>
              <a:rPr lang="en-US" b="1" dirty="0">
                <a:solidFill>
                  <a:srgbClr val="000090"/>
                </a:solidFill>
                <a:latin typeface="Courier"/>
                <a:cs typeface="Courier"/>
              </a:rPr>
              <a:t>3</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2872066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Exercise</a:t>
            </a:r>
            <a:endParaRPr lang="en-NZ" dirty="0"/>
          </a:p>
        </p:txBody>
      </p:sp>
      <p:sp>
        <p:nvSpPr>
          <p:cNvPr id="3" name="Content Placeholder 2"/>
          <p:cNvSpPr>
            <a:spLocks noGrp="1"/>
          </p:cNvSpPr>
          <p:nvPr>
            <p:ph sz="quarter" idx="1"/>
          </p:nvPr>
        </p:nvSpPr>
        <p:spPr>
          <a:xfrm>
            <a:off x="149417" y="609600"/>
            <a:ext cx="8842183" cy="5822192"/>
          </a:xfrm>
        </p:spPr>
        <p:txBody>
          <a:bodyPr>
            <a:normAutofit/>
          </a:bodyPr>
          <a:lstStyle/>
          <a:p>
            <a:r>
              <a:rPr lang="en-US" dirty="0"/>
              <a:t>Define the get_result1() function which is </a:t>
            </a:r>
            <a:r>
              <a:rPr lang="en-US" b="1" dirty="0">
                <a:solidFill>
                  <a:srgbClr val="0000FF"/>
                </a:solidFill>
              </a:rPr>
              <a:t>passed</a:t>
            </a:r>
            <a:r>
              <a:rPr lang="en-US" dirty="0"/>
              <a:t> three whole numbers.  The function </a:t>
            </a:r>
            <a:r>
              <a:rPr lang="en-US" b="1" dirty="0">
                <a:solidFill>
                  <a:srgbClr val="0000FF"/>
                </a:solidFill>
              </a:rPr>
              <a:t>returns</a:t>
            </a:r>
            <a:r>
              <a:rPr lang="en-US" dirty="0"/>
              <a:t> the sum of the two bigger numbers.</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15</a:t>
            </a:fld>
            <a:endParaRPr lang="en-US" dirty="0"/>
          </a:p>
        </p:txBody>
      </p:sp>
      <p:sp>
        <p:nvSpPr>
          <p:cNvPr id="8" name="Text Box 9"/>
          <p:cNvSpPr txBox="1">
            <a:spLocks noChangeArrowheads="1"/>
          </p:cNvSpPr>
          <p:nvPr/>
        </p:nvSpPr>
        <p:spPr bwMode="auto">
          <a:xfrm>
            <a:off x="457200" y="1447800"/>
            <a:ext cx="8001000" cy="4616649"/>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r>
              <a:rPr lang="en-AU" sz="1800" b="1" dirty="0">
                <a:solidFill>
                  <a:srgbClr val="000090"/>
                </a:solidFill>
                <a:latin typeface="Courier"/>
                <a:cs typeface="Courier"/>
              </a:rPr>
              <a:t>	</a:t>
            </a:r>
          </a:p>
          <a:p>
            <a:pPr>
              <a:buNone/>
            </a:pPr>
            <a:r>
              <a:rPr lang="en-AU" sz="1800" b="1" dirty="0">
                <a:solidFill>
                  <a:srgbClr val="000090"/>
                </a:solidFill>
                <a:latin typeface="Courier"/>
                <a:cs typeface="Courier"/>
              </a:rPr>
              <a:t>print(</a:t>
            </a:r>
            <a:r>
              <a:rPr lang="en-US" sz="1800" b="1" dirty="0">
                <a:solidFill>
                  <a:srgbClr val="000090"/>
                </a:solidFill>
                <a:latin typeface="Courier"/>
                <a:cs typeface="Courier"/>
              </a:rPr>
              <a:t>"1.", </a:t>
            </a:r>
            <a:r>
              <a:rPr lang="en-AU" sz="1800" b="1" dirty="0">
                <a:solidFill>
                  <a:srgbClr val="FF00FF"/>
                </a:solidFill>
                <a:latin typeface="Courier"/>
                <a:cs typeface="Courier"/>
              </a:rPr>
              <a:t>get_result1(</a:t>
            </a:r>
            <a:r>
              <a:rPr lang="en-AU" sz="1800" b="1" dirty="0">
                <a:solidFill>
                  <a:srgbClr val="000090"/>
                </a:solidFill>
                <a:latin typeface="Courier"/>
                <a:cs typeface="Courier"/>
              </a:rPr>
              <a:t>1, 2, 3</a:t>
            </a:r>
            <a:r>
              <a:rPr lang="en-AU" sz="1800" b="1" dirty="0">
                <a:solidFill>
                  <a:srgbClr val="FF00FF"/>
                </a:solidFill>
                <a:latin typeface="Courier"/>
                <a:cs typeface="Courier"/>
              </a:rPr>
              <a:t>)</a:t>
            </a:r>
            <a:r>
              <a:rPr lang="en-AU" sz="1800" b="1" dirty="0">
                <a:solidFill>
                  <a:srgbClr val="000090"/>
                </a:solidFill>
                <a:latin typeface="Courier"/>
                <a:cs typeface="Courier"/>
              </a:rPr>
              <a:t>)</a:t>
            </a:r>
          </a:p>
          <a:p>
            <a:pPr>
              <a:buNone/>
            </a:pPr>
            <a:r>
              <a:rPr lang="en-AU" sz="1800" b="1" dirty="0">
                <a:solidFill>
                  <a:srgbClr val="000090"/>
                </a:solidFill>
                <a:latin typeface="Courier"/>
                <a:cs typeface="Courier"/>
              </a:rPr>
              <a:t>print(</a:t>
            </a:r>
            <a:r>
              <a:rPr lang="en-US" sz="1800" b="1" dirty="0">
                <a:solidFill>
                  <a:srgbClr val="000090"/>
                </a:solidFill>
                <a:latin typeface="Courier"/>
                <a:cs typeface="Courier"/>
              </a:rPr>
              <a:t>"2.", </a:t>
            </a:r>
            <a:r>
              <a:rPr lang="en-AU" sz="1800" b="1" dirty="0">
                <a:solidFill>
                  <a:srgbClr val="FF00FF"/>
                </a:solidFill>
                <a:latin typeface="Courier"/>
                <a:cs typeface="Courier"/>
              </a:rPr>
              <a:t>get_result1(</a:t>
            </a:r>
            <a:r>
              <a:rPr lang="en-AU" sz="1800" b="1" dirty="0">
                <a:solidFill>
                  <a:srgbClr val="000090"/>
                </a:solidFill>
                <a:latin typeface="Courier"/>
                <a:cs typeface="Courier"/>
              </a:rPr>
              <a:t>11, 12, 3</a:t>
            </a:r>
            <a:r>
              <a:rPr lang="en-AU" sz="1800" b="1" dirty="0">
                <a:solidFill>
                  <a:srgbClr val="FF00FF"/>
                </a:solidFill>
                <a:latin typeface="Courier"/>
                <a:cs typeface="Courier"/>
              </a:rPr>
              <a:t>)</a:t>
            </a:r>
            <a:r>
              <a:rPr lang="en-AU" sz="1800" b="1" dirty="0">
                <a:solidFill>
                  <a:srgbClr val="000090"/>
                </a:solidFill>
                <a:latin typeface="Courier"/>
                <a:cs typeface="Courier"/>
              </a:rPr>
              <a:t>)</a:t>
            </a:r>
          </a:p>
          <a:p>
            <a:pPr>
              <a:buNone/>
            </a:pPr>
            <a:r>
              <a:rPr lang="en-AU" sz="1800" b="1" dirty="0">
                <a:solidFill>
                  <a:srgbClr val="000090"/>
                </a:solidFill>
                <a:latin typeface="Courier"/>
                <a:cs typeface="Courier"/>
              </a:rPr>
              <a:t>print(</a:t>
            </a:r>
            <a:r>
              <a:rPr lang="en-US" sz="1800" b="1" dirty="0">
                <a:solidFill>
                  <a:srgbClr val="000090"/>
                </a:solidFill>
                <a:latin typeface="Courier"/>
                <a:cs typeface="Courier"/>
              </a:rPr>
              <a:t>"3.", </a:t>
            </a:r>
            <a:r>
              <a:rPr lang="en-AU" sz="1800" b="1" dirty="0">
                <a:solidFill>
                  <a:srgbClr val="FF00FF"/>
                </a:solidFill>
                <a:latin typeface="Courier"/>
                <a:cs typeface="Courier"/>
              </a:rPr>
              <a:t>get_result1(</a:t>
            </a:r>
            <a:r>
              <a:rPr lang="en-AU" sz="1800" b="1" dirty="0">
                <a:solidFill>
                  <a:srgbClr val="000090"/>
                </a:solidFill>
                <a:latin typeface="Courier"/>
                <a:cs typeface="Courier"/>
              </a:rPr>
              <a:t>6, 2, 5</a:t>
            </a:r>
            <a:r>
              <a:rPr lang="en-AU" sz="1800" b="1" dirty="0">
                <a:solidFill>
                  <a:srgbClr val="FF00FF"/>
                </a:solidFill>
                <a:latin typeface="Courier"/>
                <a:cs typeface="Courier"/>
              </a:rPr>
              <a:t>)</a:t>
            </a:r>
            <a:r>
              <a:rPr lang="en-AU" sz="1800" b="1" dirty="0">
                <a:solidFill>
                  <a:srgbClr val="000090"/>
                </a:solidFill>
                <a:latin typeface="Courier"/>
                <a:cs typeface="Courier"/>
              </a:rPr>
              <a:t>)</a:t>
            </a:r>
            <a:endParaRPr lang="en-NZ" sz="1800" b="1" dirty="0">
              <a:solidFill>
                <a:srgbClr val="000090"/>
              </a:solidFill>
              <a:latin typeface="Courier"/>
              <a:cs typeface="Courier"/>
            </a:endParaRPr>
          </a:p>
        </p:txBody>
      </p:sp>
      <p:sp>
        <p:nvSpPr>
          <p:cNvPr id="9" name="TextBox 8"/>
          <p:cNvSpPr txBox="1"/>
          <p:nvPr/>
        </p:nvSpPr>
        <p:spPr>
          <a:xfrm>
            <a:off x="7391400" y="3386435"/>
            <a:ext cx="1600200" cy="923330"/>
          </a:xfrm>
          <a:prstGeom prst="rect">
            <a:avLst/>
          </a:prstGeom>
          <a:solidFill>
            <a:srgbClr val="E3EBF3"/>
          </a:solidFill>
          <a:ln>
            <a:solidFill>
              <a:srgbClr val="0000FF"/>
            </a:solidFill>
          </a:ln>
        </p:spPr>
        <p:txBody>
          <a:bodyPr wrap="square" rtlCol="0">
            <a:spAutoFit/>
          </a:bodyPr>
          <a:lstStyle/>
          <a:p>
            <a:r>
              <a:rPr lang="en-US" b="1" dirty="0">
                <a:solidFill>
                  <a:srgbClr val="000090"/>
                </a:solidFill>
                <a:latin typeface="Courier"/>
                <a:cs typeface="Courier"/>
              </a:rPr>
              <a:t>1. 5</a:t>
            </a:r>
          </a:p>
          <a:p>
            <a:r>
              <a:rPr lang="en-US" b="1" dirty="0">
                <a:solidFill>
                  <a:srgbClr val="000090"/>
                </a:solidFill>
                <a:latin typeface="Courier"/>
                <a:cs typeface="Courier"/>
              </a:rPr>
              <a:t>2. 23</a:t>
            </a:r>
          </a:p>
          <a:p>
            <a:r>
              <a:rPr lang="en-US" b="1" dirty="0">
                <a:solidFill>
                  <a:srgbClr val="000090"/>
                </a:solidFill>
                <a:latin typeface="Courier"/>
                <a:cs typeface="Courier"/>
              </a:rPr>
              <a:t>3. 11</a:t>
            </a:r>
          </a:p>
        </p:txBody>
      </p:sp>
    </p:spTree>
    <p:extLst>
      <p:ext uri="{BB962C8B-B14F-4D97-AF65-F5344CB8AC3E}">
        <p14:creationId xmlns:p14="http://schemas.microsoft.com/office/powerpoint/2010/main" val="178470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Exercise</a:t>
            </a:r>
            <a:endParaRPr lang="en-NZ" dirty="0"/>
          </a:p>
        </p:txBody>
      </p:sp>
      <p:sp>
        <p:nvSpPr>
          <p:cNvPr id="3" name="Content Placeholder 2"/>
          <p:cNvSpPr>
            <a:spLocks noGrp="1"/>
          </p:cNvSpPr>
          <p:nvPr>
            <p:ph sz="quarter" idx="1"/>
          </p:nvPr>
        </p:nvSpPr>
        <p:spPr>
          <a:xfrm>
            <a:off x="149417" y="609600"/>
            <a:ext cx="8842183" cy="5822192"/>
          </a:xfrm>
        </p:spPr>
        <p:txBody>
          <a:bodyPr>
            <a:normAutofit/>
          </a:bodyPr>
          <a:lstStyle/>
          <a:p>
            <a:r>
              <a:rPr lang="en-US" dirty="0"/>
              <a:t>Define the get_result2() function which is </a:t>
            </a:r>
            <a:r>
              <a:rPr lang="en-US" b="1" dirty="0">
                <a:solidFill>
                  <a:srgbClr val="0000FF"/>
                </a:solidFill>
              </a:rPr>
              <a:t>passed</a:t>
            </a:r>
            <a:r>
              <a:rPr lang="en-US" dirty="0"/>
              <a:t> two strings.  The function </a:t>
            </a:r>
            <a:r>
              <a:rPr lang="en-US" b="1" dirty="0">
                <a:solidFill>
                  <a:srgbClr val="0000FF"/>
                </a:solidFill>
              </a:rPr>
              <a:t>returns</a:t>
            </a:r>
            <a:r>
              <a:rPr lang="en-US" dirty="0">
                <a:solidFill>
                  <a:srgbClr val="0000FF"/>
                </a:solidFill>
              </a:rPr>
              <a:t> </a:t>
            </a:r>
            <a:r>
              <a:rPr lang="en-US" dirty="0"/>
              <a:t>the number of characters in the longer of the two strings.</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16</a:t>
            </a:fld>
            <a:endParaRPr lang="en-US" dirty="0"/>
          </a:p>
        </p:txBody>
      </p:sp>
      <p:sp>
        <p:nvSpPr>
          <p:cNvPr id="8" name="Text Box 9"/>
          <p:cNvSpPr txBox="1">
            <a:spLocks noChangeArrowheads="1"/>
          </p:cNvSpPr>
          <p:nvPr/>
        </p:nvSpPr>
        <p:spPr bwMode="auto">
          <a:xfrm>
            <a:off x="457200" y="1828800"/>
            <a:ext cx="8001000" cy="4616649"/>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r>
              <a:rPr lang="en-AU" sz="1800" b="1" dirty="0">
                <a:solidFill>
                  <a:srgbClr val="000090"/>
                </a:solidFill>
                <a:latin typeface="Courier"/>
                <a:cs typeface="Courier"/>
              </a:rPr>
              <a:t>	</a:t>
            </a:r>
          </a:p>
          <a:p>
            <a:pPr>
              <a:buNone/>
            </a:pPr>
            <a:r>
              <a:rPr lang="en-AU" sz="1800" b="1" dirty="0">
                <a:solidFill>
                  <a:srgbClr val="000090"/>
                </a:solidFill>
                <a:latin typeface="Courier"/>
                <a:cs typeface="Courier"/>
              </a:rPr>
              <a:t>print(</a:t>
            </a:r>
            <a:r>
              <a:rPr lang="en-US" sz="1800" b="1" dirty="0">
                <a:solidFill>
                  <a:srgbClr val="000090"/>
                </a:solidFill>
                <a:latin typeface="Courier"/>
                <a:cs typeface="Courier"/>
              </a:rPr>
              <a:t>"1.", </a:t>
            </a:r>
            <a:r>
              <a:rPr lang="en-AU" sz="1800" b="1" dirty="0">
                <a:solidFill>
                  <a:srgbClr val="FF00FF"/>
                </a:solidFill>
                <a:latin typeface="Courier"/>
                <a:cs typeface="Courier"/>
              </a:rPr>
              <a:t>get_result2(</a:t>
            </a:r>
            <a:r>
              <a:rPr lang="en-AU" sz="1800" b="1" dirty="0">
                <a:solidFill>
                  <a:srgbClr val="000090"/>
                </a:solidFill>
                <a:latin typeface="Courier"/>
                <a:cs typeface="Courier"/>
              </a:rPr>
              <a:t>"Flibbertigibbet", "Rigmarole"</a:t>
            </a:r>
            <a:r>
              <a:rPr lang="en-AU" sz="1800" b="1" dirty="0">
                <a:solidFill>
                  <a:srgbClr val="FF00FF"/>
                </a:solidFill>
                <a:latin typeface="Courier"/>
                <a:cs typeface="Courier"/>
              </a:rPr>
              <a:t>)</a:t>
            </a:r>
            <a:r>
              <a:rPr lang="en-AU" sz="1800" b="1" dirty="0">
                <a:solidFill>
                  <a:srgbClr val="000090"/>
                </a:solidFill>
                <a:latin typeface="Courier"/>
                <a:cs typeface="Courier"/>
              </a:rPr>
              <a:t>)</a:t>
            </a:r>
          </a:p>
          <a:p>
            <a:pPr>
              <a:buNone/>
            </a:pPr>
            <a:r>
              <a:rPr lang="en-AU" sz="1800" b="1" dirty="0">
                <a:solidFill>
                  <a:srgbClr val="000090"/>
                </a:solidFill>
                <a:latin typeface="Courier"/>
                <a:cs typeface="Courier"/>
              </a:rPr>
              <a:t>print(</a:t>
            </a:r>
            <a:r>
              <a:rPr lang="en-US" sz="1800" b="1" dirty="0">
                <a:solidFill>
                  <a:srgbClr val="000090"/>
                </a:solidFill>
                <a:latin typeface="Courier"/>
                <a:cs typeface="Courier"/>
              </a:rPr>
              <a:t>"2.", </a:t>
            </a:r>
            <a:r>
              <a:rPr lang="en-AU" sz="1800" b="1" dirty="0">
                <a:solidFill>
                  <a:srgbClr val="FF00FF"/>
                </a:solidFill>
                <a:latin typeface="Courier"/>
                <a:cs typeface="Courier"/>
              </a:rPr>
              <a:t>get_result2(</a:t>
            </a:r>
            <a:r>
              <a:rPr lang="en-AU" sz="1800" b="1" dirty="0">
                <a:solidFill>
                  <a:srgbClr val="000090"/>
                </a:solidFill>
                <a:latin typeface="Courier"/>
                <a:cs typeface="Courier"/>
              </a:rPr>
              <a:t>"Mollycoddle", "Cat"</a:t>
            </a:r>
            <a:r>
              <a:rPr lang="en-AU" sz="1800" b="1" dirty="0">
                <a:solidFill>
                  <a:srgbClr val="FF00FF"/>
                </a:solidFill>
                <a:latin typeface="Courier"/>
                <a:cs typeface="Courier"/>
              </a:rPr>
              <a:t>)</a:t>
            </a:r>
            <a:r>
              <a:rPr lang="en-AU" sz="1800" b="1" dirty="0">
                <a:solidFill>
                  <a:srgbClr val="000090"/>
                </a:solidFill>
                <a:latin typeface="Courier"/>
                <a:cs typeface="Courier"/>
              </a:rPr>
              <a:t>)</a:t>
            </a:r>
          </a:p>
          <a:p>
            <a:pPr>
              <a:buNone/>
            </a:pPr>
            <a:r>
              <a:rPr lang="en-AU" sz="1800" b="1" dirty="0">
                <a:solidFill>
                  <a:srgbClr val="000090"/>
                </a:solidFill>
                <a:latin typeface="Courier"/>
                <a:cs typeface="Courier"/>
              </a:rPr>
              <a:t>print(</a:t>
            </a:r>
            <a:r>
              <a:rPr lang="en-US" sz="1800" b="1" dirty="0">
                <a:solidFill>
                  <a:srgbClr val="000090"/>
                </a:solidFill>
                <a:latin typeface="Courier"/>
                <a:cs typeface="Courier"/>
              </a:rPr>
              <a:t>"3.", </a:t>
            </a:r>
            <a:r>
              <a:rPr lang="en-AU" sz="1800" b="1" dirty="0">
                <a:solidFill>
                  <a:srgbClr val="FF00FF"/>
                </a:solidFill>
                <a:latin typeface="Courier"/>
                <a:cs typeface="Courier"/>
              </a:rPr>
              <a:t>get_result2(</a:t>
            </a:r>
            <a:r>
              <a:rPr lang="en-AU" sz="1800" b="1" dirty="0">
                <a:solidFill>
                  <a:srgbClr val="000090"/>
                </a:solidFill>
                <a:latin typeface="Courier"/>
                <a:cs typeface="Courier"/>
              </a:rPr>
              <a:t>"</a:t>
            </a:r>
            <a:r>
              <a:rPr lang="en-AU" sz="1800" b="1" dirty="0" err="1">
                <a:solidFill>
                  <a:srgbClr val="000090"/>
                </a:solidFill>
                <a:latin typeface="Courier"/>
                <a:cs typeface="Courier"/>
              </a:rPr>
              <a:t>Skullduggery</a:t>
            </a:r>
            <a:r>
              <a:rPr lang="en-AU" sz="1800" b="1" dirty="0">
                <a:solidFill>
                  <a:srgbClr val="000090"/>
                </a:solidFill>
                <a:latin typeface="Courier"/>
                <a:cs typeface="Courier"/>
              </a:rPr>
              <a:t>", "Canoodle"</a:t>
            </a:r>
            <a:r>
              <a:rPr lang="en-AU" sz="1800" b="1" dirty="0">
                <a:solidFill>
                  <a:srgbClr val="FF00FF"/>
                </a:solidFill>
                <a:latin typeface="Courier"/>
                <a:cs typeface="Courier"/>
              </a:rPr>
              <a:t>)</a:t>
            </a:r>
            <a:r>
              <a:rPr lang="en-AU" sz="1800" b="1" dirty="0">
                <a:solidFill>
                  <a:srgbClr val="000090"/>
                </a:solidFill>
                <a:latin typeface="Courier"/>
                <a:cs typeface="Courier"/>
              </a:rPr>
              <a:t>)</a:t>
            </a:r>
            <a:endParaRPr lang="en-NZ" sz="1800" b="1" dirty="0">
              <a:solidFill>
                <a:srgbClr val="000090"/>
              </a:solidFill>
              <a:latin typeface="Courier"/>
              <a:cs typeface="Courier"/>
            </a:endParaRPr>
          </a:p>
        </p:txBody>
      </p:sp>
      <p:sp>
        <p:nvSpPr>
          <p:cNvPr id="9" name="TextBox 8"/>
          <p:cNvSpPr txBox="1"/>
          <p:nvPr/>
        </p:nvSpPr>
        <p:spPr>
          <a:xfrm>
            <a:off x="7391400" y="3386435"/>
            <a:ext cx="1600200" cy="923330"/>
          </a:xfrm>
          <a:prstGeom prst="rect">
            <a:avLst/>
          </a:prstGeom>
          <a:solidFill>
            <a:srgbClr val="E3EBF3"/>
          </a:solidFill>
          <a:ln>
            <a:solidFill>
              <a:srgbClr val="0000FF"/>
            </a:solidFill>
          </a:ln>
        </p:spPr>
        <p:txBody>
          <a:bodyPr wrap="square" rtlCol="0">
            <a:spAutoFit/>
          </a:bodyPr>
          <a:lstStyle/>
          <a:p>
            <a:r>
              <a:rPr lang="en-US" b="1" dirty="0">
                <a:solidFill>
                  <a:srgbClr val="000090"/>
                </a:solidFill>
                <a:latin typeface="Courier"/>
                <a:cs typeface="Courier"/>
              </a:rPr>
              <a:t>1. 15</a:t>
            </a:r>
          </a:p>
          <a:p>
            <a:r>
              <a:rPr lang="en-US" b="1" dirty="0">
                <a:solidFill>
                  <a:srgbClr val="000090"/>
                </a:solidFill>
                <a:latin typeface="Courier"/>
                <a:cs typeface="Courier"/>
              </a:rPr>
              <a:t>2. 11</a:t>
            </a:r>
          </a:p>
          <a:p>
            <a:r>
              <a:rPr lang="en-US" b="1" dirty="0">
                <a:solidFill>
                  <a:srgbClr val="000090"/>
                </a:solidFill>
                <a:latin typeface="Courier"/>
                <a:cs typeface="Courier"/>
              </a:rPr>
              <a:t>3. 12</a:t>
            </a:r>
          </a:p>
        </p:txBody>
      </p:sp>
    </p:spTree>
    <p:extLst>
      <p:ext uri="{BB962C8B-B14F-4D97-AF65-F5344CB8AC3E}">
        <p14:creationId xmlns:p14="http://schemas.microsoft.com/office/powerpoint/2010/main" val="2275924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Exercise</a:t>
            </a:r>
            <a:endParaRPr lang="en-NZ" dirty="0"/>
          </a:p>
        </p:txBody>
      </p:sp>
      <p:sp>
        <p:nvSpPr>
          <p:cNvPr id="3" name="Content Placeholder 2"/>
          <p:cNvSpPr>
            <a:spLocks noGrp="1"/>
          </p:cNvSpPr>
          <p:nvPr>
            <p:ph sz="quarter" idx="1"/>
          </p:nvPr>
        </p:nvSpPr>
        <p:spPr>
          <a:xfrm>
            <a:off x="149417" y="609600"/>
            <a:ext cx="8842183" cy="5822192"/>
          </a:xfrm>
        </p:spPr>
        <p:txBody>
          <a:bodyPr>
            <a:normAutofit/>
          </a:bodyPr>
          <a:lstStyle/>
          <a:p>
            <a:r>
              <a:rPr lang="en-US" dirty="0"/>
              <a:t>Define the get_result3() function which is </a:t>
            </a:r>
            <a:r>
              <a:rPr lang="en-US" b="1" dirty="0">
                <a:solidFill>
                  <a:srgbClr val="0000FF"/>
                </a:solidFill>
              </a:rPr>
              <a:t>passed</a:t>
            </a:r>
            <a:r>
              <a:rPr lang="en-US" dirty="0"/>
              <a:t> one string.  The function </a:t>
            </a:r>
            <a:r>
              <a:rPr lang="en-US" b="1" dirty="0">
                <a:solidFill>
                  <a:srgbClr val="0000FF"/>
                </a:solidFill>
              </a:rPr>
              <a:t>returns</a:t>
            </a:r>
            <a:r>
              <a:rPr lang="en-US" dirty="0">
                <a:solidFill>
                  <a:srgbClr val="0000FF"/>
                </a:solidFill>
              </a:rPr>
              <a:t> </a:t>
            </a:r>
            <a:r>
              <a:rPr lang="en-US" dirty="0"/>
              <a:t>a string made up of the last character followed by the first character (both in uppercase characters).</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17</a:t>
            </a:fld>
            <a:endParaRPr lang="en-US" dirty="0"/>
          </a:p>
        </p:txBody>
      </p:sp>
      <p:sp>
        <p:nvSpPr>
          <p:cNvPr id="8" name="Text Box 9"/>
          <p:cNvSpPr txBox="1">
            <a:spLocks noChangeArrowheads="1"/>
          </p:cNvSpPr>
          <p:nvPr/>
        </p:nvSpPr>
        <p:spPr bwMode="auto">
          <a:xfrm>
            <a:off x="457200" y="1981200"/>
            <a:ext cx="8001000" cy="4262705"/>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r>
              <a:rPr lang="en-AU" sz="1800" b="1" dirty="0">
                <a:solidFill>
                  <a:srgbClr val="000090"/>
                </a:solidFill>
                <a:latin typeface="Courier"/>
                <a:cs typeface="Courier"/>
              </a:rPr>
              <a:t>	</a:t>
            </a:r>
          </a:p>
          <a:p>
            <a:pPr>
              <a:buNone/>
            </a:pPr>
            <a:r>
              <a:rPr lang="en-US" sz="1800" b="1" dirty="0">
                <a:solidFill>
                  <a:srgbClr val="000090"/>
                </a:solidFill>
                <a:latin typeface="Courier"/>
                <a:cs typeface="Courier"/>
              </a:rPr>
              <a:t>print("1.", </a:t>
            </a:r>
            <a:r>
              <a:rPr lang="en-AU" sz="1800" b="1" dirty="0">
                <a:solidFill>
                  <a:srgbClr val="FF00FF"/>
                </a:solidFill>
                <a:latin typeface="Courier"/>
                <a:cs typeface="Courier"/>
              </a:rPr>
              <a:t>get_result3</a:t>
            </a:r>
            <a:r>
              <a:rPr lang="en-US" sz="1800" b="1" dirty="0">
                <a:solidFill>
                  <a:srgbClr val="FF00FF"/>
                </a:solidFill>
                <a:latin typeface="Courier"/>
                <a:cs typeface="Courier"/>
              </a:rPr>
              <a:t>(</a:t>
            </a:r>
            <a:r>
              <a:rPr lang="en-US" sz="1800" b="1" dirty="0">
                <a:solidFill>
                  <a:srgbClr val="000090"/>
                </a:solidFill>
                <a:latin typeface="Courier"/>
                <a:cs typeface="Courier"/>
              </a:rPr>
              <a:t>"</a:t>
            </a:r>
            <a:r>
              <a:rPr lang="en-US" sz="1800" b="1" dirty="0" err="1">
                <a:solidFill>
                  <a:srgbClr val="000090"/>
                </a:solidFill>
                <a:latin typeface="Courier"/>
                <a:cs typeface="Courier"/>
              </a:rPr>
              <a:t>crudivorE</a:t>
            </a:r>
            <a:r>
              <a:rPr lang="en-US" sz="1800" b="1" dirty="0">
                <a:solidFill>
                  <a:srgbClr val="000090"/>
                </a:solidFill>
                <a:latin typeface="Courier"/>
                <a:cs typeface="Courier"/>
              </a:rPr>
              <a:t>"</a:t>
            </a:r>
            <a:r>
              <a:rPr lang="en-US" sz="1800" b="1" dirty="0">
                <a:solidFill>
                  <a:srgbClr val="FF00FF"/>
                </a:solidFill>
                <a:latin typeface="Courier"/>
                <a:cs typeface="Courier"/>
              </a:rPr>
              <a:t>)</a:t>
            </a:r>
            <a:r>
              <a:rPr lang="en-US" sz="1800" b="1" dirty="0">
                <a:solidFill>
                  <a:srgbClr val="000090"/>
                </a:solidFill>
                <a:latin typeface="Courier"/>
                <a:cs typeface="Courier"/>
              </a:rPr>
              <a:t>)</a:t>
            </a:r>
          </a:p>
          <a:p>
            <a:pPr>
              <a:buNone/>
            </a:pPr>
            <a:r>
              <a:rPr lang="en-US" sz="1800" b="1" dirty="0">
                <a:solidFill>
                  <a:srgbClr val="000090"/>
                </a:solidFill>
                <a:latin typeface="Courier"/>
                <a:cs typeface="Courier"/>
              </a:rPr>
              <a:t>print("2.", </a:t>
            </a:r>
            <a:r>
              <a:rPr lang="en-AU" sz="1800" b="1" dirty="0">
                <a:solidFill>
                  <a:srgbClr val="FF00FF"/>
                </a:solidFill>
                <a:latin typeface="Courier"/>
                <a:cs typeface="Courier"/>
              </a:rPr>
              <a:t>get_result3</a:t>
            </a:r>
            <a:r>
              <a:rPr lang="en-US" sz="1800" b="1" dirty="0">
                <a:solidFill>
                  <a:srgbClr val="FF00FF"/>
                </a:solidFill>
                <a:latin typeface="Courier"/>
                <a:cs typeface="Courier"/>
              </a:rPr>
              <a:t>(</a:t>
            </a:r>
            <a:r>
              <a:rPr lang="en-US" sz="1800" b="1" dirty="0">
                <a:solidFill>
                  <a:srgbClr val="000090"/>
                </a:solidFill>
                <a:latin typeface="Courier"/>
                <a:cs typeface="Courier"/>
              </a:rPr>
              <a:t>"</a:t>
            </a:r>
            <a:r>
              <a:rPr lang="en-US" sz="1800" b="1" dirty="0" err="1">
                <a:solidFill>
                  <a:srgbClr val="000090"/>
                </a:solidFill>
                <a:latin typeface="Courier"/>
                <a:cs typeface="Courier"/>
              </a:rPr>
              <a:t>OrnerY</a:t>
            </a:r>
            <a:r>
              <a:rPr lang="en-US" sz="1800" b="1" dirty="0">
                <a:solidFill>
                  <a:srgbClr val="000090"/>
                </a:solidFill>
                <a:latin typeface="Courier"/>
                <a:cs typeface="Courier"/>
              </a:rPr>
              <a:t>"</a:t>
            </a:r>
            <a:r>
              <a:rPr lang="en-US" sz="1800" b="1" dirty="0">
                <a:solidFill>
                  <a:srgbClr val="FF00FF"/>
                </a:solidFill>
                <a:latin typeface="Courier"/>
                <a:cs typeface="Courier"/>
              </a:rPr>
              <a:t>)</a:t>
            </a:r>
            <a:r>
              <a:rPr lang="en-US" sz="1800" b="1" dirty="0">
                <a:solidFill>
                  <a:srgbClr val="000090"/>
                </a:solidFill>
                <a:latin typeface="Courier"/>
                <a:cs typeface="Courier"/>
              </a:rPr>
              <a:t>)</a:t>
            </a:r>
          </a:p>
          <a:p>
            <a:pPr>
              <a:buNone/>
            </a:pPr>
            <a:r>
              <a:rPr lang="en-US" sz="1800" b="1" dirty="0">
                <a:solidFill>
                  <a:srgbClr val="000090"/>
                </a:solidFill>
                <a:latin typeface="Courier"/>
                <a:cs typeface="Courier"/>
              </a:rPr>
              <a:t>print("3.", </a:t>
            </a:r>
            <a:r>
              <a:rPr lang="en-AU" sz="1800" b="1" dirty="0">
                <a:solidFill>
                  <a:srgbClr val="FF00FF"/>
                </a:solidFill>
                <a:latin typeface="Courier"/>
                <a:cs typeface="Courier"/>
              </a:rPr>
              <a:t>get_result3</a:t>
            </a:r>
            <a:r>
              <a:rPr lang="en-US" sz="1800" b="1" dirty="0">
                <a:solidFill>
                  <a:srgbClr val="FF00FF"/>
                </a:solidFill>
                <a:latin typeface="Courier"/>
                <a:cs typeface="Courier"/>
              </a:rPr>
              <a:t>(</a:t>
            </a:r>
            <a:r>
              <a:rPr lang="en-US" sz="1800" b="1" dirty="0">
                <a:solidFill>
                  <a:srgbClr val="000090"/>
                </a:solidFill>
                <a:latin typeface="Courier"/>
                <a:cs typeface="Courier"/>
              </a:rPr>
              <a:t>"brouhaha"</a:t>
            </a:r>
            <a:r>
              <a:rPr lang="en-US" sz="1800" b="1" dirty="0">
                <a:solidFill>
                  <a:srgbClr val="FF00FF"/>
                </a:solidFill>
                <a:latin typeface="Courier"/>
                <a:cs typeface="Courier"/>
              </a:rPr>
              <a:t>)</a:t>
            </a:r>
            <a:r>
              <a:rPr lang="en-US" sz="1800" b="1" dirty="0">
                <a:solidFill>
                  <a:srgbClr val="000090"/>
                </a:solidFill>
                <a:latin typeface="Courier"/>
                <a:cs typeface="Courier"/>
              </a:rPr>
              <a:t>)</a:t>
            </a:r>
            <a:endParaRPr lang="en-NZ" sz="1800" b="1" dirty="0">
              <a:solidFill>
                <a:srgbClr val="000090"/>
              </a:solidFill>
              <a:latin typeface="Courier"/>
              <a:cs typeface="Courier"/>
            </a:endParaRPr>
          </a:p>
        </p:txBody>
      </p:sp>
      <p:sp>
        <p:nvSpPr>
          <p:cNvPr id="9" name="TextBox 8"/>
          <p:cNvSpPr txBox="1"/>
          <p:nvPr/>
        </p:nvSpPr>
        <p:spPr>
          <a:xfrm>
            <a:off x="7391400" y="3386435"/>
            <a:ext cx="1600200" cy="923330"/>
          </a:xfrm>
          <a:prstGeom prst="rect">
            <a:avLst/>
          </a:prstGeom>
          <a:solidFill>
            <a:srgbClr val="E3EBF3"/>
          </a:solidFill>
          <a:ln>
            <a:solidFill>
              <a:srgbClr val="0000FF"/>
            </a:solidFill>
          </a:ln>
        </p:spPr>
        <p:txBody>
          <a:bodyPr wrap="square" rtlCol="0">
            <a:spAutoFit/>
          </a:bodyPr>
          <a:lstStyle/>
          <a:p>
            <a:r>
              <a:rPr lang="en-US" b="1" dirty="0">
                <a:solidFill>
                  <a:srgbClr val="000090"/>
                </a:solidFill>
                <a:latin typeface="Courier"/>
                <a:cs typeface="Courier"/>
              </a:rPr>
              <a:t>1. EC</a:t>
            </a:r>
          </a:p>
          <a:p>
            <a:r>
              <a:rPr lang="en-US" b="1" dirty="0">
                <a:solidFill>
                  <a:srgbClr val="000090"/>
                </a:solidFill>
                <a:latin typeface="Courier"/>
                <a:cs typeface="Courier"/>
              </a:rPr>
              <a:t>2. YO</a:t>
            </a:r>
          </a:p>
          <a:p>
            <a:r>
              <a:rPr lang="en-US" b="1" dirty="0">
                <a:solidFill>
                  <a:srgbClr val="000090"/>
                </a:solidFill>
                <a:latin typeface="Courier"/>
                <a:cs typeface="Courier"/>
              </a:rPr>
              <a:t>3. AB</a:t>
            </a:r>
          </a:p>
        </p:txBody>
      </p:sp>
    </p:spTree>
    <p:extLst>
      <p:ext uri="{BB962C8B-B14F-4D97-AF65-F5344CB8AC3E}">
        <p14:creationId xmlns:p14="http://schemas.microsoft.com/office/powerpoint/2010/main" val="2801210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r>
              <a:rPr lang="en-AU" dirty="0"/>
              <a:t>Exercise</a:t>
            </a:r>
            <a:endParaRPr lang="en-NZ" dirty="0"/>
          </a:p>
        </p:txBody>
      </p:sp>
      <p:sp>
        <p:nvSpPr>
          <p:cNvPr id="3" name="Content Placeholder 2"/>
          <p:cNvSpPr>
            <a:spLocks noGrp="1"/>
          </p:cNvSpPr>
          <p:nvPr>
            <p:ph sz="quarter" idx="1"/>
          </p:nvPr>
        </p:nvSpPr>
        <p:spPr>
          <a:xfrm>
            <a:off x="149417" y="533400"/>
            <a:ext cx="8842183" cy="5822192"/>
          </a:xfrm>
        </p:spPr>
        <p:txBody>
          <a:bodyPr>
            <a:normAutofit/>
          </a:bodyPr>
          <a:lstStyle/>
          <a:p>
            <a:r>
              <a:rPr lang="en-US" dirty="0"/>
              <a:t>Define the </a:t>
            </a:r>
            <a:r>
              <a:rPr lang="en-US" dirty="0" err="1"/>
              <a:t>required_boxes</a:t>
            </a:r>
            <a:r>
              <a:rPr lang="en-US" dirty="0"/>
              <a:t>() function which is passed a total number of items and the maximum number of items which fit into one box.  The function returns the total number of boxes required (any leftovers always require an extra box). </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18</a:t>
            </a:fld>
            <a:endParaRPr lang="en-US" dirty="0"/>
          </a:p>
        </p:txBody>
      </p:sp>
      <p:sp>
        <p:nvSpPr>
          <p:cNvPr id="8" name="Text Box 9"/>
          <p:cNvSpPr txBox="1">
            <a:spLocks noChangeArrowheads="1"/>
          </p:cNvSpPr>
          <p:nvPr/>
        </p:nvSpPr>
        <p:spPr bwMode="auto">
          <a:xfrm>
            <a:off x="457200" y="2209800"/>
            <a:ext cx="8001000" cy="4462761"/>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r>
              <a:rPr lang="en-AU" sz="1800" b="1" dirty="0">
                <a:solidFill>
                  <a:srgbClr val="000090"/>
                </a:solidFill>
                <a:latin typeface="Courier"/>
                <a:cs typeface="Courier"/>
              </a:rPr>
              <a:t>boxes_needed1 = </a:t>
            </a:r>
            <a:r>
              <a:rPr lang="en-AU" sz="1800" b="1" dirty="0" err="1">
                <a:solidFill>
                  <a:srgbClr val="FF00FF"/>
                </a:solidFill>
                <a:latin typeface="Courier"/>
                <a:cs typeface="Courier"/>
              </a:rPr>
              <a:t>required_boxes</a:t>
            </a:r>
            <a:r>
              <a:rPr lang="en-AU" sz="1800" b="1" dirty="0">
                <a:solidFill>
                  <a:srgbClr val="FF00FF"/>
                </a:solidFill>
                <a:latin typeface="Courier"/>
                <a:cs typeface="Courier"/>
              </a:rPr>
              <a:t>(</a:t>
            </a:r>
            <a:r>
              <a:rPr lang="en-AU" sz="1800" b="1" dirty="0">
                <a:solidFill>
                  <a:srgbClr val="000090"/>
                </a:solidFill>
                <a:latin typeface="Courier"/>
                <a:cs typeface="Courier"/>
              </a:rPr>
              <a:t>30, 16</a:t>
            </a:r>
            <a:r>
              <a:rPr lang="en-AU" sz="1800" b="1" dirty="0">
                <a:solidFill>
                  <a:srgbClr val="FF00FF"/>
                </a:solidFill>
                <a:latin typeface="Courier"/>
                <a:cs typeface="Courier"/>
              </a:rPr>
              <a:t>)</a:t>
            </a:r>
          </a:p>
          <a:p>
            <a:pPr>
              <a:buNone/>
            </a:pPr>
            <a:r>
              <a:rPr lang="en-AU" sz="1800" b="1" dirty="0">
                <a:solidFill>
                  <a:srgbClr val="000090"/>
                </a:solidFill>
                <a:latin typeface="Courier"/>
                <a:cs typeface="Courier"/>
              </a:rPr>
              <a:t>boxes_needed2 = </a:t>
            </a:r>
            <a:r>
              <a:rPr lang="en-AU" sz="1800" b="1" dirty="0" err="1">
                <a:solidFill>
                  <a:srgbClr val="FF00FF"/>
                </a:solidFill>
                <a:latin typeface="Courier"/>
                <a:cs typeface="Courier"/>
              </a:rPr>
              <a:t>required_boxes</a:t>
            </a:r>
            <a:r>
              <a:rPr lang="en-AU" sz="1800" b="1" dirty="0">
                <a:solidFill>
                  <a:srgbClr val="FF00FF"/>
                </a:solidFill>
                <a:latin typeface="Courier"/>
                <a:cs typeface="Courier"/>
              </a:rPr>
              <a:t>(</a:t>
            </a:r>
            <a:r>
              <a:rPr lang="en-AU" sz="1800" b="1" dirty="0">
                <a:solidFill>
                  <a:srgbClr val="000090"/>
                </a:solidFill>
                <a:latin typeface="Courier"/>
                <a:cs typeface="Courier"/>
              </a:rPr>
              <a:t>20, 3</a:t>
            </a:r>
            <a:r>
              <a:rPr lang="en-AU" sz="1800" b="1" dirty="0">
                <a:solidFill>
                  <a:srgbClr val="FF00FF"/>
                </a:solidFill>
                <a:latin typeface="Courier"/>
                <a:cs typeface="Courier"/>
              </a:rPr>
              <a:t>)</a:t>
            </a:r>
          </a:p>
          <a:p>
            <a:pPr>
              <a:buNone/>
            </a:pPr>
            <a:r>
              <a:rPr lang="en-AU" sz="1800" b="1" dirty="0">
                <a:solidFill>
                  <a:srgbClr val="000090"/>
                </a:solidFill>
                <a:latin typeface="Courier"/>
                <a:cs typeface="Courier"/>
              </a:rPr>
              <a:t>boxes_needed3 = </a:t>
            </a:r>
            <a:r>
              <a:rPr lang="en-AU" sz="1800" b="1" dirty="0" err="1">
                <a:solidFill>
                  <a:srgbClr val="FF00FF"/>
                </a:solidFill>
                <a:latin typeface="Courier"/>
                <a:cs typeface="Courier"/>
              </a:rPr>
              <a:t>required_boxes</a:t>
            </a:r>
            <a:r>
              <a:rPr lang="en-AU" sz="1800" b="1" dirty="0">
                <a:solidFill>
                  <a:srgbClr val="FF00FF"/>
                </a:solidFill>
                <a:latin typeface="Courier"/>
                <a:cs typeface="Courier"/>
              </a:rPr>
              <a:t>(</a:t>
            </a:r>
            <a:r>
              <a:rPr lang="en-AU" sz="1800" b="1" dirty="0">
                <a:solidFill>
                  <a:srgbClr val="000090"/>
                </a:solidFill>
                <a:latin typeface="Courier"/>
                <a:cs typeface="Courier"/>
              </a:rPr>
              <a:t>30, 10</a:t>
            </a:r>
            <a:r>
              <a:rPr lang="en-AU" sz="1800" b="1" dirty="0">
                <a:solidFill>
                  <a:srgbClr val="FF00FF"/>
                </a:solidFill>
                <a:latin typeface="Courier"/>
                <a:cs typeface="Courier"/>
              </a:rPr>
              <a:t>)</a:t>
            </a:r>
          </a:p>
          <a:p>
            <a:pPr>
              <a:buNone/>
            </a:pPr>
            <a:endParaRPr lang="en-AU" sz="800" b="1" dirty="0">
              <a:solidFill>
                <a:srgbClr val="000090"/>
              </a:solidFill>
              <a:latin typeface="Courier"/>
              <a:cs typeface="Courier"/>
            </a:endParaRPr>
          </a:p>
          <a:p>
            <a:pPr>
              <a:buNone/>
            </a:pPr>
            <a:r>
              <a:rPr lang="en-AU" sz="1800" b="1" dirty="0">
                <a:solidFill>
                  <a:srgbClr val="000090"/>
                </a:solidFill>
                <a:latin typeface="Courier"/>
                <a:cs typeface="Courier"/>
              </a:rPr>
              <a:t>print(</a:t>
            </a:r>
            <a:r>
              <a:rPr lang="en-US" sz="1800" b="1" dirty="0">
                <a:solidFill>
                  <a:srgbClr val="000090"/>
                </a:solidFill>
                <a:latin typeface="Courier"/>
                <a:cs typeface="Courier"/>
              </a:rPr>
              <a:t>"1.", </a:t>
            </a:r>
            <a:r>
              <a:rPr lang="en-AU" sz="1800" b="1" dirty="0">
                <a:solidFill>
                  <a:srgbClr val="000090"/>
                </a:solidFill>
                <a:latin typeface="Courier"/>
                <a:cs typeface="Courier"/>
              </a:rPr>
              <a:t>"Boxes:", boxes_needed1)</a:t>
            </a:r>
          </a:p>
          <a:p>
            <a:pPr>
              <a:buNone/>
            </a:pPr>
            <a:r>
              <a:rPr lang="en-AU" sz="1800" b="1" dirty="0">
                <a:solidFill>
                  <a:srgbClr val="000090"/>
                </a:solidFill>
                <a:latin typeface="Courier"/>
                <a:cs typeface="Courier"/>
              </a:rPr>
              <a:t>print(</a:t>
            </a:r>
            <a:r>
              <a:rPr lang="en-US" sz="1800" b="1" dirty="0">
                <a:solidFill>
                  <a:srgbClr val="000090"/>
                </a:solidFill>
                <a:latin typeface="Courier"/>
                <a:cs typeface="Courier"/>
              </a:rPr>
              <a:t>"2.", </a:t>
            </a:r>
            <a:r>
              <a:rPr lang="en-AU" sz="1800" b="1" dirty="0">
                <a:solidFill>
                  <a:srgbClr val="000090"/>
                </a:solidFill>
                <a:latin typeface="Courier"/>
                <a:cs typeface="Courier"/>
              </a:rPr>
              <a:t>"Boxes:", boxes_needed2)</a:t>
            </a:r>
          </a:p>
          <a:p>
            <a:pPr>
              <a:buNone/>
            </a:pPr>
            <a:r>
              <a:rPr lang="en-AU" sz="1800" b="1" dirty="0">
                <a:solidFill>
                  <a:srgbClr val="000090"/>
                </a:solidFill>
                <a:latin typeface="Courier"/>
                <a:cs typeface="Courier"/>
              </a:rPr>
              <a:t>print(</a:t>
            </a:r>
            <a:r>
              <a:rPr lang="en-US" sz="1800" b="1" dirty="0">
                <a:solidFill>
                  <a:srgbClr val="000090"/>
                </a:solidFill>
                <a:latin typeface="Courier"/>
                <a:cs typeface="Courier"/>
              </a:rPr>
              <a:t>"3.", </a:t>
            </a:r>
            <a:r>
              <a:rPr lang="en-AU" sz="1800" b="1" dirty="0">
                <a:solidFill>
                  <a:srgbClr val="000090"/>
                </a:solidFill>
                <a:latin typeface="Courier"/>
                <a:cs typeface="Courier"/>
              </a:rPr>
              <a:t>"Boxes:", boxes_needed3)</a:t>
            </a:r>
            <a:endParaRPr lang="en-NZ" sz="1800" b="1" dirty="0">
              <a:solidFill>
                <a:srgbClr val="000090"/>
              </a:solidFill>
              <a:latin typeface="Courier"/>
              <a:cs typeface="Courier"/>
            </a:endParaRPr>
          </a:p>
        </p:txBody>
      </p:sp>
      <p:sp>
        <p:nvSpPr>
          <p:cNvPr id="9" name="TextBox 8"/>
          <p:cNvSpPr txBox="1"/>
          <p:nvPr/>
        </p:nvSpPr>
        <p:spPr>
          <a:xfrm>
            <a:off x="6172200" y="2971800"/>
            <a:ext cx="2819400" cy="923330"/>
          </a:xfrm>
          <a:prstGeom prst="rect">
            <a:avLst/>
          </a:prstGeom>
          <a:solidFill>
            <a:srgbClr val="E3EBF3"/>
          </a:solidFill>
          <a:ln>
            <a:solidFill>
              <a:srgbClr val="0000FF"/>
            </a:solidFill>
          </a:ln>
        </p:spPr>
        <p:txBody>
          <a:bodyPr wrap="square" rtlCol="0">
            <a:spAutoFit/>
          </a:bodyPr>
          <a:lstStyle/>
          <a:p>
            <a:r>
              <a:rPr lang="en-US" b="1" dirty="0">
                <a:solidFill>
                  <a:srgbClr val="000090"/>
                </a:solidFill>
                <a:latin typeface="Courier"/>
                <a:cs typeface="Courier"/>
              </a:rPr>
              <a:t>1. Boxes: 2</a:t>
            </a:r>
          </a:p>
          <a:p>
            <a:r>
              <a:rPr lang="en-US" b="1" dirty="0">
                <a:solidFill>
                  <a:srgbClr val="000090"/>
                </a:solidFill>
                <a:latin typeface="Courier"/>
                <a:cs typeface="Courier"/>
              </a:rPr>
              <a:t>2. Boxes: 7</a:t>
            </a:r>
          </a:p>
          <a:p>
            <a:r>
              <a:rPr lang="en-US" b="1" dirty="0">
                <a:solidFill>
                  <a:srgbClr val="000090"/>
                </a:solidFill>
                <a:latin typeface="Courier"/>
                <a:cs typeface="Courier"/>
              </a:rPr>
              <a:t>3. Boxes: 3</a:t>
            </a:r>
          </a:p>
        </p:txBody>
      </p:sp>
    </p:spTree>
    <p:extLst>
      <p:ext uri="{BB962C8B-B14F-4D97-AF65-F5344CB8AC3E}">
        <p14:creationId xmlns:p14="http://schemas.microsoft.com/office/powerpoint/2010/main" val="3788014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Summary</a:t>
            </a:r>
          </a:p>
        </p:txBody>
      </p:sp>
      <p:sp>
        <p:nvSpPr>
          <p:cNvPr id="3" name="Content Placeholder 2"/>
          <p:cNvSpPr>
            <a:spLocks noGrp="1"/>
          </p:cNvSpPr>
          <p:nvPr>
            <p:ph sz="quarter" idx="1"/>
          </p:nvPr>
        </p:nvSpPr>
        <p:spPr/>
        <p:txBody>
          <a:bodyPr/>
          <a:lstStyle/>
          <a:p>
            <a:pPr marL="0" lvl="1" indent="0">
              <a:buNone/>
            </a:pPr>
            <a:r>
              <a:rPr lang="en-NZ" sz="2400" dirty="0"/>
              <a:t>In a Python program:</a:t>
            </a:r>
          </a:p>
          <a:p>
            <a:pPr lvl="1"/>
            <a:r>
              <a:rPr lang="en-NZ" dirty="0"/>
              <a:t>functions which accept parameters and return values can be defined</a:t>
            </a:r>
          </a:p>
          <a:p>
            <a:pPr lvl="1"/>
            <a:r>
              <a:rPr lang="en-NZ" dirty="0"/>
              <a:t>calls to functions which have been defined cause the code inside the function to be executed</a:t>
            </a:r>
          </a:p>
          <a:p>
            <a:pPr lvl="1"/>
            <a:r>
              <a:rPr lang="en-NZ" dirty="0"/>
              <a:t>we must use meaningful names and variable names to ensure that the purpose of the function is clear</a:t>
            </a:r>
          </a:p>
          <a:p>
            <a:pPr lvl="1"/>
            <a:r>
              <a:rPr lang="en-NZ" dirty="0"/>
              <a:t>Each function performs one task</a:t>
            </a:r>
          </a:p>
          <a:p>
            <a:pPr lvl="1"/>
            <a:endParaRPr lang="en-NZ" dirty="0"/>
          </a:p>
          <a:p>
            <a:pPr lvl="1"/>
            <a:endParaRPr lang="en-US" dirty="0"/>
          </a:p>
          <a:p>
            <a:pPr lvl="1"/>
            <a:endParaRPr lang="en-US" dirty="0"/>
          </a:p>
          <a:p>
            <a:pPr lvl="1"/>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1193688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a:t>At the end of this lecture, students should be able to:</a:t>
            </a:r>
          </a:p>
          <a:p>
            <a:pPr lvl="1"/>
            <a:r>
              <a:rPr lang="en-NZ" dirty="0"/>
              <a:t>define a function which accepts parameters and returns values</a:t>
            </a:r>
          </a:p>
          <a:p>
            <a:pPr lvl="1"/>
            <a:r>
              <a:rPr lang="en-NZ" dirty="0"/>
              <a:t>make calls to functions which have been defined</a:t>
            </a:r>
          </a:p>
          <a:p>
            <a:pPr lvl="1"/>
            <a:r>
              <a:rPr lang="en-NZ" dirty="0"/>
              <a:t>use excellent function names and variable names to ensure that the purpose of the function is clear</a:t>
            </a:r>
          </a:p>
          <a:p>
            <a:pPr marL="0" indent="0">
              <a:buNone/>
            </a:pPr>
            <a:endParaRPr lang="en-NZ" dirty="0"/>
          </a:p>
        </p:txBody>
      </p:sp>
      <p:sp>
        <p:nvSpPr>
          <p:cNvPr id="3" name="Title 2"/>
          <p:cNvSpPr>
            <a:spLocks noGrp="1"/>
          </p:cNvSpPr>
          <p:nvPr>
            <p:ph type="title"/>
          </p:nvPr>
        </p:nvSpPr>
        <p:spPr/>
        <p:txBody>
          <a:bodyPr/>
          <a:lstStyle/>
          <a:p>
            <a:r>
              <a:rPr lang="en-NZ" dirty="0"/>
              <a:t>Learning outcomes</a:t>
            </a:r>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2</a:t>
            </a:fld>
            <a:endParaRPr lang="en-US" dirty="0"/>
          </a:p>
        </p:txBody>
      </p:sp>
    </p:spTree>
    <p:custDataLst>
      <p:tags r:id="rId1"/>
    </p:custDataLst>
    <p:extLst>
      <p:ext uri="{BB962C8B-B14F-4D97-AF65-F5344CB8AC3E}">
        <p14:creationId xmlns:p14="http://schemas.microsoft.com/office/powerpoint/2010/main" val="2003207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Examples of Python features used in this lecture</a:t>
            </a:r>
            <a:endParaRPr lang="en-NZ" dirty="0"/>
          </a:p>
        </p:txBody>
      </p:sp>
      <p:sp>
        <p:nvSpPr>
          <p:cNvPr id="3" name="Content Placeholder 2"/>
          <p:cNvSpPr>
            <a:spLocks noGrp="1"/>
          </p:cNvSpPr>
          <p:nvPr>
            <p:ph sz="quarter" idx="1"/>
          </p:nvPr>
        </p:nvSpPr>
        <p:spPr/>
        <p:txBody>
          <a:bodyPr>
            <a:normAutofit/>
          </a:bodyPr>
          <a:lstStyle/>
          <a:p>
            <a:pPr>
              <a:spcBef>
                <a:spcPct val="0"/>
              </a:spcBef>
              <a:buClrTx/>
              <a:defRPr/>
            </a:pPr>
            <a:r>
              <a:rPr lang="en-NZ" dirty="0"/>
              <a:t>def get_dice_total():</a:t>
            </a:r>
          </a:p>
          <a:p>
            <a:pPr>
              <a:spcBef>
                <a:spcPct val="0"/>
              </a:spcBef>
              <a:buClrTx/>
              <a:defRPr/>
            </a:pPr>
            <a:r>
              <a:rPr lang="en-NZ" dirty="0"/>
              <a:t>     dice1 = random. randrange(1, 7)</a:t>
            </a:r>
          </a:p>
          <a:p>
            <a:pPr>
              <a:spcBef>
                <a:spcPct val="0"/>
              </a:spcBef>
              <a:buClrTx/>
              <a:defRPr/>
            </a:pPr>
            <a:r>
              <a:rPr lang="en-NZ" dirty="0"/>
              <a:t>     dice2 = random. randrange(1, 7)</a:t>
            </a:r>
          </a:p>
          <a:p>
            <a:pPr>
              <a:spcBef>
                <a:spcPct val="0"/>
              </a:spcBef>
              <a:buClrTx/>
              <a:defRPr/>
            </a:pPr>
            <a:r>
              <a:rPr lang="en-NZ" dirty="0"/>
              <a:t>     return dice1 + dice2</a:t>
            </a:r>
          </a:p>
          <a:p>
            <a:pPr>
              <a:spcBef>
                <a:spcPct val="0"/>
              </a:spcBef>
              <a:buClrTx/>
              <a:defRPr/>
            </a:pPr>
            <a:endParaRPr lang="en-NZ" dirty="0"/>
          </a:p>
          <a:p>
            <a:pPr>
              <a:spcBef>
                <a:spcPct val="0"/>
              </a:spcBef>
              <a:buClrTx/>
              <a:defRPr/>
            </a:pPr>
            <a:r>
              <a:rPr lang="en-NZ" dirty="0"/>
              <a:t>def celsius_to_f(celsius):</a:t>
            </a:r>
          </a:p>
          <a:p>
            <a:pPr>
              <a:spcBef>
                <a:spcPct val="0"/>
              </a:spcBef>
              <a:buClrTx/>
              <a:defRPr/>
            </a:pPr>
            <a:r>
              <a:rPr lang="en-NZ" dirty="0"/>
              <a:t>     farenheit = celsius * 9 / 5 + 32</a:t>
            </a:r>
          </a:p>
          <a:p>
            <a:pPr>
              <a:spcBef>
                <a:spcPct val="0"/>
              </a:spcBef>
              <a:buClrTx/>
              <a:defRPr/>
            </a:pPr>
            <a:r>
              <a:rPr lang="en-NZ" dirty="0"/>
              <a:t>     return farenheit</a:t>
            </a:r>
          </a:p>
          <a:p>
            <a:pPr>
              <a:spcBef>
                <a:spcPct val="0"/>
              </a:spcBef>
              <a:buClrTx/>
              <a:defRPr/>
            </a:pPr>
            <a:endParaRPr lang="en-NZ" dirty="0"/>
          </a:p>
          <a:p>
            <a:pPr>
              <a:spcBef>
                <a:spcPct val="0"/>
              </a:spcBef>
              <a:buClrTx/>
              <a:defRPr/>
            </a:pPr>
            <a:r>
              <a:rPr lang="en-NZ" dirty="0"/>
              <a:t>dice_throw = get_dice_total()</a:t>
            </a:r>
          </a:p>
          <a:p>
            <a:pPr>
              <a:spcBef>
                <a:spcPct val="0"/>
              </a:spcBef>
              <a:buClrTx/>
              <a:defRPr/>
            </a:pPr>
            <a:r>
              <a:rPr lang="en-NZ" dirty="0"/>
              <a:t>farenheit = celsius_to_f(34)</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2461015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Recap</a:t>
            </a:r>
          </a:p>
        </p:txBody>
      </p:sp>
      <p:sp>
        <p:nvSpPr>
          <p:cNvPr id="3" name="Content Placeholder 2"/>
          <p:cNvSpPr>
            <a:spLocks noGrp="1"/>
          </p:cNvSpPr>
          <p:nvPr>
            <p:ph sz="quarter" idx="1"/>
          </p:nvPr>
        </p:nvSpPr>
        <p:spPr>
          <a:xfrm>
            <a:off x="152400" y="304800"/>
            <a:ext cx="8763000" cy="4691211"/>
          </a:xfrm>
        </p:spPr>
        <p:txBody>
          <a:bodyPr>
            <a:normAutofit/>
          </a:bodyPr>
          <a:lstStyle/>
          <a:p>
            <a:r>
              <a:rPr lang="en-GB" dirty="0"/>
              <a:t>From lecture 6</a:t>
            </a:r>
          </a:p>
          <a:p>
            <a:pPr marL="358775" lvl="1" indent="-130175"/>
            <a:r>
              <a:rPr lang="en-NZ" dirty="0"/>
              <a:t>get user input from the keyboard</a:t>
            </a:r>
          </a:p>
          <a:p>
            <a:pPr marL="358775" lvl="1" indent="-130175"/>
            <a:r>
              <a:rPr lang="en-NZ" dirty="0"/>
              <a:t>generate a random number</a:t>
            </a:r>
          </a:p>
          <a:p>
            <a:pPr marL="358775" lvl="1" indent="-130175"/>
            <a:r>
              <a:rPr lang="en-NZ" dirty="0"/>
              <a:t>convert between types</a:t>
            </a:r>
          </a:p>
        </p:txBody>
      </p:sp>
      <p:sp>
        <p:nvSpPr>
          <p:cNvPr id="11" name="Text Box 9"/>
          <p:cNvSpPr txBox="1">
            <a:spLocks noChangeArrowheads="1"/>
          </p:cNvSpPr>
          <p:nvPr/>
        </p:nvSpPr>
        <p:spPr bwMode="auto">
          <a:xfrm>
            <a:off x="878541" y="1905001"/>
            <a:ext cx="7732059" cy="3657600"/>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en-US" altLang="en-US" sz="1800" b="1" dirty="0">
                <a:solidFill>
                  <a:srgbClr val="000090"/>
                </a:solidFill>
                <a:latin typeface="Courier"/>
              </a:rPr>
              <a:t>import random</a:t>
            </a:r>
          </a:p>
          <a:p>
            <a:pPr>
              <a:spcBef>
                <a:spcPct val="0"/>
              </a:spcBef>
              <a:buClrTx/>
              <a:buSzTx/>
              <a:buNone/>
              <a:defRPr/>
            </a:pPr>
            <a:endParaRPr lang="en-US" altLang="en-US" sz="1800" b="1" dirty="0">
              <a:solidFill>
                <a:srgbClr val="000090"/>
              </a:solidFill>
              <a:latin typeface="Courier"/>
            </a:endParaRPr>
          </a:p>
          <a:p>
            <a:pPr>
              <a:spcBef>
                <a:spcPct val="0"/>
              </a:spcBef>
              <a:buClrTx/>
              <a:buSzTx/>
              <a:buNone/>
              <a:defRPr/>
            </a:pPr>
            <a:r>
              <a:rPr lang="en-US" altLang="en-US" sz="1800" b="1" dirty="0">
                <a:solidFill>
                  <a:srgbClr val="000090"/>
                </a:solidFill>
                <a:latin typeface="Courier"/>
              </a:rPr>
              <a:t>dice1 = </a:t>
            </a:r>
            <a:r>
              <a:rPr lang="en-US" altLang="en-US" sz="1800" b="1" dirty="0" err="1">
                <a:solidFill>
                  <a:srgbClr val="000090"/>
                </a:solidFill>
                <a:latin typeface="Courier"/>
              </a:rPr>
              <a:t>random.randrange</a:t>
            </a:r>
            <a:r>
              <a:rPr lang="en-US" altLang="en-US" sz="1800" b="1" dirty="0">
                <a:solidFill>
                  <a:srgbClr val="000090"/>
                </a:solidFill>
                <a:latin typeface="Courier"/>
              </a:rPr>
              <a:t>(1, 7)</a:t>
            </a:r>
          </a:p>
          <a:p>
            <a:pPr>
              <a:spcBef>
                <a:spcPct val="0"/>
              </a:spcBef>
              <a:buClrTx/>
              <a:buSzTx/>
              <a:buNone/>
              <a:defRPr/>
            </a:pPr>
            <a:r>
              <a:rPr lang="en-US" altLang="en-US" sz="1800" b="1" dirty="0">
                <a:solidFill>
                  <a:srgbClr val="000090"/>
                </a:solidFill>
                <a:latin typeface="Courier"/>
              </a:rPr>
              <a:t>age = </a:t>
            </a:r>
            <a:r>
              <a:rPr lang="en-US" altLang="en-US" sz="1800" b="1" dirty="0" err="1">
                <a:solidFill>
                  <a:srgbClr val="000090"/>
                </a:solidFill>
                <a:latin typeface="Courier"/>
              </a:rPr>
              <a:t>random.randrange</a:t>
            </a:r>
            <a:r>
              <a:rPr lang="en-US" altLang="en-US" sz="1800" b="1" dirty="0">
                <a:solidFill>
                  <a:srgbClr val="000090"/>
                </a:solidFill>
                <a:latin typeface="Courier"/>
              </a:rPr>
              <a:t>(66, 99)</a:t>
            </a:r>
          </a:p>
          <a:p>
            <a:pPr>
              <a:spcBef>
                <a:spcPct val="0"/>
              </a:spcBef>
              <a:buClrTx/>
              <a:buSzTx/>
              <a:buNone/>
              <a:defRPr/>
            </a:pPr>
            <a:endParaRPr lang="en-US" altLang="en-US" sz="1800" b="1" dirty="0">
              <a:solidFill>
                <a:srgbClr val="000090"/>
              </a:solidFill>
              <a:latin typeface="Courier"/>
            </a:endParaRPr>
          </a:p>
          <a:p>
            <a:pPr>
              <a:spcBef>
                <a:spcPct val="0"/>
              </a:spcBef>
              <a:buClrTx/>
              <a:buSzTx/>
              <a:buNone/>
              <a:defRPr/>
            </a:pPr>
            <a:r>
              <a:rPr lang="en-US" altLang="en-US" sz="1800" b="1" dirty="0" err="1">
                <a:solidFill>
                  <a:srgbClr val="000090"/>
                </a:solidFill>
                <a:latin typeface="Courier"/>
              </a:rPr>
              <a:t>user_input</a:t>
            </a:r>
            <a:r>
              <a:rPr lang="en-US" altLang="en-US" sz="1800" b="1" dirty="0">
                <a:solidFill>
                  <a:srgbClr val="000090"/>
                </a:solidFill>
                <a:latin typeface="Courier"/>
              </a:rPr>
              <a:t> = input("Enter age: ")</a:t>
            </a:r>
          </a:p>
          <a:p>
            <a:pPr>
              <a:spcBef>
                <a:spcPct val="0"/>
              </a:spcBef>
              <a:buClrTx/>
              <a:buSzTx/>
              <a:buNone/>
              <a:defRPr/>
            </a:pPr>
            <a:r>
              <a:rPr lang="en-US" altLang="en-US" sz="1800" b="1" dirty="0" err="1">
                <a:solidFill>
                  <a:srgbClr val="000090"/>
                </a:solidFill>
                <a:latin typeface="Courier"/>
              </a:rPr>
              <a:t>user_age</a:t>
            </a:r>
            <a:r>
              <a:rPr lang="en-US" altLang="en-US" sz="1800" b="1" dirty="0">
                <a:solidFill>
                  <a:srgbClr val="000090"/>
                </a:solidFill>
                <a:latin typeface="Courier"/>
              </a:rPr>
              <a:t> = </a:t>
            </a:r>
            <a:r>
              <a:rPr lang="en-US" altLang="en-US" sz="1800" b="1" dirty="0" err="1">
                <a:solidFill>
                  <a:srgbClr val="000090"/>
                </a:solidFill>
                <a:latin typeface="Courier"/>
              </a:rPr>
              <a:t>int</a:t>
            </a:r>
            <a:r>
              <a:rPr lang="en-US" altLang="en-US" sz="1800" b="1" dirty="0">
                <a:solidFill>
                  <a:srgbClr val="000090"/>
                </a:solidFill>
                <a:latin typeface="Courier"/>
              </a:rPr>
              <a:t>(</a:t>
            </a:r>
            <a:r>
              <a:rPr lang="en-US" altLang="en-US" sz="1800" b="1" dirty="0" err="1">
                <a:solidFill>
                  <a:srgbClr val="000090"/>
                </a:solidFill>
                <a:latin typeface="Courier"/>
              </a:rPr>
              <a:t>user_input</a:t>
            </a:r>
            <a:r>
              <a:rPr lang="en-US" altLang="en-US" sz="1800" b="1" dirty="0">
                <a:solidFill>
                  <a:srgbClr val="000090"/>
                </a:solidFill>
                <a:latin typeface="Courier"/>
              </a:rPr>
              <a:t>)</a:t>
            </a:r>
          </a:p>
          <a:p>
            <a:pPr>
              <a:spcBef>
                <a:spcPct val="0"/>
              </a:spcBef>
              <a:buClrTx/>
              <a:buSzTx/>
              <a:buNone/>
              <a:defRPr/>
            </a:pPr>
            <a:endParaRPr lang="en-US" altLang="en-US" sz="1800" b="1" dirty="0">
              <a:solidFill>
                <a:srgbClr val="000090"/>
              </a:solidFill>
              <a:latin typeface="Courier"/>
            </a:endParaRPr>
          </a:p>
          <a:p>
            <a:pPr>
              <a:spcBef>
                <a:spcPct val="0"/>
              </a:spcBef>
              <a:buClrTx/>
              <a:buSzTx/>
              <a:buNone/>
              <a:defRPr/>
            </a:pPr>
            <a:r>
              <a:rPr lang="en-US" altLang="en-US" sz="1800" b="1" dirty="0">
                <a:solidFill>
                  <a:srgbClr val="000090"/>
                </a:solidFill>
                <a:latin typeface="Courier"/>
              </a:rPr>
              <a:t>cost = input("Enter cost $")</a:t>
            </a:r>
          </a:p>
          <a:p>
            <a:pPr>
              <a:spcBef>
                <a:spcPct val="0"/>
              </a:spcBef>
              <a:buClrTx/>
              <a:buSzTx/>
              <a:buNone/>
              <a:defRPr/>
            </a:pPr>
            <a:r>
              <a:rPr lang="en-US" altLang="en-US" sz="1800" b="1" dirty="0">
                <a:solidFill>
                  <a:srgbClr val="000090"/>
                </a:solidFill>
                <a:latin typeface="Courier"/>
              </a:rPr>
              <a:t>cost = float(cost)</a:t>
            </a:r>
          </a:p>
          <a:p>
            <a:pPr>
              <a:spcBef>
                <a:spcPct val="0"/>
              </a:spcBef>
              <a:buClrTx/>
              <a:buSzTx/>
              <a:buNone/>
              <a:defRPr/>
            </a:pPr>
            <a:endParaRPr lang="en-US" altLang="en-US" sz="1800" b="1" dirty="0">
              <a:solidFill>
                <a:srgbClr val="000090"/>
              </a:solidFill>
              <a:latin typeface="Courier"/>
            </a:endParaRPr>
          </a:p>
          <a:p>
            <a:pPr>
              <a:spcBef>
                <a:spcPct val="0"/>
              </a:spcBef>
              <a:buClrTx/>
              <a:buSzTx/>
              <a:buNone/>
              <a:defRPr/>
            </a:pPr>
            <a:r>
              <a:rPr lang="en-US" altLang="en-US" sz="1800" b="1" dirty="0">
                <a:solidFill>
                  <a:srgbClr val="000090"/>
                </a:solidFill>
                <a:latin typeface="Courier"/>
              </a:rPr>
              <a:t>price = cost  + 32.45</a:t>
            </a:r>
          </a:p>
          <a:p>
            <a:pPr>
              <a:spcBef>
                <a:spcPct val="0"/>
              </a:spcBef>
              <a:buClrTx/>
              <a:buSzTx/>
              <a:buNone/>
              <a:defRPr/>
            </a:pPr>
            <a:r>
              <a:rPr lang="en-US" altLang="en-US" sz="1800" b="1" dirty="0">
                <a:solidFill>
                  <a:srgbClr val="000090"/>
                </a:solidFill>
                <a:latin typeface="Courier"/>
              </a:rPr>
              <a:t>message = "Final price $" + </a:t>
            </a:r>
            <a:r>
              <a:rPr lang="en-US" altLang="en-US" sz="1800" b="1" dirty="0" err="1">
                <a:solidFill>
                  <a:srgbClr val="000090"/>
                </a:solidFill>
                <a:latin typeface="Courier"/>
              </a:rPr>
              <a:t>str</a:t>
            </a:r>
            <a:r>
              <a:rPr lang="en-US" altLang="en-US" sz="1800" b="1" dirty="0">
                <a:solidFill>
                  <a:srgbClr val="000090"/>
                </a:solidFill>
                <a:latin typeface="Courier"/>
              </a:rPr>
              <a:t>(price)</a:t>
            </a:r>
            <a:endParaRPr lang="da-DK" altLang="en-US" sz="1800" b="1" dirty="0">
              <a:solidFill>
                <a:srgbClr val="000090"/>
              </a:solidFill>
              <a:latin typeface="Courier"/>
            </a:endParaRP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2405475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Python in-built functions</a:t>
            </a:r>
            <a:endParaRPr lang="en-NZ" dirty="0"/>
          </a:p>
        </p:txBody>
      </p:sp>
      <p:sp>
        <p:nvSpPr>
          <p:cNvPr id="3" name="Content Placeholder 2"/>
          <p:cNvSpPr>
            <a:spLocks noGrp="1"/>
          </p:cNvSpPr>
          <p:nvPr>
            <p:ph sz="quarter" idx="1"/>
          </p:nvPr>
        </p:nvSpPr>
        <p:spPr>
          <a:xfrm>
            <a:off x="152400" y="609600"/>
            <a:ext cx="8991600" cy="5943600"/>
          </a:xfrm>
        </p:spPr>
        <p:txBody>
          <a:bodyPr>
            <a:normAutofit lnSpcReduction="10000"/>
          </a:bodyPr>
          <a:lstStyle/>
          <a:p>
            <a:r>
              <a:rPr lang="en-NZ" dirty="0"/>
              <a:t>Functions are like small programs which perform useful tasks.  So far we have used several Python built-in functions, e.g., </a:t>
            </a:r>
            <a:r>
              <a:rPr lang="en-NZ" dirty="0">
                <a:latin typeface="Courier" pitchFamily="2" charset="0"/>
              </a:rPr>
              <a:t>len(), min(), round(), max(), input()</a:t>
            </a:r>
            <a:r>
              <a:rPr lang="en-NZ" dirty="0"/>
              <a:t>.</a:t>
            </a:r>
          </a:p>
          <a:p>
            <a:endParaRPr lang="en-NZ" dirty="0"/>
          </a:p>
          <a:p>
            <a:endParaRPr lang="en-NZ" dirty="0"/>
          </a:p>
          <a:p>
            <a:endParaRPr lang="en-NZ" dirty="0"/>
          </a:p>
          <a:p>
            <a:endParaRPr lang="en-NZ" dirty="0"/>
          </a:p>
          <a:p>
            <a:r>
              <a:rPr lang="en-NZ" dirty="0"/>
              <a:t>On line 1, the program </a:t>
            </a:r>
            <a:r>
              <a:rPr lang="en-NZ" b="1" dirty="0">
                <a:solidFill>
                  <a:srgbClr val="0000FF"/>
                </a:solidFill>
              </a:rPr>
              <a:t>makes a call </a:t>
            </a:r>
            <a:r>
              <a:rPr lang="en-NZ" dirty="0"/>
              <a:t>to the </a:t>
            </a:r>
            <a:r>
              <a:rPr lang="en-NZ" dirty="0">
                <a:latin typeface="Courier" pitchFamily="2" charset="0"/>
              </a:rPr>
              <a:t>min() </a:t>
            </a:r>
            <a:r>
              <a:rPr lang="en-NZ" dirty="0"/>
              <a:t>function, on line 2 the program </a:t>
            </a:r>
            <a:r>
              <a:rPr lang="en-NZ" b="1" dirty="0">
                <a:solidFill>
                  <a:srgbClr val="0000FF"/>
                </a:solidFill>
              </a:rPr>
              <a:t>makes a call </a:t>
            </a:r>
            <a:r>
              <a:rPr lang="en-NZ" dirty="0"/>
              <a:t>to the </a:t>
            </a:r>
            <a:r>
              <a:rPr lang="en-NZ" dirty="0">
                <a:latin typeface="Courier" pitchFamily="2" charset="0"/>
              </a:rPr>
              <a:t>max() </a:t>
            </a:r>
            <a:r>
              <a:rPr lang="en-NZ" dirty="0"/>
              <a:t>function and on line 3 the program </a:t>
            </a:r>
            <a:r>
              <a:rPr lang="en-NZ" b="1" dirty="0">
                <a:solidFill>
                  <a:srgbClr val="0000FF"/>
                </a:solidFill>
              </a:rPr>
              <a:t>makes a call </a:t>
            </a:r>
            <a:r>
              <a:rPr lang="en-NZ" dirty="0"/>
              <a:t>to the </a:t>
            </a:r>
            <a:r>
              <a:rPr lang="en-NZ" dirty="0">
                <a:latin typeface="Courier" pitchFamily="2" charset="0"/>
              </a:rPr>
              <a:t>len() </a:t>
            </a:r>
            <a:r>
              <a:rPr lang="en-NZ" dirty="0"/>
              <a:t>function.  </a:t>
            </a:r>
          </a:p>
          <a:p>
            <a:endParaRPr lang="en-NZ" sz="4000" dirty="0"/>
          </a:p>
          <a:p>
            <a:r>
              <a:rPr lang="en-NZ" dirty="0"/>
              <a:t>All three functions </a:t>
            </a:r>
            <a:r>
              <a:rPr lang="en-NZ" b="1" dirty="0">
                <a:solidFill>
                  <a:srgbClr val="0000FF"/>
                </a:solidFill>
              </a:rPr>
              <a:t>return</a:t>
            </a:r>
            <a:r>
              <a:rPr lang="en-NZ" dirty="0"/>
              <a:t> an integer (the result of the function code being executed).  On lines 1 and 2, the returned value is printed.  On line 3 the returned value is assigned to the variable, </a:t>
            </a:r>
            <a:r>
              <a:rPr lang="en-NZ" dirty="0">
                <a:latin typeface="Courier" pitchFamily="2" charset="0"/>
              </a:rPr>
              <a:t>length</a:t>
            </a:r>
            <a:r>
              <a:rPr lang="en-NZ" dirty="0"/>
              <a:t>.</a:t>
            </a:r>
          </a:p>
          <a:p>
            <a:endParaRPr lang="en-NZ" dirty="0"/>
          </a:p>
          <a:p>
            <a:endParaRPr lang="en-NZ" dirty="0"/>
          </a:p>
          <a:p>
            <a:endParaRPr lang="en-NZ" dirty="0"/>
          </a:p>
          <a:p>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4</a:t>
            </a:fld>
            <a:endParaRPr lang="en-US" dirty="0"/>
          </a:p>
        </p:txBody>
      </p:sp>
      <p:grpSp>
        <p:nvGrpSpPr>
          <p:cNvPr id="6" name="Group 5"/>
          <p:cNvGrpSpPr/>
          <p:nvPr/>
        </p:nvGrpSpPr>
        <p:grpSpPr>
          <a:xfrm>
            <a:off x="3319905" y="1676400"/>
            <a:ext cx="5105401" cy="1447800"/>
            <a:chOff x="3319905" y="1676400"/>
            <a:chExt cx="5105401" cy="1447800"/>
          </a:xfrm>
        </p:grpSpPr>
        <p:sp>
          <p:nvSpPr>
            <p:cNvPr id="10" name="Text Box 9"/>
            <p:cNvSpPr txBox="1">
              <a:spLocks noChangeArrowheads="1"/>
            </p:cNvSpPr>
            <p:nvPr/>
          </p:nvSpPr>
          <p:spPr bwMode="auto">
            <a:xfrm>
              <a:off x="3581400" y="1676400"/>
              <a:ext cx="4843906" cy="1431161"/>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ClrTx/>
                <a:buSzTx/>
                <a:buNone/>
                <a:defRPr/>
              </a:pPr>
              <a:r>
                <a:rPr lang="en-US" altLang="en-US" sz="1800" b="1" dirty="0">
                  <a:solidFill>
                    <a:srgbClr val="000090"/>
                  </a:solidFill>
                  <a:latin typeface="Courier"/>
                </a:rPr>
                <a:t>print(</a:t>
              </a:r>
              <a:r>
                <a:rPr lang="en-US" altLang="en-US" sz="1800" b="1" dirty="0">
                  <a:solidFill>
                    <a:srgbClr val="FF00FF"/>
                  </a:solidFill>
                  <a:latin typeface="Courier"/>
                </a:rPr>
                <a:t>min(</a:t>
              </a:r>
              <a:r>
                <a:rPr lang="en-US" altLang="en-US" sz="1800" b="1" dirty="0">
                  <a:solidFill>
                    <a:srgbClr val="000090"/>
                  </a:solidFill>
                  <a:latin typeface="Courier"/>
                </a:rPr>
                <a:t>5, 78, 15</a:t>
              </a:r>
              <a:r>
                <a:rPr lang="en-US" altLang="en-US" sz="1800" b="1" dirty="0">
                  <a:solidFill>
                    <a:srgbClr val="FF00FF"/>
                  </a:solidFill>
                  <a:latin typeface="Courier"/>
                </a:rPr>
                <a:t>)</a:t>
              </a:r>
              <a:r>
                <a:rPr lang="en-US" altLang="en-US" sz="1800" b="1" dirty="0">
                  <a:solidFill>
                    <a:srgbClr val="000090"/>
                  </a:solidFill>
                  <a:latin typeface="Courier"/>
                </a:rPr>
                <a:t>)</a:t>
              </a:r>
            </a:p>
            <a:p>
              <a:pPr>
                <a:buClrTx/>
                <a:buSzTx/>
                <a:buNone/>
                <a:defRPr/>
              </a:pPr>
              <a:r>
                <a:rPr lang="en-US" altLang="en-US" sz="1800" b="1" dirty="0">
                  <a:solidFill>
                    <a:srgbClr val="000090"/>
                  </a:solidFill>
                  <a:latin typeface="Courier"/>
                </a:rPr>
                <a:t>print(</a:t>
              </a:r>
              <a:r>
                <a:rPr lang="en-US" altLang="en-US" sz="1800" b="1" dirty="0">
                  <a:solidFill>
                    <a:srgbClr val="FF00FF"/>
                  </a:solidFill>
                  <a:latin typeface="Courier"/>
                </a:rPr>
                <a:t>max(</a:t>
              </a:r>
              <a:r>
                <a:rPr lang="en-US" altLang="en-US" sz="1800" b="1" dirty="0">
                  <a:solidFill>
                    <a:srgbClr val="000090"/>
                  </a:solidFill>
                  <a:latin typeface="Courier"/>
                </a:rPr>
                <a:t>5, 78</a:t>
              </a:r>
              <a:r>
                <a:rPr lang="en-US" altLang="en-US" sz="1800" b="1" dirty="0">
                  <a:solidFill>
                    <a:srgbClr val="FF00FF"/>
                  </a:solidFill>
                  <a:latin typeface="Courier"/>
                </a:rPr>
                <a:t>)</a:t>
              </a:r>
              <a:r>
                <a:rPr lang="en-US" altLang="en-US" sz="1800" b="1" dirty="0">
                  <a:solidFill>
                    <a:srgbClr val="000090"/>
                  </a:solidFill>
                  <a:latin typeface="Courier"/>
                </a:rPr>
                <a:t>)</a:t>
              </a:r>
            </a:p>
            <a:p>
              <a:pPr>
                <a:buClrTx/>
                <a:buSzTx/>
                <a:buNone/>
                <a:defRPr/>
              </a:pPr>
              <a:r>
                <a:rPr lang="en-US" altLang="en-US" sz="1800" b="1" dirty="0">
                  <a:solidFill>
                    <a:srgbClr val="000090"/>
                  </a:solidFill>
                  <a:latin typeface="Courier"/>
                </a:rPr>
                <a:t>length = </a:t>
              </a:r>
              <a:r>
                <a:rPr lang="en-US" altLang="en-US" sz="1800" b="1" dirty="0" err="1">
                  <a:solidFill>
                    <a:srgbClr val="FF00FF"/>
                  </a:solidFill>
                  <a:latin typeface="Courier"/>
                </a:rPr>
                <a:t>len</a:t>
              </a:r>
              <a:r>
                <a:rPr lang="en-US" altLang="en-US" sz="1800" b="1" dirty="0">
                  <a:solidFill>
                    <a:srgbClr val="FF00FF"/>
                  </a:solidFill>
                  <a:latin typeface="Courier"/>
                </a:rPr>
                <a:t>(</a:t>
              </a:r>
              <a:r>
                <a:rPr lang="en-US" altLang="en-US" sz="1800" b="1" dirty="0">
                  <a:solidFill>
                    <a:srgbClr val="000090"/>
                  </a:solidFill>
                  <a:latin typeface="Courier"/>
                </a:rPr>
                <a:t>"ABCDE"</a:t>
              </a:r>
              <a:r>
                <a:rPr lang="en-US" altLang="en-US" sz="1800" b="1" dirty="0">
                  <a:solidFill>
                    <a:srgbClr val="FF00FF"/>
                  </a:solidFill>
                  <a:latin typeface="Courier"/>
                </a:rPr>
                <a:t>)</a:t>
              </a:r>
            </a:p>
            <a:p>
              <a:pPr>
                <a:buClrTx/>
                <a:buSzTx/>
                <a:buNone/>
                <a:defRPr/>
              </a:pPr>
              <a:r>
                <a:rPr lang="en-US" altLang="en-US" sz="1800" b="1" dirty="0">
                  <a:solidFill>
                    <a:srgbClr val="000090"/>
                  </a:solidFill>
                  <a:latin typeface="Courier"/>
                </a:rPr>
                <a:t>print(length</a:t>
              </a:r>
              <a:r>
                <a:rPr lang="da-DK" altLang="en-US" sz="1800" b="1" dirty="0">
                  <a:solidFill>
                    <a:srgbClr val="000090"/>
                  </a:solidFill>
                  <a:latin typeface="Courier"/>
                </a:rPr>
                <a:t>)</a:t>
              </a:r>
            </a:p>
          </p:txBody>
        </p:sp>
        <p:sp>
          <p:nvSpPr>
            <p:cNvPr id="12" name="TextBox 11"/>
            <p:cNvSpPr txBox="1"/>
            <p:nvPr/>
          </p:nvSpPr>
          <p:spPr>
            <a:xfrm>
              <a:off x="3319905" y="1693039"/>
              <a:ext cx="457200" cy="1431161"/>
            </a:xfrm>
            <a:prstGeom prst="rect">
              <a:avLst/>
            </a:prstGeom>
            <a:noFill/>
          </p:spPr>
          <p:txBody>
            <a:bodyPr wrap="square" rtlCol="0">
              <a:spAutoFit/>
            </a:bodyPr>
            <a:lstStyle/>
            <a:p>
              <a:pPr>
                <a:spcBef>
                  <a:spcPts val="600"/>
                </a:spcBef>
              </a:pPr>
              <a:r>
                <a:rPr lang="en-US" b="1" dirty="0">
                  <a:solidFill>
                    <a:srgbClr val="000090"/>
                  </a:solidFill>
                  <a:latin typeface="Courier"/>
                  <a:cs typeface="Courier"/>
                </a:rPr>
                <a:t>1</a:t>
              </a:r>
            </a:p>
            <a:p>
              <a:pPr>
                <a:spcBef>
                  <a:spcPts val="600"/>
                </a:spcBef>
              </a:pPr>
              <a:r>
                <a:rPr lang="en-US" b="1" dirty="0">
                  <a:solidFill>
                    <a:srgbClr val="000090"/>
                  </a:solidFill>
                  <a:latin typeface="Courier"/>
                  <a:cs typeface="Courier"/>
                </a:rPr>
                <a:t>2</a:t>
              </a:r>
            </a:p>
            <a:p>
              <a:pPr>
                <a:spcBef>
                  <a:spcPts val="600"/>
                </a:spcBef>
              </a:pPr>
              <a:r>
                <a:rPr lang="en-US" b="1" dirty="0">
                  <a:solidFill>
                    <a:srgbClr val="000090"/>
                  </a:solidFill>
                  <a:latin typeface="Courier"/>
                  <a:cs typeface="Courier"/>
                </a:rPr>
                <a:t>3</a:t>
              </a:r>
            </a:p>
            <a:p>
              <a:pPr>
                <a:spcBef>
                  <a:spcPts val="600"/>
                </a:spcBef>
              </a:pPr>
              <a:r>
                <a:rPr lang="en-US" b="1" dirty="0">
                  <a:solidFill>
                    <a:srgbClr val="000090"/>
                  </a:solidFill>
                  <a:latin typeface="Courier"/>
                  <a:cs typeface="Courier"/>
                </a:rPr>
                <a:t>4</a:t>
              </a:r>
            </a:p>
          </p:txBody>
        </p:sp>
      </p:grpSp>
      <p:sp>
        <p:nvSpPr>
          <p:cNvPr id="11" name="TextBox 10"/>
          <p:cNvSpPr txBox="1"/>
          <p:nvPr/>
        </p:nvSpPr>
        <p:spPr>
          <a:xfrm>
            <a:off x="7924800" y="1828800"/>
            <a:ext cx="1066800" cy="923330"/>
          </a:xfrm>
          <a:prstGeom prst="rect">
            <a:avLst/>
          </a:prstGeom>
          <a:solidFill>
            <a:srgbClr val="E3EBF3"/>
          </a:solidFill>
          <a:ln>
            <a:solidFill>
              <a:srgbClr val="0000FF"/>
            </a:solidFill>
          </a:ln>
        </p:spPr>
        <p:txBody>
          <a:bodyPr wrap="square" rtlCol="0">
            <a:spAutoFit/>
          </a:bodyPr>
          <a:lstStyle/>
          <a:p>
            <a:r>
              <a:rPr lang="en-NZ" b="1" dirty="0">
                <a:solidFill>
                  <a:srgbClr val="000090"/>
                </a:solidFill>
                <a:latin typeface="Courier"/>
                <a:cs typeface="Courier"/>
              </a:rPr>
              <a:t>5</a:t>
            </a:r>
          </a:p>
          <a:p>
            <a:r>
              <a:rPr lang="en-NZ" b="1" dirty="0">
                <a:solidFill>
                  <a:srgbClr val="000090"/>
                </a:solidFill>
                <a:latin typeface="Courier"/>
                <a:cs typeface="Courier"/>
              </a:rPr>
              <a:t>78</a:t>
            </a:r>
          </a:p>
          <a:p>
            <a:r>
              <a:rPr lang="en-NZ" b="1" dirty="0">
                <a:solidFill>
                  <a:srgbClr val="000090"/>
                </a:solidFill>
                <a:latin typeface="Courier"/>
                <a:cs typeface="Courier"/>
              </a:rPr>
              <a:t>7</a:t>
            </a:r>
            <a:endParaRPr lang="en-US" b="1" dirty="0">
              <a:solidFill>
                <a:srgbClr val="000090"/>
              </a:solidFill>
              <a:latin typeface="Courier"/>
              <a:cs typeface="Courier"/>
            </a:endParaRPr>
          </a:p>
        </p:txBody>
      </p:sp>
    </p:spTree>
    <p:extLst>
      <p:ext uri="{BB962C8B-B14F-4D97-AF65-F5344CB8AC3E}">
        <p14:creationId xmlns:p14="http://schemas.microsoft.com/office/powerpoint/2010/main" val="371521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Reuse code</a:t>
            </a:r>
            <a:endParaRPr lang="en-NZ" dirty="0"/>
          </a:p>
        </p:txBody>
      </p:sp>
      <p:sp>
        <p:nvSpPr>
          <p:cNvPr id="3" name="Content Placeholder 2"/>
          <p:cNvSpPr>
            <a:spLocks noGrp="1"/>
          </p:cNvSpPr>
          <p:nvPr>
            <p:ph sz="quarter" idx="1"/>
          </p:nvPr>
        </p:nvSpPr>
        <p:spPr>
          <a:xfrm>
            <a:off x="152400" y="762000"/>
            <a:ext cx="8991600" cy="5486400"/>
          </a:xfrm>
        </p:spPr>
        <p:txBody>
          <a:bodyPr>
            <a:normAutofit/>
          </a:bodyPr>
          <a:lstStyle/>
          <a:p>
            <a:r>
              <a:rPr lang="en-NZ" dirty="0"/>
              <a:t>One of the aims when writing programs is to reuse code as much as possible.</a:t>
            </a:r>
          </a:p>
          <a:p>
            <a:endParaRPr lang="en-NZ" dirty="0"/>
          </a:p>
          <a:p>
            <a:endParaRPr lang="en-NZ" dirty="0"/>
          </a:p>
          <a:p>
            <a:endParaRPr lang="en-NZ" dirty="0"/>
          </a:p>
          <a:p>
            <a:endParaRPr lang="en-NZ" dirty="0"/>
          </a:p>
          <a:p>
            <a:endParaRPr lang="en-NZ" sz="4800" dirty="0"/>
          </a:p>
          <a:p>
            <a:r>
              <a:rPr lang="en-NZ" dirty="0"/>
              <a:t>Whenever we </a:t>
            </a:r>
            <a:r>
              <a:rPr lang="en-NZ" b="1" dirty="0">
                <a:solidFill>
                  <a:srgbClr val="0000FF"/>
                </a:solidFill>
              </a:rPr>
              <a:t>make a call </a:t>
            </a:r>
            <a:r>
              <a:rPr lang="en-NZ" dirty="0"/>
              <a:t>to a function, the code inside the function definition is executed and the call we make is replaced by the result of the function (i.e., replaced by the value </a:t>
            </a:r>
            <a:r>
              <a:rPr lang="en-NZ" b="1" dirty="0">
                <a:solidFill>
                  <a:srgbClr val="0000FF"/>
                </a:solidFill>
              </a:rPr>
              <a:t>returned </a:t>
            </a:r>
            <a:r>
              <a:rPr lang="en-NZ" dirty="0"/>
              <a:t>by the function).</a:t>
            </a:r>
          </a:p>
          <a:p>
            <a:endParaRPr lang="en-NZ" sz="800" dirty="0"/>
          </a:p>
          <a:p>
            <a:endParaRPr lang="en-NZ" dirty="0"/>
          </a:p>
          <a:p>
            <a:endParaRPr lang="en-NZ" dirty="0"/>
          </a:p>
          <a:p>
            <a:endParaRPr lang="en-NZ" dirty="0"/>
          </a:p>
          <a:p>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5</a:t>
            </a:fld>
            <a:endParaRPr lang="en-US" dirty="0"/>
          </a:p>
        </p:txBody>
      </p:sp>
      <p:sp>
        <p:nvSpPr>
          <p:cNvPr id="8" name="Text Box 9"/>
          <p:cNvSpPr txBox="1">
            <a:spLocks noChangeArrowheads="1"/>
          </p:cNvSpPr>
          <p:nvPr/>
        </p:nvSpPr>
        <p:spPr bwMode="auto">
          <a:xfrm>
            <a:off x="1981200" y="1371600"/>
            <a:ext cx="7086600" cy="2092881"/>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200000"/>
              </a:lnSpc>
              <a:buClrTx/>
              <a:buSzTx/>
              <a:buNone/>
              <a:defRPr/>
            </a:pPr>
            <a:r>
              <a:rPr lang="en-US" altLang="en-US" sz="2000" b="1" dirty="0">
                <a:solidFill>
                  <a:srgbClr val="000090"/>
                </a:solidFill>
                <a:latin typeface="Courier"/>
              </a:rPr>
              <a:t>name  = </a:t>
            </a:r>
            <a:r>
              <a:rPr lang="en-US" altLang="en-US" sz="2000" b="1" dirty="0">
                <a:solidFill>
                  <a:srgbClr val="FF00FF"/>
                </a:solidFill>
                <a:latin typeface="Courier"/>
              </a:rPr>
              <a:t>input(</a:t>
            </a:r>
            <a:r>
              <a:rPr lang="en-US" altLang="en-US" sz="2000" b="1" dirty="0">
                <a:solidFill>
                  <a:srgbClr val="000090"/>
                </a:solidFill>
                <a:latin typeface="Courier"/>
              </a:rPr>
              <a:t>"Enter name: "</a:t>
            </a:r>
            <a:r>
              <a:rPr lang="en-US" altLang="en-US" sz="2000" b="1" dirty="0">
                <a:solidFill>
                  <a:srgbClr val="FF00FF"/>
                </a:solidFill>
                <a:latin typeface="Courier"/>
              </a:rPr>
              <a:t>)</a:t>
            </a:r>
          </a:p>
          <a:p>
            <a:pPr>
              <a:lnSpc>
                <a:spcPct val="200000"/>
              </a:lnSpc>
              <a:buClrTx/>
              <a:buSzTx/>
              <a:buNone/>
              <a:defRPr/>
            </a:pPr>
            <a:r>
              <a:rPr lang="en-US" altLang="en-US" sz="2000" b="1" dirty="0">
                <a:solidFill>
                  <a:srgbClr val="000090"/>
                </a:solidFill>
                <a:latin typeface="Courier"/>
              </a:rPr>
              <a:t>age = </a:t>
            </a:r>
            <a:r>
              <a:rPr lang="en-US" altLang="en-US" sz="2000" b="1" dirty="0" err="1">
                <a:solidFill>
                  <a:srgbClr val="0000FF"/>
                </a:solidFill>
                <a:latin typeface="Courier"/>
              </a:rPr>
              <a:t>int</a:t>
            </a:r>
            <a:r>
              <a:rPr lang="en-US" altLang="en-US" sz="2000" b="1" dirty="0">
                <a:solidFill>
                  <a:srgbClr val="0000FF"/>
                </a:solidFill>
                <a:latin typeface="Courier"/>
              </a:rPr>
              <a:t>(</a:t>
            </a:r>
            <a:r>
              <a:rPr lang="en-US" altLang="en-US" sz="2000" b="1" dirty="0">
                <a:solidFill>
                  <a:srgbClr val="FF00FF"/>
                </a:solidFill>
                <a:latin typeface="Courier"/>
              </a:rPr>
              <a:t>input(</a:t>
            </a:r>
            <a:r>
              <a:rPr lang="en-US" altLang="en-US" sz="2000" b="1" dirty="0">
                <a:solidFill>
                  <a:srgbClr val="000090"/>
                </a:solidFill>
                <a:latin typeface="Courier"/>
              </a:rPr>
              <a:t>"Enter age: "</a:t>
            </a:r>
            <a:r>
              <a:rPr lang="en-US" altLang="en-US" sz="2000" b="1" dirty="0">
                <a:solidFill>
                  <a:srgbClr val="FF00FF"/>
                </a:solidFill>
                <a:latin typeface="Courier"/>
              </a:rPr>
              <a:t>)</a:t>
            </a:r>
            <a:r>
              <a:rPr lang="en-US" altLang="en-US" sz="2000" b="1" dirty="0">
                <a:solidFill>
                  <a:srgbClr val="0000FF"/>
                </a:solidFill>
                <a:latin typeface="Courier"/>
              </a:rPr>
              <a:t>)</a:t>
            </a:r>
          </a:p>
          <a:p>
            <a:pPr>
              <a:lnSpc>
                <a:spcPct val="200000"/>
              </a:lnSpc>
              <a:buClrTx/>
              <a:buSzTx/>
              <a:buNone/>
              <a:defRPr/>
            </a:pPr>
            <a:r>
              <a:rPr lang="en-US" altLang="en-US" sz="2000" b="1" dirty="0" err="1">
                <a:solidFill>
                  <a:srgbClr val="000090"/>
                </a:solidFill>
                <a:latin typeface="Courier"/>
              </a:rPr>
              <a:t>bday_month</a:t>
            </a:r>
            <a:r>
              <a:rPr lang="en-US" altLang="en-US" sz="2000" b="1" dirty="0">
                <a:solidFill>
                  <a:srgbClr val="000090"/>
                </a:solidFill>
                <a:latin typeface="Courier"/>
              </a:rPr>
              <a:t> = </a:t>
            </a:r>
            <a:r>
              <a:rPr lang="en-US" altLang="en-US" sz="2000" b="1" dirty="0">
                <a:solidFill>
                  <a:srgbClr val="FF00FF"/>
                </a:solidFill>
                <a:latin typeface="Courier"/>
              </a:rPr>
              <a:t>input(</a:t>
            </a:r>
            <a:r>
              <a:rPr lang="en-US" altLang="en-US" sz="2000" b="1" dirty="0">
                <a:solidFill>
                  <a:srgbClr val="000090"/>
                </a:solidFill>
                <a:latin typeface="Courier"/>
              </a:rPr>
              <a:t>"Enter birthday month: "</a:t>
            </a:r>
            <a:r>
              <a:rPr lang="en-US" altLang="en-US" sz="2000" b="1" dirty="0">
                <a:solidFill>
                  <a:srgbClr val="FF00FF"/>
                </a:solidFill>
                <a:latin typeface="Courier"/>
              </a:rPr>
              <a:t>)</a:t>
            </a:r>
          </a:p>
        </p:txBody>
      </p:sp>
      <p:sp>
        <p:nvSpPr>
          <p:cNvPr id="9" name="TextBox 8"/>
          <p:cNvSpPr txBox="1"/>
          <p:nvPr/>
        </p:nvSpPr>
        <p:spPr>
          <a:xfrm>
            <a:off x="1719705" y="1328529"/>
            <a:ext cx="457200" cy="2108269"/>
          </a:xfrm>
          <a:prstGeom prst="rect">
            <a:avLst/>
          </a:prstGeom>
          <a:noFill/>
        </p:spPr>
        <p:txBody>
          <a:bodyPr wrap="square" rtlCol="0">
            <a:spAutoFit/>
          </a:bodyPr>
          <a:lstStyle/>
          <a:p>
            <a:pPr>
              <a:lnSpc>
                <a:spcPct val="250000"/>
              </a:lnSpc>
              <a:spcBef>
                <a:spcPts val="600"/>
              </a:spcBef>
            </a:pPr>
            <a:r>
              <a:rPr lang="en-US" b="1" dirty="0">
                <a:solidFill>
                  <a:srgbClr val="000090"/>
                </a:solidFill>
                <a:latin typeface="Courier"/>
                <a:cs typeface="Courier"/>
              </a:rPr>
              <a:t>1</a:t>
            </a:r>
          </a:p>
          <a:p>
            <a:pPr>
              <a:lnSpc>
                <a:spcPct val="200000"/>
              </a:lnSpc>
              <a:spcBef>
                <a:spcPts val="600"/>
              </a:spcBef>
            </a:pPr>
            <a:r>
              <a:rPr lang="en-US" b="1" dirty="0">
                <a:solidFill>
                  <a:srgbClr val="000090"/>
                </a:solidFill>
                <a:latin typeface="Courier"/>
                <a:cs typeface="Courier"/>
              </a:rPr>
              <a:t>2</a:t>
            </a:r>
          </a:p>
          <a:p>
            <a:pPr>
              <a:lnSpc>
                <a:spcPct val="200000"/>
              </a:lnSpc>
              <a:spcBef>
                <a:spcPts val="600"/>
              </a:spcBef>
            </a:pPr>
            <a:endParaRPr lang="en-US" sz="100" b="1" dirty="0">
              <a:solidFill>
                <a:srgbClr val="000090"/>
              </a:solidFill>
              <a:latin typeface="Courier"/>
              <a:cs typeface="Courier"/>
            </a:endParaRPr>
          </a:p>
          <a:p>
            <a:pPr>
              <a:lnSpc>
                <a:spcPct val="200000"/>
              </a:lnSpc>
              <a:spcBef>
                <a:spcPts val="600"/>
              </a:spcBef>
            </a:pPr>
            <a:r>
              <a:rPr lang="en-US" b="1" dirty="0">
                <a:solidFill>
                  <a:srgbClr val="000090"/>
                </a:solidFill>
                <a:latin typeface="Courier"/>
                <a:cs typeface="Courier"/>
              </a:rPr>
              <a:t>3</a:t>
            </a:r>
          </a:p>
        </p:txBody>
      </p:sp>
    </p:spTree>
    <p:extLst>
      <p:ext uri="{BB962C8B-B14F-4D97-AF65-F5344CB8AC3E}">
        <p14:creationId xmlns:p14="http://schemas.microsoft.com/office/powerpoint/2010/main" val="168017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Generalise</a:t>
            </a:r>
            <a:endParaRPr lang="en-NZ" dirty="0"/>
          </a:p>
        </p:txBody>
      </p:sp>
      <p:sp>
        <p:nvSpPr>
          <p:cNvPr id="3" name="Content Placeholder 2"/>
          <p:cNvSpPr>
            <a:spLocks noGrp="1"/>
          </p:cNvSpPr>
          <p:nvPr>
            <p:ph sz="quarter" idx="1"/>
          </p:nvPr>
        </p:nvSpPr>
        <p:spPr>
          <a:xfrm>
            <a:off x="152400" y="685800"/>
            <a:ext cx="8991600" cy="5486400"/>
          </a:xfrm>
        </p:spPr>
        <p:txBody>
          <a:bodyPr>
            <a:normAutofit/>
          </a:bodyPr>
          <a:lstStyle/>
          <a:p>
            <a:pPr marL="0" lvl="1" indent="0">
              <a:buNone/>
            </a:pPr>
            <a:r>
              <a:rPr lang="en-NZ" sz="2400" dirty="0"/>
              <a:t>Another aim when writing programs is to generalise the solution so it can be used over and over with different values.</a:t>
            </a:r>
          </a:p>
          <a:p>
            <a:endParaRPr lang="en-NZ" dirty="0"/>
          </a:p>
          <a:p>
            <a:endParaRPr lang="en-NZ" dirty="0"/>
          </a:p>
          <a:p>
            <a:pPr marL="0" indent="0">
              <a:buNone/>
            </a:pPr>
            <a:endParaRPr lang="en-NZ" dirty="0"/>
          </a:p>
          <a:p>
            <a:pPr marL="0" indent="0">
              <a:buNone/>
            </a:pPr>
            <a:endParaRPr lang="en-NZ" sz="400" dirty="0"/>
          </a:p>
          <a:p>
            <a:r>
              <a:rPr lang="en-NZ" dirty="0"/>
              <a:t>The above solution is not useful if we want to calculate the area of rectangles of different sizes.  A more general (and more useful) solution:</a:t>
            </a:r>
          </a:p>
          <a:p>
            <a:endParaRPr lang="en-NZ" sz="800" dirty="0"/>
          </a:p>
          <a:p>
            <a:endParaRPr lang="en-NZ" dirty="0"/>
          </a:p>
          <a:p>
            <a:endParaRPr lang="en-NZ" dirty="0"/>
          </a:p>
          <a:p>
            <a:endParaRPr lang="en-NZ" dirty="0"/>
          </a:p>
          <a:p>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6</a:t>
            </a:fld>
            <a:endParaRPr lang="en-US" dirty="0"/>
          </a:p>
        </p:txBody>
      </p:sp>
      <p:sp>
        <p:nvSpPr>
          <p:cNvPr id="14" name="Text Box 9"/>
          <p:cNvSpPr txBox="1">
            <a:spLocks noChangeArrowheads="1"/>
          </p:cNvSpPr>
          <p:nvPr/>
        </p:nvSpPr>
        <p:spPr bwMode="auto">
          <a:xfrm>
            <a:off x="152400" y="1600200"/>
            <a:ext cx="8703358" cy="723275"/>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ClrTx/>
              <a:buSzTx/>
              <a:buNone/>
              <a:defRPr/>
            </a:pPr>
            <a:r>
              <a:rPr lang="en-US" altLang="en-US" sz="1800" b="1" dirty="0">
                <a:solidFill>
                  <a:srgbClr val="000090"/>
                </a:solidFill>
                <a:latin typeface="Courier"/>
              </a:rPr>
              <a:t>area = 5 * 10</a:t>
            </a:r>
          </a:p>
          <a:p>
            <a:pPr>
              <a:buClrTx/>
              <a:buSzTx/>
              <a:buNone/>
              <a:defRPr/>
            </a:pPr>
            <a:r>
              <a:rPr lang="en-US" altLang="en-US" sz="1800" b="1" dirty="0">
                <a:solidFill>
                  <a:srgbClr val="000090"/>
                </a:solidFill>
                <a:latin typeface="Courier"/>
              </a:rPr>
              <a:t>print("Area of a rectangle with width </a:t>
            </a:r>
            <a:r>
              <a:rPr lang="en-US" altLang="en-US" sz="1800" b="1" dirty="0">
                <a:solidFill>
                  <a:srgbClr val="FF00FF"/>
                </a:solidFill>
                <a:latin typeface="Courier"/>
              </a:rPr>
              <a:t>5</a:t>
            </a:r>
            <a:r>
              <a:rPr lang="en-US" altLang="en-US" sz="1800" b="1" dirty="0">
                <a:solidFill>
                  <a:srgbClr val="000090"/>
                </a:solidFill>
                <a:latin typeface="Courier"/>
              </a:rPr>
              <a:t> and height </a:t>
            </a:r>
            <a:r>
              <a:rPr lang="en-US" altLang="en-US" sz="1800" b="1" dirty="0">
                <a:solidFill>
                  <a:srgbClr val="FF00FF"/>
                </a:solidFill>
                <a:latin typeface="Courier"/>
              </a:rPr>
              <a:t>10</a:t>
            </a:r>
            <a:r>
              <a:rPr lang="en-US" altLang="en-US" sz="1800" b="1" dirty="0">
                <a:solidFill>
                  <a:srgbClr val="000090"/>
                </a:solidFill>
                <a:latin typeface="Courier"/>
              </a:rPr>
              <a:t>:", area)</a:t>
            </a:r>
          </a:p>
        </p:txBody>
      </p:sp>
      <p:sp>
        <p:nvSpPr>
          <p:cNvPr id="15" name="TextBox 14"/>
          <p:cNvSpPr txBox="1"/>
          <p:nvPr/>
        </p:nvSpPr>
        <p:spPr>
          <a:xfrm>
            <a:off x="152400" y="2438400"/>
            <a:ext cx="8458200" cy="369332"/>
          </a:xfrm>
          <a:prstGeom prst="rect">
            <a:avLst/>
          </a:prstGeom>
          <a:solidFill>
            <a:srgbClr val="E3EBF3"/>
          </a:solidFill>
          <a:ln>
            <a:solidFill>
              <a:srgbClr val="0000FF"/>
            </a:solidFill>
          </a:ln>
        </p:spPr>
        <p:txBody>
          <a:bodyPr wrap="square" rtlCol="0">
            <a:spAutoFit/>
          </a:bodyPr>
          <a:lstStyle/>
          <a:p>
            <a:r>
              <a:rPr lang="en-NZ" b="1" dirty="0">
                <a:solidFill>
                  <a:srgbClr val="000090"/>
                </a:solidFill>
                <a:latin typeface="Courier"/>
                <a:cs typeface="Courier"/>
              </a:rPr>
              <a:t>Area of a rectangle with width 5 and height 10: 50</a:t>
            </a:r>
          </a:p>
        </p:txBody>
      </p:sp>
      <p:sp>
        <p:nvSpPr>
          <p:cNvPr id="16" name="Text Box 9"/>
          <p:cNvSpPr txBox="1">
            <a:spLocks noChangeArrowheads="1"/>
          </p:cNvSpPr>
          <p:nvPr/>
        </p:nvSpPr>
        <p:spPr bwMode="auto">
          <a:xfrm>
            <a:off x="152400" y="4114800"/>
            <a:ext cx="8839200" cy="2139047"/>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ClrTx/>
              <a:buSzTx/>
              <a:buNone/>
              <a:defRPr/>
            </a:pPr>
            <a:r>
              <a:rPr lang="en-US" altLang="en-US" sz="1800" b="1" dirty="0">
                <a:solidFill>
                  <a:srgbClr val="000090"/>
                </a:solidFill>
                <a:latin typeface="Courier"/>
              </a:rPr>
              <a:t>width = 5</a:t>
            </a:r>
          </a:p>
          <a:p>
            <a:pPr>
              <a:buClrTx/>
              <a:buSzTx/>
              <a:buNone/>
              <a:defRPr/>
            </a:pPr>
            <a:r>
              <a:rPr lang="en-US" altLang="en-US" sz="1800" b="1" dirty="0">
                <a:solidFill>
                  <a:srgbClr val="000090"/>
                </a:solidFill>
                <a:latin typeface="Courier"/>
              </a:rPr>
              <a:t>height = 10</a:t>
            </a:r>
          </a:p>
          <a:p>
            <a:pPr>
              <a:buClrTx/>
              <a:buSzTx/>
              <a:buNone/>
              <a:defRPr/>
            </a:pPr>
            <a:r>
              <a:rPr lang="en-US" altLang="en-US" sz="1800" b="1" dirty="0">
                <a:solidFill>
                  <a:srgbClr val="000090"/>
                </a:solidFill>
                <a:latin typeface="Courier"/>
              </a:rPr>
              <a:t>area = </a:t>
            </a:r>
            <a:r>
              <a:rPr lang="en-US" altLang="en-US" sz="1800" b="1" dirty="0">
                <a:solidFill>
                  <a:srgbClr val="FF00FF"/>
                </a:solidFill>
                <a:latin typeface="Courier"/>
              </a:rPr>
              <a:t>width</a:t>
            </a:r>
            <a:r>
              <a:rPr lang="en-US" altLang="en-US" sz="1800" b="1" dirty="0">
                <a:solidFill>
                  <a:srgbClr val="000090"/>
                </a:solidFill>
                <a:latin typeface="Courier"/>
              </a:rPr>
              <a:t> * </a:t>
            </a:r>
            <a:r>
              <a:rPr lang="en-US" altLang="en-US" sz="1800" b="1" dirty="0">
                <a:solidFill>
                  <a:srgbClr val="FF00FF"/>
                </a:solidFill>
                <a:latin typeface="Courier"/>
              </a:rPr>
              <a:t>height</a:t>
            </a:r>
          </a:p>
          <a:p>
            <a:pPr>
              <a:buClrTx/>
              <a:buSzTx/>
              <a:buNone/>
              <a:defRPr/>
            </a:pPr>
            <a:r>
              <a:rPr lang="en-US" altLang="en-US" sz="1800" b="1" dirty="0" err="1">
                <a:solidFill>
                  <a:srgbClr val="000090"/>
                </a:solidFill>
                <a:latin typeface="Courier"/>
              </a:rPr>
              <a:t>output_str</a:t>
            </a:r>
            <a:r>
              <a:rPr lang="en-US" altLang="en-US" sz="1800" b="1" dirty="0">
                <a:solidFill>
                  <a:srgbClr val="000090"/>
                </a:solidFill>
                <a:latin typeface="Courier"/>
              </a:rPr>
              <a:t> = ("Area of a rectangle with width " + </a:t>
            </a:r>
            <a:r>
              <a:rPr lang="en-US" altLang="en-US" sz="1800" b="1" dirty="0" err="1">
                <a:solidFill>
                  <a:srgbClr val="002060"/>
                </a:solidFill>
                <a:latin typeface="Courier"/>
              </a:rPr>
              <a:t>str</a:t>
            </a:r>
            <a:r>
              <a:rPr lang="en-US" altLang="en-US" sz="1800" b="1" dirty="0">
                <a:solidFill>
                  <a:srgbClr val="002060"/>
                </a:solidFill>
                <a:latin typeface="Courier"/>
              </a:rPr>
              <a:t>(</a:t>
            </a:r>
            <a:r>
              <a:rPr lang="en-US" altLang="en-US" sz="1800" b="1" dirty="0">
                <a:solidFill>
                  <a:srgbClr val="FF00FF"/>
                </a:solidFill>
                <a:latin typeface="Courier"/>
              </a:rPr>
              <a:t>width</a:t>
            </a:r>
            <a:r>
              <a:rPr lang="en-US" altLang="en-US" sz="1800" b="1" dirty="0">
                <a:solidFill>
                  <a:srgbClr val="002060"/>
                </a:solidFill>
                <a:latin typeface="Courier"/>
              </a:rPr>
              <a:t>)</a:t>
            </a:r>
            <a:r>
              <a:rPr lang="en-US" altLang="en-US" sz="1800" b="1" dirty="0">
                <a:solidFill>
                  <a:srgbClr val="FF00FF"/>
                </a:solidFill>
                <a:latin typeface="Courier"/>
              </a:rPr>
              <a:t> </a:t>
            </a:r>
            <a:r>
              <a:rPr lang="en-US" altLang="en-US" sz="1800" b="1" dirty="0">
                <a:solidFill>
                  <a:srgbClr val="000090"/>
                </a:solidFill>
                <a:latin typeface="Courier"/>
              </a:rPr>
              <a:t>+ </a:t>
            </a:r>
          </a:p>
          <a:p>
            <a:pPr>
              <a:buClrTx/>
              <a:buSzTx/>
              <a:buNone/>
              <a:defRPr/>
            </a:pPr>
            <a:r>
              <a:rPr lang="en-US" altLang="en-US" sz="1800" b="1" dirty="0">
                <a:solidFill>
                  <a:srgbClr val="000090"/>
                </a:solidFill>
                <a:latin typeface="Courier"/>
              </a:rPr>
              <a:t>             " and height " + </a:t>
            </a:r>
            <a:r>
              <a:rPr lang="en-US" altLang="en-US" sz="1800" b="1" dirty="0" err="1">
                <a:solidFill>
                  <a:srgbClr val="002060"/>
                </a:solidFill>
                <a:latin typeface="Courier"/>
              </a:rPr>
              <a:t>str</a:t>
            </a:r>
            <a:r>
              <a:rPr lang="en-US" altLang="en-US" sz="1800" b="1" dirty="0">
                <a:solidFill>
                  <a:srgbClr val="002060"/>
                </a:solidFill>
                <a:latin typeface="Courier"/>
              </a:rPr>
              <a:t>(</a:t>
            </a:r>
            <a:r>
              <a:rPr lang="en-US" altLang="en-US" sz="1800" b="1" dirty="0">
                <a:solidFill>
                  <a:srgbClr val="FF00FF"/>
                </a:solidFill>
                <a:latin typeface="Courier"/>
              </a:rPr>
              <a:t>height</a:t>
            </a:r>
            <a:r>
              <a:rPr lang="en-US" altLang="en-US" sz="1800" b="1" dirty="0">
                <a:solidFill>
                  <a:srgbClr val="002060"/>
                </a:solidFill>
                <a:latin typeface="Courier"/>
              </a:rPr>
              <a:t>)</a:t>
            </a:r>
            <a:r>
              <a:rPr lang="en-US" altLang="en-US" sz="1800" b="1" dirty="0">
                <a:solidFill>
                  <a:srgbClr val="0000FF"/>
                </a:solidFill>
                <a:latin typeface="Courier"/>
              </a:rPr>
              <a:t> </a:t>
            </a:r>
            <a:r>
              <a:rPr lang="en-US" altLang="en-US" sz="1800" b="1" dirty="0">
                <a:solidFill>
                  <a:srgbClr val="000090"/>
                </a:solidFill>
                <a:latin typeface="Courier"/>
              </a:rPr>
              <a:t>+ ":”)</a:t>
            </a:r>
          </a:p>
          <a:p>
            <a:pPr>
              <a:buClrTx/>
              <a:buSzTx/>
              <a:buNone/>
              <a:defRPr/>
            </a:pPr>
            <a:r>
              <a:rPr lang="en-US" altLang="en-US" sz="1800" b="1" dirty="0">
                <a:solidFill>
                  <a:srgbClr val="000090"/>
                </a:solidFill>
                <a:latin typeface="Courier"/>
              </a:rPr>
              <a:t>print(</a:t>
            </a:r>
            <a:r>
              <a:rPr lang="en-US" altLang="en-US" sz="1800" b="1" dirty="0" err="1">
                <a:solidFill>
                  <a:srgbClr val="000090"/>
                </a:solidFill>
                <a:latin typeface="Courier"/>
              </a:rPr>
              <a:t>output_str</a:t>
            </a:r>
            <a:r>
              <a:rPr lang="en-US" altLang="en-US" sz="1800" b="1" dirty="0">
                <a:solidFill>
                  <a:srgbClr val="000090"/>
                </a:solidFill>
                <a:latin typeface="Courier"/>
              </a:rPr>
              <a:t>, area)</a:t>
            </a:r>
          </a:p>
        </p:txBody>
      </p:sp>
      <p:sp>
        <p:nvSpPr>
          <p:cNvPr id="17" name="TextBox 16"/>
          <p:cNvSpPr txBox="1"/>
          <p:nvPr/>
        </p:nvSpPr>
        <p:spPr>
          <a:xfrm>
            <a:off x="1371600" y="6400800"/>
            <a:ext cx="7315200" cy="369332"/>
          </a:xfrm>
          <a:prstGeom prst="rect">
            <a:avLst/>
          </a:prstGeom>
          <a:solidFill>
            <a:srgbClr val="E3EBF3"/>
          </a:solidFill>
          <a:ln>
            <a:solidFill>
              <a:srgbClr val="0000FF"/>
            </a:solidFill>
          </a:ln>
        </p:spPr>
        <p:txBody>
          <a:bodyPr wrap="square" rtlCol="0">
            <a:spAutoFit/>
          </a:bodyPr>
          <a:lstStyle/>
          <a:p>
            <a:r>
              <a:rPr lang="en-NZ" b="1" dirty="0">
                <a:solidFill>
                  <a:srgbClr val="000090"/>
                </a:solidFill>
                <a:latin typeface="Courier"/>
                <a:cs typeface="Courier"/>
              </a:rPr>
              <a:t>Area of a rectangle with width 5 and height 10: 50</a:t>
            </a:r>
          </a:p>
        </p:txBody>
      </p:sp>
      <p:grpSp>
        <p:nvGrpSpPr>
          <p:cNvPr id="6" name="Group 5"/>
          <p:cNvGrpSpPr/>
          <p:nvPr/>
        </p:nvGrpSpPr>
        <p:grpSpPr>
          <a:xfrm>
            <a:off x="6629400" y="1295400"/>
            <a:ext cx="2362200" cy="646331"/>
            <a:chOff x="6629400" y="1600200"/>
            <a:chExt cx="2362200" cy="646331"/>
          </a:xfrm>
        </p:grpSpPr>
        <p:sp>
          <p:nvSpPr>
            <p:cNvPr id="18" name="TextBox 17"/>
            <p:cNvSpPr txBox="1"/>
            <p:nvPr/>
          </p:nvSpPr>
          <p:spPr>
            <a:xfrm>
              <a:off x="6858000" y="1600200"/>
              <a:ext cx="2133600" cy="646331"/>
            </a:xfrm>
            <a:prstGeom prst="rect">
              <a:avLst/>
            </a:prstGeom>
            <a:solidFill>
              <a:schemeClr val="bg1">
                <a:lumMod val="85000"/>
              </a:schemeClr>
            </a:solidFill>
            <a:ln>
              <a:solidFill>
                <a:srgbClr val="000090"/>
              </a:solidFill>
            </a:ln>
          </p:spPr>
          <p:txBody>
            <a:bodyPr wrap="square" rtlCol="0">
              <a:spAutoFit/>
            </a:bodyPr>
            <a:lstStyle/>
            <a:p>
              <a:pPr algn="ctr"/>
              <a:r>
                <a:rPr lang="en-US" b="1" dirty="0">
                  <a:solidFill>
                    <a:srgbClr val="0000FF"/>
                  </a:solidFill>
                </a:rPr>
                <a:t>NOT A GOOD WAY TO PROGRAM!</a:t>
              </a:r>
            </a:p>
          </p:txBody>
        </p:sp>
        <p:cxnSp>
          <p:nvCxnSpPr>
            <p:cNvPr id="19" name="Straight Arrow Connector 18"/>
            <p:cNvCxnSpPr/>
            <p:nvPr/>
          </p:nvCxnSpPr>
          <p:spPr>
            <a:xfrm flipH="1">
              <a:off x="6629400" y="2057400"/>
              <a:ext cx="457200" cy="152400"/>
            </a:xfrm>
            <a:prstGeom prst="straightConnector1">
              <a:avLst/>
            </a:prstGeom>
            <a:ln>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0166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Exercise</a:t>
            </a:r>
            <a:endParaRPr lang="en-NZ" dirty="0"/>
          </a:p>
        </p:txBody>
      </p:sp>
      <p:sp>
        <p:nvSpPr>
          <p:cNvPr id="3" name="Content Placeholder 2"/>
          <p:cNvSpPr>
            <a:spLocks noGrp="1"/>
          </p:cNvSpPr>
          <p:nvPr>
            <p:ph sz="quarter" idx="1"/>
          </p:nvPr>
        </p:nvSpPr>
        <p:spPr>
          <a:xfrm>
            <a:off x="140918" y="533400"/>
            <a:ext cx="8991600" cy="5486400"/>
          </a:xfrm>
        </p:spPr>
        <p:txBody>
          <a:bodyPr>
            <a:normAutofit/>
          </a:bodyPr>
          <a:lstStyle/>
          <a:p>
            <a:pPr marL="0" lvl="1" indent="0">
              <a:buNone/>
            </a:pPr>
            <a:r>
              <a:rPr lang="en-NZ" sz="2400" dirty="0"/>
              <a:t>What is undesirable about this code (continues onto the next slide)?</a:t>
            </a:r>
          </a:p>
          <a:p>
            <a:pPr marL="182880" lvl="1"/>
            <a:endParaRPr lang="en-NZ" sz="2400" dirty="0"/>
          </a:p>
          <a:p>
            <a:pPr marL="182880" lvl="1"/>
            <a:endParaRPr lang="en-NZ" sz="2400" dirty="0"/>
          </a:p>
          <a:p>
            <a:pPr marL="182880" lvl="1"/>
            <a:endParaRPr lang="en-NZ" sz="2400" dirty="0"/>
          </a:p>
          <a:p>
            <a:pPr marL="182880" lvl="1"/>
            <a:endParaRPr lang="en-NZ" sz="2400" dirty="0"/>
          </a:p>
          <a:p>
            <a:pPr marL="182880" lvl="1"/>
            <a:endParaRPr lang="en-NZ" sz="2400" dirty="0"/>
          </a:p>
          <a:p>
            <a:pPr marL="182880" lvl="1"/>
            <a:endParaRPr lang="en-NZ" sz="2400" dirty="0"/>
          </a:p>
          <a:p>
            <a:pPr marL="182880" lvl="1"/>
            <a:endParaRPr lang="en-NZ" sz="2400" dirty="0"/>
          </a:p>
          <a:p>
            <a:pPr marL="182880" lvl="1"/>
            <a:endParaRPr lang="en-NZ" sz="2400" dirty="0"/>
          </a:p>
          <a:p>
            <a:pPr marL="182880" lvl="1"/>
            <a:endParaRPr lang="en-NZ" sz="2400" dirty="0"/>
          </a:p>
          <a:p>
            <a:endParaRPr lang="en-NZ" dirty="0"/>
          </a:p>
          <a:p>
            <a:endParaRPr lang="en-NZ" dirty="0"/>
          </a:p>
          <a:p>
            <a:endParaRPr lang="en-NZ" dirty="0"/>
          </a:p>
          <a:p>
            <a:endParaRPr lang="en-NZ" sz="800" dirty="0"/>
          </a:p>
          <a:p>
            <a:endParaRPr lang="en-NZ" dirty="0"/>
          </a:p>
          <a:p>
            <a:endParaRPr lang="en-NZ" dirty="0"/>
          </a:p>
          <a:p>
            <a:endParaRPr lang="en-NZ" dirty="0"/>
          </a:p>
          <a:p>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7</a:t>
            </a:fld>
            <a:endParaRPr lang="en-US" dirty="0"/>
          </a:p>
        </p:txBody>
      </p:sp>
      <p:sp>
        <p:nvSpPr>
          <p:cNvPr id="7" name="Text Box 9"/>
          <p:cNvSpPr txBox="1">
            <a:spLocks noChangeArrowheads="1"/>
          </p:cNvSpPr>
          <p:nvPr/>
        </p:nvSpPr>
        <p:spPr bwMode="auto">
          <a:xfrm>
            <a:off x="152400" y="1066800"/>
            <a:ext cx="8915400" cy="5678479"/>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ClrTx/>
              <a:buSzTx/>
              <a:buNone/>
              <a:defRPr/>
            </a:pPr>
            <a:r>
              <a:rPr lang="en-US" altLang="en-US" sz="1800" b="1" dirty="0">
                <a:solidFill>
                  <a:srgbClr val="000090"/>
                </a:solidFill>
                <a:latin typeface="Courier"/>
              </a:rPr>
              <a:t>import random</a:t>
            </a:r>
          </a:p>
          <a:p>
            <a:pPr>
              <a:buClrTx/>
              <a:buSzTx/>
              <a:buNone/>
              <a:defRPr/>
            </a:pPr>
            <a:r>
              <a:rPr lang="en-US" altLang="en-US" sz="1800" b="1" dirty="0" err="1">
                <a:solidFill>
                  <a:srgbClr val="000090"/>
                </a:solidFill>
                <a:latin typeface="Courier"/>
              </a:rPr>
              <a:t>current_score</a:t>
            </a:r>
            <a:r>
              <a:rPr lang="en-US" altLang="en-US" sz="1800" b="1" dirty="0">
                <a:solidFill>
                  <a:srgbClr val="000090"/>
                </a:solidFill>
                <a:latin typeface="Courier"/>
              </a:rPr>
              <a:t> = 0</a:t>
            </a:r>
          </a:p>
          <a:p>
            <a:pPr>
              <a:buClrTx/>
              <a:buSzTx/>
              <a:buNone/>
              <a:defRPr/>
            </a:pPr>
            <a:r>
              <a:rPr lang="en-US" altLang="en-US" sz="1800" b="1" dirty="0" err="1">
                <a:solidFill>
                  <a:srgbClr val="000090"/>
                </a:solidFill>
                <a:latin typeface="Courier"/>
              </a:rPr>
              <a:t>num</a:t>
            </a:r>
            <a:r>
              <a:rPr lang="en-US" altLang="en-US" sz="1800" b="1" dirty="0">
                <a:solidFill>
                  <a:srgbClr val="000090"/>
                </a:solidFill>
                <a:latin typeface="Courier"/>
              </a:rPr>
              <a:t> = 1</a:t>
            </a:r>
          </a:p>
          <a:p>
            <a:pPr>
              <a:buClrTx/>
              <a:buSzTx/>
              <a:buNone/>
              <a:defRPr/>
            </a:pPr>
            <a:r>
              <a:rPr lang="en-US" altLang="en-US" sz="1800" b="1" dirty="0">
                <a:solidFill>
                  <a:srgbClr val="0000FF"/>
                </a:solidFill>
                <a:latin typeface="Courier"/>
              </a:rPr>
              <a:t>dice1 = </a:t>
            </a:r>
            <a:r>
              <a:rPr lang="en-US" altLang="en-US" sz="1800" b="1" dirty="0" err="1">
                <a:solidFill>
                  <a:srgbClr val="0000FF"/>
                </a:solidFill>
                <a:latin typeface="Courier"/>
              </a:rPr>
              <a:t>random.randrange</a:t>
            </a:r>
            <a:r>
              <a:rPr lang="en-US" altLang="en-US" sz="1800" b="1" dirty="0">
                <a:solidFill>
                  <a:srgbClr val="0000FF"/>
                </a:solidFill>
                <a:latin typeface="Courier"/>
              </a:rPr>
              <a:t>(1, 7)</a:t>
            </a:r>
          </a:p>
          <a:p>
            <a:pPr>
              <a:buClrTx/>
              <a:buSzTx/>
              <a:buNone/>
              <a:defRPr/>
            </a:pPr>
            <a:r>
              <a:rPr lang="en-US" altLang="en-US" sz="1800" b="1" dirty="0">
                <a:solidFill>
                  <a:srgbClr val="0000FF"/>
                </a:solidFill>
                <a:latin typeface="Courier"/>
              </a:rPr>
              <a:t>dice2 = </a:t>
            </a:r>
            <a:r>
              <a:rPr lang="en-US" altLang="en-US" sz="1800" b="1" dirty="0" err="1">
                <a:solidFill>
                  <a:srgbClr val="0000FF"/>
                </a:solidFill>
                <a:latin typeface="Courier"/>
              </a:rPr>
              <a:t>random.randrange</a:t>
            </a:r>
            <a:r>
              <a:rPr lang="en-US" altLang="en-US" sz="1800" b="1" dirty="0">
                <a:solidFill>
                  <a:srgbClr val="0000FF"/>
                </a:solidFill>
                <a:latin typeface="Courier"/>
              </a:rPr>
              <a:t>(1, 7)</a:t>
            </a:r>
          </a:p>
          <a:p>
            <a:pPr>
              <a:buClrTx/>
              <a:buSzTx/>
              <a:buNone/>
              <a:defRPr/>
            </a:pPr>
            <a:r>
              <a:rPr lang="en-US" altLang="en-US" sz="1800" b="1" dirty="0" err="1">
                <a:solidFill>
                  <a:srgbClr val="0000FF"/>
                </a:solidFill>
                <a:latin typeface="Courier"/>
              </a:rPr>
              <a:t>current_score</a:t>
            </a:r>
            <a:r>
              <a:rPr lang="en-US" altLang="en-US" sz="1800" b="1" dirty="0">
                <a:solidFill>
                  <a:srgbClr val="0000FF"/>
                </a:solidFill>
                <a:latin typeface="Courier"/>
              </a:rPr>
              <a:t> = </a:t>
            </a:r>
            <a:r>
              <a:rPr lang="en-US" altLang="en-US" sz="1800" b="1" dirty="0" err="1">
                <a:solidFill>
                  <a:srgbClr val="0000FF"/>
                </a:solidFill>
                <a:latin typeface="Courier"/>
              </a:rPr>
              <a:t>current_score</a:t>
            </a:r>
            <a:r>
              <a:rPr lang="en-US" altLang="en-US" sz="1800" b="1" dirty="0">
                <a:solidFill>
                  <a:srgbClr val="0000FF"/>
                </a:solidFill>
                <a:latin typeface="Courier"/>
              </a:rPr>
              <a:t> + dice1 + dice2</a:t>
            </a:r>
          </a:p>
          <a:p>
            <a:pPr>
              <a:buClrTx/>
              <a:buSzTx/>
              <a:buNone/>
              <a:defRPr/>
            </a:pPr>
            <a:r>
              <a:rPr lang="en-US" altLang="en-US" sz="1800" b="1" dirty="0" err="1">
                <a:solidFill>
                  <a:srgbClr val="0000FF"/>
                </a:solidFill>
                <a:latin typeface="Courier"/>
              </a:rPr>
              <a:t>result_str</a:t>
            </a:r>
            <a:r>
              <a:rPr lang="en-US" altLang="en-US" sz="1800" b="1" dirty="0">
                <a:solidFill>
                  <a:srgbClr val="0000FF"/>
                </a:solidFill>
                <a:latin typeface="Courier"/>
              </a:rPr>
              <a:t> = (</a:t>
            </a:r>
            <a:r>
              <a:rPr lang="en-US" altLang="en-US" sz="1800" b="1" dirty="0" err="1">
                <a:solidFill>
                  <a:srgbClr val="0000FF"/>
                </a:solidFill>
                <a:latin typeface="Courier"/>
              </a:rPr>
              <a:t>str</a:t>
            </a:r>
            <a:r>
              <a:rPr lang="en-US" altLang="en-US" sz="1800" b="1" dirty="0">
                <a:solidFill>
                  <a:srgbClr val="0000FF"/>
                </a:solidFill>
                <a:latin typeface="Courier"/>
              </a:rPr>
              <a:t>(</a:t>
            </a:r>
            <a:r>
              <a:rPr lang="en-US" altLang="en-US" sz="1800" b="1" dirty="0" err="1">
                <a:solidFill>
                  <a:srgbClr val="0000FF"/>
                </a:solidFill>
                <a:latin typeface="Courier"/>
              </a:rPr>
              <a:t>num</a:t>
            </a:r>
            <a:r>
              <a:rPr lang="en-US" altLang="en-US" sz="1800" b="1" dirty="0">
                <a:solidFill>
                  <a:srgbClr val="0000FF"/>
                </a:solidFill>
                <a:latin typeface="Courier"/>
              </a:rPr>
              <a:t>) + </a:t>
            </a:r>
            <a:r>
              <a:rPr lang="en-US" sz="1800" b="1" dirty="0">
                <a:solidFill>
                  <a:srgbClr val="0000FF"/>
                </a:solidFill>
                <a:latin typeface="Courier"/>
                <a:cs typeface="Courier"/>
              </a:rPr>
              <a:t>". </a:t>
            </a:r>
            <a:r>
              <a:rPr lang="en-US" altLang="en-US" sz="1800" b="1" dirty="0">
                <a:solidFill>
                  <a:srgbClr val="0000FF"/>
                </a:solidFill>
                <a:latin typeface="Courier"/>
              </a:rPr>
              <a:t>You threw a " + </a:t>
            </a:r>
            <a:r>
              <a:rPr lang="en-US" altLang="en-US" sz="1800" b="1" dirty="0" err="1">
                <a:solidFill>
                  <a:srgbClr val="0000FF"/>
                </a:solidFill>
                <a:latin typeface="Courier"/>
              </a:rPr>
              <a:t>str</a:t>
            </a:r>
            <a:r>
              <a:rPr lang="en-US" altLang="en-US" sz="1800" b="1" dirty="0">
                <a:solidFill>
                  <a:srgbClr val="0000FF"/>
                </a:solidFill>
                <a:latin typeface="Courier"/>
              </a:rPr>
              <a:t>(dice1) +</a:t>
            </a:r>
          </a:p>
          <a:p>
            <a:pPr algn="r">
              <a:buClrTx/>
              <a:buSzTx/>
              <a:buNone/>
              <a:defRPr/>
            </a:pPr>
            <a:r>
              <a:rPr lang="en-US" altLang="en-US" sz="1800" b="1" dirty="0">
                <a:solidFill>
                  <a:srgbClr val="0000FF"/>
                </a:solidFill>
                <a:latin typeface="Courier"/>
              </a:rPr>
              <a:t> " and a " + </a:t>
            </a:r>
            <a:r>
              <a:rPr lang="en-US" altLang="en-US" sz="1800" b="1" dirty="0" err="1">
                <a:solidFill>
                  <a:srgbClr val="0000FF"/>
                </a:solidFill>
                <a:latin typeface="Courier"/>
              </a:rPr>
              <a:t>str</a:t>
            </a:r>
            <a:r>
              <a:rPr lang="en-US" altLang="en-US" sz="1800" b="1" dirty="0">
                <a:solidFill>
                  <a:srgbClr val="0000FF"/>
                </a:solidFill>
                <a:latin typeface="Courier"/>
              </a:rPr>
              <a:t>(dice2) + "  Score: " + </a:t>
            </a:r>
            <a:r>
              <a:rPr lang="en-US" altLang="en-US" sz="1800" b="1" dirty="0" err="1">
                <a:solidFill>
                  <a:srgbClr val="0000FF"/>
                </a:solidFill>
                <a:latin typeface="Courier"/>
              </a:rPr>
              <a:t>str</a:t>
            </a:r>
            <a:r>
              <a:rPr lang="en-US" altLang="en-US" sz="1800" b="1" dirty="0">
                <a:solidFill>
                  <a:srgbClr val="0000FF"/>
                </a:solidFill>
                <a:latin typeface="Courier"/>
              </a:rPr>
              <a:t>(</a:t>
            </a:r>
            <a:r>
              <a:rPr lang="en-US" altLang="en-US" sz="1800" b="1" dirty="0" err="1">
                <a:solidFill>
                  <a:srgbClr val="0000FF"/>
                </a:solidFill>
                <a:latin typeface="Courier"/>
              </a:rPr>
              <a:t>current_score</a:t>
            </a:r>
            <a:r>
              <a:rPr lang="en-US" altLang="en-US" sz="1800" b="1" dirty="0">
                <a:solidFill>
                  <a:srgbClr val="0000FF"/>
                </a:solidFill>
                <a:latin typeface="Courier"/>
              </a:rPr>
              <a:t>))</a:t>
            </a:r>
            <a:endParaRPr lang="en-US" altLang="en-US" sz="300" b="1" dirty="0">
              <a:solidFill>
                <a:srgbClr val="0000FF"/>
              </a:solidFill>
              <a:latin typeface="Courier"/>
            </a:endParaRPr>
          </a:p>
          <a:p>
            <a:pPr>
              <a:buClrTx/>
              <a:buSzTx/>
              <a:buNone/>
              <a:defRPr/>
            </a:pPr>
            <a:r>
              <a:rPr lang="en-US" altLang="en-US" sz="1800" b="1" dirty="0">
                <a:solidFill>
                  <a:srgbClr val="0000FF"/>
                </a:solidFill>
                <a:latin typeface="Courier"/>
              </a:rPr>
              <a:t>print(</a:t>
            </a:r>
            <a:r>
              <a:rPr lang="en-US" altLang="en-US" sz="1800" b="1" dirty="0" err="1">
                <a:solidFill>
                  <a:srgbClr val="0000FF"/>
                </a:solidFill>
                <a:latin typeface="Courier"/>
              </a:rPr>
              <a:t>result_str</a:t>
            </a:r>
            <a:r>
              <a:rPr lang="en-US" altLang="en-US" sz="1800" b="1" dirty="0">
                <a:solidFill>
                  <a:srgbClr val="0000FF"/>
                </a:solidFill>
                <a:latin typeface="Courier"/>
              </a:rPr>
              <a:t>)</a:t>
            </a:r>
            <a:r>
              <a:rPr lang="en-US" sz="1800" b="1" dirty="0">
                <a:solidFill>
                  <a:srgbClr val="0000FF"/>
                </a:solidFill>
                <a:latin typeface="Courier"/>
                <a:cs typeface="Courier"/>
              </a:rPr>
              <a:t> </a:t>
            </a:r>
          </a:p>
          <a:p>
            <a:pPr>
              <a:buClrTx/>
              <a:buSzTx/>
              <a:buNone/>
              <a:defRPr/>
            </a:pPr>
            <a:r>
              <a:rPr lang="en-US" altLang="en-US" sz="1800" b="1" dirty="0" err="1">
                <a:solidFill>
                  <a:srgbClr val="000090"/>
                </a:solidFill>
                <a:latin typeface="Courier"/>
              </a:rPr>
              <a:t>num</a:t>
            </a:r>
            <a:r>
              <a:rPr lang="en-US" altLang="en-US" sz="1800" b="1" dirty="0">
                <a:solidFill>
                  <a:srgbClr val="000090"/>
                </a:solidFill>
                <a:latin typeface="Courier"/>
              </a:rPr>
              <a:t> = 2</a:t>
            </a:r>
            <a:endParaRPr lang="en-US" sz="1800" b="1" dirty="0">
              <a:solidFill>
                <a:srgbClr val="000090"/>
              </a:solidFill>
              <a:latin typeface="Courier"/>
              <a:cs typeface="Courier"/>
            </a:endParaRPr>
          </a:p>
          <a:p>
            <a:pPr>
              <a:buClrTx/>
              <a:buSzTx/>
              <a:buNone/>
              <a:defRPr/>
            </a:pPr>
            <a:r>
              <a:rPr lang="en-US" altLang="en-US" sz="1800" b="1" dirty="0">
                <a:solidFill>
                  <a:srgbClr val="0000FF"/>
                </a:solidFill>
                <a:latin typeface="Courier"/>
              </a:rPr>
              <a:t>dice1 = </a:t>
            </a:r>
            <a:r>
              <a:rPr lang="en-US" altLang="en-US" sz="1800" b="1" dirty="0" err="1">
                <a:solidFill>
                  <a:srgbClr val="0000FF"/>
                </a:solidFill>
                <a:latin typeface="Courier"/>
              </a:rPr>
              <a:t>random.randrange</a:t>
            </a:r>
            <a:r>
              <a:rPr lang="en-US" altLang="en-US" sz="1800" b="1" dirty="0">
                <a:solidFill>
                  <a:srgbClr val="0000FF"/>
                </a:solidFill>
                <a:latin typeface="Courier"/>
              </a:rPr>
              <a:t>(1, 7)</a:t>
            </a:r>
          </a:p>
          <a:p>
            <a:pPr>
              <a:buClrTx/>
              <a:buSzTx/>
              <a:buNone/>
              <a:defRPr/>
            </a:pPr>
            <a:r>
              <a:rPr lang="en-US" altLang="en-US" sz="1800" b="1" dirty="0">
                <a:solidFill>
                  <a:srgbClr val="0000FF"/>
                </a:solidFill>
                <a:latin typeface="Courier"/>
              </a:rPr>
              <a:t>dice2 = </a:t>
            </a:r>
            <a:r>
              <a:rPr lang="en-US" altLang="en-US" sz="1800" b="1" dirty="0" err="1">
                <a:solidFill>
                  <a:srgbClr val="0000FF"/>
                </a:solidFill>
                <a:latin typeface="Courier"/>
              </a:rPr>
              <a:t>random.randrange</a:t>
            </a:r>
            <a:r>
              <a:rPr lang="en-US" altLang="en-US" sz="1800" b="1" dirty="0">
                <a:solidFill>
                  <a:srgbClr val="0000FF"/>
                </a:solidFill>
                <a:latin typeface="Courier"/>
              </a:rPr>
              <a:t>(1, 7)</a:t>
            </a:r>
          </a:p>
          <a:p>
            <a:pPr>
              <a:buClrTx/>
              <a:buSzTx/>
              <a:buNone/>
              <a:defRPr/>
            </a:pPr>
            <a:r>
              <a:rPr lang="en-US" altLang="en-US" sz="1800" b="1" dirty="0" err="1">
                <a:solidFill>
                  <a:srgbClr val="0000FF"/>
                </a:solidFill>
                <a:latin typeface="Courier"/>
              </a:rPr>
              <a:t>current_score</a:t>
            </a:r>
            <a:r>
              <a:rPr lang="en-US" altLang="en-US" sz="1800" b="1" dirty="0">
                <a:solidFill>
                  <a:srgbClr val="0000FF"/>
                </a:solidFill>
                <a:latin typeface="Courier"/>
              </a:rPr>
              <a:t> = </a:t>
            </a:r>
            <a:r>
              <a:rPr lang="en-US" altLang="en-US" sz="1800" b="1" dirty="0" err="1">
                <a:solidFill>
                  <a:srgbClr val="0000FF"/>
                </a:solidFill>
                <a:latin typeface="Courier"/>
              </a:rPr>
              <a:t>current_score</a:t>
            </a:r>
            <a:r>
              <a:rPr lang="en-US" altLang="en-US" sz="1800" b="1" dirty="0">
                <a:solidFill>
                  <a:srgbClr val="0000FF"/>
                </a:solidFill>
                <a:latin typeface="Courier"/>
              </a:rPr>
              <a:t> + dice1 + dice2</a:t>
            </a:r>
          </a:p>
          <a:p>
            <a:pPr>
              <a:buClrTx/>
              <a:buSzTx/>
              <a:buNone/>
              <a:defRPr/>
            </a:pPr>
            <a:r>
              <a:rPr lang="en-US" sz="1800" b="1" dirty="0" err="1">
                <a:solidFill>
                  <a:srgbClr val="0000FF"/>
                </a:solidFill>
                <a:latin typeface="Courier"/>
              </a:rPr>
              <a:t>result_str</a:t>
            </a:r>
            <a:r>
              <a:rPr lang="en-US" sz="1800" b="1" dirty="0">
                <a:solidFill>
                  <a:srgbClr val="0000FF"/>
                </a:solidFill>
                <a:latin typeface="Courier"/>
              </a:rPr>
              <a:t> = </a:t>
            </a:r>
            <a:r>
              <a:rPr lang="en-US" altLang="en-US" sz="1800" b="1" dirty="0">
                <a:solidFill>
                  <a:srgbClr val="0000FF"/>
                </a:solidFill>
                <a:latin typeface="Courier"/>
              </a:rPr>
              <a:t>(</a:t>
            </a:r>
            <a:r>
              <a:rPr lang="en-US" altLang="en-US" sz="1800" b="1" dirty="0" err="1">
                <a:solidFill>
                  <a:srgbClr val="0000FF"/>
                </a:solidFill>
                <a:latin typeface="Courier"/>
              </a:rPr>
              <a:t>str</a:t>
            </a:r>
            <a:r>
              <a:rPr lang="en-US" altLang="en-US" sz="1800" b="1" dirty="0">
                <a:solidFill>
                  <a:srgbClr val="0000FF"/>
                </a:solidFill>
                <a:latin typeface="Courier"/>
              </a:rPr>
              <a:t>(</a:t>
            </a:r>
            <a:r>
              <a:rPr lang="en-US" altLang="en-US" sz="1800" b="1" dirty="0" err="1">
                <a:solidFill>
                  <a:srgbClr val="0000FF"/>
                </a:solidFill>
                <a:latin typeface="Courier"/>
              </a:rPr>
              <a:t>num</a:t>
            </a:r>
            <a:r>
              <a:rPr lang="en-US" altLang="en-US" sz="1800" b="1" dirty="0">
                <a:solidFill>
                  <a:srgbClr val="0000FF"/>
                </a:solidFill>
                <a:latin typeface="Courier"/>
              </a:rPr>
              <a:t>) + </a:t>
            </a:r>
            <a:r>
              <a:rPr lang="en-US" sz="1800" b="1" dirty="0">
                <a:solidFill>
                  <a:srgbClr val="0000FF"/>
                </a:solidFill>
                <a:latin typeface="Courier"/>
                <a:cs typeface="Courier"/>
              </a:rPr>
              <a:t>". </a:t>
            </a:r>
            <a:r>
              <a:rPr lang="en-US" altLang="en-US" sz="1800" b="1" dirty="0">
                <a:solidFill>
                  <a:srgbClr val="0000FF"/>
                </a:solidFill>
                <a:latin typeface="Courier"/>
              </a:rPr>
              <a:t>You threw a " + </a:t>
            </a:r>
            <a:r>
              <a:rPr lang="en-US" altLang="en-US" sz="1800" b="1" dirty="0" err="1">
                <a:solidFill>
                  <a:srgbClr val="0000FF"/>
                </a:solidFill>
                <a:latin typeface="Courier"/>
              </a:rPr>
              <a:t>str</a:t>
            </a:r>
            <a:r>
              <a:rPr lang="en-US" altLang="en-US" sz="1800" b="1" dirty="0">
                <a:solidFill>
                  <a:srgbClr val="0000FF"/>
                </a:solidFill>
                <a:latin typeface="Courier"/>
              </a:rPr>
              <a:t>(dice1) +</a:t>
            </a:r>
          </a:p>
          <a:p>
            <a:pPr algn="r">
              <a:buClrTx/>
              <a:buSzTx/>
              <a:buNone/>
              <a:defRPr/>
            </a:pPr>
            <a:r>
              <a:rPr lang="en-US" altLang="en-US" sz="1800" b="1" dirty="0">
                <a:solidFill>
                  <a:srgbClr val="0000FF"/>
                </a:solidFill>
                <a:latin typeface="Courier"/>
              </a:rPr>
              <a:t> " and a " + </a:t>
            </a:r>
            <a:r>
              <a:rPr lang="en-US" altLang="en-US" sz="1800" b="1" dirty="0" err="1">
                <a:solidFill>
                  <a:srgbClr val="0000FF"/>
                </a:solidFill>
                <a:latin typeface="Courier"/>
              </a:rPr>
              <a:t>str</a:t>
            </a:r>
            <a:r>
              <a:rPr lang="en-US" altLang="en-US" sz="1800" b="1" dirty="0">
                <a:solidFill>
                  <a:srgbClr val="0000FF"/>
                </a:solidFill>
                <a:latin typeface="Courier"/>
              </a:rPr>
              <a:t>(dice2) + "  Score: " + </a:t>
            </a:r>
            <a:r>
              <a:rPr lang="en-US" altLang="en-US" sz="1800" b="1" dirty="0" err="1">
                <a:solidFill>
                  <a:srgbClr val="0000FF"/>
                </a:solidFill>
                <a:latin typeface="Courier"/>
              </a:rPr>
              <a:t>str</a:t>
            </a:r>
            <a:r>
              <a:rPr lang="en-US" altLang="en-US" sz="1800" b="1" dirty="0">
                <a:solidFill>
                  <a:srgbClr val="0000FF"/>
                </a:solidFill>
                <a:latin typeface="Courier"/>
              </a:rPr>
              <a:t>(</a:t>
            </a:r>
            <a:r>
              <a:rPr lang="en-US" altLang="en-US" sz="1800" b="1" dirty="0" err="1">
                <a:solidFill>
                  <a:srgbClr val="0000FF"/>
                </a:solidFill>
                <a:latin typeface="Courier"/>
              </a:rPr>
              <a:t>current_score</a:t>
            </a:r>
            <a:r>
              <a:rPr lang="en-US" altLang="en-US" sz="1800" b="1" dirty="0">
                <a:solidFill>
                  <a:srgbClr val="0000FF"/>
                </a:solidFill>
                <a:latin typeface="Courier"/>
              </a:rPr>
              <a:t>))</a:t>
            </a:r>
            <a:endParaRPr lang="en-US" altLang="en-US" sz="300" b="1" dirty="0">
              <a:solidFill>
                <a:srgbClr val="0000FF"/>
              </a:solidFill>
              <a:latin typeface="Courier"/>
            </a:endParaRPr>
          </a:p>
          <a:p>
            <a:pPr>
              <a:buClrTx/>
              <a:buSzTx/>
              <a:buNone/>
              <a:defRPr/>
            </a:pPr>
            <a:r>
              <a:rPr lang="en-US" altLang="en-US" sz="1800" b="1" dirty="0">
                <a:solidFill>
                  <a:srgbClr val="0000FF"/>
                </a:solidFill>
                <a:latin typeface="Courier"/>
              </a:rPr>
              <a:t>print(</a:t>
            </a:r>
            <a:r>
              <a:rPr lang="en-US" altLang="en-US" sz="1800" b="1" dirty="0" err="1">
                <a:solidFill>
                  <a:srgbClr val="0000FF"/>
                </a:solidFill>
                <a:latin typeface="Courier"/>
              </a:rPr>
              <a:t>result_str</a:t>
            </a:r>
            <a:r>
              <a:rPr lang="en-US" altLang="en-US" sz="1800" b="1" dirty="0">
                <a:solidFill>
                  <a:srgbClr val="0000FF"/>
                </a:solidFill>
                <a:latin typeface="Courier"/>
              </a:rPr>
              <a:t>)</a:t>
            </a:r>
            <a:r>
              <a:rPr lang="en-US" sz="1800" b="1" dirty="0">
                <a:solidFill>
                  <a:srgbClr val="0000FF"/>
                </a:solidFill>
                <a:latin typeface="Courier"/>
                <a:cs typeface="Courier"/>
              </a:rPr>
              <a:t> </a:t>
            </a:r>
          </a:p>
        </p:txBody>
      </p:sp>
      <p:sp>
        <p:nvSpPr>
          <p:cNvPr id="8" name="TextBox 7"/>
          <p:cNvSpPr txBox="1"/>
          <p:nvPr/>
        </p:nvSpPr>
        <p:spPr>
          <a:xfrm>
            <a:off x="4495800" y="1371600"/>
            <a:ext cx="4648200" cy="1200329"/>
          </a:xfrm>
          <a:prstGeom prst="rect">
            <a:avLst/>
          </a:prstGeom>
          <a:solidFill>
            <a:srgbClr val="E3EBF3"/>
          </a:solidFill>
          <a:ln>
            <a:solidFill>
              <a:srgbClr val="0000FF"/>
            </a:solidFill>
          </a:ln>
        </p:spPr>
        <p:txBody>
          <a:bodyPr wrap="square" rtlCol="0">
            <a:spAutoFit/>
          </a:bodyPr>
          <a:lstStyle/>
          <a:p>
            <a:r>
              <a:rPr lang="en-US" b="1" dirty="0">
                <a:solidFill>
                  <a:srgbClr val="000090"/>
                </a:solidFill>
              </a:rPr>
              <a:t>1. You threw a 4 and a 6   Score: 10</a:t>
            </a:r>
          </a:p>
          <a:p>
            <a:r>
              <a:rPr lang="en-US" b="1" dirty="0">
                <a:solidFill>
                  <a:srgbClr val="000090"/>
                </a:solidFill>
              </a:rPr>
              <a:t>2. You threw a 3 and a 5   Score: 18</a:t>
            </a:r>
          </a:p>
          <a:p>
            <a:r>
              <a:rPr lang="en-US" b="1" dirty="0">
                <a:solidFill>
                  <a:srgbClr val="000090"/>
                </a:solidFill>
              </a:rPr>
              <a:t>3. You threw a 3 and a 2   Score: 23</a:t>
            </a:r>
          </a:p>
          <a:p>
            <a:r>
              <a:rPr lang="en-US" b="1" dirty="0">
                <a:solidFill>
                  <a:srgbClr val="000090"/>
                </a:solidFill>
              </a:rPr>
              <a:t>4. You threw a 6 and a 6   Score: 35</a:t>
            </a:r>
            <a:endParaRPr lang="en-NZ" b="1" dirty="0">
              <a:solidFill>
                <a:srgbClr val="000090"/>
              </a:solidFill>
            </a:endParaRPr>
          </a:p>
        </p:txBody>
      </p:sp>
      <p:pic>
        <p:nvPicPr>
          <p:cNvPr id="14" name="Picture 13"/>
          <p:cNvPicPr>
            <a:picLocks noChangeAspect="1"/>
          </p:cNvPicPr>
          <p:nvPr/>
        </p:nvPicPr>
        <p:blipFill>
          <a:blip r:embed="rId3"/>
          <a:stretch>
            <a:fillRect/>
          </a:stretch>
        </p:blipFill>
        <p:spPr>
          <a:xfrm>
            <a:off x="8644160" y="6366094"/>
            <a:ext cx="499840" cy="491905"/>
          </a:xfrm>
          <a:prstGeom prst="rect">
            <a:avLst/>
          </a:prstGeom>
        </p:spPr>
      </p:pic>
      <p:grpSp>
        <p:nvGrpSpPr>
          <p:cNvPr id="15" name="Group 14">
            <a:extLst>
              <a:ext uri="{FF2B5EF4-FFF2-40B4-BE49-F238E27FC236}">
                <a16:creationId xmlns:a16="http://schemas.microsoft.com/office/drawing/2014/main" id="{04F5CA1E-FB57-C24A-A159-4CA195F657B3}"/>
              </a:ext>
            </a:extLst>
          </p:cNvPr>
          <p:cNvGrpSpPr/>
          <p:nvPr/>
        </p:nvGrpSpPr>
        <p:grpSpPr>
          <a:xfrm>
            <a:off x="-31268" y="4648200"/>
            <a:ext cx="336068" cy="2097079"/>
            <a:chOff x="-162053" y="954080"/>
            <a:chExt cx="390653" cy="3217079"/>
          </a:xfrm>
        </p:grpSpPr>
        <p:cxnSp>
          <p:nvCxnSpPr>
            <p:cNvPr id="16" name="Straight Connector 15">
              <a:extLst>
                <a:ext uri="{FF2B5EF4-FFF2-40B4-BE49-F238E27FC236}">
                  <a16:creationId xmlns:a16="http://schemas.microsoft.com/office/drawing/2014/main" id="{CEFD4F99-0340-FB40-8117-06CC19B192EB}"/>
                </a:ext>
              </a:extLst>
            </p:cNvPr>
            <p:cNvCxnSpPr/>
            <p:nvPr/>
          </p:nvCxnSpPr>
          <p:spPr>
            <a:xfrm>
              <a:off x="-99164" y="954080"/>
              <a:ext cx="0" cy="3217079"/>
            </a:xfrm>
            <a:prstGeom prst="line">
              <a:avLst/>
            </a:prstGeom>
            <a:ln w="1270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0F4034-8673-E045-B212-471573985E07}"/>
                </a:ext>
              </a:extLst>
            </p:cNvPr>
            <p:cNvCxnSpPr>
              <a:cxnSpLocks/>
            </p:cNvCxnSpPr>
            <p:nvPr/>
          </p:nvCxnSpPr>
          <p:spPr>
            <a:xfrm>
              <a:off x="-162053" y="954080"/>
              <a:ext cx="346365" cy="0"/>
            </a:xfrm>
            <a:prstGeom prst="line">
              <a:avLst/>
            </a:prstGeom>
            <a:ln w="1270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2D7866D-9673-CD45-9DDF-D1F114D0C215}"/>
                </a:ext>
              </a:extLst>
            </p:cNvPr>
            <p:cNvCxnSpPr>
              <a:cxnSpLocks/>
            </p:cNvCxnSpPr>
            <p:nvPr/>
          </p:nvCxnSpPr>
          <p:spPr>
            <a:xfrm>
              <a:off x="-152400" y="4114800"/>
              <a:ext cx="381000" cy="0"/>
            </a:xfrm>
            <a:prstGeom prst="line">
              <a:avLst/>
            </a:prstGeom>
            <a:ln w="127000">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181FEBE-28D1-C54F-827F-64BF3B6C2A70}"/>
              </a:ext>
            </a:extLst>
          </p:cNvPr>
          <p:cNvGrpSpPr/>
          <p:nvPr/>
        </p:nvGrpSpPr>
        <p:grpSpPr>
          <a:xfrm>
            <a:off x="-37674" y="2133600"/>
            <a:ext cx="336068" cy="2097079"/>
            <a:chOff x="-162053" y="954080"/>
            <a:chExt cx="390653" cy="3217079"/>
          </a:xfrm>
        </p:grpSpPr>
        <p:cxnSp>
          <p:nvCxnSpPr>
            <p:cNvPr id="20" name="Straight Connector 19">
              <a:extLst>
                <a:ext uri="{FF2B5EF4-FFF2-40B4-BE49-F238E27FC236}">
                  <a16:creationId xmlns:a16="http://schemas.microsoft.com/office/drawing/2014/main" id="{75E50516-4273-BD49-B77F-87FFCF5D9566}"/>
                </a:ext>
              </a:extLst>
            </p:cNvPr>
            <p:cNvCxnSpPr/>
            <p:nvPr/>
          </p:nvCxnSpPr>
          <p:spPr>
            <a:xfrm>
              <a:off x="-99164" y="954080"/>
              <a:ext cx="0" cy="3217079"/>
            </a:xfrm>
            <a:prstGeom prst="line">
              <a:avLst/>
            </a:prstGeom>
            <a:ln w="1270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B95496A-F77D-0840-B8D1-17E8374BD835}"/>
                </a:ext>
              </a:extLst>
            </p:cNvPr>
            <p:cNvCxnSpPr>
              <a:cxnSpLocks/>
            </p:cNvCxnSpPr>
            <p:nvPr/>
          </p:nvCxnSpPr>
          <p:spPr>
            <a:xfrm>
              <a:off x="-162053" y="954080"/>
              <a:ext cx="346365" cy="0"/>
            </a:xfrm>
            <a:prstGeom prst="line">
              <a:avLst/>
            </a:prstGeom>
            <a:ln w="1270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7A2D98E-A9BC-4F4D-B588-35AA16C21D8D}"/>
                </a:ext>
              </a:extLst>
            </p:cNvPr>
            <p:cNvCxnSpPr>
              <a:cxnSpLocks/>
            </p:cNvCxnSpPr>
            <p:nvPr/>
          </p:nvCxnSpPr>
          <p:spPr>
            <a:xfrm>
              <a:off x="-152400" y="4114800"/>
              <a:ext cx="381000" cy="0"/>
            </a:xfrm>
            <a:prstGeom prst="line">
              <a:avLst/>
            </a:prstGeom>
            <a:ln w="127000">
              <a:solidFill>
                <a:srgbClr val="FF00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972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AU" dirty="0"/>
              <a:t>Exercise continued</a:t>
            </a:r>
            <a:endParaRPr lang="en-NZ" dirty="0"/>
          </a:p>
        </p:txBody>
      </p:sp>
      <p:sp>
        <p:nvSpPr>
          <p:cNvPr id="3" name="Content Placeholder 2"/>
          <p:cNvSpPr>
            <a:spLocks noGrp="1"/>
          </p:cNvSpPr>
          <p:nvPr>
            <p:ph sz="quarter" idx="1"/>
          </p:nvPr>
        </p:nvSpPr>
        <p:spPr>
          <a:xfrm>
            <a:off x="152400" y="1066800"/>
            <a:ext cx="8991600" cy="5486400"/>
          </a:xfrm>
        </p:spPr>
        <p:txBody>
          <a:bodyPr>
            <a:normAutofit/>
          </a:bodyPr>
          <a:lstStyle/>
          <a:p>
            <a:pPr marL="182880" lvl="1"/>
            <a:endParaRPr lang="en-NZ" sz="2400" b="1" dirty="0"/>
          </a:p>
          <a:p>
            <a:pPr marL="182880" lvl="1"/>
            <a:endParaRPr lang="en-NZ" sz="2400" b="1" dirty="0"/>
          </a:p>
          <a:p>
            <a:pPr marL="182880" lvl="1"/>
            <a:endParaRPr lang="en-NZ" sz="2400" b="1" dirty="0"/>
          </a:p>
          <a:p>
            <a:pPr marL="182880" lvl="1"/>
            <a:endParaRPr lang="en-NZ" sz="2400" b="1" dirty="0"/>
          </a:p>
          <a:p>
            <a:pPr marL="182880" lvl="1"/>
            <a:endParaRPr lang="en-NZ" sz="2400" b="1" dirty="0"/>
          </a:p>
          <a:p>
            <a:pPr marL="182880" lvl="1"/>
            <a:endParaRPr lang="en-NZ" sz="2400" b="1" dirty="0"/>
          </a:p>
          <a:p>
            <a:pPr marL="182880" lvl="1"/>
            <a:endParaRPr lang="en-NZ" sz="2400" b="1" dirty="0"/>
          </a:p>
          <a:p>
            <a:pPr marL="182880" lvl="1"/>
            <a:endParaRPr lang="en-NZ" sz="2400" b="1" dirty="0"/>
          </a:p>
          <a:p>
            <a:pPr marL="182880" lvl="1"/>
            <a:endParaRPr lang="en-NZ" sz="2400" b="1" dirty="0"/>
          </a:p>
          <a:p>
            <a:endParaRPr lang="en-NZ" b="1" dirty="0"/>
          </a:p>
          <a:p>
            <a:endParaRPr lang="en-NZ" b="1" dirty="0"/>
          </a:p>
          <a:p>
            <a:endParaRPr lang="en-NZ" b="1" dirty="0"/>
          </a:p>
          <a:p>
            <a:endParaRPr lang="en-NZ" sz="800" b="1" dirty="0"/>
          </a:p>
          <a:p>
            <a:endParaRPr lang="en-NZ" b="1" dirty="0"/>
          </a:p>
          <a:p>
            <a:endParaRPr lang="en-NZ" b="1" dirty="0"/>
          </a:p>
          <a:p>
            <a:endParaRPr lang="en-NZ" b="1" dirty="0"/>
          </a:p>
          <a:p>
            <a:endParaRPr lang="en-NZ" b="1"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8</a:t>
            </a:fld>
            <a:endParaRPr lang="en-US" dirty="0"/>
          </a:p>
        </p:txBody>
      </p:sp>
      <p:sp>
        <p:nvSpPr>
          <p:cNvPr id="8" name="Text Box 9"/>
          <p:cNvSpPr txBox="1">
            <a:spLocks noChangeArrowheads="1"/>
          </p:cNvSpPr>
          <p:nvPr/>
        </p:nvSpPr>
        <p:spPr bwMode="auto">
          <a:xfrm>
            <a:off x="152400" y="1104810"/>
            <a:ext cx="8839200" cy="5170646"/>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ClrTx/>
              <a:buSzTx/>
              <a:buNone/>
              <a:defRPr/>
            </a:pPr>
            <a:r>
              <a:rPr lang="en-US" altLang="en-US" sz="1800" b="1" dirty="0" err="1">
                <a:solidFill>
                  <a:srgbClr val="000090"/>
                </a:solidFill>
                <a:latin typeface="Courier"/>
              </a:rPr>
              <a:t>num</a:t>
            </a:r>
            <a:r>
              <a:rPr lang="en-US" altLang="en-US" sz="1800" b="1" dirty="0">
                <a:solidFill>
                  <a:srgbClr val="000090"/>
                </a:solidFill>
                <a:latin typeface="Courier"/>
              </a:rPr>
              <a:t> = 3</a:t>
            </a:r>
            <a:endParaRPr lang="en-US" altLang="en-US" sz="800" b="1" dirty="0">
              <a:solidFill>
                <a:srgbClr val="000090"/>
              </a:solidFill>
              <a:latin typeface="Courier"/>
            </a:endParaRPr>
          </a:p>
          <a:p>
            <a:pPr>
              <a:buClrTx/>
              <a:buSzTx/>
              <a:buNone/>
              <a:defRPr/>
            </a:pPr>
            <a:r>
              <a:rPr lang="en-US" altLang="en-US" sz="1800" b="1" dirty="0">
                <a:solidFill>
                  <a:srgbClr val="0000FF"/>
                </a:solidFill>
                <a:latin typeface="Courier"/>
              </a:rPr>
              <a:t>dice1 = </a:t>
            </a:r>
            <a:r>
              <a:rPr lang="en-US" altLang="en-US" sz="1800" b="1" dirty="0" err="1">
                <a:solidFill>
                  <a:srgbClr val="0000FF"/>
                </a:solidFill>
                <a:latin typeface="Courier"/>
              </a:rPr>
              <a:t>random.randrange</a:t>
            </a:r>
            <a:r>
              <a:rPr lang="en-US" altLang="en-US" sz="1800" b="1" dirty="0">
                <a:solidFill>
                  <a:srgbClr val="0000FF"/>
                </a:solidFill>
                <a:latin typeface="Courier"/>
              </a:rPr>
              <a:t>(1, 7)</a:t>
            </a:r>
          </a:p>
          <a:p>
            <a:pPr>
              <a:buClrTx/>
              <a:buSzTx/>
              <a:buNone/>
              <a:defRPr/>
            </a:pPr>
            <a:r>
              <a:rPr lang="en-US" altLang="en-US" sz="1800" b="1" dirty="0">
                <a:solidFill>
                  <a:srgbClr val="0000FF"/>
                </a:solidFill>
                <a:latin typeface="Courier"/>
              </a:rPr>
              <a:t>dice2 = </a:t>
            </a:r>
            <a:r>
              <a:rPr lang="en-US" altLang="en-US" sz="1800" b="1" dirty="0" err="1">
                <a:solidFill>
                  <a:srgbClr val="0000FF"/>
                </a:solidFill>
                <a:latin typeface="Courier"/>
              </a:rPr>
              <a:t>random.randrange</a:t>
            </a:r>
            <a:r>
              <a:rPr lang="en-US" altLang="en-US" sz="1800" b="1" dirty="0">
                <a:solidFill>
                  <a:srgbClr val="0000FF"/>
                </a:solidFill>
                <a:latin typeface="Courier"/>
              </a:rPr>
              <a:t>(1, 7)</a:t>
            </a:r>
          </a:p>
          <a:p>
            <a:pPr>
              <a:buClrTx/>
              <a:buSzTx/>
              <a:buNone/>
              <a:defRPr/>
            </a:pPr>
            <a:r>
              <a:rPr lang="en-US" altLang="en-US" sz="1800" b="1" dirty="0" err="1">
                <a:solidFill>
                  <a:srgbClr val="0000FF"/>
                </a:solidFill>
                <a:latin typeface="Courier"/>
              </a:rPr>
              <a:t>current_score</a:t>
            </a:r>
            <a:r>
              <a:rPr lang="en-US" altLang="en-US" sz="1800" b="1" dirty="0">
                <a:solidFill>
                  <a:srgbClr val="0000FF"/>
                </a:solidFill>
                <a:latin typeface="Courier"/>
              </a:rPr>
              <a:t> = </a:t>
            </a:r>
            <a:r>
              <a:rPr lang="en-US" altLang="en-US" sz="1800" b="1" dirty="0" err="1">
                <a:solidFill>
                  <a:srgbClr val="0000FF"/>
                </a:solidFill>
                <a:latin typeface="Courier"/>
              </a:rPr>
              <a:t>current_score</a:t>
            </a:r>
            <a:r>
              <a:rPr lang="en-US" altLang="en-US" sz="1800" b="1" dirty="0">
                <a:solidFill>
                  <a:srgbClr val="0000FF"/>
                </a:solidFill>
                <a:latin typeface="Courier"/>
              </a:rPr>
              <a:t> + dice1 + dice2</a:t>
            </a:r>
          </a:p>
          <a:p>
            <a:pPr>
              <a:buClrTx/>
              <a:buSzTx/>
              <a:buNone/>
              <a:defRPr/>
            </a:pPr>
            <a:r>
              <a:rPr lang="en-US" sz="1800" b="1" dirty="0" err="1">
                <a:solidFill>
                  <a:srgbClr val="0000FF"/>
                </a:solidFill>
                <a:latin typeface="Courier"/>
              </a:rPr>
              <a:t>result_str</a:t>
            </a:r>
            <a:r>
              <a:rPr lang="en-US" sz="1800" b="1" dirty="0">
                <a:solidFill>
                  <a:srgbClr val="0000FF"/>
                </a:solidFill>
                <a:latin typeface="Courier"/>
              </a:rPr>
              <a:t> = </a:t>
            </a:r>
            <a:r>
              <a:rPr lang="en-US" altLang="en-US" sz="1800" b="1" dirty="0">
                <a:solidFill>
                  <a:srgbClr val="0000FF"/>
                </a:solidFill>
                <a:latin typeface="Courier"/>
              </a:rPr>
              <a:t>(</a:t>
            </a:r>
            <a:r>
              <a:rPr lang="en-US" altLang="en-US" sz="1800" b="1" dirty="0" err="1">
                <a:solidFill>
                  <a:srgbClr val="0000FF"/>
                </a:solidFill>
                <a:latin typeface="Courier"/>
              </a:rPr>
              <a:t>str</a:t>
            </a:r>
            <a:r>
              <a:rPr lang="en-US" altLang="en-US" sz="1800" b="1" dirty="0">
                <a:solidFill>
                  <a:srgbClr val="0000FF"/>
                </a:solidFill>
                <a:latin typeface="Courier"/>
              </a:rPr>
              <a:t>(</a:t>
            </a:r>
            <a:r>
              <a:rPr lang="en-US" altLang="en-US" sz="1800" b="1" dirty="0" err="1">
                <a:solidFill>
                  <a:srgbClr val="0000FF"/>
                </a:solidFill>
                <a:latin typeface="Courier"/>
              </a:rPr>
              <a:t>num</a:t>
            </a:r>
            <a:r>
              <a:rPr lang="en-US" altLang="en-US" sz="1800" b="1" dirty="0">
                <a:solidFill>
                  <a:srgbClr val="0000FF"/>
                </a:solidFill>
                <a:latin typeface="Courier"/>
              </a:rPr>
              <a:t>) + </a:t>
            </a:r>
            <a:r>
              <a:rPr lang="en-US" sz="1800" b="1" dirty="0">
                <a:solidFill>
                  <a:srgbClr val="0000FF"/>
                </a:solidFill>
                <a:latin typeface="Courier"/>
                <a:cs typeface="Courier"/>
              </a:rPr>
              <a:t>". </a:t>
            </a:r>
            <a:r>
              <a:rPr lang="en-US" altLang="en-US" sz="1800" b="1" dirty="0">
                <a:solidFill>
                  <a:srgbClr val="0000FF"/>
                </a:solidFill>
                <a:latin typeface="Courier"/>
              </a:rPr>
              <a:t>You threw a " + </a:t>
            </a:r>
            <a:r>
              <a:rPr lang="en-US" altLang="en-US" sz="1800" b="1" dirty="0" err="1">
                <a:solidFill>
                  <a:srgbClr val="0000FF"/>
                </a:solidFill>
                <a:latin typeface="Courier"/>
              </a:rPr>
              <a:t>str</a:t>
            </a:r>
            <a:r>
              <a:rPr lang="en-US" altLang="en-US" sz="1800" b="1" dirty="0">
                <a:solidFill>
                  <a:srgbClr val="0000FF"/>
                </a:solidFill>
                <a:latin typeface="Courier"/>
              </a:rPr>
              <a:t>(dice1) +</a:t>
            </a:r>
          </a:p>
          <a:p>
            <a:pPr algn="r">
              <a:buClrTx/>
              <a:buSzTx/>
              <a:buNone/>
              <a:defRPr/>
            </a:pPr>
            <a:r>
              <a:rPr lang="en-US" altLang="en-US" sz="1800" b="1" dirty="0">
                <a:solidFill>
                  <a:srgbClr val="0000FF"/>
                </a:solidFill>
                <a:latin typeface="Courier"/>
              </a:rPr>
              <a:t> " and a " + </a:t>
            </a:r>
            <a:r>
              <a:rPr lang="en-US" altLang="en-US" sz="1800" b="1" dirty="0" err="1">
                <a:solidFill>
                  <a:srgbClr val="0000FF"/>
                </a:solidFill>
                <a:latin typeface="Courier"/>
              </a:rPr>
              <a:t>str</a:t>
            </a:r>
            <a:r>
              <a:rPr lang="en-US" altLang="en-US" sz="1800" b="1" dirty="0">
                <a:solidFill>
                  <a:srgbClr val="0000FF"/>
                </a:solidFill>
                <a:latin typeface="Courier"/>
              </a:rPr>
              <a:t>(dice2) + "  Score: " + </a:t>
            </a:r>
            <a:r>
              <a:rPr lang="en-US" altLang="en-US" sz="1800" b="1" dirty="0" err="1">
                <a:solidFill>
                  <a:srgbClr val="0000FF"/>
                </a:solidFill>
                <a:latin typeface="Courier"/>
              </a:rPr>
              <a:t>str</a:t>
            </a:r>
            <a:r>
              <a:rPr lang="en-US" altLang="en-US" sz="1800" b="1" dirty="0">
                <a:solidFill>
                  <a:srgbClr val="0000FF"/>
                </a:solidFill>
                <a:latin typeface="Courier"/>
              </a:rPr>
              <a:t>(</a:t>
            </a:r>
            <a:r>
              <a:rPr lang="en-US" altLang="en-US" sz="1800" b="1" dirty="0" err="1">
                <a:solidFill>
                  <a:srgbClr val="0000FF"/>
                </a:solidFill>
                <a:latin typeface="Courier"/>
              </a:rPr>
              <a:t>current_score</a:t>
            </a:r>
            <a:r>
              <a:rPr lang="en-US" altLang="en-US" sz="1800" b="1" dirty="0">
                <a:solidFill>
                  <a:srgbClr val="0000FF"/>
                </a:solidFill>
                <a:latin typeface="Courier"/>
              </a:rPr>
              <a:t>))</a:t>
            </a:r>
          </a:p>
          <a:p>
            <a:pPr>
              <a:buClrTx/>
              <a:buSzTx/>
              <a:buNone/>
              <a:defRPr/>
            </a:pPr>
            <a:r>
              <a:rPr lang="en-US" altLang="en-US" sz="1800" b="1" dirty="0">
                <a:solidFill>
                  <a:srgbClr val="0000FF"/>
                </a:solidFill>
                <a:latin typeface="Courier"/>
              </a:rPr>
              <a:t>print(</a:t>
            </a:r>
            <a:r>
              <a:rPr lang="en-US" altLang="en-US" sz="1800" b="1" dirty="0" err="1">
                <a:solidFill>
                  <a:srgbClr val="0000FF"/>
                </a:solidFill>
                <a:latin typeface="Courier"/>
              </a:rPr>
              <a:t>result_str</a:t>
            </a:r>
            <a:r>
              <a:rPr lang="en-US" altLang="en-US" sz="1800" b="1" dirty="0">
                <a:solidFill>
                  <a:srgbClr val="0000FF"/>
                </a:solidFill>
                <a:latin typeface="Courier"/>
              </a:rPr>
              <a:t>)</a:t>
            </a:r>
            <a:r>
              <a:rPr lang="en-US" sz="1800" b="1" dirty="0">
                <a:solidFill>
                  <a:srgbClr val="0000FF"/>
                </a:solidFill>
                <a:latin typeface="Courier"/>
                <a:cs typeface="Courier"/>
              </a:rPr>
              <a:t> </a:t>
            </a:r>
          </a:p>
          <a:p>
            <a:pPr>
              <a:buClrTx/>
              <a:buSzTx/>
              <a:buNone/>
              <a:defRPr/>
            </a:pPr>
            <a:endParaRPr lang="en-US" sz="800" b="1" dirty="0">
              <a:solidFill>
                <a:srgbClr val="000090"/>
              </a:solidFill>
              <a:latin typeface="Courier"/>
              <a:cs typeface="Courier"/>
            </a:endParaRPr>
          </a:p>
          <a:p>
            <a:pPr>
              <a:buClrTx/>
              <a:buSzTx/>
              <a:buNone/>
              <a:defRPr/>
            </a:pPr>
            <a:r>
              <a:rPr lang="en-US" altLang="en-US" sz="1800" b="1" dirty="0" err="1">
                <a:solidFill>
                  <a:srgbClr val="000090"/>
                </a:solidFill>
                <a:latin typeface="Courier"/>
              </a:rPr>
              <a:t>num</a:t>
            </a:r>
            <a:r>
              <a:rPr lang="en-US" altLang="en-US" sz="1800" b="1" dirty="0">
                <a:solidFill>
                  <a:srgbClr val="000090"/>
                </a:solidFill>
                <a:latin typeface="Courier"/>
              </a:rPr>
              <a:t> = 4</a:t>
            </a:r>
          </a:p>
          <a:p>
            <a:pPr>
              <a:buClrTx/>
              <a:buSzTx/>
              <a:buNone/>
              <a:defRPr/>
            </a:pPr>
            <a:r>
              <a:rPr lang="en-US" altLang="en-US" sz="1800" b="1" dirty="0">
                <a:solidFill>
                  <a:srgbClr val="0000FF"/>
                </a:solidFill>
                <a:latin typeface="Courier"/>
              </a:rPr>
              <a:t>dice1 = </a:t>
            </a:r>
            <a:r>
              <a:rPr lang="en-US" altLang="en-US" sz="1800" b="1" dirty="0" err="1">
                <a:solidFill>
                  <a:srgbClr val="0000FF"/>
                </a:solidFill>
                <a:latin typeface="Courier"/>
              </a:rPr>
              <a:t>random.randrange</a:t>
            </a:r>
            <a:r>
              <a:rPr lang="en-US" altLang="en-US" sz="1800" b="1" dirty="0">
                <a:solidFill>
                  <a:srgbClr val="0000FF"/>
                </a:solidFill>
                <a:latin typeface="Courier"/>
              </a:rPr>
              <a:t>(1, 7)</a:t>
            </a:r>
          </a:p>
          <a:p>
            <a:pPr>
              <a:buClrTx/>
              <a:buSzTx/>
              <a:buNone/>
              <a:defRPr/>
            </a:pPr>
            <a:r>
              <a:rPr lang="en-US" altLang="en-US" sz="1800" b="1" dirty="0">
                <a:solidFill>
                  <a:srgbClr val="0000FF"/>
                </a:solidFill>
                <a:latin typeface="Courier"/>
              </a:rPr>
              <a:t>dice2 = </a:t>
            </a:r>
            <a:r>
              <a:rPr lang="en-US" altLang="en-US" sz="1800" b="1" dirty="0" err="1">
                <a:solidFill>
                  <a:srgbClr val="0000FF"/>
                </a:solidFill>
                <a:latin typeface="Courier"/>
              </a:rPr>
              <a:t>random.randrange</a:t>
            </a:r>
            <a:r>
              <a:rPr lang="en-US" altLang="en-US" sz="1800" b="1" dirty="0">
                <a:solidFill>
                  <a:srgbClr val="0000FF"/>
                </a:solidFill>
                <a:latin typeface="Courier"/>
              </a:rPr>
              <a:t>(1, 7)</a:t>
            </a:r>
          </a:p>
          <a:p>
            <a:pPr>
              <a:buClrTx/>
              <a:buSzTx/>
              <a:buNone/>
              <a:defRPr/>
            </a:pPr>
            <a:r>
              <a:rPr lang="en-US" altLang="en-US" sz="1800" b="1" dirty="0" err="1">
                <a:solidFill>
                  <a:srgbClr val="0000FF"/>
                </a:solidFill>
                <a:latin typeface="Courier"/>
              </a:rPr>
              <a:t>current_score</a:t>
            </a:r>
            <a:r>
              <a:rPr lang="en-US" altLang="en-US" sz="1800" b="1" dirty="0">
                <a:solidFill>
                  <a:srgbClr val="0000FF"/>
                </a:solidFill>
                <a:latin typeface="Courier"/>
              </a:rPr>
              <a:t> = </a:t>
            </a:r>
            <a:r>
              <a:rPr lang="en-US" altLang="en-US" sz="1800" b="1" dirty="0" err="1">
                <a:solidFill>
                  <a:srgbClr val="0000FF"/>
                </a:solidFill>
                <a:latin typeface="Courier"/>
              </a:rPr>
              <a:t>current_score</a:t>
            </a:r>
            <a:r>
              <a:rPr lang="en-US" altLang="en-US" sz="1800" b="1" dirty="0">
                <a:solidFill>
                  <a:srgbClr val="0000FF"/>
                </a:solidFill>
                <a:latin typeface="Courier"/>
              </a:rPr>
              <a:t> + dice1 + dice2</a:t>
            </a:r>
          </a:p>
          <a:p>
            <a:pPr>
              <a:buClrTx/>
              <a:buSzTx/>
              <a:buNone/>
              <a:defRPr/>
            </a:pPr>
            <a:r>
              <a:rPr lang="en-US" sz="1800" b="1" dirty="0" err="1">
                <a:solidFill>
                  <a:srgbClr val="0000FF"/>
                </a:solidFill>
                <a:latin typeface="Courier"/>
              </a:rPr>
              <a:t>result_str</a:t>
            </a:r>
            <a:r>
              <a:rPr lang="en-US" sz="1800" b="1" dirty="0">
                <a:solidFill>
                  <a:srgbClr val="0000FF"/>
                </a:solidFill>
                <a:latin typeface="Courier"/>
              </a:rPr>
              <a:t> = </a:t>
            </a:r>
            <a:r>
              <a:rPr lang="en-US" altLang="en-US" sz="1800" b="1" dirty="0">
                <a:solidFill>
                  <a:srgbClr val="0000FF"/>
                </a:solidFill>
                <a:latin typeface="Courier"/>
              </a:rPr>
              <a:t>(</a:t>
            </a:r>
            <a:r>
              <a:rPr lang="en-US" altLang="en-US" sz="1800" b="1" dirty="0" err="1">
                <a:solidFill>
                  <a:srgbClr val="0000FF"/>
                </a:solidFill>
                <a:latin typeface="Courier"/>
              </a:rPr>
              <a:t>str</a:t>
            </a:r>
            <a:r>
              <a:rPr lang="en-US" altLang="en-US" sz="1800" b="1" dirty="0">
                <a:solidFill>
                  <a:srgbClr val="0000FF"/>
                </a:solidFill>
                <a:latin typeface="Courier"/>
              </a:rPr>
              <a:t>(</a:t>
            </a:r>
            <a:r>
              <a:rPr lang="en-US" altLang="en-US" sz="1800" b="1" dirty="0" err="1">
                <a:solidFill>
                  <a:srgbClr val="0000FF"/>
                </a:solidFill>
                <a:latin typeface="Courier"/>
              </a:rPr>
              <a:t>num</a:t>
            </a:r>
            <a:r>
              <a:rPr lang="en-US" altLang="en-US" sz="1800" b="1" dirty="0">
                <a:solidFill>
                  <a:srgbClr val="0000FF"/>
                </a:solidFill>
                <a:latin typeface="Courier"/>
              </a:rPr>
              <a:t>) + </a:t>
            </a:r>
            <a:r>
              <a:rPr lang="en-US" sz="1800" b="1" dirty="0">
                <a:solidFill>
                  <a:srgbClr val="0000FF"/>
                </a:solidFill>
                <a:latin typeface="Courier"/>
                <a:cs typeface="Courier"/>
              </a:rPr>
              <a:t>". </a:t>
            </a:r>
            <a:r>
              <a:rPr lang="en-US" altLang="en-US" sz="1800" b="1" dirty="0">
                <a:solidFill>
                  <a:srgbClr val="0000FF"/>
                </a:solidFill>
                <a:latin typeface="Courier"/>
              </a:rPr>
              <a:t>You threw a " + </a:t>
            </a:r>
            <a:r>
              <a:rPr lang="en-US" altLang="en-US" sz="1800" b="1" dirty="0" err="1">
                <a:solidFill>
                  <a:srgbClr val="0000FF"/>
                </a:solidFill>
                <a:latin typeface="Courier"/>
              </a:rPr>
              <a:t>str</a:t>
            </a:r>
            <a:r>
              <a:rPr lang="en-US" altLang="en-US" sz="1800" b="1" dirty="0">
                <a:solidFill>
                  <a:srgbClr val="0000FF"/>
                </a:solidFill>
                <a:latin typeface="Courier"/>
              </a:rPr>
              <a:t>(dice1) +</a:t>
            </a:r>
          </a:p>
          <a:p>
            <a:pPr algn="r">
              <a:buClrTx/>
              <a:buSzTx/>
              <a:buNone/>
              <a:defRPr/>
            </a:pPr>
            <a:r>
              <a:rPr lang="en-US" altLang="en-US" sz="1800" b="1" dirty="0">
                <a:solidFill>
                  <a:srgbClr val="0000FF"/>
                </a:solidFill>
                <a:latin typeface="Courier"/>
              </a:rPr>
              <a:t> " and a " + </a:t>
            </a:r>
            <a:r>
              <a:rPr lang="en-US" altLang="en-US" sz="1800" b="1" dirty="0" err="1">
                <a:solidFill>
                  <a:srgbClr val="0000FF"/>
                </a:solidFill>
                <a:latin typeface="Courier"/>
              </a:rPr>
              <a:t>str</a:t>
            </a:r>
            <a:r>
              <a:rPr lang="en-US" altLang="en-US" sz="1800" b="1" dirty="0">
                <a:solidFill>
                  <a:srgbClr val="0000FF"/>
                </a:solidFill>
                <a:latin typeface="Courier"/>
              </a:rPr>
              <a:t>(dice2) + "  Score: " + </a:t>
            </a:r>
            <a:r>
              <a:rPr lang="en-US" altLang="en-US" sz="1800" b="1" dirty="0" err="1">
                <a:solidFill>
                  <a:srgbClr val="0000FF"/>
                </a:solidFill>
                <a:latin typeface="Courier"/>
              </a:rPr>
              <a:t>str</a:t>
            </a:r>
            <a:r>
              <a:rPr lang="en-US" altLang="en-US" sz="1800" b="1" dirty="0">
                <a:solidFill>
                  <a:srgbClr val="0000FF"/>
                </a:solidFill>
                <a:latin typeface="Courier"/>
              </a:rPr>
              <a:t>(</a:t>
            </a:r>
            <a:r>
              <a:rPr lang="en-US" altLang="en-US" sz="1800" b="1" dirty="0" err="1">
                <a:solidFill>
                  <a:srgbClr val="0000FF"/>
                </a:solidFill>
                <a:latin typeface="Courier"/>
              </a:rPr>
              <a:t>current_score</a:t>
            </a:r>
            <a:r>
              <a:rPr lang="en-US" altLang="en-US" sz="1800" b="1" dirty="0">
                <a:solidFill>
                  <a:srgbClr val="0000FF"/>
                </a:solidFill>
                <a:latin typeface="Courier"/>
              </a:rPr>
              <a:t>))</a:t>
            </a:r>
            <a:endParaRPr lang="en-US" altLang="en-US" sz="300" b="1" dirty="0">
              <a:solidFill>
                <a:srgbClr val="0000FF"/>
              </a:solidFill>
              <a:latin typeface="Courier"/>
            </a:endParaRPr>
          </a:p>
          <a:p>
            <a:pPr>
              <a:buClrTx/>
              <a:buSzTx/>
              <a:buNone/>
              <a:defRPr/>
            </a:pPr>
            <a:r>
              <a:rPr lang="en-US" altLang="en-US" sz="1800" b="1" dirty="0">
                <a:solidFill>
                  <a:srgbClr val="0000FF"/>
                </a:solidFill>
                <a:latin typeface="Courier"/>
              </a:rPr>
              <a:t>print(</a:t>
            </a:r>
            <a:r>
              <a:rPr lang="en-US" altLang="en-US" sz="1800" b="1" dirty="0" err="1">
                <a:solidFill>
                  <a:srgbClr val="0000FF"/>
                </a:solidFill>
                <a:latin typeface="Courier"/>
              </a:rPr>
              <a:t>result_str</a:t>
            </a:r>
            <a:r>
              <a:rPr lang="en-US" altLang="en-US" sz="1800" b="1" dirty="0">
                <a:solidFill>
                  <a:srgbClr val="0000FF"/>
                </a:solidFill>
                <a:latin typeface="Courier"/>
              </a:rPr>
              <a:t>)</a:t>
            </a:r>
            <a:r>
              <a:rPr lang="en-US" sz="1800" b="1" dirty="0">
                <a:solidFill>
                  <a:srgbClr val="0000FF"/>
                </a:solidFill>
                <a:latin typeface="Courier"/>
                <a:cs typeface="Courier"/>
              </a:rPr>
              <a:t> </a:t>
            </a:r>
          </a:p>
        </p:txBody>
      </p:sp>
      <p:sp>
        <p:nvSpPr>
          <p:cNvPr id="10" name="TextBox 9"/>
          <p:cNvSpPr txBox="1"/>
          <p:nvPr/>
        </p:nvSpPr>
        <p:spPr>
          <a:xfrm>
            <a:off x="4800600" y="420555"/>
            <a:ext cx="4343400" cy="1200329"/>
          </a:xfrm>
          <a:prstGeom prst="rect">
            <a:avLst/>
          </a:prstGeom>
          <a:solidFill>
            <a:srgbClr val="E3EBF3"/>
          </a:solidFill>
          <a:ln>
            <a:solidFill>
              <a:srgbClr val="0000FF"/>
            </a:solidFill>
          </a:ln>
        </p:spPr>
        <p:txBody>
          <a:bodyPr wrap="square" rtlCol="0">
            <a:spAutoFit/>
          </a:bodyPr>
          <a:lstStyle/>
          <a:p>
            <a:r>
              <a:rPr lang="en-US" b="1" dirty="0">
                <a:solidFill>
                  <a:srgbClr val="000090"/>
                </a:solidFill>
              </a:rPr>
              <a:t>1. You threw a 4 and a 6   Score: 10</a:t>
            </a:r>
          </a:p>
          <a:p>
            <a:r>
              <a:rPr lang="en-US" b="1" dirty="0">
                <a:solidFill>
                  <a:srgbClr val="000090"/>
                </a:solidFill>
              </a:rPr>
              <a:t>2. You threw a 3 and a 5   Score: 18</a:t>
            </a:r>
          </a:p>
          <a:p>
            <a:r>
              <a:rPr lang="en-US" b="1" dirty="0">
                <a:solidFill>
                  <a:srgbClr val="000090"/>
                </a:solidFill>
              </a:rPr>
              <a:t>3. You threw a 3 and a 2   Score: 23</a:t>
            </a:r>
          </a:p>
          <a:p>
            <a:r>
              <a:rPr lang="en-US" b="1" dirty="0">
                <a:solidFill>
                  <a:srgbClr val="000090"/>
                </a:solidFill>
              </a:rPr>
              <a:t>4. You threw a 6 and a 6   Score: 35</a:t>
            </a:r>
            <a:endParaRPr lang="en-NZ" b="1" dirty="0">
              <a:solidFill>
                <a:srgbClr val="000090"/>
              </a:solidFill>
            </a:endParaRPr>
          </a:p>
        </p:txBody>
      </p:sp>
      <p:grpSp>
        <p:nvGrpSpPr>
          <p:cNvPr id="9" name="Group 8">
            <a:extLst>
              <a:ext uri="{FF2B5EF4-FFF2-40B4-BE49-F238E27FC236}">
                <a16:creationId xmlns:a16="http://schemas.microsoft.com/office/drawing/2014/main" id="{AC61D915-CE6F-E142-8922-E3CA9D05E62B}"/>
              </a:ext>
            </a:extLst>
          </p:cNvPr>
          <p:cNvGrpSpPr/>
          <p:nvPr/>
        </p:nvGrpSpPr>
        <p:grpSpPr>
          <a:xfrm>
            <a:off x="-31268" y="1447800"/>
            <a:ext cx="336068" cy="2097079"/>
            <a:chOff x="-162053" y="954080"/>
            <a:chExt cx="390653" cy="3217079"/>
          </a:xfrm>
        </p:grpSpPr>
        <p:cxnSp>
          <p:nvCxnSpPr>
            <p:cNvPr id="11" name="Straight Connector 10">
              <a:extLst>
                <a:ext uri="{FF2B5EF4-FFF2-40B4-BE49-F238E27FC236}">
                  <a16:creationId xmlns:a16="http://schemas.microsoft.com/office/drawing/2014/main" id="{6A69DCCB-BE25-5546-9B66-3264E3EDF548}"/>
                </a:ext>
              </a:extLst>
            </p:cNvPr>
            <p:cNvCxnSpPr/>
            <p:nvPr/>
          </p:nvCxnSpPr>
          <p:spPr>
            <a:xfrm>
              <a:off x="-99164" y="954080"/>
              <a:ext cx="0" cy="3217079"/>
            </a:xfrm>
            <a:prstGeom prst="line">
              <a:avLst/>
            </a:prstGeom>
            <a:ln w="1270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A15480F-4A5F-8841-BFE3-47050F0EA285}"/>
                </a:ext>
              </a:extLst>
            </p:cNvPr>
            <p:cNvCxnSpPr>
              <a:cxnSpLocks/>
            </p:cNvCxnSpPr>
            <p:nvPr/>
          </p:nvCxnSpPr>
          <p:spPr>
            <a:xfrm>
              <a:off x="-162053" y="954080"/>
              <a:ext cx="346365" cy="0"/>
            </a:xfrm>
            <a:prstGeom prst="line">
              <a:avLst/>
            </a:prstGeom>
            <a:ln w="1270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285DEFF-9DDD-1049-81DE-6AA2977BA2DD}"/>
                </a:ext>
              </a:extLst>
            </p:cNvPr>
            <p:cNvCxnSpPr>
              <a:cxnSpLocks/>
            </p:cNvCxnSpPr>
            <p:nvPr/>
          </p:nvCxnSpPr>
          <p:spPr>
            <a:xfrm>
              <a:off x="-152400" y="4114800"/>
              <a:ext cx="381000" cy="0"/>
            </a:xfrm>
            <a:prstGeom prst="line">
              <a:avLst/>
            </a:prstGeom>
            <a:ln w="127000">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41B07738-A265-B147-8EEE-43C7D3897D05}"/>
              </a:ext>
            </a:extLst>
          </p:cNvPr>
          <p:cNvGrpSpPr/>
          <p:nvPr/>
        </p:nvGrpSpPr>
        <p:grpSpPr>
          <a:xfrm>
            <a:off x="-31268" y="4151321"/>
            <a:ext cx="336068" cy="2097079"/>
            <a:chOff x="-162053" y="954080"/>
            <a:chExt cx="390653" cy="3217079"/>
          </a:xfrm>
        </p:grpSpPr>
        <p:cxnSp>
          <p:nvCxnSpPr>
            <p:cNvPr id="15" name="Straight Connector 14">
              <a:extLst>
                <a:ext uri="{FF2B5EF4-FFF2-40B4-BE49-F238E27FC236}">
                  <a16:creationId xmlns:a16="http://schemas.microsoft.com/office/drawing/2014/main" id="{2DC67FDC-C278-0A48-BAD9-A14127BDEEB9}"/>
                </a:ext>
              </a:extLst>
            </p:cNvPr>
            <p:cNvCxnSpPr/>
            <p:nvPr/>
          </p:nvCxnSpPr>
          <p:spPr>
            <a:xfrm>
              <a:off x="-99164" y="954080"/>
              <a:ext cx="0" cy="3217079"/>
            </a:xfrm>
            <a:prstGeom prst="line">
              <a:avLst/>
            </a:prstGeom>
            <a:ln w="1270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3D4747-0A84-8443-B812-622A0AEE8C3D}"/>
                </a:ext>
              </a:extLst>
            </p:cNvPr>
            <p:cNvCxnSpPr>
              <a:cxnSpLocks/>
            </p:cNvCxnSpPr>
            <p:nvPr/>
          </p:nvCxnSpPr>
          <p:spPr>
            <a:xfrm>
              <a:off x="-162053" y="954080"/>
              <a:ext cx="346365" cy="0"/>
            </a:xfrm>
            <a:prstGeom prst="line">
              <a:avLst/>
            </a:prstGeom>
            <a:ln w="1270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376429E-AC51-7C45-9132-FE6E6EDB5530}"/>
                </a:ext>
              </a:extLst>
            </p:cNvPr>
            <p:cNvCxnSpPr>
              <a:cxnSpLocks/>
            </p:cNvCxnSpPr>
            <p:nvPr/>
          </p:nvCxnSpPr>
          <p:spPr>
            <a:xfrm>
              <a:off x="-152400" y="4114800"/>
              <a:ext cx="381000" cy="0"/>
            </a:xfrm>
            <a:prstGeom prst="line">
              <a:avLst/>
            </a:prstGeom>
            <a:ln w="127000">
              <a:solidFill>
                <a:srgbClr val="FF00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8314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p:spPr>
        <p:txBody>
          <a:bodyPr>
            <a:normAutofit/>
          </a:bodyPr>
          <a:lstStyle/>
          <a:p>
            <a:r>
              <a:rPr lang="en-AU" dirty="0"/>
              <a:t>Syntax of a Python function</a:t>
            </a:r>
            <a:endParaRPr lang="en-NZ" dirty="0"/>
          </a:p>
        </p:txBody>
      </p:sp>
      <p:sp>
        <p:nvSpPr>
          <p:cNvPr id="3" name="Content Placeholder 2"/>
          <p:cNvSpPr>
            <a:spLocks noGrp="1"/>
          </p:cNvSpPr>
          <p:nvPr>
            <p:ph sz="quarter" idx="1"/>
          </p:nvPr>
        </p:nvSpPr>
        <p:spPr>
          <a:xfrm>
            <a:off x="152400" y="914400"/>
            <a:ext cx="8991600" cy="5486400"/>
          </a:xfrm>
          <a:effectLst/>
        </p:spPr>
        <p:txBody>
          <a:bodyPr>
            <a:normAutofit/>
          </a:bodyPr>
          <a:lstStyle/>
          <a:p>
            <a:pPr marL="0" lvl="1" indent="0">
              <a:buNone/>
            </a:pPr>
            <a:r>
              <a:rPr lang="en-NZ" sz="2400" dirty="0"/>
              <a:t>A Python function has the following syntax:</a:t>
            </a:r>
          </a:p>
          <a:p>
            <a:pPr marL="182880" lvl="1"/>
            <a:endParaRPr lang="en-NZ" sz="2400" dirty="0"/>
          </a:p>
          <a:p>
            <a:pPr marL="182880" lvl="1"/>
            <a:endParaRPr lang="en-NZ" sz="2400" dirty="0"/>
          </a:p>
          <a:p>
            <a:pPr marL="182880" lvl="1"/>
            <a:endParaRPr lang="en-NZ" sz="2400" dirty="0"/>
          </a:p>
          <a:p>
            <a:pPr marL="182880" lvl="1"/>
            <a:endParaRPr lang="en-NZ" sz="2400" dirty="0"/>
          </a:p>
          <a:p>
            <a:pPr marL="182880" lvl="1"/>
            <a:endParaRPr lang="en-NZ" sz="2400" dirty="0"/>
          </a:p>
          <a:p>
            <a:pPr marL="182880" lvl="1"/>
            <a:endParaRPr lang="en-NZ" sz="2400" dirty="0"/>
          </a:p>
          <a:p>
            <a:pPr marL="182880" lvl="1"/>
            <a:endParaRPr lang="en-NZ" sz="2400" dirty="0"/>
          </a:p>
          <a:p>
            <a:pPr marL="182880" lvl="1"/>
            <a:endParaRPr lang="en-NZ" sz="2400" dirty="0"/>
          </a:p>
          <a:p>
            <a:pPr marL="182880" lvl="1"/>
            <a:endParaRPr lang="en-NZ" sz="2400" dirty="0"/>
          </a:p>
          <a:p>
            <a:endParaRPr lang="en-NZ" dirty="0"/>
          </a:p>
          <a:p>
            <a:endParaRPr lang="en-NZ" dirty="0"/>
          </a:p>
          <a:p>
            <a:endParaRPr lang="en-NZ" dirty="0"/>
          </a:p>
          <a:p>
            <a:endParaRPr lang="en-NZ" sz="800" dirty="0"/>
          </a:p>
          <a:p>
            <a:endParaRPr lang="en-NZ" dirty="0"/>
          </a:p>
          <a:p>
            <a:endParaRPr lang="en-NZ" dirty="0"/>
          </a:p>
          <a:p>
            <a:endParaRPr lang="en-NZ" dirty="0"/>
          </a:p>
          <a:p>
            <a:endParaRPr lang="en-NZ" dirty="0"/>
          </a:p>
        </p:txBody>
      </p:sp>
      <p:sp>
        <p:nvSpPr>
          <p:cNvPr id="5" name="Footer Placeholder 4"/>
          <p:cNvSpPr>
            <a:spLocks noGrp="1"/>
          </p:cNvSpPr>
          <p:nvPr>
            <p:ph type="ftr" sz="quarter" idx="3"/>
          </p:nvPr>
        </p:nvSpPr>
        <p:spPr>
          <a:effectLst/>
        </p:spPr>
        <p:txBody>
          <a:bodyPr/>
          <a:lstStyle/>
          <a:p>
            <a:r>
              <a:rPr lang="en-US"/>
              <a:t>CompSci 101 - Principles of Programming</a:t>
            </a:r>
            <a:endParaRPr lang="en-US" dirty="0"/>
          </a:p>
        </p:txBody>
      </p:sp>
      <p:sp>
        <p:nvSpPr>
          <p:cNvPr id="9" name="Slide Number Placeholder 8"/>
          <p:cNvSpPr>
            <a:spLocks noGrp="1"/>
          </p:cNvSpPr>
          <p:nvPr>
            <p:ph type="sldNum" sz="quarter" idx="4"/>
          </p:nvPr>
        </p:nvSpPr>
        <p:spPr>
          <a:effectLst/>
        </p:spPr>
        <p:txBody>
          <a:bodyPr/>
          <a:lstStyle/>
          <a:p>
            <a:fld id="{B6F15528-21DE-4FAA-801E-634DDDAF4B2B}" type="slidenum">
              <a:rPr lang="en-US" smtClean="0"/>
              <a:pPr/>
              <a:t>9</a:t>
            </a:fld>
            <a:endParaRPr lang="en-US" dirty="0"/>
          </a:p>
        </p:txBody>
      </p:sp>
      <p:grpSp>
        <p:nvGrpSpPr>
          <p:cNvPr id="24" name="Group 23"/>
          <p:cNvGrpSpPr/>
          <p:nvPr/>
        </p:nvGrpSpPr>
        <p:grpSpPr>
          <a:xfrm>
            <a:off x="228600" y="2057400"/>
            <a:ext cx="8534400" cy="3056930"/>
            <a:chOff x="228600" y="2057400"/>
            <a:chExt cx="8534400" cy="3056930"/>
          </a:xfrm>
          <a:effectLst/>
        </p:grpSpPr>
        <p:sp>
          <p:nvSpPr>
            <p:cNvPr id="27" name="Text Box 9"/>
            <p:cNvSpPr txBox="1">
              <a:spLocks noChangeArrowheads="1"/>
            </p:cNvSpPr>
            <p:nvPr/>
          </p:nvSpPr>
          <p:spPr bwMode="auto">
            <a:xfrm>
              <a:off x="1752600" y="2971800"/>
              <a:ext cx="6629400" cy="1077218"/>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ClrTx/>
                <a:buSzTx/>
                <a:buNone/>
                <a:defRPr/>
              </a:pPr>
              <a:r>
                <a:rPr lang="en-US" altLang="en-US" sz="1800" b="1" dirty="0" err="1">
                  <a:solidFill>
                    <a:srgbClr val="000090"/>
                  </a:solidFill>
                  <a:latin typeface="Courier"/>
                </a:rPr>
                <a:t>def</a:t>
              </a:r>
              <a:r>
                <a:rPr lang="en-US" altLang="en-US" sz="1800" b="1" dirty="0">
                  <a:solidFill>
                    <a:srgbClr val="000090"/>
                  </a:solidFill>
                  <a:latin typeface="Courier"/>
                </a:rPr>
                <a:t> </a:t>
              </a:r>
              <a:r>
                <a:rPr lang="en-US" altLang="en-US" sz="1800" b="1" dirty="0" err="1">
                  <a:solidFill>
                    <a:srgbClr val="000090"/>
                  </a:solidFill>
                  <a:latin typeface="Courier"/>
                </a:rPr>
                <a:t>function_name</a:t>
              </a:r>
              <a:r>
                <a:rPr lang="en-US" altLang="en-US" sz="1800" b="1" dirty="0">
                  <a:solidFill>
                    <a:srgbClr val="000090"/>
                  </a:solidFill>
                  <a:latin typeface="Courier"/>
                </a:rPr>
                <a:t>(</a:t>
              </a:r>
              <a:r>
                <a:rPr lang="en-US" altLang="en-US" sz="1800" b="1" dirty="0" err="1">
                  <a:solidFill>
                    <a:srgbClr val="000090"/>
                  </a:solidFill>
                  <a:latin typeface="Courier"/>
                </a:rPr>
                <a:t>comma_separated_parameters</a:t>
              </a:r>
              <a:r>
                <a:rPr lang="en-US" altLang="en-US" sz="1800" b="1" dirty="0">
                  <a:solidFill>
                    <a:srgbClr val="000090"/>
                  </a:solidFill>
                  <a:latin typeface="Courier"/>
                </a:rPr>
                <a:t>):</a:t>
              </a:r>
            </a:p>
            <a:p>
              <a:pPr>
                <a:buClrTx/>
                <a:buSzTx/>
                <a:buNone/>
                <a:defRPr/>
              </a:pPr>
              <a:r>
                <a:rPr lang="en-US" altLang="en-US" sz="1800" b="1" dirty="0">
                  <a:solidFill>
                    <a:srgbClr val="000090"/>
                  </a:solidFill>
                  <a:latin typeface="Courier"/>
                </a:rPr>
                <a:t>    statements in the function</a:t>
              </a:r>
            </a:p>
            <a:p>
              <a:pPr>
                <a:buClrTx/>
                <a:buSzTx/>
                <a:buNone/>
                <a:defRPr/>
              </a:pPr>
              <a:r>
                <a:rPr lang="en-US" altLang="en-US" sz="1800" b="1" dirty="0">
                  <a:solidFill>
                    <a:srgbClr val="000090"/>
                  </a:solidFill>
                  <a:latin typeface="Courier"/>
                </a:rPr>
                <a:t>    return </a:t>
              </a:r>
              <a:r>
                <a:rPr lang="en-US" altLang="en-US" sz="1800" b="1" dirty="0" err="1">
                  <a:solidFill>
                    <a:srgbClr val="000090"/>
                  </a:solidFill>
                  <a:latin typeface="Courier"/>
                </a:rPr>
                <a:t>value_to_be_returned</a:t>
              </a:r>
              <a:r>
                <a:rPr lang="en-US" altLang="en-US" sz="1800" b="1" dirty="0">
                  <a:solidFill>
                    <a:srgbClr val="000090"/>
                  </a:solidFill>
                  <a:latin typeface="Courier"/>
                </a:rPr>
                <a:t> </a:t>
              </a:r>
            </a:p>
          </p:txBody>
        </p:sp>
        <p:sp>
          <p:nvSpPr>
            <p:cNvPr id="29" name="TextBox 28"/>
            <p:cNvSpPr txBox="1"/>
            <p:nvPr/>
          </p:nvSpPr>
          <p:spPr>
            <a:xfrm>
              <a:off x="2743200" y="2057400"/>
              <a:ext cx="1828800" cy="369332"/>
            </a:xfrm>
            <a:prstGeom prst="rect">
              <a:avLst/>
            </a:prstGeom>
            <a:noFill/>
          </p:spPr>
          <p:txBody>
            <a:bodyPr wrap="square" rtlCol="0">
              <a:spAutoFit/>
            </a:bodyPr>
            <a:lstStyle/>
            <a:p>
              <a:pPr algn="ctr"/>
              <a:r>
                <a:rPr lang="en-US" dirty="0">
                  <a:solidFill>
                    <a:srgbClr val="000090"/>
                  </a:solidFill>
                </a:rPr>
                <a:t>Function name</a:t>
              </a:r>
            </a:p>
          </p:txBody>
        </p:sp>
        <p:sp>
          <p:nvSpPr>
            <p:cNvPr id="31" name="TextBox 30"/>
            <p:cNvSpPr txBox="1"/>
            <p:nvPr/>
          </p:nvSpPr>
          <p:spPr>
            <a:xfrm>
              <a:off x="4876800" y="2057400"/>
              <a:ext cx="2667000" cy="369332"/>
            </a:xfrm>
            <a:prstGeom prst="rect">
              <a:avLst/>
            </a:prstGeom>
            <a:noFill/>
          </p:spPr>
          <p:txBody>
            <a:bodyPr wrap="square" rtlCol="0">
              <a:spAutoFit/>
            </a:bodyPr>
            <a:lstStyle/>
            <a:p>
              <a:pPr algn="ctr"/>
              <a:r>
                <a:rPr lang="en-US" dirty="0">
                  <a:solidFill>
                    <a:srgbClr val="000090"/>
                  </a:solidFill>
                </a:rPr>
                <a:t>Function parameters</a:t>
              </a:r>
            </a:p>
          </p:txBody>
        </p:sp>
        <p:sp>
          <p:nvSpPr>
            <p:cNvPr id="32" name="TextBox 31"/>
            <p:cNvSpPr txBox="1"/>
            <p:nvPr/>
          </p:nvSpPr>
          <p:spPr>
            <a:xfrm>
              <a:off x="7543800" y="2362200"/>
              <a:ext cx="1066800" cy="369332"/>
            </a:xfrm>
            <a:prstGeom prst="rect">
              <a:avLst/>
            </a:prstGeom>
            <a:noFill/>
          </p:spPr>
          <p:txBody>
            <a:bodyPr wrap="square" rtlCol="0">
              <a:spAutoFit/>
            </a:bodyPr>
            <a:lstStyle/>
            <a:p>
              <a:pPr algn="ctr"/>
              <a:r>
                <a:rPr lang="en-US" dirty="0">
                  <a:solidFill>
                    <a:srgbClr val="000090"/>
                  </a:solidFill>
                </a:rPr>
                <a:t>colon</a:t>
              </a:r>
            </a:p>
          </p:txBody>
        </p:sp>
        <p:sp>
          <p:nvSpPr>
            <p:cNvPr id="33" name="TextBox 32"/>
            <p:cNvSpPr txBox="1"/>
            <p:nvPr/>
          </p:nvSpPr>
          <p:spPr>
            <a:xfrm>
              <a:off x="1633233" y="2286000"/>
              <a:ext cx="914400" cy="369332"/>
            </a:xfrm>
            <a:prstGeom prst="rect">
              <a:avLst/>
            </a:prstGeom>
            <a:noFill/>
          </p:spPr>
          <p:txBody>
            <a:bodyPr wrap="square" rtlCol="0">
              <a:spAutoFit/>
            </a:bodyPr>
            <a:lstStyle/>
            <a:p>
              <a:pPr algn="ctr"/>
              <a:r>
                <a:rPr lang="en-US" dirty="0">
                  <a:solidFill>
                    <a:srgbClr val="000090"/>
                  </a:solidFill>
                </a:rPr>
                <a:t>'</a:t>
              </a:r>
              <a:r>
                <a:rPr lang="en-US" dirty="0" err="1">
                  <a:solidFill>
                    <a:srgbClr val="000090"/>
                  </a:solidFill>
                </a:rPr>
                <a:t>def</a:t>
              </a:r>
              <a:r>
                <a:rPr lang="en-US" dirty="0">
                  <a:solidFill>
                    <a:srgbClr val="000090"/>
                  </a:solidFill>
                </a:rPr>
                <a:t>'</a:t>
              </a:r>
            </a:p>
          </p:txBody>
        </p:sp>
        <p:sp>
          <p:nvSpPr>
            <p:cNvPr id="34" name="TextBox 33"/>
            <p:cNvSpPr txBox="1"/>
            <p:nvPr/>
          </p:nvSpPr>
          <p:spPr>
            <a:xfrm>
              <a:off x="228600" y="3124200"/>
              <a:ext cx="1295400" cy="1200329"/>
            </a:xfrm>
            <a:prstGeom prst="rect">
              <a:avLst/>
            </a:prstGeom>
            <a:noFill/>
          </p:spPr>
          <p:txBody>
            <a:bodyPr wrap="square" rtlCol="0">
              <a:spAutoFit/>
            </a:bodyPr>
            <a:lstStyle/>
            <a:p>
              <a:pPr algn="ctr"/>
              <a:r>
                <a:rPr lang="en-US" dirty="0">
                  <a:solidFill>
                    <a:srgbClr val="000090"/>
                  </a:solidFill>
                </a:rPr>
                <a:t>Indentation (either 1 tab or 4 spaces)</a:t>
              </a:r>
            </a:p>
          </p:txBody>
        </p:sp>
        <p:sp>
          <p:nvSpPr>
            <p:cNvPr id="35" name="TextBox 34"/>
            <p:cNvSpPr txBox="1"/>
            <p:nvPr/>
          </p:nvSpPr>
          <p:spPr>
            <a:xfrm>
              <a:off x="3810000" y="4343400"/>
              <a:ext cx="1828800" cy="369332"/>
            </a:xfrm>
            <a:prstGeom prst="rect">
              <a:avLst/>
            </a:prstGeom>
            <a:noFill/>
          </p:spPr>
          <p:txBody>
            <a:bodyPr wrap="square" rtlCol="0">
              <a:spAutoFit/>
            </a:bodyPr>
            <a:lstStyle/>
            <a:p>
              <a:pPr algn="ctr"/>
              <a:r>
                <a:rPr lang="en-US" dirty="0">
                  <a:solidFill>
                    <a:srgbClr val="000090"/>
                  </a:solidFill>
                </a:rPr>
                <a:t>Return value</a:t>
              </a:r>
            </a:p>
          </p:txBody>
        </p:sp>
        <p:sp>
          <p:nvSpPr>
            <p:cNvPr id="36" name="TextBox 35"/>
            <p:cNvSpPr txBox="1"/>
            <p:nvPr/>
          </p:nvSpPr>
          <p:spPr>
            <a:xfrm>
              <a:off x="2667000" y="4343400"/>
              <a:ext cx="1066800" cy="381000"/>
            </a:xfrm>
            <a:prstGeom prst="rect">
              <a:avLst/>
            </a:prstGeom>
            <a:noFill/>
          </p:spPr>
          <p:txBody>
            <a:bodyPr wrap="square" rtlCol="0">
              <a:spAutoFit/>
            </a:bodyPr>
            <a:lstStyle/>
            <a:p>
              <a:pPr algn="ctr"/>
              <a:r>
                <a:rPr lang="en-US" dirty="0">
                  <a:solidFill>
                    <a:srgbClr val="000090"/>
                  </a:solidFill>
                </a:rPr>
                <a:t>'return'</a:t>
              </a:r>
            </a:p>
          </p:txBody>
        </p:sp>
        <p:sp>
          <p:nvSpPr>
            <p:cNvPr id="37" name="TextBox 36"/>
            <p:cNvSpPr txBox="1"/>
            <p:nvPr/>
          </p:nvSpPr>
          <p:spPr>
            <a:xfrm>
              <a:off x="6934200" y="4191000"/>
              <a:ext cx="1828800" cy="923330"/>
            </a:xfrm>
            <a:prstGeom prst="rect">
              <a:avLst/>
            </a:prstGeom>
            <a:noFill/>
          </p:spPr>
          <p:txBody>
            <a:bodyPr wrap="square" rtlCol="0">
              <a:spAutoFit/>
            </a:bodyPr>
            <a:lstStyle/>
            <a:p>
              <a:pPr algn="ctr"/>
              <a:r>
                <a:rPr lang="en-US" dirty="0">
                  <a:solidFill>
                    <a:srgbClr val="000090"/>
                  </a:solidFill>
                </a:rPr>
                <a:t>Statements in the body of the function.</a:t>
              </a:r>
            </a:p>
          </p:txBody>
        </p:sp>
        <p:cxnSp>
          <p:nvCxnSpPr>
            <p:cNvPr id="38" name="Straight Arrow Connector 37"/>
            <p:cNvCxnSpPr/>
            <p:nvPr/>
          </p:nvCxnSpPr>
          <p:spPr>
            <a:xfrm>
              <a:off x="3505200" y="2438400"/>
              <a:ext cx="0" cy="457200"/>
            </a:xfrm>
            <a:prstGeom prst="straightConnector1">
              <a:avLst/>
            </a:prstGeom>
            <a:ln w="127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5791200" y="2438400"/>
              <a:ext cx="0" cy="457200"/>
            </a:xfrm>
            <a:prstGeom prst="straightConnector1">
              <a:avLst/>
            </a:prstGeom>
            <a:ln w="127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8077200" y="2667000"/>
              <a:ext cx="0" cy="228600"/>
            </a:xfrm>
            <a:prstGeom prst="straightConnector1">
              <a:avLst/>
            </a:prstGeom>
            <a:ln w="127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2057400" y="2590800"/>
              <a:ext cx="0" cy="381000"/>
            </a:xfrm>
            <a:prstGeom prst="straightConnector1">
              <a:avLst/>
            </a:prstGeom>
            <a:ln w="127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1371600" y="3733800"/>
              <a:ext cx="533400" cy="0"/>
            </a:xfrm>
            <a:prstGeom prst="straightConnector1">
              <a:avLst/>
            </a:prstGeom>
            <a:ln w="127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3124200" y="4038600"/>
              <a:ext cx="0" cy="381000"/>
            </a:xfrm>
            <a:prstGeom prst="straightConnector1">
              <a:avLst/>
            </a:prstGeom>
            <a:ln w="127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V="1">
              <a:off x="4724400" y="4038600"/>
              <a:ext cx="0" cy="381000"/>
            </a:xfrm>
            <a:prstGeom prst="straightConnector1">
              <a:avLst/>
            </a:prstGeom>
            <a:ln w="127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H="1" flipV="1">
              <a:off x="6858000" y="3581400"/>
              <a:ext cx="1181424" cy="622341"/>
            </a:xfrm>
            <a:prstGeom prst="straightConnector1">
              <a:avLst/>
            </a:prstGeom>
            <a:ln w="12700" cmpd="sng">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160253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12263</TotalTime>
  <Words>2331</Words>
  <Application>Microsoft Macintosh PowerPoint</Application>
  <PresentationFormat>On-screen Show (4:3)</PresentationFormat>
  <Paragraphs>527</Paragraphs>
  <Slides>20</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Courier</vt:lpstr>
      <vt:lpstr>Lucida Grande</vt:lpstr>
      <vt:lpstr>Wingdings</vt:lpstr>
      <vt:lpstr>Wingdings 3</vt:lpstr>
      <vt:lpstr>Composite</vt:lpstr>
      <vt:lpstr> </vt:lpstr>
      <vt:lpstr>Learning outcomes</vt:lpstr>
      <vt:lpstr>Recap</vt:lpstr>
      <vt:lpstr>Python in-built functions</vt:lpstr>
      <vt:lpstr>Reuse code</vt:lpstr>
      <vt:lpstr>Generalise</vt:lpstr>
      <vt:lpstr>Exercise</vt:lpstr>
      <vt:lpstr>Exercise continued</vt:lpstr>
      <vt:lpstr>Syntax of a Python function</vt:lpstr>
      <vt:lpstr>Functions - example</vt:lpstr>
      <vt:lpstr>Functions – things to note</vt:lpstr>
      <vt:lpstr>Functions – the return statement</vt:lpstr>
      <vt:lpstr>Functions - example</vt:lpstr>
      <vt:lpstr>Functions – use clear function names</vt:lpstr>
      <vt:lpstr>Exercise</vt:lpstr>
      <vt:lpstr>Exercise</vt:lpstr>
      <vt:lpstr>Exercise</vt:lpstr>
      <vt:lpstr>Exercise</vt:lpstr>
      <vt:lpstr>Summary</vt:lpstr>
      <vt:lpstr>Examples of Python features used in this lecture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250</dc:title>
  <dc:creator>Andrew Luxton-Reilly</dc:creator>
  <cp:lastModifiedBy>Microsoft Office User</cp:lastModifiedBy>
  <cp:revision>449</cp:revision>
  <cp:lastPrinted>2018-07-30T23:53:23Z</cp:lastPrinted>
  <dcterms:created xsi:type="dcterms:W3CDTF">2006-08-16T00:00:00Z</dcterms:created>
  <dcterms:modified xsi:type="dcterms:W3CDTF">2020-04-21T22:11:06Z</dcterms:modified>
</cp:coreProperties>
</file>