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2"/>
  </p:notesMasterIdLst>
  <p:handoutMasterIdLst>
    <p:handoutMasterId r:id="rId33"/>
  </p:handoutMasterIdLst>
  <p:sldIdLst>
    <p:sldId id="256" r:id="rId2"/>
    <p:sldId id="257" r:id="rId3"/>
    <p:sldId id="291" r:id="rId4"/>
    <p:sldId id="362" r:id="rId5"/>
    <p:sldId id="375" r:id="rId6"/>
    <p:sldId id="373" r:id="rId7"/>
    <p:sldId id="374" r:id="rId8"/>
    <p:sldId id="372" r:id="rId9"/>
    <p:sldId id="363" r:id="rId10"/>
    <p:sldId id="367" r:id="rId11"/>
    <p:sldId id="378" r:id="rId12"/>
    <p:sldId id="364" r:id="rId13"/>
    <p:sldId id="371" r:id="rId14"/>
    <p:sldId id="379" r:id="rId15"/>
    <p:sldId id="368" r:id="rId16"/>
    <p:sldId id="376" r:id="rId17"/>
    <p:sldId id="366" r:id="rId18"/>
    <p:sldId id="388" r:id="rId19"/>
    <p:sldId id="377" r:id="rId20"/>
    <p:sldId id="365" r:id="rId21"/>
    <p:sldId id="382" r:id="rId22"/>
    <p:sldId id="383" r:id="rId23"/>
    <p:sldId id="358" r:id="rId24"/>
    <p:sldId id="385" r:id="rId25"/>
    <p:sldId id="386" r:id="rId26"/>
    <p:sldId id="384" r:id="rId27"/>
    <p:sldId id="387" r:id="rId28"/>
    <p:sldId id="389" r:id="rId29"/>
    <p:sldId id="310" r:id="rId30"/>
    <p:sldId id="322"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AB"/>
    <a:srgbClr val="0432FF"/>
    <a:srgbClr val="BF6CCE"/>
    <a:srgbClr val="FFFF00"/>
    <a:srgbClr val="00FF00"/>
    <a:srgbClr val="59E6D1"/>
    <a:srgbClr val="F53EF9"/>
    <a:srgbClr val="89F1FF"/>
    <a:srgbClr val="FF00FF"/>
    <a:srgbClr val="6A92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68"/>
    <p:restoredTop sz="89747" autoAdjust="0"/>
  </p:normalViewPr>
  <p:slideViewPr>
    <p:cSldViewPr>
      <p:cViewPr varScale="1">
        <p:scale>
          <a:sx n="117" d="100"/>
          <a:sy n="117" d="100"/>
        </p:scale>
        <p:origin x="124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929FBC93-25B9-444D-AB33-FB5BE5326080}" type="datetimeFigureOut">
              <a:rPr lang="en-NZ" smtClean="0"/>
              <a:t>22/04/20</a:t>
            </a:fld>
            <a:endParaRPr lang="en-NZ"/>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Tree>
    <p:extLst>
      <p:ext uri="{BB962C8B-B14F-4D97-AF65-F5344CB8AC3E}">
        <p14:creationId xmlns:p14="http://schemas.microsoft.com/office/powerpoint/2010/main" val="64398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Tree>
    <p:extLst>
      <p:ext uri="{BB962C8B-B14F-4D97-AF65-F5344CB8AC3E}">
        <p14:creationId xmlns:p14="http://schemas.microsoft.com/office/powerpoint/2010/main" val="643982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Tree>
    <p:extLst>
      <p:ext uri="{BB962C8B-B14F-4D97-AF65-F5344CB8AC3E}">
        <p14:creationId xmlns:p14="http://schemas.microsoft.com/office/powerpoint/2010/main" val="125370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Tree>
    <p:extLst>
      <p:ext uri="{BB962C8B-B14F-4D97-AF65-F5344CB8AC3E}">
        <p14:creationId xmlns:p14="http://schemas.microsoft.com/office/powerpoint/2010/main" val="643982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Tree>
    <p:extLst>
      <p:ext uri="{BB962C8B-B14F-4D97-AF65-F5344CB8AC3E}">
        <p14:creationId xmlns:p14="http://schemas.microsoft.com/office/powerpoint/2010/main" val="643982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15</a:t>
            </a:fld>
            <a:endParaRPr lang="en-NZ" altLang="en-US"/>
          </a:p>
        </p:txBody>
      </p:sp>
    </p:spTree>
    <p:extLst>
      <p:ext uri="{BB962C8B-B14F-4D97-AF65-F5344CB8AC3E}">
        <p14:creationId xmlns:p14="http://schemas.microsoft.com/office/powerpoint/2010/main" val="359311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16</a:t>
            </a:fld>
            <a:endParaRPr lang="en-NZ" altLang="en-US"/>
          </a:p>
        </p:txBody>
      </p:sp>
    </p:spTree>
    <p:extLst>
      <p:ext uri="{BB962C8B-B14F-4D97-AF65-F5344CB8AC3E}">
        <p14:creationId xmlns:p14="http://schemas.microsoft.com/office/powerpoint/2010/main" val="3593119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17</a:t>
            </a:fld>
            <a:endParaRPr lang="en-NZ" altLang="en-US"/>
          </a:p>
        </p:txBody>
      </p:sp>
    </p:spTree>
    <p:extLst>
      <p:ext uri="{BB962C8B-B14F-4D97-AF65-F5344CB8AC3E}">
        <p14:creationId xmlns:p14="http://schemas.microsoft.com/office/powerpoint/2010/main" val="1802385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18</a:t>
            </a:fld>
            <a:endParaRPr lang="en-NZ" altLang="en-US"/>
          </a:p>
        </p:txBody>
      </p:sp>
    </p:spTree>
    <p:extLst>
      <p:ext uri="{BB962C8B-B14F-4D97-AF65-F5344CB8AC3E}">
        <p14:creationId xmlns:p14="http://schemas.microsoft.com/office/powerpoint/2010/main" val="1802385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19</a:t>
            </a:fld>
            <a:endParaRPr lang="en-NZ" altLang="en-US"/>
          </a:p>
        </p:txBody>
      </p:sp>
    </p:spTree>
    <p:extLst>
      <p:ext uri="{BB962C8B-B14F-4D97-AF65-F5344CB8AC3E}">
        <p14:creationId xmlns:p14="http://schemas.microsoft.com/office/powerpoint/2010/main" val="180238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20</a:t>
            </a:fld>
            <a:endParaRPr lang="en-NZ" altLang="en-US"/>
          </a:p>
        </p:txBody>
      </p:sp>
    </p:spTree>
    <p:extLst>
      <p:ext uri="{BB962C8B-B14F-4D97-AF65-F5344CB8AC3E}">
        <p14:creationId xmlns:p14="http://schemas.microsoft.com/office/powerpoint/2010/main" val="3498130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21</a:t>
            </a:fld>
            <a:endParaRPr lang="en-NZ" altLang="en-US"/>
          </a:p>
        </p:txBody>
      </p:sp>
    </p:spTree>
    <p:extLst>
      <p:ext uri="{BB962C8B-B14F-4D97-AF65-F5344CB8AC3E}">
        <p14:creationId xmlns:p14="http://schemas.microsoft.com/office/powerpoint/2010/main" val="3498130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22</a:t>
            </a:fld>
            <a:endParaRPr lang="en-NZ" altLang="en-US"/>
          </a:p>
        </p:txBody>
      </p:sp>
    </p:spTree>
    <p:extLst>
      <p:ext uri="{BB962C8B-B14F-4D97-AF65-F5344CB8AC3E}">
        <p14:creationId xmlns:p14="http://schemas.microsoft.com/office/powerpoint/2010/main" val="3498130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23</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24</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26</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27</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Initialise score</a:t>
            </a:r>
          </a:p>
          <a:p>
            <a:r>
              <a:rPr lang="en-NZ" dirty="0"/>
              <a:t>Convert</a:t>
            </a:r>
            <a:r>
              <a:rPr lang="en-NZ" baseline="0" dirty="0"/>
              <a:t> score to an int</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28</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Tree>
    <p:extLst>
      <p:ext uri="{BB962C8B-B14F-4D97-AF65-F5344CB8AC3E}">
        <p14:creationId xmlns:p14="http://schemas.microsoft.com/office/powerpoint/2010/main" val="125370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Tree>
    <p:extLst>
      <p:ext uri="{BB962C8B-B14F-4D97-AF65-F5344CB8AC3E}">
        <p14:creationId xmlns:p14="http://schemas.microsoft.com/office/powerpoint/2010/main" val="125370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Tree>
    <p:extLst>
      <p:ext uri="{BB962C8B-B14F-4D97-AF65-F5344CB8AC3E}">
        <p14:creationId xmlns:p14="http://schemas.microsoft.com/office/powerpoint/2010/main" val="1253709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Tree>
    <p:extLst>
      <p:ext uri="{BB962C8B-B14F-4D97-AF65-F5344CB8AC3E}">
        <p14:creationId xmlns:p14="http://schemas.microsoft.com/office/powerpoint/2010/main" val="125370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Tree>
    <p:extLst>
      <p:ext uri="{BB962C8B-B14F-4D97-AF65-F5344CB8AC3E}">
        <p14:creationId xmlns:p14="http://schemas.microsoft.com/office/powerpoint/2010/main" val="85116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839200" cy="5867400"/>
          </a:xfrm>
          <a:prstGeom prst="rect">
            <a:avLst/>
          </a:prstGeom>
        </p:spPr>
        <p:txBody>
          <a:bodyPr/>
          <a:lstStyle>
            <a:lvl1pPr marL="0" indent="0">
              <a:buFontTx/>
              <a:buNone/>
              <a:defRPr/>
            </a:lvl1pPr>
            <a:lvl2pPr marL="411480" indent="-182880">
              <a:buFont typeface="Arial"/>
              <a:buChar char="•"/>
              <a:defRPr/>
            </a:lvl2pPr>
            <a:lvl3pPr marL="594360" indent="-182880">
              <a:buFont typeface="Arial"/>
              <a:buChar char="•"/>
              <a:defRPr/>
            </a:lvl3pPr>
            <a:lvl4pPr marL="777240" indent="-182880">
              <a:buFont typeface="Arial"/>
              <a:buChar char="•"/>
              <a:defRPr/>
            </a:lvl4pPr>
            <a:lvl5pPr marL="960120" indent="-182880">
              <a:buFont typeface="Arial"/>
              <a:buChar cha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0" y="0"/>
            <a:ext cx="9144000" cy="762000"/>
          </a:xfrm>
          <a:prstGeom prst="rect">
            <a:avLst/>
          </a:prstGeom>
        </p:spPr>
        <p:txBody>
          <a:bodyPr anchor="b" anchorCtr="0">
            <a:normAutofit/>
          </a:bodyPr>
          <a:lstStyle>
            <a:lvl1pPr algn="ctr">
              <a:defRPr sz="3600" b="1"/>
            </a:lvl1pPr>
          </a:lstStyle>
          <a:p>
            <a:r>
              <a:rPr lang="en-US" dirty="0"/>
              <a:t>Click to edit Master title style</a:t>
            </a:r>
          </a:p>
        </p:txBody>
      </p:sp>
      <p:sp>
        <p:nvSpPr>
          <p:cNvPr id="7" name="Slide Number Placeholder 7"/>
          <p:cNvSpPr>
            <a:spLocks noGrp="1"/>
          </p:cNvSpPr>
          <p:nvPr>
            <p:ph type="sldNum" sz="quarter" idx="4"/>
          </p:nvPr>
        </p:nvSpPr>
        <p:spPr>
          <a:xfrm>
            <a:off x="8614390" y="-12452"/>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10" name="Footer Placeholder 9"/>
          <p:cNvSpPr>
            <a:spLocks noGrp="1"/>
          </p:cNvSpPr>
          <p:nvPr>
            <p:ph type="ftr" sz="quarter" idx="3"/>
          </p:nvPr>
        </p:nvSpPr>
        <p:spPr>
          <a:xfrm>
            <a:off x="5871190" y="-12452"/>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438400" y="3581400"/>
            <a:ext cx="3962400" cy="2133600"/>
          </a:xfrm>
          <a:prstGeom prst="rect">
            <a:avLst/>
          </a:prstGeom>
        </p:spPr>
        <p:txBody>
          <a:bodyPr/>
          <a:lstStyle/>
          <a:p>
            <a:pPr marL="0" indent="0" algn="ctr">
              <a:buNone/>
            </a:pPr>
            <a:r>
              <a:rPr lang="en-NZ" sz="2400" dirty="0">
                <a:solidFill>
                  <a:srgbClr val="000090"/>
                </a:solidFill>
              </a:rPr>
              <a:t>Lecture 8 – More practice defining functions, functions can call other functions, the scope of variables</a:t>
            </a: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p:txBody>
      </p:sp>
      <p:sp>
        <p:nvSpPr>
          <p:cNvPr id="2" name="Title 1"/>
          <p:cNvSpPr>
            <a:spLocks noGrp="1"/>
          </p:cNvSpPr>
          <p:nvPr>
            <p:ph type="title" idx="4294967295"/>
          </p:nvPr>
        </p:nvSpPr>
        <p:spPr>
          <a:xfrm>
            <a:off x="2438400" y="762000"/>
            <a:ext cx="3962400" cy="2133600"/>
          </a:xfrm>
          <a:prstGeom prst="rect">
            <a:avLst/>
          </a:prstGeom>
        </p:spPr>
        <p:txBody>
          <a:bodyPr/>
          <a:lstStyle/>
          <a:p>
            <a:r>
              <a:rPr lang="en-US" dirty="0"/>
              <a:t> </a:t>
            </a:r>
          </a:p>
        </p:txBody>
      </p:sp>
      <p:sp>
        <p:nvSpPr>
          <p:cNvPr id="8" name="Title 3"/>
          <p:cNvSpPr txBox="1">
            <a:spLocks/>
          </p:cNvSpPr>
          <p:nvPr/>
        </p:nvSpPr>
        <p:spPr>
          <a:xfrm>
            <a:off x="2438400" y="7620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9" name="Title 3"/>
          <p:cNvSpPr txBox="1">
            <a:spLocks/>
          </p:cNvSpPr>
          <p:nvPr/>
        </p:nvSpPr>
        <p:spPr>
          <a:xfrm>
            <a:off x="2438400" y="7620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0" name="Title 3"/>
          <p:cNvSpPr txBox="1">
            <a:spLocks/>
          </p:cNvSpPr>
          <p:nvPr/>
        </p:nvSpPr>
        <p:spPr>
          <a:xfrm>
            <a:off x="2438400" y="7620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1" name="Title 4"/>
          <p:cNvSpPr txBox="1">
            <a:spLocks/>
          </p:cNvSpPr>
          <p:nvPr/>
        </p:nvSpPr>
        <p:spPr>
          <a:xfrm>
            <a:off x="2438400" y="7620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2" name="Title 4"/>
          <p:cNvSpPr txBox="1">
            <a:spLocks/>
          </p:cNvSpPr>
          <p:nvPr/>
        </p:nvSpPr>
        <p:spPr>
          <a:xfrm>
            <a:off x="2438400" y="7620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3" name="Title 4"/>
          <p:cNvSpPr txBox="1">
            <a:spLocks/>
          </p:cNvSpPr>
          <p:nvPr/>
        </p:nvSpPr>
        <p:spPr>
          <a:xfrm>
            <a:off x="2438400" y="7620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4" name="Title 2"/>
          <p:cNvSpPr txBox="1">
            <a:spLocks/>
          </p:cNvSpPr>
          <p:nvPr/>
        </p:nvSpPr>
        <p:spPr>
          <a:xfrm>
            <a:off x="2438400" y="7620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5" name="Title 3"/>
          <p:cNvSpPr txBox="1">
            <a:spLocks/>
          </p:cNvSpPr>
          <p:nvPr/>
        </p:nvSpPr>
        <p:spPr>
          <a:xfrm>
            <a:off x="2438400" y="7620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16"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1828800"/>
            <a:ext cx="432048" cy="43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txBox="1">
            <a:spLocks/>
          </p:cNvSpPr>
          <p:nvPr/>
        </p:nvSpPr>
        <p:spPr>
          <a:xfrm>
            <a:off x="2209800" y="7620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5400" b="1" dirty="0"/>
              <a:t>COMPSCI 1  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Python - indentation</a:t>
            </a:r>
          </a:p>
        </p:txBody>
      </p:sp>
      <p:sp>
        <p:nvSpPr>
          <p:cNvPr id="3" name="Content Placeholder 2"/>
          <p:cNvSpPr>
            <a:spLocks noGrp="1"/>
          </p:cNvSpPr>
          <p:nvPr>
            <p:ph sz="quarter" idx="1"/>
          </p:nvPr>
        </p:nvSpPr>
        <p:spPr>
          <a:xfrm>
            <a:off x="228600" y="914400"/>
            <a:ext cx="8763000" cy="4691211"/>
          </a:xfrm>
        </p:spPr>
        <p:txBody>
          <a:bodyPr>
            <a:normAutofit/>
          </a:bodyPr>
          <a:lstStyle/>
          <a:p>
            <a:r>
              <a:rPr lang="en-US" dirty="0"/>
              <a:t>Python code is structured through indentation.  Below is a diagram showing the indentation of a Python program which contains no function definitions.</a:t>
            </a:r>
          </a:p>
          <a:p>
            <a:pPr marL="0" indent="0">
              <a:buNone/>
            </a:pPr>
            <a:r>
              <a:rPr lang="en-US" dirty="0"/>
              <a:t> </a:t>
            </a:r>
          </a:p>
          <a:p>
            <a:pPr marL="228600" lvl="1" indent="0">
              <a:buNone/>
            </a:pPr>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10</a:t>
            </a:fld>
            <a:endParaRPr lang="en-US" dirty="0"/>
          </a:p>
        </p:txBody>
      </p:sp>
      <p:grpSp>
        <p:nvGrpSpPr>
          <p:cNvPr id="24" name="Group 23"/>
          <p:cNvGrpSpPr/>
          <p:nvPr/>
        </p:nvGrpSpPr>
        <p:grpSpPr>
          <a:xfrm>
            <a:off x="1524000" y="2209800"/>
            <a:ext cx="5791201" cy="3124200"/>
            <a:chOff x="1219199" y="1981200"/>
            <a:chExt cx="5791201" cy="3124200"/>
          </a:xfrm>
        </p:grpSpPr>
        <p:sp>
          <p:nvSpPr>
            <p:cNvPr id="25" name="Text Box 9"/>
            <p:cNvSpPr txBox="1">
              <a:spLocks noChangeArrowheads="1"/>
            </p:cNvSpPr>
            <p:nvPr/>
          </p:nvSpPr>
          <p:spPr bwMode="auto">
            <a:xfrm>
              <a:off x="1219199" y="1981200"/>
              <a:ext cx="5791201" cy="3077766"/>
            </a:xfrm>
            <a:prstGeom prst="rect">
              <a:avLst/>
            </a:prstGeom>
            <a:solidFill>
              <a:schemeClr val="accent4">
                <a:lumMod val="20000"/>
                <a:lumOff val="80000"/>
              </a:schemeClr>
            </a:solidFill>
            <a:ln>
              <a:solidFill>
                <a:srgbClr val="000090"/>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1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300" dirty="0">
                <a:solidFill>
                  <a:srgbClr val="000090"/>
                </a:solidFill>
                <a:latin typeface="Courier"/>
              </a:endParaRPr>
            </a:p>
          </p:txBody>
        </p:sp>
        <p:grpSp>
          <p:nvGrpSpPr>
            <p:cNvPr id="26" name="Group 25"/>
            <p:cNvGrpSpPr/>
            <p:nvPr/>
          </p:nvGrpSpPr>
          <p:grpSpPr>
            <a:xfrm>
              <a:off x="1219200" y="1981200"/>
              <a:ext cx="5791200" cy="3124200"/>
              <a:chOff x="1295400" y="1600200"/>
              <a:chExt cx="5791200" cy="3124200"/>
            </a:xfrm>
          </p:grpSpPr>
          <p:grpSp>
            <p:nvGrpSpPr>
              <p:cNvPr id="27" name="Group 26"/>
              <p:cNvGrpSpPr/>
              <p:nvPr/>
            </p:nvGrpSpPr>
            <p:grpSpPr>
              <a:xfrm>
                <a:off x="1295400" y="1600200"/>
                <a:ext cx="5791200" cy="685800"/>
                <a:chOff x="1295400" y="1600200"/>
                <a:chExt cx="5791200" cy="685800"/>
              </a:xfrm>
            </p:grpSpPr>
            <p:sp>
              <p:nvSpPr>
                <p:cNvPr id="58" name="Rectangle 57"/>
                <p:cNvSpPr/>
                <p:nvPr/>
              </p:nvSpPr>
              <p:spPr>
                <a:xfrm>
                  <a:off x="1295400" y="1600200"/>
                  <a:ext cx="5791200" cy="685800"/>
                </a:xfrm>
                <a:prstGeom prst="rect">
                  <a:avLst/>
                </a:prstGeom>
                <a:solidFill>
                  <a:srgbClr val="02A2E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59" name="TextBox 58"/>
                <p:cNvSpPr txBox="1"/>
                <p:nvPr/>
              </p:nvSpPr>
              <p:spPr>
                <a:xfrm>
                  <a:off x="1600200"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1</a:t>
                  </a:r>
                </a:p>
              </p:txBody>
            </p:sp>
          </p:grpSp>
          <p:grpSp>
            <p:nvGrpSpPr>
              <p:cNvPr id="28" name="Group 27"/>
              <p:cNvGrpSpPr/>
              <p:nvPr/>
            </p:nvGrpSpPr>
            <p:grpSpPr>
              <a:xfrm>
                <a:off x="1828800" y="2286000"/>
                <a:ext cx="5257800" cy="609600"/>
                <a:chOff x="1371600" y="1600200"/>
                <a:chExt cx="5257800" cy="609600"/>
              </a:xfrm>
            </p:grpSpPr>
            <p:sp>
              <p:nvSpPr>
                <p:cNvPr id="56" name="Rectangle 55"/>
                <p:cNvSpPr/>
                <p:nvPr/>
              </p:nvSpPr>
              <p:spPr>
                <a:xfrm>
                  <a:off x="1371600" y="1600200"/>
                  <a:ext cx="5257800" cy="609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57" name="TextBox 56"/>
                <p:cNvSpPr txBox="1"/>
                <p:nvPr/>
              </p:nvSpPr>
              <p:spPr>
                <a:xfrm>
                  <a:off x="1600200"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2</a:t>
                  </a:r>
                </a:p>
              </p:txBody>
            </p:sp>
          </p:grpSp>
          <p:grpSp>
            <p:nvGrpSpPr>
              <p:cNvPr id="29" name="Group 28"/>
              <p:cNvGrpSpPr/>
              <p:nvPr/>
            </p:nvGrpSpPr>
            <p:grpSpPr>
              <a:xfrm>
                <a:off x="2514600" y="2895600"/>
                <a:ext cx="4572000" cy="533400"/>
                <a:chOff x="1371600" y="1600200"/>
                <a:chExt cx="4572000" cy="533400"/>
              </a:xfrm>
            </p:grpSpPr>
            <p:sp>
              <p:nvSpPr>
                <p:cNvPr id="54" name="Rectangle 53"/>
                <p:cNvSpPr/>
                <p:nvPr/>
              </p:nvSpPr>
              <p:spPr>
                <a:xfrm>
                  <a:off x="1371600" y="1600200"/>
                  <a:ext cx="4572000" cy="533400"/>
                </a:xfrm>
                <a:prstGeom prst="rect">
                  <a:avLst/>
                </a:prstGeom>
                <a:solidFill>
                  <a:srgbClr val="E1146D"/>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55" name="TextBox 54"/>
                <p:cNvSpPr txBox="1"/>
                <p:nvPr/>
              </p:nvSpPr>
              <p:spPr>
                <a:xfrm>
                  <a:off x="1600200"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3</a:t>
                  </a:r>
                </a:p>
              </p:txBody>
            </p:sp>
          </p:grpSp>
          <p:grpSp>
            <p:nvGrpSpPr>
              <p:cNvPr id="31" name="Group 30"/>
              <p:cNvGrpSpPr/>
              <p:nvPr/>
            </p:nvGrpSpPr>
            <p:grpSpPr>
              <a:xfrm>
                <a:off x="1828800" y="3429000"/>
                <a:ext cx="5257800" cy="609600"/>
                <a:chOff x="1371600" y="1600200"/>
                <a:chExt cx="5257800" cy="609600"/>
              </a:xfrm>
            </p:grpSpPr>
            <p:sp>
              <p:nvSpPr>
                <p:cNvPr id="52" name="Rectangle 51"/>
                <p:cNvSpPr/>
                <p:nvPr/>
              </p:nvSpPr>
              <p:spPr>
                <a:xfrm>
                  <a:off x="1371600" y="1600200"/>
                  <a:ext cx="5257800" cy="609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53" name="TextBox 52"/>
                <p:cNvSpPr txBox="1"/>
                <p:nvPr/>
              </p:nvSpPr>
              <p:spPr>
                <a:xfrm>
                  <a:off x="1600200"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2 continued</a:t>
                  </a:r>
                </a:p>
              </p:txBody>
            </p:sp>
          </p:grpSp>
          <p:grpSp>
            <p:nvGrpSpPr>
              <p:cNvPr id="32" name="Group 31"/>
              <p:cNvGrpSpPr/>
              <p:nvPr/>
            </p:nvGrpSpPr>
            <p:grpSpPr>
              <a:xfrm>
                <a:off x="1295400" y="4038600"/>
                <a:ext cx="5791200" cy="685800"/>
                <a:chOff x="1295400" y="1600200"/>
                <a:chExt cx="5791200" cy="685800"/>
              </a:xfrm>
            </p:grpSpPr>
            <p:sp>
              <p:nvSpPr>
                <p:cNvPr id="50" name="Rectangle 49"/>
                <p:cNvSpPr/>
                <p:nvPr/>
              </p:nvSpPr>
              <p:spPr>
                <a:xfrm>
                  <a:off x="1295400" y="1600200"/>
                  <a:ext cx="5791200" cy="685800"/>
                </a:xfrm>
                <a:prstGeom prst="rect">
                  <a:avLst/>
                </a:prstGeom>
                <a:solidFill>
                  <a:srgbClr val="02A2E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51" name="TextBox 50"/>
                <p:cNvSpPr txBox="1"/>
                <p:nvPr/>
              </p:nvSpPr>
              <p:spPr>
                <a:xfrm>
                  <a:off x="1600200"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1 continued</a:t>
                  </a:r>
                </a:p>
              </p:txBody>
            </p:sp>
          </p:grpSp>
        </p:grpSp>
      </p:grpSp>
    </p:spTree>
    <p:extLst>
      <p:ext uri="{BB962C8B-B14F-4D97-AF65-F5344CB8AC3E}">
        <p14:creationId xmlns:p14="http://schemas.microsoft.com/office/powerpoint/2010/main" val="132469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normAutofit/>
          </a:bodyPr>
          <a:lstStyle/>
          <a:p>
            <a:r>
              <a:rPr lang="en-NZ" dirty="0"/>
              <a:t>Python - indentation</a:t>
            </a:r>
          </a:p>
        </p:txBody>
      </p:sp>
      <p:sp>
        <p:nvSpPr>
          <p:cNvPr id="3" name="Content Placeholder 2"/>
          <p:cNvSpPr>
            <a:spLocks noGrp="1"/>
          </p:cNvSpPr>
          <p:nvPr>
            <p:ph sz="quarter" idx="1"/>
          </p:nvPr>
        </p:nvSpPr>
        <p:spPr>
          <a:xfrm>
            <a:off x="152400" y="609600"/>
            <a:ext cx="8763000" cy="4691211"/>
          </a:xfrm>
        </p:spPr>
        <p:txBody>
          <a:bodyPr>
            <a:normAutofit/>
          </a:bodyPr>
          <a:lstStyle/>
          <a:p>
            <a:r>
              <a:rPr lang="en-US" dirty="0"/>
              <a:t>Python code is structured through indentation. Below is a diagram showing the indentation of a Python program which contains two function definitions.</a:t>
            </a:r>
          </a:p>
          <a:p>
            <a:pPr marL="228600" lvl="1" indent="0">
              <a:buNone/>
            </a:pPr>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11</a:t>
            </a:fld>
            <a:endParaRPr lang="en-US" dirty="0"/>
          </a:p>
        </p:txBody>
      </p:sp>
      <p:grpSp>
        <p:nvGrpSpPr>
          <p:cNvPr id="41" name="Group 40"/>
          <p:cNvGrpSpPr/>
          <p:nvPr/>
        </p:nvGrpSpPr>
        <p:grpSpPr>
          <a:xfrm>
            <a:off x="2057400" y="1524000"/>
            <a:ext cx="7173853" cy="5257800"/>
            <a:chOff x="2057400" y="1524000"/>
            <a:chExt cx="7173853" cy="5257800"/>
          </a:xfrm>
        </p:grpSpPr>
        <p:sp>
          <p:nvSpPr>
            <p:cNvPr id="42" name="TextBox 41"/>
            <p:cNvSpPr txBox="1"/>
            <p:nvPr/>
          </p:nvSpPr>
          <p:spPr>
            <a:xfrm>
              <a:off x="8001000" y="1828800"/>
              <a:ext cx="1230253" cy="1754327"/>
            </a:xfrm>
            <a:prstGeom prst="rect">
              <a:avLst/>
            </a:prstGeom>
            <a:noFill/>
          </p:spPr>
          <p:txBody>
            <a:bodyPr wrap="square" rtlCol="0">
              <a:spAutoFit/>
            </a:bodyPr>
            <a:lstStyle/>
            <a:p>
              <a:pPr algn="ctr"/>
              <a:r>
                <a:rPr lang="en-US" dirty="0">
                  <a:solidFill>
                    <a:srgbClr val="000090"/>
                  </a:solidFill>
                </a:rPr>
                <a:t>Two function definitions at the top of the program</a:t>
              </a:r>
            </a:p>
          </p:txBody>
        </p:sp>
        <p:sp>
          <p:nvSpPr>
            <p:cNvPr id="43" name="TextBox 42"/>
            <p:cNvSpPr txBox="1"/>
            <p:nvPr/>
          </p:nvSpPr>
          <p:spPr>
            <a:xfrm>
              <a:off x="5181600" y="1524000"/>
              <a:ext cx="4038600" cy="369332"/>
            </a:xfrm>
            <a:prstGeom prst="rect">
              <a:avLst/>
            </a:prstGeom>
            <a:noFill/>
          </p:spPr>
          <p:txBody>
            <a:bodyPr wrap="square" rtlCol="0">
              <a:spAutoFit/>
            </a:bodyPr>
            <a:lstStyle/>
            <a:p>
              <a:r>
                <a:rPr lang="en-US" dirty="0">
                  <a:solidFill>
                    <a:srgbClr val="000090"/>
                  </a:solidFill>
                </a:rPr>
                <a:t>May have some import statements here</a:t>
              </a:r>
            </a:p>
          </p:txBody>
        </p:sp>
        <p:grpSp>
          <p:nvGrpSpPr>
            <p:cNvPr id="44" name="Group 43"/>
            <p:cNvGrpSpPr/>
            <p:nvPr/>
          </p:nvGrpSpPr>
          <p:grpSpPr>
            <a:xfrm>
              <a:off x="2057400" y="1752600"/>
              <a:ext cx="6096000" cy="5029200"/>
              <a:chOff x="1828800" y="1676400"/>
              <a:chExt cx="6096000" cy="5029200"/>
            </a:xfrm>
          </p:grpSpPr>
          <p:grpSp>
            <p:nvGrpSpPr>
              <p:cNvPr id="45" name="Group 44"/>
              <p:cNvGrpSpPr/>
              <p:nvPr/>
            </p:nvGrpSpPr>
            <p:grpSpPr>
              <a:xfrm>
                <a:off x="1828800" y="1828800"/>
                <a:ext cx="5852160" cy="4872881"/>
                <a:chOff x="1191259" y="304800"/>
                <a:chExt cx="5852160" cy="4872881"/>
              </a:xfrm>
            </p:grpSpPr>
            <p:sp>
              <p:nvSpPr>
                <p:cNvPr id="55" name="Text Box 9"/>
                <p:cNvSpPr txBox="1">
                  <a:spLocks noChangeArrowheads="1"/>
                </p:cNvSpPr>
                <p:nvPr/>
              </p:nvSpPr>
              <p:spPr bwMode="auto">
                <a:xfrm>
                  <a:off x="1191259" y="304800"/>
                  <a:ext cx="5852160" cy="4872881"/>
                </a:xfrm>
                <a:prstGeom prst="rect">
                  <a:avLst/>
                </a:prstGeom>
                <a:solidFill>
                  <a:schemeClr val="accent4">
                    <a:lumMod val="20000"/>
                    <a:lumOff val="80000"/>
                  </a:schemeClr>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1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2800" dirty="0">
                    <a:solidFill>
                      <a:srgbClr val="000090"/>
                    </a:solidFill>
                    <a:latin typeface="Courier"/>
                  </a:endParaRPr>
                </a:p>
              </p:txBody>
            </p:sp>
            <p:grpSp>
              <p:nvGrpSpPr>
                <p:cNvPr id="89" name="Group 88"/>
                <p:cNvGrpSpPr/>
                <p:nvPr/>
              </p:nvGrpSpPr>
              <p:grpSpPr>
                <a:xfrm>
                  <a:off x="1191259" y="304800"/>
                  <a:ext cx="5819141" cy="4800600"/>
                  <a:chOff x="1267459" y="-76200"/>
                  <a:chExt cx="5819141" cy="4800600"/>
                </a:xfrm>
              </p:grpSpPr>
              <p:grpSp>
                <p:nvGrpSpPr>
                  <p:cNvPr id="90" name="Group 89"/>
                  <p:cNvGrpSpPr/>
                  <p:nvPr/>
                </p:nvGrpSpPr>
                <p:grpSpPr>
                  <a:xfrm>
                    <a:off x="1267459" y="-76200"/>
                    <a:ext cx="5819141" cy="2362200"/>
                    <a:chOff x="1267459" y="-76200"/>
                    <a:chExt cx="5819141" cy="2362200"/>
                  </a:xfrm>
                </p:grpSpPr>
                <p:sp>
                  <p:nvSpPr>
                    <p:cNvPr id="103" name="Rectangle 102"/>
                    <p:cNvSpPr/>
                    <p:nvPr/>
                  </p:nvSpPr>
                  <p:spPr>
                    <a:xfrm>
                      <a:off x="1295400" y="1600200"/>
                      <a:ext cx="5791200" cy="685800"/>
                    </a:xfrm>
                    <a:prstGeom prst="rect">
                      <a:avLst/>
                    </a:prstGeom>
                    <a:solidFill>
                      <a:srgbClr val="02A2E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4" name="TextBox 103"/>
                    <p:cNvSpPr txBox="1"/>
                    <p:nvPr/>
                  </p:nvSpPr>
                  <p:spPr>
                    <a:xfrm>
                      <a:off x="1267459"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1</a:t>
                      </a:r>
                    </a:p>
                  </p:txBody>
                </p:sp>
                <p:sp>
                  <p:nvSpPr>
                    <p:cNvPr id="105" name="Rectangle 104"/>
                    <p:cNvSpPr/>
                    <p:nvPr/>
                  </p:nvSpPr>
                  <p:spPr>
                    <a:xfrm>
                      <a:off x="1295399" y="0"/>
                      <a:ext cx="5791200" cy="685800"/>
                    </a:xfrm>
                    <a:prstGeom prst="rect">
                      <a:avLst/>
                    </a:prstGeom>
                    <a:solidFill>
                      <a:srgbClr val="9CB6F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6" name="Rectangle 105"/>
                    <p:cNvSpPr/>
                    <p:nvPr/>
                  </p:nvSpPr>
                  <p:spPr>
                    <a:xfrm>
                      <a:off x="1295399" y="762000"/>
                      <a:ext cx="5791200" cy="685800"/>
                    </a:xfrm>
                    <a:prstGeom prst="rect">
                      <a:avLst/>
                    </a:prstGeom>
                    <a:solidFill>
                      <a:srgbClr val="F53EF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7" name="TextBox 106"/>
                    <p:cNvSpPr txBox="1"/>
                    <p:nvPr/>
                  </p:nvSpPr>
                  <p:spPr>
                    <a:xfrm>
                      <a:off x="1267459" y="-76200"/>
                      <a:ext cx="2209800" cy="369332"/>
                    </a:xfrm>
                    <a:prstGeom prst="rect">
                      <a:avLst/>
                    </a:prstGeom>
                    <a:noFill/>
                  </p:spPr>
                  <p:txBody>
                    <a:bodyPr wrap="square" rtlCol="0">
                      <a:spAutoFit/>
                    </a:bodyPr>
                    <a:lstStyle/>
                    <a:p>
                      <a:r>
                        <a:rPr lang="en-US" b="1" dirty="0" err="1">
                          <a:solidFill>
                            <a:srgbClr val="000090"/>
                          </a:solidFill>
                          <a:latin typeface="Calibri"/>
                          <a:cs typeface="Calibri"/>
                        </a:rPr>
                        <a:t>def</a:t>
                      </a:r>
                      <a:r>
                        <a:rPr lang="en-US" b="1" dirty="0">
                          <a:solidFill>
                            <a:srgbClr val="000090"/>
                          </a:solidFill>
                          <a:latin typeface="Calibri"/>
                          <a:cs typeface="Calibri"/>
                        </a:rPr>
                        <a:t> ….</a:t>
                      </a:r>
                    </a:p>
                  </p:txBody>
                </p:sp>
                <p:sp>
                  <p:nvSpPr>
                    <p:cNvPr id="108" name="TextBox 107"/>
                    <p:cNvSpPr txBox="1"/>
                    <p:nvPr/>
                  </p:nvSpPr>
                  <p:spPr>
                    <a:xfrm>
                      <a:off x="1267459" y="685800"/>
                      <a:ext cx="2209800" cy="369332"/>
                    </a:xfrm>
                    <a:prstGeom prst="rect">
                      <a:avLst/>
                    </a:prstGeom>
                    <a:noFill/>
                  </p:spPr>
                  <p:txBody>
                    <a:bodyPr wrap="square" rtlCol="0">
                      <a:spAutoFit/>
                    </a:bodyPr>
                    <a:lstStyle/>
                    <a:p>
                      <a:r>
                        <a:rPr lang="en-US" b="1" dirty="0" err="1">
                          <a:solidFill>
                            <a:srgbClr val="000090"/>
                          </a:solidFill>
                          <a:latin typeface="Calibri"/>
                          <a:cs typeface="Calibri"/>
                        </a:rPr>
                        <a:t>def</a:t>
                      </a:r>
                      <a:r>
                        <a:rPr lang="en-US" b="1" dirty="0">
                          <a:solidFill>
                            <a:srgbClr val="000090"/>
                          </a:solidFill>
                          <a:latin typeface="Calibri"/>
                          <a:cs typeface="Calibri"/>
                        </a:rPr>
                        <a:t> ….</a:t>
                      </a:r>
                    </a:p>
                  </p:txBody>
                </p:sp>
              </p:grpSp>
              <p:grpSp>
                <p:nvGrpSpPr>
                  <p:cNvPr id="91" name="Group 90"/>
                  <p:cNvGrpSpPr/>
                  <p:nvPr/>
                </p:nvGrpSpPr>
                <p:grpSpPr>
                  <a:xfrm>
                    <a:off x="1648459" y="2286000"/>
                    <a:ext cx="5435600" cy="609600"/>
                    <a:chOff x="1191259" y="1600200"/>
                    <a:chExt cx="5435600" cy="609600"/>
                  </a:xfrm>
                </p:grpSpPr>
                <p:sp>
                  <p:nvSpPr>
                    <p:cNvPr id="101" name="Rectangle 100"/>
                    <p:cNvSpPr/>
                    <p:nvPr/>
                  </p:nvSpPr>
                  <p:spPr>
                    <a:xfrm>
                      <a:off x="1191259" y="1600200"/>
                      <a:ext cx="5435600" cy="609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2" name="TextBox 101"/>
                    <p:cNvSpPr txBox="1"/>
                    <p:nvPr/>
                  </p:nvSpPr>
                  <p:spPr>
                    <a:xfrm>
                      <a:off x="1600200"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2</a:t>
                      </a:r>
                    </a:p>
                  </p:txBody>
                </p:sp>
              </p:grpSp>
              <p:grpSp>
                <p:nvGrpSpPr>
                  <p:cNvPr id="92" name="Group 91"/>
                  <p:cNvGrpSpPr/>
                  <p:nvPr/>
                </p:nvGrpSpPr>
                <p:grpSpPr>
                  <a:xfrm>
                    <a:off x="2514600" y="2895600"/>
                    <a:ext cx="4572000" cy="533400"/>
                    <a:chOff x="1371600" y="1600200"/>
                    <a:chExt cx="4572000" cy="533400"/>
                  </a:xfrm>
                </p:grpSpPr>
                <p:sp>
                  <p:nvSpPr>
                    <p:cNvPr id="99" name="Rectangle 98"/>
                    <p:cNvSpPr/>
                    <p:nvPr/>
                  </p:nvSpPr>
                  <p:spPr>
                    <a:xfrm>
                      <a:off x="1371600" y="1600200"/>
                      <a:ext cx="4572000" cy="533400"/>
                    </a:xfrm>
                    <a:prstGeom prst="rect">
                      <a:avLst/>
                    </a:prstGeom>
                    <a:solidFill>
                      <a:srgbClr val="E1146D"/>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0" name="TextBox 99"/>
                    <p:cNvSpPr txBox="1"/>
                    <p:nvPr/>
                  </p:nvSpPr>
                  <p:spPr>
                    <a:xfrm>
                      <a:off x="1600200"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3</a:t>
                      </a:r>
                    </a:p>
                  </p:txBody>
                </p:sp>
              </p:grpSp>
              <p:grpSp>
                <p:nvGrpSpPr>
                  <p:cNvPr id="93" name="Group 92"/>
                  <p:cNvGrpSpPr/>
                  <p:nvPr/>
                </p:nvGrpSpPr>
                <p:grpSpPr>
                  <a:xfrm>
                    <a:off x="1648459" y="3429000"/>
                    <a:ext cx="5435600" cy="609600"/>
                    <a:chOff x="1191259" y="1600200"/>
                    <a:chExt cx="5435600" cy="609600"/>
                  </a:xfrm>
                </p:grpSpPr>
                <p:sp>
                  <p:nvSpPr>
                    <p:cNvPr id="97" name="Rectangle 96"/>
                    <p:cNvSpPr/>
                    <p:nvPr/>
                  </p:nvSpPr>
                  <p:spPr>
                    <a:xfrm>
                      <a:off x="1191259" y="1600200"/>
                      <a:ext cx="5435600" cy="609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8" name="TextBox 97"/>
                    <p:cNvSpPr txBox="1"/>
                    <p:nvPr/>
                  </p:nvSpPr>
                  <p:spPr>
                    <a:xfrm>
                      <a:off x="1191259"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2 continued</a:t>
                      </a:r>
                    </a:p>
                  </p:txBody>
                </p:sp>
              </p:grpSp>
              <p:grpSp>
                <p:nvGrpSpPr>
                  <p:cNvPr id="94" name="Group 93"/>
                  <p:cNvGrpSpPr/>
                  <p:nvPr/>
                </p:nvGrpSpPr>
                <p:grpSpPr>
                  <a:xfrm>
                    <a:off x="1267459" y="4038600"/>
                    <a:ext cx="5819141" cy="685800"/>
                    <a:chOff x="1267459" y="1600200"/>
                    <a:chExt cx="5819141" cy="685800"/>
                  </a:xfrm>
                </p:grpSpPr>
                <p:sp>
                  <p:nvSpPr>
                    <p:cNvPr id="95" name="Rectangle 94"/>
                    <p:cNvSpPr/>
                    <p:nvPr/>
                  </p:nvSpPr>
                  <p:spPr>
                    <a:xfrm>
                      <a:off x="1295400" y="1600200"/>
                      <a:ext cx="5791200" cy="685800"/>
                    </a:xfrm>
                    <a:prstGeom prst="rect">
                      <a:avLst/>
                    </a:prstGeom>
                    <a:solidFill>
                      <a:srgbClr val="02A2E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6" name="TextBox 95"/>
                    <p:cNvSpPr txBox="1"/>
                    <p:nvPr/>
                  </p:nvSpPr>
                  <p:spPr>
                    <a:xfrm>
                      <a:off x="1267459" y="1752600"/>
                      <a:ext cx="2209800" cy="369332"/>
                    </a:xfrm>
                    <a:prstGeom prst="rect">
                      <a:avLst/>
                    </a:prstGeom>
                    <a:noFill/>
                  </p:spPr>
                  <p:txBody>
                    <a:bodyPr wrap="square" rtlCol="0">
                      <a:spAutoFit/>
                    </a:bodyPr>
                    <a:lstStyle/>
                    <a:p>
                      <a:r>
                        <a:rPr lang="en-US" b="1" dirty="0">
                          <a:solidFill>
                            <a:srgbClr val="000090"/>
                          </a:solidFill>
                          <a:latin typeface="Calibri"/>
                          <a:cs typeface="Calibri"/>
                        </a:rPr>
                        <a:t>Block 1 continued</a:t>
                      </a:r>
                    </a:p>
                  </p:txBody>
                </p:sp>
              </p:grpSp>
            </p:grpSp>
          </p:grpSp>
          <p:cxnSp>
            <p:nvCxnSpPr>
              <p:cNvPr id="46" name="Straight Arrow Connector 45"/>
              <p:cNvCxnSpPr/>
              <p:nvPr/>
            </p:nvCxnSpPr>
            <p:spPr>
              <a:xfrm flipH="1">
                <a:off x="7543800" y="2391519"/>
                <a:ext cx="381000" cy="457200"/>
              </a:xfrm>
              <a:prstGeom prst="straightConnector1">
                <a:avLst/>
              </a:prstGeom>
              <a:ln w="9525"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86200" y="1676400"/>
                <a:ext cx="990600" cy="0"/>
              </a:xfrm>
              <a:prstGeom prst="straightConnector1">
                <a:avLst/>
              </a:prstGeom>
              <a:ln w="9525"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2286000" y="2209800"/>
                <a:ext cx="5334000" cy="304800"/>
              </a:xfrm>
              <a:prstGeom prst="rect">
                <a:avLst/>
              </a:prstGeom>
              <a:solidFill>
                <a:srgbClr val="C992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49" name="Rectangle 48"/>
              <p:cNvSpPr/>
              <p:nvPr/>
            </p:nvSpPr>
            <p:spPr>
              <a:xfrm>
                <a:off x="2286000" y="2971800"/>
                <a:ext cx="5334000" cy="304800"/>
              </a:xfrm>
              <a:prstGeom prst="rect">
                <a:avLst/>
              </a:prstGeom>
              <a:solidFill>
                <a:srgbClr val="6A92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51" name="TextBox 50"/>
              <p:cNvSpPr txBox="1"/>
              <p:nvPr/>
            </p:nvSpPr>
            <p:spPr>
              <a:xfrm>
                <a:off x="2209800" y="2209800"/>
                <a:ext cx="1981200" cy="369332"/>
              </a:xfrm>
              <a:prstGeom prst="rect">
                <a:avLst/>
              </a:prstGeom>
              <a:noFill/>
            </p:spPr>
            <p:txBody>
              <a:bodyPr wrap="square" rtlCol="0">
                <a:spAutoFit/>
              </a:bodyPr>
              <a:lstStyle/>
              <a:p>
                <a:r>
                  <a:rPr lang="en-US" b="1" dirty="0">
                    <a:solidFill>
                      <a:srgbClr val="000090"/>
                    </a:solidFill>
                    <a:latin typeface="Calibri"/>
                    <a:cs typeface="Calibri"/>
                  </a:rPr>
                  <a:t>Function body</a:t>
                </a:r>
              </a:p>
            </p:txBody>
          </p:sp>
          <p:sp>
            <p:nvSpPr>
              <p:cNvPr id="52" name="TextBox 51"/>
              <p:cNvSpPr txBox="1"/>
              <p:nvPr/>
            </p:nvSpPr>
            <p:spPr>
              <a:xfrm>
                <a:off x="2209800" y="2971800"/>
                <a:ext cx="1981200" cy="369332"/>
              </a:xfrm>
              <a:prstGeom prst="rect">
                <a:avLst/>
              </a:prstGeom>
              <a:noFill/>
              <a:ln>
                <a:solidFill>
                  <a:srgbClr val="F53EF9"/>
                </a:solidFill>
              </a:ln>
              <a:effectLst/>
            </p:spPr>
            <p:txBody>
              <a:bodyPr wrap="square" rtlCol="0">
                <a:spAutoFit/>
              </a:bodyPr>
              <a:lstStyle/>
              <a:p>
                <a:r>
                  <a:rPr lang="en-US" b="1" dirty="0">
                    <a:solidFill>
                      <a:srgbClr val="000090"/>
                    </a:solidFill>
                    <a:latin typeface="Calibri"/>
                    <a:cs typeface="Calibri"/>
                  </a:rPr>
                  <a:t>Function body</a:t>
                </a:r>
              </a:p>
            </p:txBody>
          </p:sp>
          <p:sp>
            <p:nvSpPr>
              <p:cNvPr id="53" name="Rectangle 52"/>
              <p:cNvSpPr/>
              <p:nvPr/>
            </p:nvSpPr>
            <p:spPr>
              <a:xfrm>
                <a:off x="1828800" y="3505200"/>
                <a:ext cx="5867400" cy="3200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H="1">
                <a:off x="7543800" y="2391519"/>
                <a:ext cx="381000" cy="0"/>
              </a:xfrm>
              <a:prstGeom prst="straightConnector1">
                <a:avLst/>
              </a:prstGeom>
              <a:ln w="9525"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0871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Python – indentation and colons</a:t>
            </a:r>
          </a:p>
        </p:txBody>
      </p:sp>
      <p:sp>
        <p:nvSpPr>
          <p:cNvPr id="3" name="Content Placeholder 2"/>
          <p:cNvSpPr>
            <a:spLocks noGrp="1"/>
          </p:cNvSpPr>
          <p:nvPr>
            <p:ph sz="quarter" idx="1"/>
          </p:nvPr>
        </p:nvSpPr>
        <p:spPr>
          <a:xfrm>
            <a:off x="152400" y="914400"/>
            <a:ext cx="8763000" cy="4691211"/>
          </a:xfrm>
        </p:spPr>
        <p:txBody>
          <a:bodyPr>
            <a:normAutofit/>
          </a:bodyPr>
          <a:lstStyle/>
          <a:p>
            <a:r>
              <a:rPr lang="en-GB" dirty="0"/>
              <a:t>The use of colons (:) is another aspect of Python program syntax</a:t>
            </a:r>
          </a:p>
          <a:p>
            <a:pPr lvl="1"/>
            <a:r>
              <a:rPr lang="en-US" dirty="0"/>
              <a:t>The statement marking the beginning of an indented block ends with a colon. </a:t>
            </a:r>
            <a:endParaRPr lang="en-NZ" dirty="0"/>
          </a:p>
        </p:txBody>
      </p:sp>
      <p:sp>
        <p:nvSpPr>
          <p:cNvPr id="11" name="Text Box 9"/>
          <p:cNvSpPr txBox="1">
            <a:spLocks noChangeArrowheads="1"/>
          </p:cNvSpPr>
          <p:nvPr/>
        </p:nvSpPr>
        <p:spPr bwMode="auto">
          <a:xfrm>
            <a:off x="457200" y="2133600"/>
            <a:ext cx="8686800" cy="381643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FF"/>
                </a:solidFill>
                <a:latin typeface="Courier"/>
              </a:rPr>
              <a:t>display_intro</a:t>
            </a:r>
            <a:r>
              <a:rPr lang="en-US" altLang="en-US" sz="1800" b="1" dirty="0">
                <a:solidFill>
                  <a:srgbClr val="0000FF"/>
                </a:solidFill>
                <a:latin typeface="Courier"/>
              </a:rPr>
              <a:t>()</a:t>
            </a:r>
            <a:r>
              <a:rPr lang="en-US" altLang="en-US" sz="1800" b="1" dirty="0">
                <a:solidFill>
                  <a:srgbClr val="FF00FF"/>
                </a:solidFill>
                <a:latin typeface="Courier"/>
              </a:rPr>
              <a:t>:</a:t>
            </a:r>
          </a:p>
          <a:p>
            <a:pPr>
              <a:spcBef>
                <a:spcPct val="0"/>
              </a:spcBef>
              <a:buClrTx/>
              <a:buSzTx/>
              <a:buNone/>
              <a:defRPr/>
            </a:pPr>
            <a:r>
              <a:rPr lang="en-US" altLang="en-US" sz="1800" b="1" dirty="0">
                <a:solidFill>
                  <a:srgbClr val="000090"/>
                </a:solidFill>
                <a:latin typeface="Courier"/>
              </a:rPr>
              <a:t>    message = "Game of </a:t>
            </a:r>
            <a:r>
              <a:rPr lang="en-US" altLang="en-US" sz="1800" b="1" dirty="0" err="1">
                <a:solidFill>
                  <a:srgbClr val="000090"/>
                </a:solidFill>
                <a:latin typeface="Courier"/>
              </a:rPr>
              <a:t>Nim</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    print(message)</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FF"/>
                </a:solidFill>
                <a:latin typeface="Courier"/>
              </a:rPr>
              <a:t>display_winner_details</a:t>
            </a:r>
            <a:r>
              <a:rPr lang="en-US" altLang="en-US" sz="1800" b="1" dirty="0">
                <a:solidFill>
                  <a:srgbClr val="0000FF"/>
                </a:solidFill>
                <a:latin typeface="Courier"/>
              </a:rPr>
              <a:t>(winner, score)</a:t>
            </a:r>
            <a:r>
              <a:rPr lang="en-US" altLang="en-US" sz="1800" b="1" dirty="0">
                <a:solidFill>
                  <a:srgbClr val="FF00FF"/>
                </a:solidFill>
                <a:latin typeface="Courier"/>
              </a:rPr>
              <a:t>:</a:t>
            </a:r>
          </a:p>
          <a:p>
            <a:pPr>
              <a:spcBef>
                <a:spcPct val="0"/>
              </a:spcBef>
              <a:buClrTx/>
              <a:buSzTx/>
              <a:buNone/>
              <a:defRPr/>
            </a:pPr>
            <a:r>
              <a:rPr lang="en-US" altLang="en-US" sz="1800" b="1" dirty="0">
                <a:solidFill>
                  <a:srgbClr val="000090"/>
                </a:solidFill>
                <a:latin typeface="Courier"/>
              </a:rPr>
              <a:t>    message = "*** " + </a:t>
            </a:r>
            <a:r>
              <a:rPr lang="en-US" altLang="en-US" sz="1800" b="1" dirty="0" err="1">
                <a:solidFill>
                  <a:srgbClr val="000090"/>
                </a:solidFill>
                <a:latin typeface="Courier"/>
              </a:rPr>
              <a:t>winner.upper</a:t>
            </a:r>
            <a:r>
              <a:rPr lang="en-US" altLang="en-US" sz="1800" b="1" dirty="0">
                <a:solidFill>
                  <a:srgbClr val="000090"/>
                </a:solidFill>
                <a:latin typeface="Courier"/>
              </a:rPr>
              <a:t>() + " (" + </a:t>
            </a:r>
            <a:r>
              <a:rPr lang="en-US" altLang="en-US" sz="1800" b="1" dirty="0" err="1">
                <a:solidFill>
                  <a:srgbClr val="000090"/>
                </a:solidFill>
                <a:latin typeface="Courier"/>
              </a:rPr>
              <a:t>str</a:t>
            </a:r>
            <a:r>
              <a:rPr lang="en-US" altLang="en-US" sz="1800" b="1" dirty="0">
                <a:solidFill>
                  <a:srgbClr val="000090"/>
                </a:solidFill>
                <a:latin typeface="Courier"/>
              </a:rPr>
              <a:t>(score) +  </a:t>
            </a:r>
          </a:p>
          <a:p>
            <a:pPr algn="r">
              <a:spcBef>
                <a:spcPct val="0"/>
              </a:spcBef>
              <a:buClrTx/>
              <a:buSzTx/>
              <a:buNone/>
              <a:defRPr/>
            </a:pPr>
            <a:r>
              <a:rPr lang="en-US" altLang="en-US" sz="1800" b="1" dirty="0">
                <a:solidFill>
                  <a:srgbClr val="000090"/>
                </a:solidFill>
                <a:latin typeface="Courier"/>
              </a:rPr>
              <a:t>") ***"</a:t>
            </a:r>
          </a:p>
          <a:p>
            <a:pPr>
              <a:spcBef>
                <a:spcPct val="0"/>
              </a:spcBef>
              <a:buClrTx/>
              <a:buSzTx/>
              <a:buNone/>
              <a:defRPr/>
            </a:pPr>
            <a:r>
              <a:rPr lang="en-US" altLang="en-US" sz="1800" b="1" dirty="0">
                <a:solidFill>
                  <a:srgbClr val="000090"/>
                </a:solidFill>
                <a:latin typeface="Courier"/>
              </a:rPr>
              <a:t>    print(message)</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FF"/>
                </a:solidFill>
                <a:latin typeface="Courier"/>
              </a:rPr>
              <a:t>display_intro</a:t>
            </a:r>
            <a:r>
              <a:rPr lang="en-US" altLang="en-US" sz="1800" b="1" dirty="0">
                <a:solidFill>
                  <a:srgbClr val="0000FF"/>
                </a:solidFill>
                <a:latin typeface="Courier"/>
              </a:rPr>
              <a:t>()</a:t>
            </a:r>
          </a:p>
          <a:p>
            <a:pPr>
              <a:spcBef>
                <a:spcPct val="0"/>
              </a:spcBef>
              <a:buClrTx/>
              <a:buSzTx/>
              <a:buNone/>
              <a:defRPr/>
            </a:pPr>
            <a:r>
              <a:rPr lang="en-US" altLang="en-US" sz="1800" b="1" dirty="0">
                <a:solidFill>
                  <a:srgbClr val="000090"/>
                </a:solidFill>
                <a:latin typeface="Courier"/>
              </a:rPr>
              <a:t>print()</a:t>
            </a:r>
          </a:p>
          <a:p>
            <a:pPr>
              <a:spcBef>
                <a:spcPct val="0"/>
              </a:spcBef>
              <a:buClrTx/>
              <a:buSzTx/>
              <a:buNone/>
              <a:defRPr/>
            </a:pPr>
            <a:r>
              <a:rPr lang="en-US" altLang="en-US" sz="1800" b="1" dirty="0" err="1">
                <a:solidFill>
                  <a:srgbClr val="0000FF"/>
                </a:solidFill>
                <a:latin typeface="Courier"/>
              </a:rPr>
              <a:t>display_winner_details</a:t>
            </a:r>
            <a:r>
              <a:rPr lang="en-US" altLang="en-US" sz="1800" b="1" dirty="0">
                <a:solidFill>
                  <a:srgbClr val="0000FF"/>
                </a:solidFill>
                <a:latin typeface="Courier"/>
              </a:rPr>
              <a:t>("Joe Li", 56)</a:t>
            </a:r>
          </a:p>
          <a:p>
            <a:pPr>
              <a:spcBef>
                <a:spcPct val="0"/>
              </a:spcBef>
              <a:buClrTx/>
              <a:buSzTx/>
              <a:buNone/>
              <a:defRPr/>
            </a:pPr>
            <a:endParaRPr lang="en-US" altLang="en-US" sz="800" b="1" dirty="0">
              <a:solidFill>
                <a:srgbClr val="000090"/>
              </a:solidFill>
              <a:latin typeface="Courier"/>
            </a:endParaRPr>
          </a:p>
        </p:txBody>
      </p:sp>
      <p:cxnSp>
        <p:nvCxnSpPr>
          <p:cNvPr id="6" name="Straight Arrow Connector 5"/>
          <p:cNvCxnSpPr/>
          <p:nvPr/>
        </p:nvCxnSpPr>
        <p:spPr>
          <a:xfrm flipH="1">
            <a:off x="3581400" y="1752600"/>
            <a:ext cx="3276600" cy="533400"/>
          </a:xfrm>
          <a:prstGeom prst="straightConnector1">
            <a:avLst/>
          </a:prstGeom>
          <a:ln w="9525"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6324600" y="1752600"/>
            <a:ext cx="533400" cy="1371600"/>
          </a:xfrm>
          <a:prstGeom prst="straightConnector1">
            <a:avLst/>
          </a:prstGeom>
          <a:ln w="9525"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12</a:t>
            </a:fld>
            <a:endParaRPr lang="en-US" dirty="0"/>
          </a:p>
        </p:txBody>
      </p:sp>
      <p:sp>
        <p:nvSpPr>
          <p:cNvPr id="10" name="TextBox 9"/>
          <p:cNvSpPr txBox="1"/>
          <p:nvPr/>
        </p:nvSpPr>
        <p:spPr>
          <a:xfrm>
            <a:off x="5943600" y="5715000"/>
            <a:ext cx="2804278" cy="923330"/>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Game of Nim</a:t>
            </a:r>
          </a:p>
          <a:p>
            <a:endParaRPr lang="en-NZ" b="1" dirty="0">
              <a:solidFill>
                <a:srgbClr val="000090"/>
              </a:solidFill>
              <a:latin typeface="Courier"/>
              <a:cs typeface="Courier"/>
            </a:endParaRPr>
          </a:p>
          <a:p>
            <a:r>
              <a:rPr lang="en-NZ" b="1" dirty="0">
                <a:solidFill>
                  <a:srgbClr val="000090"/>
                </a:solidFill>
                <a:latin typeface="Courier"/>
                <a:cs typeface="Courier"/>
              </a:rPr>
              <a:t>*** JOE LI (56) ***</a:t>
            </a:r>
            <a:endParaRPr lang="en-US" b="1" dirty="0">
              <a:solidFill>
                <a:srgbClr val="000090"/>
              </a:solidFill>
              <a:latin typeface="Courier"/>
              <a:cs typeface="Courier"/>
            </a:endParaRPr>
          </a:p>
        </p:txBody>
      </p:sp>
      <p:sp>
        <p:nvSpPr>
          <p:cNvPr id="12" name="TextBox 11"/>
          <p:cNvSpPr txBox="1"/>
          <p:nvPr/>
        </p:nvSpPr>
        <p:spPr>
          <a:xfrm>
            <a:off x="152400" y="2209800"/>
            <a:ext cx="1527717" cy="3739485"/>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endParaRPr lang="en-NZ" b="1" dirty="0">
              <a:solidFill>
                <a:srgbClr val="000090"/>
              </a:solidFill>
            </a:endParaRPr>
          </a:p>
          <a:p>
            <a:r>
              <a:rPr lang="en-NZ" b="1" dirty="0">
                <a:solidFill>
                  <a:srgbClr val="000090"/>
                </a:solidFill>
              </a:rPr>
              <a:t>4</a:t>
            </a:r>
          </a:p>
          <a:p>
            <a:r>
              <a:rPr lang="en-NZ" b="1" dirty="0">
                <a:solidFill>
                  <a:srgbClr val="000090"/>
                </a:solidFill>
              </a:rPr>
              <a:t>5</a:t>
            </a:r>
          </a:p>
          <a:p>
            <a:endParaRPr lang="en-NZ" sz="900" b="1" dirty="0">
              <a:solidFill>
                <a:srgbClr val="000090"/>
              </a:solidFill>
            </a:endParaRPr>
          </a:p>
          <a:p>
            <a:r>
              <a:rPr lang="en-NZ" b="1" dirty="0">
                <a:solidFill>
                  <a:srgbClr val="000090"/>
                </a:solidFill>
              </a:rPr>
              <a:t>6</a:t>
            </a:r>
            <a:endParaRPr lang="en-NZ" sz="2400" b="1" dirty="0">
              <a:solidFill>
                <a:srgbClr val="000090"/>
              </a:solidFill>
            </a:endParaRPr>
          </a:p>
          <a:p>
            <a:endParaRPr lang="en-NZ" sz="4000" b="1" dirty="0">
              <a:solidFill>
                <a:srgbClr val="000090"/>
              </a:solidFill>
            </a:endParaRPr>
          </a:p>
          <a:p>
            <a:r>
              <a:rPr lang="en-NZ" b="1" dirty="0">
                <a:solidFill>
                  <a:srgbClr val="0000FF"/>
                </a:solidFill>
              </a:rPr>
              <a:t>7</a:t>
            </a:r>
          </a:p>
          <a:p>
            <a:r>
              <a:rPr lang="en-NZ" b="1" dirty="0">
                <a:solidFill>
                  <a:srgbClr val="000090"/>
                </a:solidFill>
              </a:rPr>
              <a:t>8</a:t>
            </a:r>
          </a:p>
          <a:p>
            <a:r>
              <a:rPr lang="en-NZ" b="1" dirty="0">
                <a:solidFill>
                  <a:srgbClr val="0000FF"/>
                </a:solidFill>
              </a:rPr>
              <a:t>9</a:t>
            </a:r>
          </a:p>
        </p:txBody>
      </p:sp>
    </p:spTree>
    <p:extLst>
      <p:ext uri="{BB962C8B-B14F-4D97-AF65-F5344CB8AC3E}">
        <p14:creationId xmlns:p14="http://schemas.microsoft.com/office/powerpoint/2010/main" val="397539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Python - colon</a:t>
            </a:r>
          </a:p>
        </p:txBody>
      </p:sp>
      <p:sp>
        <p:nvSpPr>
          <p:cNvPr id="3" name="Content Placeholder 2"/>
          <p:cNvSpPr>
            <a:spLocks noGrp="1"/>
          </p:cNvSpPr>
          <p:nvPr>
            <p:ph sz="quarter" idx="1"/>
          </p:nvPr>
        </p:nvSpPr>
        <p:spPr>
          <a:xfrm>
            <a:off x="152400" y="753279"/>
            <a:ext cx="8763000" cy="4691211"/>
          </a:xfrm>
        </p:spPr>
        <p:txBody>
          <a:bodyPr>
            <a:normAutofit/>
          </a:bodyPr>
          <a:lstStyle/>
          <a:p>
            <a:r>
              <a:rPr lang="en-US" sz="2400" dirty="0"/>
              <a:t>Each statement marking the beginning of an indented block ends with a colon, i.e., the line before the indentation.  </a:t>
            </a:r>
            <a:r>
              <a:rPr lang="en-US" dirty="0"/>
              <a:t>Below is a diagram showing the indentation of a Python program which contains no function definitions.</a:t>
            </a:r>
          </a:p>
          <a:p>
            <a:pPr lvl="1"/>
            <a:endParaRPr lang="en-NZ" sz="2400" dirty="0"/>
          </a:p>
          <a:p>
            <a:pPr lvl="1"/>
            <a:endParaRPr lang="en-NZ" dirty="0"/>
          </a:p>
        </p:txBody>
      </p:sp>
      <p:sp>
        <p:nvSpPr>
          <p:cNvPr id="27" name="Footer Placeholder 26"/>
          <p:cNvSpPr>
            <a:spLocks noGrp="1"/>
          </p:cNvSpPr>
          <p:nvPr>
            <p:ph type="ftr" sz="quarter" idx="3"/>
          </p:nvPr>
        </p:nvSpPr>
        <p:spPr/>
        <p:txBody>
          <a:bodyPr/>
          <a:lstStyle/>
          <a:p>
            <a:r>
              <a:rPr lang="en-US"/>
              <a:t>CompSci 101 - Principles of Programming</a:t>
            </a:r>
            <a:endParaRPr lang="en-US" dirty="0"/>
          </a:p>
        </p:txBody>
      </p:sp>
      <p:sp>
        <p:nvSpPr>
          <p:cNvPr id="28" name="Slide Number Placeholder 27"/>
          <p:cNvSpPr>
            <a:spLocks noGrp="1"/>
          </p:cNvSpPr>
          <p:nvPr>
            <p:ph type="sldNum" sz="quarter" idx="4"/>
          </p:nvPr>
        </p:nvSpPr>
        <p:spPr/>
        <p:txBody>
          <a:bodyPr/>
          <a:lstStyle/>
          <a:p>
            <a:fld id="{B6F15528-21DE-4FAA-801E-634DDDAF4B2B}" type="slidenum">
              <a:rPr lang="en-US" smtClean="0"/>
              <a:pPr/>
              <a:t>13</a:t>
            </a:fld>
            <a:endParaRPr lang="en-US" dirty="0"/>
          </a:p>
        </p:txBody>
      </p:sp>
      <p:grpSp>
        <p:nvGrpSpPr>
          <p:cNvPr id="29" name="Group 28"/>
          <p:cNvGrpSpPr/>
          <p:nvPr/>
        </p:nvGrpSpPr>
        <p:grpSpPr>
          <a:xfrm>
            <a:off x="1676399" y="2133600"/>
            <a:ext cx="5791201" cy="3429000"/>
            <a:chOff x="762000" y="1828800"/>
            <a:chExt cx="5791201" cy="3429000"/>
          </a:xfrm>
        </p:grpSpPr>
        <p:grpSp>
          <p:nvGrpSpPr>
            <p:cNvPr id="30" name="Group 29"/>
            <p:cNvGrpSpPr/>
            <p:nvPr/>
          </p:nvGrpSpPr>
          <p:grpSpPr>
            <a:xfrm>
              <a:off x="762000" y="1828800"/>
              <a:ext cx="5791201" cy="3429000"/>
              <a:chOff x="2743200" y="1676400"/>
              <a:chExt cx="5791201" cy="3429000"/>
            </a:xfrm>
          </p:grpSpPr>
          <p:grpSp>
            <p:nvGrpSpPr>
              <p:cNvPr id="32" name="Group 31"/>
              <p:cNvGrpSpPr/>
              <p:nvPr/>
            </p:nvGrpSpPr>
            <p:grpSpPr>
              <a:xfrm>
                <a:off x="2743200" y="1981200"/>
                <a:ext cx="5791201" cy="3124200"/>
                <a:chOff x="1219199" y="1981200"/>
                <a:chExt cx="5791201" cy="3124200"/>
              </a:xfrm>
            </p:grpSpPr>
            <p:sp>
              <p:nvSpPr>
                <p:cNvPr id="35" name="Text Box 9"/>
                <p:cNvSpPr txBox="1">
                  <a:spLocks noChangeArrowheads="1"/>
                </p:cNvSpPr>
                <p:nvPr/>
              </p:nvSpPr>
              <p:spPr bwMode="auto">
                <a:xfrm>
                  <a:off x="1219199" y="1981200"/>
                  <a:ext cx="5791201" cy="3077766"/>
                </a:xfrm>
                <a:prstGeom prst="rect">
                  <a:avLst/>
                </a:prstGeom>
                <a:solidFill>
                  <a:schemeClr val="accent4">
                    <a:lumMod val="20000"/>
                    <a:lumOff val="80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1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300" dirty="0">
                    <a:solidFill>
                      <a:srgbClr val="000090"/>
                    </a:solidFill>
                    <a:latin typeface="Courier"/>
                  </a:endParaRPr>
                </a:p>
              </p:txBody>
            </p:sp>
            <p:grpSp>
              <p:nvGrpSpPr>
                <p:cNvPr id="36" name="Group 35"/>
                <p:cNvGrpSpPr/>
                <p:nvPr/>
              </p:nvGrpSpPr>
              <p:grpSpPr>
                <a:xfrm>
                  <a:off x="1219199" y="1981200"/>
                  <a:ext cx="5791201" cy="3124200"/>
                  <a:chOff x="1295399" y="1600200"/>
                  <a:chExt cx="5791201" cy="3124200"/>
                </a:xfrm>
              </p:grpSpPr>
              <p:grpSp>
                <p:nvGrpSpPr>
                  <p:cNvPr id="37" name="Group 36"/>
                  <p:cNvGrpSpPr/>
                  <p:nvPr/>
                </p:nvGrpSpPr>
                <p:grpSpPr>
                  <a:xfrm>
                    <a:off x="1295399" y="1600200"/>
                    <a:ext cx="5791201" cy="685800"/>
                    <a:chOff x="1295399" y="1600200"/>
                    <a:chExt cx="5791201" cy="685800"/>
                  </a:xfrm>
                </p:grpSpPr>
                <p:sp>
                  <p:nvSpPr>
                    <p:cNvPr id="50" name="Rectangle 49"/>
                    <p:cNvSpPr/>
                    <p:nvPr/>
                  </p:nvSpPr>
                  <p:spPr>
                    <a:xfrm>
                      <a:off x="1295400" y="1600200"/>
                      <a:ext cx="5791200" cy="685800"/>
                    </a:xfrm>
                    <a:prstGeom prst="rect">
                      <a:avLst/>
                    </a:prstGeom>
                    <a:solidFill>
                      <a:srgbClr val="02A2E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51" name="TextBox 50"/>
                    <p:cNvSpPr txBox="1"/>
                    <p:nvPr/>
                  </p:nvSpPr>
                  <p:spPr>
                    <a:xfrm>
                      <a:off x="1295399" y="1752600"/>
                      <a:ext cx="2209800" cy="369332"/>
                    </a:xfrm>
                    <a:prstGeom prst="rect">
                      <a:avLst/>
                    </a:prstGeom>
                    <a:noFill/>
                  </p:spPr>
                  <p:txBody>
                    <a:bodyPr wrap="square" rtlCol="0">
                      <a:spAutoFit/>
                    </a:bodyPr>
                    <a:lstStyle/>
                    <a:p>
                      <a:r>
                        <a:rPr lang="en-US" b="1" dirty="0">
                          <a:solidFill>
                            <a:srgbClr val="000090"/>
                          </a:solidFill>
                        </a:rPr>
                        <a:t>Block 1</a:t>
                      </a:r>
                    </a:p>
                  </p:txBody>
                </p:sp>
              </p:grpSp>
              <p:grpSp>
                <p:nvGrpSpPr>
                  <p:cNvPr id="38" name="Group 37"/>
                  <p:cNvGrpSpPr/>
                  <p:nvPr/>
                </p:nvGrpSpPr>
                <p:grpSpPr>
                  <a:xfrm>
                    <a:off x="1828799" y="2286000"/>
                    <a:ext cx="5257801" cy="609600"/>
                    <a:chOff x="1371599" y="1600200"/>
                    <a:chExt cx="5257801" cy="609600"/>
                  </a:xfrm>
                </p:grpSpPr>
                <p:sp>
                  <p:nvSpPr>
                    <p:cNvPr id="48" name="Rectangle 47"/>
                    <p:cNvSpPr/>
                    <p:nvPr/>
                  </p:nvSpPr>
                  <p:spPr>
                    <a:xfrm>
                      <a:off x="1371600" y="1600200"/>
                      <a:ext cx="5257800" cy="609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49" name="TextBox 48"/>
                    <p:cNvSpPr txBox="1"/>
                    <p:nvPr/>
                  </p:nvSpPr>
                  <p:spPr>
                    <a:xfrm>
                      <a:off x="1371599" y="1752600"/>
                      <a:ext cx="2209800" cy="369332"/>
                    </a:xfrm>
                    <a:prstGeom prst="rect">
                      <a:avLst/>
                    </a:prstGeom>
                    <a:noFill/>
                  </p:spPr>
                  <p:txBody>
                    <a:bodyPr wrap="square" rtlCol="0">
                      <a:spAutoFit/>
                    </a:bodyPr>
                    <a:lstStyle/>
                    <a:p>
                      <a:r>
                        <a:rPr lang="en-US" b="1" dirty="0">
                          <a:solidFill>
                            <a:srgbClr val="000090"/>
                          </a:solidFill>
                        </a:rPr>
                        <a:t>Block 2</a:t>
                      </a:r>
                    </a:p>
                  </p:txBody>
                </p:sp>
              </p:grpSp>
              <p:grpSp>
                <p:nvGrpSpPr>
                  <p:cNvPr id="39" name="Group 38"/>
                  <p:cNvGrpSpPr/>
                  <p:nvPr/>
                </p:nvGrpSpPr>
                <p:grpSpPr>
                  <a:xfrm>
                    <a:off x="2514599" y="2895600"/>
                    <a:ext cx="4572001" cy="533400"/>
                    <a:chOff x="1371599" y="1600200"/>
                    <a:chExt cx="4572001" cy="533400"/>
                  </a:xfrm>
                </p:grpSpPr>
                <p:sp>
                  <p:nvSpPr>
                    <p:cNvPr id="46" name="Rectangle 45"/>
                    <p:cNvSpPr/>
                    <p:nvPr/>
                  </p:nvSpPr>
                  <p:spPr>
                    <a:xfrm>
                      <a:off x="1371600" y="1600200"/>
                      <a:ext cx="4572000" cy="533400"/>
                    </a:xfrm>
                    <a:prstGeom prst="rect">
                      <a:avLst/>
                    </a:prstGeom>
                    <a:solidFill>
                      <a:srgbClr val="E1146D"/>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47" name="TextBox 46"/>
                    <p:cNvSpPr txBox="1"/>
                    <p:nvPr/>
                  </p:nvSpPr>
                  <p:spPr>
                    <a:xfrm>
                      <a:off x="1371599" y="1676400"/>
                      <a:ext cx="2209800" cy="369332"/>
                    </a:xfrm>
                    <a:prstGeom prst="rect">
                      <a:avLst/>
                    </a:prstGeom>
                    <a:noFill/>
                    <a:effectLst/>
                  </p:spPr>
                  <p:txBody>
                    <a:bodyPr wrap="square" rtlCol="0">
                      <a:spAutoFit/>
                    </a:bodyPr>
                    <a:lstStyle/>
                    <a:p>
                      <a:r>
                        <a:rPr lang="en-US" b="1" dirty="0">
                          <a:solidFill>
                            <a:srgbClr val="000090"/>
                          </a:solidFill>
                        </a:rPr>
                        <a:t>Block 3</a:t>
                      </a:r>
                    </a:p>
                  </p:txBody>
                </p:sp>
              </p:grpSp>
              <p:grpSp>
                <p:nvGrpSpPr>
                  <p:cNvPr id="40" name="Group 39"/>
                  <p:cNvGrpSpPr/>
                  <p:nvPr/>
                </p:nvGrpSpPr>
                <p:grpSpPr>
                  <a:xfrm>
                    <a:off x="1828799" y="3429000"/>
                    <a:ext cx="5257801" cy="609600"/>
                    <a:chOff x="1371599" y="1600200"/>
                    <a:chExt cx="5257801" cy="609600"/>
                  </a:xfrm>
                </p:grpSpPr>
                <p:sp>
                  <p:nvSpPr>
                    <p:cNvPr id="44" name="Rectangle 43"/>
                    <p:cNvSpPr/>
                    <p:nvPr/>
                  </p:nvSpPr>
                  <p:spPr>
                    <a:xfrm>
                      <a:off x="1371600" y="1600200"/>
                      <a:ext cx="5257800" cy="609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45" name="TextBox 44"/>
                    <p:cNvSpPr txBox="1"/>
                    <p:nvPr/>
                  </p:nvSpPr>
                  <p:spPr>
                    <a:xfrm>
                      <a:off x="1371599" y="1752600"/>
                      <a:ext cx="2209800" cy="369332"/>
                    </a:xfrm>
                    <a:prstGeom prst="rect">
                      <a:avLst/>
                    </a:prstGeom>
                    <a:noFill/>
                    <a:effectLst/>
                  </p:spPr>
                  <p:txBody>
                    <a:bodyPr wrap="square" rtlCol="0">
                      <a:spAutoFit/>
                    </a:bodyPr>
                    <a:lstStyle/>
                    <a:p>
                      <a:r>
                        <a:rPr lang="en-US" b="1" dirty="0">
                          <a:solidFill>
                            <a:srgbClr val="000090"/>
                          </a:solidFill>
                        </a:rPr>
                        <a:t>Block 2 continued</a:t>
                      </a:r>
                    </a:p>
                  </p:txBody>
                </p:sp>
              </p:grpSp>
              <p:grpSp>
                <p:nvGrpSpPr>
                  <p:cNvPr id="41" name="Group 40"/>
                  <p:cNvGrpSpPr/>
                  <p:nvPr/>
                </p:nvGrpSpPr>
                <p:grpSpPr>
                  <a:xfrm>
                    <a:off x="1295399" y="4038600"/>
                    <a:ext cx="5791201" cy="685800"/>
                    <a:chOff x="1295399" y="1600200"/>
                    <a:chExt cx="5791201" cy="685800"/>
                  </a:xfrm>
                </p:grpSpPr>
                <p:sp>
                  <p:nvSpPr>
                    <p:cNvPr id="42" name="Rectangle 41"/>
                    <p:cNvSpPr/>
                    <p:nvPr/>
                  </p:nvSpPr>
                  <p:spPr>
                    <a:xfrm>
                      <a:off x="1295400" y="1600200"/>
                      <a:ext cx="5791200" cy="685800"/>
                    </a:xfrm>
                    <a:prstGeom prst="rect">
                      <a:avLst/>
                    </a:prstGeom>
                    <a:solidFill>
                      <a:srgbClr val="02A2E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43" name="TextBox 42"/>
                    <p:cNvSpPr txBox="1"/>
                    <p:nvPr/>
                  </p:nvSpPr>
                  <p:spPr>
                    <a:xfrm>
                      <a:off x="1295399" y="1752600"/>
                      <a:ext cx="2209800" cy="369332"/>
                    </a:xfrm>
                    <a:prstGeom prst="rect">
                      <a:avLst/>
                    </a:prstGeom>
                    <a:noFill/>
                  </p:spPr>
                  <p:txBody>
                    <a:bodyPr wrap="square" rtlCol="0">
                      <a:spAutoFit/>
                    </a:bodyPr>
                    <a:lstStyle/>
                    <a:p>
                      <a:r>
                        <a:rPr lang="en-US" b="1" dirty="0">
                          <a:solidFill>
                            <a:srgbClr val="000090"/>
                          </a:solidFill>
                        </a:rPr>
                        <a:t>Block 1 continued</a:t>
                      </a:r>
                    </a:p>
                  </p:txBody>
                </p:sp>
              </p:grpSp>
            </p:grpSp>
          </p:grpSp>
          <p:sp>
            <p:nvSpPr>
              <p:cNvPr id="33" name="TextBox 32"/>
              <p:cNvSpPr txBox="1"/>
              <p:nvPr/>
            </p:nvSpPr>
            <p:spPr>
              <a:xfrm>
                <a:off x="8153400" y="1676400"/>
                <a:ext cx="381000" cy="923330"/>
              </a:xfrm>
              <a:prstGeom prst="rect">
                <a:avLst/>
              </a:prstGeom>
              <a:noFill/>
            </p:spPr>
            <p:txBody>
              <a:bodyPr wrap="square" rtlCol="0">
                <a:spAutoFit/>
              </a:bodyPr>
              <a:lstStyle/>
              <a:p>
                <a:r>
                  <a:rPr lang="en-US" sz="5400" dirty="0">
                    <a:solidFill>
                      <a:schemeClr val="bg1"/>
                    </a:solidFill>
                  </a:rPr>
                  <a:t>:</a:t>
                </a:r>
              </a:p>
            </p:txBody>
          </p:sp>
          <p:sp>
            <p:nvSpPr>
              <p:cNvPr id="34" name="TextBox 33"/>
              <p:cNvSpPr txBox="1"/>
              <p:nvPr/>
            </p:nvSpPr>
            <p:spPr>
              <a:xfrm>
                <a:off x="8153400" y="2348805"/>
                <a:ext cx="381000" cy="923330"/>
              </a:xfrm>
              <a:prstGeom prst="rect">
                <a:avLst/>
              </a:prstGeom>
              <a:noFill/>
            </p:spPr>
            <p:txBody>
              <a:bodyPr wrap="square" rtlCol="0">
                <a:spAutoFit/>
              </a:bodyPr>
              <a:lstStyle/>
              <a:p>
                <a:r>
                  <a:rPr lang="en-US" sz="5400" dirty="0">
                    <a:solidFill>
                      <a:schemeClr val="bg1"/>
                    </a:solidFill>
                  </a:rPr>
                  <a:t>:</a:t>
                </a:r>
              </a:p>
            </p:txBody>
          </p:sp>
          <p:sp>
            <p:nvSpPr>
              <p:cNvPr id="52" name="TextBox 51"/>
              <p:cNvSpPr txBox="1"/>
              <p:nvPr/>
            </p:nvSpPr>
            <p:spPr>
              <a:xfrm>
                <a:off x="8153400" y="2971800"/>
                <a:ext cx="381000" cy="923330"/>
              </a:xfrm>
              <a:prstGeom prst="rect">
                <a:avLst/>
              </a:prstGeom>
              <a:noFill/>
            </p:spPr>
            <p:txBody>
              <a:bodyPr wrap="square" rtlCol="0">
                <a:spAutoFit/>
              </a:bodyPr>
              <a:lstStyle/>
              <a:p>
                <a:r>
                  <a:rPr lang="en-US" sz="5400" dirty="0">
                    <a:solidFill>
                      <a:schemeClr val="bg1"/>
                    </a:solidFill>
                  </a:rPr>
                  <a:t>:</a:t>
                </a:r>
              </a:p>
            </p:txBody>
          </p:sp>
        </p:grpSp>
        <p:sp>
          <p:nvSpPr>
            <p:cNvPr id="31" name="Rectangle 30"/>
            <p:cNvSpPr/>
            <p:nvPr/>
          </p:nvSpPr>
          <p:spPr>
            <a:xfrm>
              <a:off x="762000" y="2133600"/>
              <a:ext cx="5791200" cy="3124200"/>
            </a:xfrm>
            <a:prstGeom prst="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017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5800"/>
          </a:xfrm>
        </p:spPr>
        <p:txBody>
          <a:bodyPr>
            <a:normAutofit/>
          </a:bodyPr>
          <a:lstStyle/>
          <a:p>
            <a:r>
              <a:rPr lang="en-NZ" dirty="0"/>
              <a:t>Python - indentation</a:t>
            </a:r>
          </a:p>
        </p:txBody>
      </p:sp>
      <p:sp>
        <p:nvSpPr>
          <p:cNvPr id="3" name="Content Placeholder 2"/>
          <p:cNvSpPr>
            <a:spLocks noGrp="1"/>
          </p:cNvSpPr>
          <p:nvPr>
            <p:ph sz="quarter" idx="1"/>
          </p:nvPr>
        </p:nvSpPr>
        <p:spPr>
          <a:xfrm>
            <a:off x="118090" y="462399"/>
            <a:ext cx="8763000" cy="4691211"/>
          </a:xfrm>
        </p:spPr>
        <p:txBody>
          <a:bodyPr>
            <a:normAutofit/>
          </a:bodyPr>
          <a:lstStyle/>
          <a:p>
            <a:r>
              <a:rPr lang="en-US" sz="2400" dirty="0"/>
              <a:t>Each statement marking the beginning of an indented block ends with a </a:t>
            </a:r>
            <a:r>
              <a:rPr lang="en-US" dirty="0"/>
              <a:t>colon , i.e., the line before the indentation. Below is a diagram showing the indentation of a Python program which contains two function definitions.</a:t>
            </a:r>
          </a:p>
          <a:p>
            <a:endParaRPr lang="en-US" dirty="0"/>
          </a:p>
          <a:p>
            <a:pPr lvl="1"/>
            <a:endParaRPr lang="en-NZ" dirty="0"/>
          </a:p>
        </p:txBody>
      </p:sp>
      <p:sp>
        <p:nvSpPr>
          <p:cNvPr id="9" name="Footer Placeholder 8"/>
          <p:cNvSpPr>
            <a:spLocks noGrp="1"/>
          </p:cNvSpPr>
          <p:nvPr>
            <p:ph type="ftr" sz="quarter" idx="3"/>
          </p:nvPr>
        </p:nvSpPr>
        <p:spPr/>
        <p:txBody>
          <a:bodyPr/>
          <a:lstStyle/>
          <a:p>
            <a:r>
              <a:rPr lang="en-US"/>
              <a:t>CompSci 101 - Principles of Programming</a:t>
            </a:r>
            <a:endParaRPr lang="en-US" dirty="0"/>
          </a:p>
        </p:txBody>
      </p:sp>
      <p:sp>
        <p:nvSpPr>
          <p:cNvPr id="11" name="Slide Number Placeholder 10"/>
          <p:cNvSpPr>
            <a:spLocks noGrp="1"/>
          </p:cNvSpPr>
          <p:nvPr>
            <p:ph type="sldNum" sz="quarter" idx="4"/>
          </p:nvPr>
        </p:nvSpPr>
        <p:spPr/>
        <p:txBody>
          <a:bodyPr/>
          <a:lstStyle/>
          <a:p>
            <a:fld id="{B6F15528-21DE-4FAA-801E-634DDDAF4B2B}" type="slidenum">
              <a:rPr lang="en-US" smtClean="0"/>
              <a:pPr/>
              <a:t>14</a:t>
            </a:fld>
            <a:endParaRPr lang="en-US" dirty="0"/>
          </a:p>
        </p:txBody>
      </p:sp>
      <p:grpSp>
        <p:nvGrpSpPr>
          <p:cNvPr id="4" name="Group 3"/>
          <p:cNvGrpSpPr/>
          <p:nvPr/>
        </p:nvGrpSpPr>
        <p:grpSpPr>
          <a:xfrm>
            <a:off x="990600" y="1764268"/>
            <a:ext cx="7543800" cy="4941332"/>
            <a:chOff x="914400" y="1688068"/>
            <a:chExt cx="7620000" cy="5169932"/>
          </a:xfrm>
        </p:grpSpPr>
        <p:grpSp>
          <p:nvGrpSpPr>
            <p:cNvPr id="58" name="Group 57"/>
            <p:cNvGrpSpPr/>
            <p:nvPr/>
          </p:nvGrpSpPr>
          <p:grpSpPr>
            <a:xfrm>
              <a:off x="914400" y="1688068"/>
              <a:ext cx="7620000" cy="5169932"/>
              <a:chOff x="533400" y="1688068"/>
              <a:chExt cx="7620000" cy="5169932"/>
            </a:xfrm>
          </p:grpSpPr>
          <p:grpSp>
            <p:nvGrpSpPr>
              <p:cNvPr id="60" name="Group 59"/>
              <p:cNvGrpSpPr/>
              <p:nvPr/>
            </p:nvGrpSpPr>
            <p:grpSpPr>
              <a:xfrm>
                <a:off x="533400" y="1688068"/>
                <a:ext cx="7620000" cy="5169932"/>
                <a:chOff x="533400" y="1688068"/>
                <a:chExt cx="7620000" cy="5169932"/>
              </a:xfrm>
            </p:grpSpPr>
            <p:grpSp>
              <p:nvGrpSpPr>
                <p:cNvPr id="64" name="Group 63"/>
                <p:cNvGrpSpPr/>
                <p:nvPr/>
              </p:nvGrpSpPr>
              <p:grpSpPr>
                <a:xfrm>
                  <a:off x="533400" y="2010519"/>
                  <a:ext cx="5852160" cy="4847481"/>
                  <a:chOff x="1191259" y="304800"/>
                  <a:chExt cx="5852160" cy="4847481"/>
                </a:xfrm>
              </p:grpSpPr>
              <p:sp>
                <p:nvSpPr>
                  <p:cNvPr id="74" name="Text Box 9"/>
                  <p:cNvSpPr txBox="1">
                    <a:spLocks noChangeArrowheads="1"/>
                  </p:cNvSpPr>
                  <p:nvPr/>
                </p:nvSpPr>
                <p:spPr bwMode="auto">
                  <a:xfrm>
                    <a:off x="1191259" y="304800"/>
                    <a:ext cx="5852160" cy="4847481"/>
                  </a:xfrm>
                  <a:prstGeom prst="rect">
                    <a:avLst/>
                  </a:prstGeom>
                  <a:solidFill>
                    <a:schemeClr val="accent4">
                      <a:lumMod val="20000"/>
                      <a:lumOff val="80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1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1800" dirty="0">
                      <a:solidFill>
                        <a:srgbClr val="000090"/>
                      </a:solidFill>
                      <a:latin typeface="Courier"/>
                    </a:endParaRPr>
                  </a:p>
                  <a:p>
                    <a:pPr>
                      <a:spcBef>
                        <a:spcPct val="0"/>
                      </a:spcBef>
                      <a:buClrTx/>
                      <a:buSzTx/>
                      <a:buNone/>
                      <a:defRPr/>
                    </a:pPr>
                    <a:endParaRPr lang="en-US" altLang="en-US" sz="2800" dirty="0">
                      <a:solidFill>
                        <a:srgbClr val="000090"/>
                      </a:solidFill>
                      <a:latin typeface="Courier"/>
                    </a:endParaRPr>
                  </a:p>
                </p:txBody>
              </p:sp>
              <p:grpSp>
                <p:nvGrpSpPr>
                  <p:cNvPr id="75" name="Group 74"/>
                  <p:cNvGrpSpPr/>
                  <p:nvPr/>
                </p:nvGrpSpPr>
                <p:grpSpPr>
                  <a:xfrm>
                    <a:off x="1191259" y="304800"/>
                    <a:ext cx="5819141" cy="4800600"/>
                    <a:chOff x="1267459" y="-76200"/>
                    <a:chExt cx="5819141" cy="4800600"/>
                  </a:xfrm>
                </p:grpSpPr>
                <p:grpSp>
                  <p:nvGrpSpPr>
                    <p:cNvPr id="76" name="Group 75"/>
                    <p:cNvGrpSpPr/>
                    <p:nvPr/>
                  </p:nvGrpSpPr>
                  <p:grpSpPr>
                    <a:xfrm>
                      <a:off x="1267459" y="-76200"/>
                      <a:ext cx="5819141" cy="2362200"/>
                      <a:chOff x="1267459" y="-76200"/>
                      <a:chExt cx="5819141" cy="2362200"/>
                    </a:xfrm>
                  </p:grpSpPr>
                  <p:sp>
                    <p:nvSpPr>
                      <p:cNvPr id="91" name="Rectangle 90"/>
                      <p:cNvSpPr/>
                      <p:nvPr/>
                    </p:nvSpPr>
                    <p:spPr>
                      <a:xfrm>
                        <a:off x="1295400" y="1600200"/>
                        <a:ext cx="5791200" cy="685800"/>
                      </a:xfrm>
                      <a:prstGeom prst="rect">
                        <a:avLst/>
                      </a:prstGeom>
                      <a:solidFill>
                        <a:srgbClr val="02A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2" name="TextBox 91"/>
                      <p:cNvSpPr txBox="1"/>
                      <p:nvPr/>
                    </p:nvSpPr>
                    <p:spPr>
                      <a:xfrm>
                        <a:off x="1267459" y="1752600"/>
                        <a:ext cx="2209800" cy="369332"/>
                      </a:xfrm>
                      <a:prstGeom prst="rect">
                        <a:avLst/>
                      </a:prstGeom>
                      <a:noFill/>
                    </p:spPr>
                    <p:txBody>
                      <a:bodyPr wrap="square" rtlCol="0">
                        <a:spAutoFit/>
                      </a:bodyPr>
                      <a:lstStyle/>
                      <a:p>
                        <a:r>
                          <a:rPr lang="en-US" b="1" dirty="0">
                            <a:solidFill>
                              <a:srgbClr val="000090"/>
                            </a:solidFill>
                          </a:rPr>
                          <a:t>Block 1</a:t>
                        </a:r>
                      </a:p>
                    </p:txBody>
                  </p:sp>
                  <p:sp>
                    <p:nvSpPr>
                      <p:cNvPr id="93" name="Rectangle 92"/>
                      <p:cNvSpPr/>
                      <p:nvPr/>
                    </p:nvSpPr>
                    <p:spPr>
                      <a:xfrm>
                        <a:off x="1295399" y="0"/>
                        <a:ext cx="5791200" cy="685800"/>
                      </a:xfrm>
                      <a:prstGeom prst="rect">
                        <a:avLst/>
                      </a:prstGeom>
                      <a:solidFill>
                        <a:srgbClr val="9CB6F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4" name="Rectangle 93"/>
                      <p:cNvSpPr/>
                      <p:nvPr/>
                    </p:nvSpPr>
                    <p:spPr>
                      <a:xfrm>
                        <a:off x="1295399" y="762000"/>
                        <a:ext cx="5791200" cy="685800"/>
                      </a:xfrm>
                      <a:prstGeom prst="rect">
                        <a:avLst/>
                      </a:prstGeom>
                      <a:solidFill>
                        <a:srgbClr val="F53EF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5" name="TextBox 94"/>
                      <p:cNvSpPr txBox="1"/>
                      <p:nvPr/>
                    </p:nvSpPr>
                    <p:spPr>
                      <a:xfrm>
                        <a:off x="1267459" y="-76200"/>
                        <a:ext cx="2209800" cy="369332"/>
                      </a:xfrm>
                      <a:prstGeom prst="rect">
                        <a:avLst/>
                      </a:prstGeom>
                      <a:noFill/>
                    </p:spPr>
                    <p:txBody>
                      <a:bodyPr wrap="square" rtlCol="0">
                        <a:spAutoFit/>
                      </a:bodyPr>
                      <a:lstStyle/>
                      <a:p>
                        <a:r>
                          <a:rPr lang="en-US" b="1" dirty="0" err="1">
                            <a:solidFill>
                              <a:srgbClr val="000090"/>
                            </a:solidFill>
                          </a:rPr>
                          <a:t>def</a:t>
                        </a:r>
                        <a:r>
                          <a:rPr lang="en-US" b="1" dirty="0">
                            <a:solidFill>
                              <a:srgbClr val="000090"/>
                            </a:solidFill>
                          </a:rPr>
                          <a:t> ….</a:t>
                        </a:r>
                      </a:p>
                    </p:txBody>
                  </p:sp>
                  <p:sp>
                    <p:nvSpPr>
                      <p:cNvPr id="96" name="TextBox 95"/>
                      <p:cNvSpPr txBox="1"/>
                      <p:nvPr/>
                    </p:nvSpPr>
                    <p:spPr>
                      <a:xfrm>
                        <a:off x="1267459" y="685800"/>
                        <a:ext cx="2209800" cy="369332"/>
                      </a:xfrm>
                      <a:prstGeom prst="rect">
                        <a:avLst/>
                      </a:prstGeom>
                      <a:noFill/>
                    </p:spPr>
                    <p:txBody>
                      <a:bodyPr wrap="square" rtlCol="0">
                        <a:spAutoFit/>
                      </a:bodyPr>
                      <a:lstStyle/>
                      <a:p>
                        <a:r>
                          <a:rPr lang="en-US" b="1" dirty="0" err="1">
                            <a:solidFill>
                              <a:srgbClr val="000090"/>
                            </a:solidFill>
                          </a:rPr>
                          <a:t>def</a:t>
                        </a:r>
                        <a:r>
                          <a:rPr lang="en-US" b="1" dirty="0">
                            <a:solidFill>
                              <a:srgbClr val="000090"/>
                            </a:solidFill>
                          </a:rPr>
                          <a:t> ….</a:t>
                        </a:r>
                      </a:p>
                    </p:txBody>
                  </p:sp>
                </p:grpSp>
                <p:grpSp>
                  <p:nvGrpSpPr>
                    <p:cNvPr id="77" name="Group 76"/>
                    <p:cNvGrpSpPr/>
                    <p:nvPr/>
                  </p:nvGrpSpPr>
                  <p:grpSpPr>
                    <a:xfrm>
                      <a:off x="1800859" y="2286000"/>
                      <a:ext cx="5285741" cy="609600"/>
                      <a:chOff x="1343659" y="1600200"/>
                      <a:chExt cx="5285741" cy="609600"/>
                    </a:xfrm>
                  </p:grpSpPr>
                  <p:sp>
                    <p:nvSpPr>
                      <p:cNvPr id="89" name="Rectangle 88"/>
                      <p:cNvSpPr/>
                      <p:nvPr/>
                    </p:nvSpPr>
                    <p:spPr>
                      <a:xfrm>
                        <a:off x="1371600" y="1600200"/>
                        <a:ext cx="5257800" cy="609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0" name="TextBox 89"/>
                      <p:cNvSpPr txBox="1"/>
                      <p:nvPr/>
                    </p:nvSpPr>
                    <p:spPr>
                      <a:xfrm>
                        <a:off x="1343659" y="1752600"/>
                        <a:ext cx="2209800" cy="369332"/>
                      </a:xfrm>
                      <a:prstGeom prst="rect">
                        <a:avLst/>
                      </a:prstGeom>
                      <a:noFill/>
                    </p:spPr>
                    <p:txBody>
                      <a:bodyPr wrap="square" rtlCol="0">
                        <a:spAutoFit/>
                      </a:bodyPr>
                      <a:lstStyle/>
                      <a:p>
                        <a:r>
                          <a:rPr lang="en-US" b="1" dirty="0">
                            <a:solidFill>
                              <a:srgbClr val="000090"/>
                            </a:solidFill>
                          </a:rPr>
                          <a:t>Block 2</a:t>
                        </a:r>
                      </a:p>
                    </p:txBody>
                  </p:sp>
                </p:grpSp>
                <p:grpSp>
                  <p:nvGrpSpPr>
                    <p:cNvPr id="78" name="Group 77"/>
                    <p:cNvGrpSpPr/>
                    <p:nvPr/>
                  </p:nvGrpSpPr>
                  <p:grpSpPr>
                    <a:xfrm>
                      <a:off x="1800859" y="351681"/>
                      <a:ext cx="5285741" cy="3077319"/>
                      <a:chOff x="657859" y="-943719"/>
                      <a:chExt cx="5285741" cy="3077319"/>
                    </a:xfrm>
                  </p:grpSpPr>
                  <p:sp>
                    <p:nvSpPr>
                      <p:cNvPr id="85" name="Rectangle 84"/>
                      <p:cNvSpPr/>
                      <p:nvPr/>
                    </p:nvSpPr>
                    <p:spPr>
                      <a:xfrm>
                        <a:off x="1371600" y="1600200"/>
                        <a:ext cx="4572000" cy="533400"/>
                      </a:xfrm>
                      <a:prstGeom prst="rect">
                        <a:avLst/>
                      </a:prstGeom>
                      <a:solidFill>
                        <a:srgbClr val="E1146D"/>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6" name="TextBox 85"/>
                      <p:cNvSpPr txBox="1"/>
                      <p:nvPr/>
                    </p:nvSpPr>
                    <p:spPr>
                      <a:xfrm>
                        <a:off x="1600200" y="1752600"/>
                        <a:ext cx="2209800" cy="369332"/>
                      </a:xfrm>
                      <a:prstGeom prst="rect">
                        <a:avLst/>
                      </a:prstGeom>
                      <a:noFill/>
                    </p:spPr>
                    <p:txBody>
                      <a:bodyPr wrap="square" rtlCol="0">
                        <a:spAutoFit/>
                      </a:bodyPr>
                      <a:lstStyle/>
                      <a:p>
                        <a:r>
                          <a:rPr lang="en-US" b="1" dirty="0">
                            <a:solidFill>
                              <a:srgbClr val="000090"/>
                            </a:solidFill>
                          </a:rPr>
                          <a:t>Block 3</a:t>
                        </a:r>
                      </a:p>
                    </p:txBody>
                  </p:sp>
                  <p:sp>
                    <p:nvSpPr>
                      <p:cNvPr id="87" name="Rectangle 86"/>
                      <p:cNvSpPr/>
                      <p:nvPr/>
                    </p:nvSpPr>
                    <p:spPr>
                      <a:xfrm>
                        <a:off x="657859" y="-943719"/>
                        <a:ext cx="5181600" cy="304800"/>
                      </a:xfrm>
                      <a:prstGeom prst="rect">
                        <a:avLst/>
                      </a:prstGeom>
                      <a:solidFill>
                        <a:srgbClr val="C992A4"/>
                      </a:solidFill>
                      <a:ln>
                        <a:solidFill>
                          <a:srgbClr val="9CB6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8" name="Rectangle 87"/>
                      <p:cNvSpPr/>
                      <p:nvPr/>
                    </p:nvSpPr>
                    <p:spPr>
                      <a:xfrm>
                        <a:off x="657859" y="-181719"/>
                        <a:ext cx="5181600" cy="304800"/>
                      </a:xfrm>
                      <a:prstGeom prst="rect">
                        <a:avLst/>
                      </a:prstGeom>
                      <a:solidFill>
                        <a:srgbClr val="6A92A4"/>
                      </a:solidFill>
                      <a:ln>
                        <a:solidFill>
                          <a:srgbClr val="F53EF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79" name="Group 78"/>
                    <p:cNvGrpSpPr/>
                    <p:nvPr/>
                  </p:nvGrpSpPr>
                  <p:grpSpPr>
                    <a:xfrm>
                      <a:off x="1800859" y="3429000"/>
                      <a:ext cx="5285741" cy="609600"/>
                      <a:chOff x="1343659" y="1600200"/>
                      <a:chExt cx="5285741" cy="609600"/>
                    </a:xfrm>
                  </p:grpSpPr>
                  <p:sp>
                    <p:nvSpPr>
                      <p:cNvPr id="83" name="Rectangle 82"/>
                      <p:cNvSpPr/>
                      <p:nvPr/>
                    </p:nvSpPr>
                    <p:spPr>
                      <a:xfrm>
                        <a:off x="1371600" y="1600200"/>
                        <a:ext cx="5257800" cy="609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4" name="TextBox 83"/>
                      <p:cNvSpPr txBox="1"/>
                      <p:nvPr/>
                    </p:nvSpPr>
                    <p:spPr>
                      <a:xfrm>
                        <a:off x="1343659" y="1752600"/>
                        <a:ext cx="2209800" cy="369332"/>
                      </a:xfrm>
                      <a:prstGeom prst="rect">
                        <a:avLst/>
                      </a:prstGeom>
                      <a:noFill/>
                    </p:spPr>
                    <p:txBody>
                      <a:bodyPr wrap="square" rtlCol="0">
                        <a:spAutoFit/>
                      </a:bodyPr>
                      <a:lstStyle/>
                      <a:p>
                        <a:r>
                          <a:rPr lang="en-US" b="1" dirty="0">
                            <a:solidFill>
                              <a:srgbClr val="000090"/>
                            </a:solidFill>
                          </a:rPr>
                          <a:t>Block 2 continued</a:t>
                        </a:r>
                      </a:p>
                    </p:txBody>
                  </p:sp>
                </p:grpSp>
                <p:grpSp>
                  <p:nvGrpSpPr>
                    <p:cNvPr id="80" name="Group 79"/>
                    <p:cNvGrpSpPr/>
                    <p:nvPr/>
                  </p:nvGrpSpPr>
                  <p:grpSpPr>
                    <a:xfrm>
                      <a:off x="1267459" y="4038600"/>
                      <a:ext cx="5819141" cy="685800"/>
                      <a:chOff x="1267459" y="1600200"/>
                      <a:chExt cx="5819141" cy="685800"/>
                    </a:xfrm>
                  </p:grpSpPr>
                  <p:sp>
                    <p:nvSpPr>
                      <p:cNvPr id="81" name="Rectangle 80"/>
                      <p:cNvSpPr/>
                      <p:nvPr/>
                    </p:nvSpPr>
                    <p:spPr>
                      <a:xfrm>
                        <a:off x="1295400" y="1600200"/>
                        <a:ext cx="5791200" cy="685800"/>
                      </a:xfrm>
                      <a:prstGeom prst="rect">
                        <a:avLst/>
                      </a:prstGeom>
                      <a:solidFill>
                        <a:srgbClr val="02A2E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2" name="TextBox 81"/>
                      <p:cNvSpPr txBox="1"/>
                      <p:nvPr/>
                    </p:nvSpPr>
                    <p:spPr>
                      <a:xfrm>
                        <a:off x="1267459" y="1752600"/>
                        <a:ext cx="2209800" cy="369332"/>
                      </a:xfrm>
                      <a:prstGeom prst="rect">
                        <a:avLst/>
                      </a:prstGeom>
                      <a:noFill/>
                    </p:spPr>
                    <p:txBody>
                      <a:bodyPr wrap="square" rtlCol="0">
                        <a:spAutoFit/>
                      </a:bodyPr>
                      <a:lstStyle/>
                      <a:p>
                        <a:r>
                          <a:rPr lang="en-US" b="1" dirty="0">
                            <a:solidFill>
                              <a:srgbClr val="000090"/>
                            </a:solidFill>
                          </a:rPr>
                          <a:t>Block 1 continued</a:t>
                        </a:r>
                      </a:p>
                    </p:txBody>
                  </p:sp>
                </p:grpSp>
              </p:grpSp>
            </p:grpSp>
            <p:sp>
              <p:nvSpPr>
                <p:cNvPr id="65" name="TextBox 64"/>
                <p:cNvSpPr txBox="1"/>
                <p:nvPr/>
              </p:nvSpPr>
              <p:spPr>
                <a:xfrm>
                  <a:off x="6770747" y="2010519"/>
                  <a:ext cx="1295400" cy="1754327"/>
                </a:xfrm>
                <a:prstGeom prst="rect">
                  <a:avLst/>
                </a:prstGeom>
                <a:noFill/>
              </p:spPr>
              <p:txBody>
                <a:bodyPr wrap="square" rtlCol="0">
                  <a:spAutoFit/>
                </a:bodyPr>
                <a:lstStyle/>
                <a:p>
                  <a:pPr algn="ctr"/>
                  <a:r>
                    <a:rPr lang="en-US" dirty="0">
                      <a:solidFill>
                        <a:srgbClr val="000090"/>
                      </a:solidFill>
                    </a:rPr>
                    <a:t>Two function definitions at the top of the program</a:t>
                  </a:r>
                </a:p>
              </p:txBody>
            </p:sp>
            <p:cxnSp>
              <p:nvCxnSpPr>
                <p:cNvPr id="66" name="Straight Arrow Connector 65"/>
                <p:cNvCxnSpPr/>
                <p:nvPr/>
              </p:nvCxnSpPr>
              <p:spPr>
                <a:xfrm flipH="1" flipV="1">
                  <a:off x="6477000" y="2514600"/>
                  <a:ext cx="381000" cy="105519"/>
                </a:xfrm>
                <a:prstGeom prst="straightConnector1">
                  <a:avLst/>
                </a:prstGeom>
                <a:ln w="9525"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H="1">
                  <a:off x="6477000" y="2620119"/>
                  <a:ext cx="381000" cy="457200"/>
                </a:xfrm>
                <a:prstGeom prst="straightConnector1">
                  <a:avLst/>
                </a:prstGeom>
                <a:ln w="9525"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495800" y="1688068"/>
                  <a:ext cx="3657600" cy="369332"/>
                </a:xfrm>
                <a:prstGeom prst="rect">
                  <a:avLst/>
                </a:prstGeom>
                <a:noFill/>
              </p:spPr>
              <p:txBody>
                <a:bodyPr wrap="square" rtlCol="0">
                  <a:spAutoFit/>
                </a:bodyPr>
                <a:lstStyle/>
                <a:p>
                  <a:r>
                    <a:rPr lang="en-US" dirty="0">
                      <a:solidFill>
                        <a:srgbClr val="000090"/>
                      </a:solidFill>
                    </a:rPr>
                    <a:t>May have some import statements</a:t>
                  </a:r>
                </a:p>
              </p:txBody>
            </p:sp>
            <p:cxnSp>
              <p:nvCxnSpPr>
                <p:cNvPr id="69" name="Straight Arrow Connector 68"/>
                <p:cNvCxnSpPr/>
                <p:nvPr/>
              </p:nvCxnSpPr>
              <p:spPr>
                <a:xfrm flipH="1">
                  <a:off x="1524000" y="1905000"/>
                  <a:ext cx="2971800" cy="0"/>
                </a:xfrm>
                <a:prstGeom prst="straightConnector1">
                  <a:avLst/>
                </a:prstGeom>
                <a:ln w="9525"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5943600" y="1743670"/>
                  <a:ext cx="381000" cy="923330"/>
                </a:xfrm>
                <a:prstGeom prst="rect">
                  <a:avLst/>
                </a:prstGeom>
                <a:noFill/>
              </p:spPr>
              <p:txBody>
                <a:bodyPr wrap="square" rtlCol="0">
                  <a:spAutoFit/>
                </a:bodyPr>
                <a:lstStyle/>
                <a:p>
                  <a:r>
                    <a:rPr lang="en-US" sz="5400" dirty="0">
                      <a:solidFill>
                        <a:srgbClr val="FFFFFF"/>
                      </a:solidFill>
                    </a:rPr>
                    <a:t>:</a:t>
                  </a:r>
                </a:p>
              </p:txBody>
            </p:sp>
            <p:sp>
              <p:nvSpPr>
                <p:cNvPr id="71" name="TextBox 70"/>
                <p:cNvSpPr txBox="1"/>
                <p:nvPr/>
              </p:nvSpPr>
              <p:spPr>
                <a:xfrm>
                  <a:off x="5943600" y="2438843"/>
                  <a:ext cx="381000" cy="923330"/>
                </a:xfrm>
                <a:prstGeom prst="rect">
                  <a:avLst/>
                </a:prstGeom>
                <a:noFill/>
              </p:spPr>
              <p:txBody>
                <a:bodyPr wrap="square" rtlCol="0">
                  <a:spAutoFit/>
                </a:bodyPr>
                <a:lstStyle/>
                <a:p>
                  <a:r>
                    <a:rPr lang="en-US" sz="5400" dirty="0">
                      <a:solidFill>
                        <a:srgbClr val="FFFFFF"/>
                      </a:solidFill>
                    </a:rPr>
                    <a:t>:</a:t>
                  </a:r>
                </a:p>
              </p:txBody>
            </p:sp>
            <p:sp>
              <p:nvSpPr>
                <p:cNvPr id="73" name="TextBox 72"/>
                <p:cNvSpPr txBox="1"/>
                <p:nvPr/>
              </p:nvSpPr>
              <p:spPr>
                <a:xfrm>
                  <a:off x="5943600" y="3352800"/>
                  <a:ext cx="381000" cy="923330"/>
                </a:xfrm>
                <a:prstGeom prst="rect">
                  <a:avLst/>
                </a:prstGeom>
                <a:noFill/>
              </p:spPr>
              <p:txBody>
                <a:bodyPr wrap="square" rtlCol="0">
                  <a:spAutoFit/>
                </a:bodyPr>
                <a:lstStyle/>
                <a:p>
                  <a:r>
                    <a:rPr lang="en-US" sz="5400" dirty="0">
                      <a:solidFill>
                        <a:srgbClr val="FFFFFF"/>
                      </a:solidFill>
                    </a:rPr>
                    <a:t>:</a:t>
                  </a:r>
                </a:p>
              </p:txBody>
            </p:sp>
            <p:sp>
              <p:nvSpPr>
                <p:cNvPr id="44" name="TextBox 43"/>
                <p:cNvSpPr txBox="1"/>
                <p:nvPr/>
              </p:nvSpPr>
              <p:spPr>
                <a:xfrm>
                  <a:off x="5943600" y="4038600"/>
                  <a:ext cx="381000" cy="923330"/>
                </a:xfrm>
                <a:prstGeom prst="rect">
                  <a:avLst/>
                </a:prstGeom>
                <a:noFill/>
              </p:spPr>
              <p:txBody>
                <a:bodyPr wrap="square" rtlCol="0">
                  <a:spAutoFit/>
                </a:bodyPr>
                <a:lstStyle/>
                <a:p>
                  <a:r>
                    <a:rPr lang="en-US" sz="5400" dirty="0">
                      <a:solidFill>
                        <a:srgbClr val="FFFFFF"/>
                      </a:solidFill>
                    </a:rPr>
                    <a:t>:</a:t>
                  </a:r>
                </a:p>
              </p:txBody>
            </p:sp>
          </p:grpSp>
          <p:sp>
            <p:nvSpPr>
              <p:cNvPr id="61" name="TextBox 60"/>
              <p:cNvSpPr txBox="1"/>
              <p:nvPr/>
            </p:nvSpPr>
            <p:spPr>
              <a:xfrm>
                <a:off x="1066800" y="3200400"/>
                <a:ext cx="1981200" cy="369332"/>
              </a:xfrm>
              <a:prstGeom prst="rect">
                <a:avLst/>
              </a:prstGeom>
              <a:noFill/>
            </p:spPr>
            <p:txBody>
              <a:bodyPr wrap="square" rtlCol="0">
                <a:spAutoFit/>
              </a:bodyPr>
              <a:lstStyle/>
              <a:p>
                <a:r>
                  <a:rPr lang="en-US" b="1" dirty="0">
                    <a:solidFill>
                      <a:srgbClr val="000090"/>
                    </a:solidFill>
                  </a:rPr>
                  <a:t>Function body</a:t>
                </a:r>
              </a:p>
            </p:txBody>
          </p:sp>
          <p:sp>
            <p:nvSpPr>
              <p:cNvPr id="62" name="TextBox 61"/>
              <p:cNvSpPr txBox="1"/>
              <p:nvPr/>
            </p:nvSpPr>
            <p:spPr>
              <a:xfrm>
                <a:off x="1066800" y="2438400"/>
                <a:ext cx="1981200" cy="369332"/>
              </a:xfrm>
              <a:prstGeom prst="rect">
                <a:avLst/>
              </a:prstGeom>
              <a:noFill/>
            </p:spPr>
            <p:txBody>
              <a:bodyPr wrap="square" rtlCol="0">
                <a:spAutoFit/>
              </a:bodyPr>
              <a:lstStyle/>
              <a:p>
                <a:r>
                  <a:rPr lang="en-US" b="1" dirty="0">
                    <a:solidFill>
                      <a:srgbClr val="000090"/>
                    </a:solidFill>
                  </a:rPr>
                  <a:t>Function body</a:t>
                </a:r>
              </a:p>
            </p:txBody>
          </p:sp>
          <p:sp>
            <p:nvSpPr>
              <p:cNvPr id="63" name="Rectangle 62"/>
              <p:cNvSpPr/>
              <p:nvPr/>
            </p:nvSpPr>
            <p:spPr>
              <a:xfrm>
                <a:off x="533400" y="3657600"/>
                <a:ext cx="5867400" cy="3200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24600" y="4639270"/>
              <a:ext cx="381000" cy="923330"/>
            </a:xfrm>
            <a:prstGeom prst="rect">
              <a:avLst/>
            </a:prstGeom>
            <a:noFill/>
          </p:spPr>
          <p:txBody>
            <a:bodyPr wrap="square" rtlCol="0">
              <a:spAutoFit/>
            </a:bodyPr>
            <a:lstStyle/>
            <a:p>
              <a:r>
                <a:rPr lang="en-US" sz="5400" dirty="0">
                  <a:solidFill>
                    <a:srgbClr val="FFFFFF"/>
                  </a:solidFill>
                </a:rPr>
                <a:t>:</a:t>
              </a:r>
            </a:p>
          </p:txBody>
        </p:sp>
      </p:grpSp>
    </p:spTree>
    <p:extLst>
      <p:ext uri="{BB962C8B-B14F-4D97-AF65-F5344CB8AC3E}">
        <p14:creationId xmlns:p14="http://schemas.microsoft.com/office/powerpoint/2010/main" val="411523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09600"/>
          </a:xfrm>
        </p:spPr>
        <p:txBody>
          <a:bodyPr>
            <a:normAutofit fontScale="90000"/>
          </a:bodyPr>
          <a:lstStyle/>
          <a:p>
            <a:r>
              <a:rPr lang="en-NZ" dirty="0"/>
              <a:t>Python – program execution</a:t>
            </a:r>
          </a:p>
        </p:txBody>
      </p:sp>
      <p:sp>
        <p:nvSpPr>
          <p:cNvPr id="3" name="Content Placeholder 2"/>
          <p:cNvSpPr>
            <a:spLocks noGrp="1"/>
          </p:cNvSpPr>
          <p:nvPr>
            <p:ph sz="quarter" idx="1"/>
          </p:nvPr>
        </p:nvSpPr>
        <p:spPr>
          <a:xfrm>
            <a:off x="152400" y="609600"/>
            <a:ext cx="8763000" cy="4691211"/>
          </a:xfrm>
        </p:spPr>
        <p:txBody>
          <a:bodyPr>
            <a:normAutofit/>
          </a:bodyPr>
          <a:lstStyle/>
          <a:p>
            <a:r>
              <a:rPr lang="en-GB" dirty="0"/>
              <a:t>A Python program starts executing at the first </a:t>
            </a:r>
            <a:r>
              <a:rPr lang="en-GB" dirty="0" err="1"/>
              <a:t>unindented</a:t>
            </a:r>
            <a:r>
              <a:rPr lang="en-GB" dirty="0"/>
              <a:t> statement (</a:t>
            </a:r>
            <a:r>
              <a:rPr lang="en-GB" b="1" dirty="0">
                <a:solidFill>
                  <a:srgbClr val="0432FF"/>
                </a:solidFill>
              </a:rPr>
              <a:t>line 7 </a:t>
            </a:r>
            <a:r>
              <a:rPr lang="en-GB" dirty="0"/>
              <a:t>in the code below). </a:t>
            </a:r>
            <a:r>
              <a:rPr lang="en-US" dirty="0"/>
              <a:t> </a:t>
            </a:r>
          </a:p>
          <a:p>
            <a:r>
              <a:rPr lang="en-US" dirty="0"/>
              <a:t>When the Python interpreter comes across statements (other than </a:t>
            </a:r>
            <a:r>
              <a:rPr lang="en-US" dirty="0" err="1">
                <a:latin typeface="Courier" pitchFamily="2" charset="0"/>
              </a:rPr>
              <a:t>def</a:t>
            </a:r>
            <a:r>
              <a:rPr lang="en-US" dirty="0"/>
              <a:t> or </a:t>
            </a:r>
            <a:r>
              <a:rPr lang="en-US" dirty="0">
                <a:latin typeface="Courier" pitchFamily="2" charset="0"/>
              </a:rPr>
              <a:t>import</a:t>
            </a:r>
            <a:r>
              <a:rPr lang="en-US" dirty="0"/>
              <a:t> ... or a few other keywords) which are written </a:t>
            </a:r>
            <a:r>
              <a:rPr lang="en-US" b="1" dirty="0">
                <a:solidFill>
                  <a:srgbClr val="0000FF"/>
                </a:solidFill>
              </a:rPr>
              <a:t>in the left-most column</a:t>
            </a:r>
            <a:r>
              <a:rPr lang="en-US" dirty="0"/>
              <a:t> of the program, it will start the program by executing these statements.</a:t>
            </a:r>
          </a:p>
          <a:p>
            <a:endParaRPr lang="en-GB"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15</a:t>
            </a:fld>
            <a:endParaRPr lang="en-US" dirty="0"/>
          </a:p>
        </p:txBody>
      </p:sp>
      <p:sp>
        <p:nvSpPr>
          <p:cNvPr id="5" name="TextBox 4"/>
          <p:cNvSpPr txBox="1"/>
          <p:nvPr/>
        </p:nvSpPr>
        <p:spPr>
          <a:xfrm>
            <a:off x="2209800" y="3810000"/>
            <a:ext cx="184666" cy="369332"/>
          </a:xfrm>
          <a:prstGeom prst="rect">
            <a:avLst/>
          </a:prstGeom>
          <a:noFill/>
        </p:spPr>
        <p:txBody>
          <a:bodyPr wrap="none" rtlCol="0">
            <a:spAutoFit/>
          </a:bodyPr>
          <a:lstStyle/>
          <a:p>
            <a:endParaRPr lang="en-US" b="1" dirty="0"/>
          </a:p>
        </p:txBody>
      </p:sp>
      <p:sp>
        <p:nvSpPr>
          <p:cNvPr id="11" name="Text Box 9"/>
          <p:cNvSpPr txBox="1">
            <a:spLocks noChangeArrowheads="1"/>
          </p:cNvSpPr>
          <p:nvPr/>
        </p:nvSpPr>
        <p:spPr bwMode="auto">
          <a:xfrm>
            <a:off x="457200" y="3041016"/>
            <a:ext cx="8610600" cy="347787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476250" algn="l"/>
                <a:tab pos="1022350" algn="l"/>
                <a:tab pos="1552575"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display_intro</a:t>
            </a:r>
            <a:r>
              <a:rPr lang="en-US" altLang="en-US" sz="1800" b="1" dirty="0">
                <a:solidFill>
                  <a:srgbClr val="000090"/>
                </a:solidFill>
                <a:latin typeface="Courier"/>
              </a:rPr>
              <a:t>():</a:t>
            </a:r>
          </a:p>
          <a:p>
            <a:pPr>
              <a:spcBef>
                <a:spcPct val="0"/>
              </a:spcBef>
              <a:buClrTx/>
              <a:buSzTx/>
              <a:buNone/>
              <a:tabLst>
                <a:tab pos="476250" algn="l"/>
                <a:tab pos="1022350" algn="l"/>
                <a:tab pos="1552575" algn="l"/>
              </a:tabLst>
              <a:defRPr/>
            </a:pPr>
            <a:r>
              <a:rPr lang="en-US" altLang="en-US" sz="1800" b="1" dirty="0">
                <a:solidFill>
                  <a:srgbClr val="000090"/>
                </a:solidFill>
                <a:latin typeface="Courier"/>
              </a:rPr>
              <a:t>	message = "Game of </a:t>
            </a:r>
            <a:r>
              <a:rPr lang="en-US" altLang="en-US" sz="1800" b="1" dirty="0" err="1">
                <a:solidFill>
                  <a:srgbClr val="000090"/>
                </a:solidFill>
                <a:latin typeface="Courier"/>
              </a:rPr>
              <a:t>Nim</a:t>
            </a:r>
            <a:r>
              <a:rPr lang="en-US" altLang="en-US" sz="1800" b="1" dirty="0">
                <a:solidFill>
                  <a:srgbClr val="000090"/>
                </a:solidFill>
                <a:latin typeface="Courier"/>
              </a:rPr>
              <a:t>"</a:t>
            </a:r>
          </a:p>
          <a:p>
            <a:pPr>
              <a:spcBef>
                <a:spcPct val="0"/>
              </a:spcBef>
              <a:buClrTx/>
              <a:buSzTx/>
              <a:buNone/>
              <a:tabLst>
                <a:tab pos="476250" algn="l"/>
                <a:tab pos="1022350" algn="l"/>
                <a:tab pos="1552575" algn="l"/>
              </a:tabLst>
              <a:defRPr/>
            </a:pPr>
            <a:r>
              <a:rPr lang="en-US" altLang="en-US" sz="1800" b="1" dirty="0">
                <a:solidFill>
                  <a:srgbClr val="000090"/>
                </a:solidFill>
                <a:latin typeface="Courier"/>
              </a:rPr>
              <a:t>	print(message)</a:t>
            </a:r>
          </a:p>
          <a:p>
            <a:pPr>
              <a:spcBef>
                <a:spcPct val="0"/>
              </a:spcBef>
              <a:buClrTx/>
              <a:buSzTx/>
              <a:buNone/>
              <a:tabLst>
                <a:tab pos="476250" algn="l"/>
                <a:tab pos="1022350" algn="l"/>
                <a:tab pos="1552575" algn="l"/>
              </a:tabLst>
              <a:defRPr/>
            </a:pPr>
            <a:endParaRPr lang="en-US" altLang="en-US" sz="1800" b="1" dirty="0">
              <a:solidFill>
                <a:srgbClr val="000090"/>
              </a:solidFill>
              <a:latin typeface="Courier"/>
            </a:endParaRPr>
          </a:p>
          <a:p>
            <a:pPr>
              <a:spcBef>
                <a:spcPct val="0"/>
              </a:spcBef>
              <a:buClrTx/>
              <a:buSzTx/>
              <a:buNone/>
              <a:tabLst>
                <a:tab pos="476250" algn="l"/>
                <a:tab pos="1022350" algn="l"/>
                <a:tab pos="1552575"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display_winner_details</a:t>
            </a:r>
            <a:r>
              <a:rPr lang="en-US" altLang="en-US" sz="1800" b="1" dirty="0">
                <a:solidFill>
                  <a:srgbClr val="000090"/>
                </a:solidFill>
                <a:latin typeface="Courier"/>
              </a:rPr>
              <a:t>(winner, score):</a:t>
            </a:r>
          </a:p>
          <a:p>
            <a:pPr>
              <a:spcBef>
                <a:spcPct val="0"/>
              </a:spcBef>
              <a:buClrTx/>
              <a:buSzTx/>
              <a:buNone/>
              <a:tabLst>
                <a:tab pos="476250" algn="l"/>
                <a:tab pos="1022350" algn="l"/>
                <a:tab pos="1552575" algn="l"/>
              </a:tabLst>
              <a:defRPr/>
            </a:pPr>
            <a:r>
              <a:rPr lang="en-US" altLang="en-US" sz="1800" b="1" dirty="0">
                <a:solidFill>
                  <a:srgbClr val="000090"/>
                </a:solidFill>
                <a:latin typeface="Courier"/>
              </a:rPr>
              <a:t>    message = ("*** " + </a:t>
            </a:r>
            <a:r>
              <a:rPr lang="en-US" altLang="en-US" sz="1800" b="1" dirty="0" err="1">
                <a:solidFill>
                  <a:srgbClr val="000090"/>
                </a:solidFill>
                <a:latin typeface="Courier"/>
              </a:rPr>
              <a:t>winner.upper</a:t>
            </a:r>
            <a:r>
              <a:rPr lang="en-US" altLang="en-US" sz="1800" b="1" dirty="0">
                <a:solidFill>
                  <a:srgbClr val="000090"/>
                </a:solidFill>
                <a:latin typeface="Courier"/>
              </a:rPr>
              <a:t>() + " (" + </a:t>
            </a:r>
            <a:r>
              <a:rPr lang="en-US" altLang="en-US" sz="1800" b="1" dirty="0" err="1">
                <a:solidFill>
                  <a:srgbClr val="000090"/>
                </a:solidFill>
                <a:latin typeface="Courier"/>
              </a:rPr>
              <a:t>str</a:t>
            </a:r>
            <a:r>
              <a:rPr lang="en-US" altLang="en-US" sz="1800" b="1" dirty="0">
                <a:solidFill>
                  <a:srgbClr val="000090"/>
                </a:solidFill>
                <a:latin typeface="Courier"/>
              </a:rPr>
              <a:t>(score) + </a:t>
            </a:r>
          </a:p>
          <a:p>
            <a:pPr algn="r">
              <a:spcBef>
                <a:spcPct val="0"/>
              </a:spcBef>
              <a:buClrTx/>
              <a:buSzTx/>
              <a:buNone/>
              <a:tabLst>
                <a:tab pos="476250" algn="l"/>
                <a:tab pos="1022350" algn="l"/>
                <a:tab pos="1552575" algn="l"/>
              </a:tabLst>
              <a:defRPr/>
            </a:pPr>
            <a:r>
              <a:rPr lang="en-US" altLang="en-US" sz="1800" b="1">
                <a:solidFill>
                  <a:srgbClr val="000090"/>
                </a:solidFill>
                <a:latin typeface="Courier"/>
              </a:rPr>
              <a:t>") ***")</a:t>
            </a:r>
            <a:endParaRPr lang="en-US" altLang="en-US" sz="1800" b="1" dirty="0">
              <a:solidFill>
                <a:srgbClr val="000090"/>
              </a:solidFill>
              <a:latin typeface="Courier"/>
            </a:endParaRPr>
          </a:p>
          <a:p>
            <a:pPr>
              <a:spcBef>
                <a:spcPct val="0"/>
              </a:spcBef>
              <a:buClrTx/>
              <a:buSzTx/>
              <a:buNone/>
              <a:tabLst>
                <a:tab pos="476250" algn="l"/>
                <a:tab pos="1022350" algn="l"/>
                <a:tab pos="1552575" algn="l"/>
              </a:tabLst>
              <a:defRPr/>
            </a:pPr>
            <a:r>
              <a:rPr lang="en-US" altLang="en-US" sz="1800" b="1" dirty="0">
                <a:solidFill>
                  <a:srgbClr val="000090"/>
                </a:solidFill>
                <a:latin typeface="Courier"/>
              </a:rPr>
              <a:t>    print(message)</a:t>
            </a:r>
          </a:p>
          <a:p>
            <a:pPr>
              <a:spcBef>
                <a:spcPct val="0"/>
              </a:spcBef>
              <a:buClrTx/>
              <a:buSzTx/>
              <a:buNone/>
              <a:tabLst>
                <a:tab pos="476250" algn="l"/>
                <a:tab pos="1022350" algn="l"/>
                <a:tab pos="1552575" algn="l"/>
              </a:tabLst>
              <a:defRPr/>
            </a:pPr>
            <a:endParaRPr lang="en-US" altLang="en-US" sz="2000" b="1" dirty="0">
              <a:solidFill>
                <a:srgbClr val="000090"/>
              </a:solidFill>
              <a:latin typeface="Courier"/>
            </a:endParaRPr>
          </a:p>
          <a:p>
            <a:pPr>
              <a:spcBef>
                <a:spcPct val="0"/>
              </a:spcBef>
              <a:buClrTx/>
              <a:buSzTx/>
              <a:buNone/>
              <a:tabLst>
                <a:tab pos="476250" algn="l"/>
                <a:tab pos="1022350" algn="l"/>
                <a:tab pos="1552575" algn="l"/>
              </a:tabLst>
              <a:defRPr/>
            </a:pPr>
            <a:r>
              <a:rPr lang="en-US" altLang="en-US" sz="2000" b="1" dirty="0" err="1">
                <a:solidFill>
                  <a:srgbClr val="0000FF"/>
                </a:solidFill>
                <a:latin typeface="Courier"/>
              </a:rPr>
              <a:t>display_intro</a:t>
            </a:r>
            <a:r>
              <a:rPr lang="en-US" altLang="en-US" sz="2000" b="1" dirty="0">
                <a:solidFill>
                  <a:srgbClr val="0000FF"/>
                </a:solidFill>
                <a:latin typeface="Courier"/>
              </a:rPr>
              <a:t>()</a:t>
            </a:r>
          </a:p>
          <a:p>
            <a:pPr>
              <a:spcBef>
                <a:spcPct val="0"/>
              </a:spcBef>
              <a:buClrTx/>
              <a:buSzTx/>
              <a:buNone/>
              <a:tabLst>
                <a:tab pos="476250" algn="l"/>
                <a:tab pos="1022350" algn="l"/>
                <a:tab pos="1552575" algn="l"/>
              </a:tabLst>
              <a:defRPr/>
            </a:pPr>
            <a:r>
              <a:rPr lang="en-US" altLang="en-US" sz="1800" b="1" dirty="0">
                <a:solidFill>
                  <a:srgbClr val="000090"/>
                </a:solidFill>
                <a:latin typeface="Courier"/>
              </a:rPr>
              <a:t>print()</a:t>
            </a:r>
          </a:p>
          <a:p>
            <a:pPr>
              <a:spcBef>
                <a:spcPct val="0"/>
              </a:spcBef>
              <a:buClrTx/>
              <a:buSzTx/>
              <a:buNone/>
              <a:tabLst>
                <a:tab pos="476250" algn="l"/>
                <a:tab pos="1022350" algn="l"/>
                <a:tab pos="1552575" algn="l"/>
              </a:tabLst>
              <a:defRPr/>
            </a:pPr>
            <a:r>
              <a:rPr lang="en-US" altLang="en-US" sz="1800" b="1" dirty="0" err="1">
                <a:solidFill>
                  <a:srgbClr val="000090"/>
                </a:solidFill>
                <a:latin typeface="Courier"/>
              </a:rPr>
              <a:t>display_winner_details</a:t>
            </a:r>
            <a:r>
              <a:rPr lang="en-US" altLang="en-US" sz="1800" b="1" dirty="0">
                <a:solidFill>
                  <a:srgbClr val="000090"/>
                </a:solidFill>
                <a:latin typeface="Courier"/>
              </a:rPr>
              <a:t>("Jo Li", 56)</a:t>
            </a:r>
          </a:p>
        </p:txBody>
      </p:sp>
      <p:sp>
        <p:nvSpPr>
          <p:cNvPr id="14" name="TextBox 13"/>
          <p:cNvSpPr txBox="1"/>
          <p:nvPr/>
        </p:nvSpPr>
        <p:spPr>
          <a:xfrm>
            <a:off x="156117" y="2952214"/>
            <a:ext cx="605883" cy="3600986"/>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endParaRPr lang="en-NZ" b="1" dirty="0">
              <a:solidFill>
                <a:srgbClr val="000090"/>
              </a:solidFill>
            </a:endParaRPr>
          </a:p>
          <a:p>
            <a:r>
              <a:rPr lang="en-NZ" b="1" dirty="0">
                <a:solidFill>
                  <a:srgbClr val="000090"/>
                </a:solidFill>
              </a:rPr>
              <a:t>4</a:t>
            </a:r>
          </a:p>
          <a:p>
            <a:r>
              <a:rPr lang="en-NZ" b="1" dirty="0">
                <a:solidFill>
                  <a:srgbClr val="000090"/>
                </a:solidFill>
              </a:rPr>
              <a:t>5</a:t>
            </a:r>
          </a:p>
          <a:p>
            <a:endParaRPr lang="en-NZ" b="1" dirty="0">
              <a:solidFill>
                <a:srgbClr val="000090"/>
              </a:solidFill>
            </a:endParaRPr>
          </a:p>
          <a:p>
            <a:r>
              <a:rPr lang="en-NZ" b="1" dirty="0">
                <a:solidFill>
                  <a:srgbClr val="000090"/>
                </a:solidFill>
              </a:rPr>
              <a:t>6</a:t>
            </a:r>
            <a:endParaRPr lang="en-NZ" sz="2400" b="1" dirty="0">
              <a:solidFill>
                <a:srgbClr val="000090"/>
              </a:solidFill>
            </a:endParaRPr>
          </a:p>
          <a:p>
            <a:endParaRPr lang="en-NZ" sz="2800" b="1" dirty="0">
              <a:solidFill>
                <a:srgbClr val="000090"/>
              </a:solidFill>
            </a:endParaRPr>
          </a:p>
          <a:p>
            <a:r>
              <a:rPr lang="en-NZ" b="1" dirty="0">
                <a:solidFill>
                  <a:srgbClr val="0000FF"/>
                </a:solidFill>
              </a:rPr>
              <a:t>7</a:t>
            </a:r>
          </a:p>
          <a:p>
            <a:r>
              <a:rPr lang="en-NZ" b="1" dirty="0">
                <a:solidFill>
                  <a:srgbClr val="000090"/>
                </a:solidFill>
              </a:rPr>
              <a:t>8</a:t>
            </a:r>
          </a:p>
          <a:p>
            <a:r>
              <a:rPr lang="en-NZ" b="1" dirty="0">
                <a:solidFill>
                  <a:srgbClr val="0000FF"/>
                </a:solidFill>
              </a:rPr>
              <a:t>9</a:t>
            </a:r>
          </a:p>
        </p:txBody>
      </p:sp>
      <p:sp>
        <p:nvSpPr>
          <p:cNvPr id="15" name="TextBox 14"/>
          <p:cNvSpPr txBox="1"/>
          <p:nvPr/>
        </p:nvSpPr>
        <p:spPr>
          <a:xfrm>
            <a:off x="5791200" y="5858470"/>
            <a:ext cx="2804278" cy="923330"/>
          </a:xfrm>
          <a:prstGeom prst="rect">
            <a:avLst/>
          </a:prstGeom>
          <a:solidFill>
            <a:srgbClr val="E3EBF3"/>
          </a:solidFill>
          <a:ln>
            <a:solidFill>
              <a:srgbClr val="0000FF"/>
            </a:solidFill>
          </a:ln>
        </p:spPr>
        <p:txBody>
          <a:bodyPr wrap="square" rtlCol="0">
            <a:spAutoFit/>
          </a:bodyPr>
          <a:lstStyle/>
          <a:p>
            <a:r>
              <a:rPr lang="en-NZ" b="1" dirty="0">
                <a:solidFill>
                  <a:srgbClr val="000090"/>
                </a:solidFill>
              </a:rPr>
              <a:t>Game of Nim</a:t>
            </a:r>
          </a:p>
          <a:p>
            <a:endParaRPr lang="en-NZ" b="1" dirty="0">
              <a:solidFill>
                <a:srgbClr val="000090"/>
              </a:solidFill>
            </a:endParaRPr>
          </a:p>
          <a:p>
            <a:r>
              <a:rPr lang="en-NZ" b="1" dirty="0">
                <a:solidFill>
                  <a:srgbClr val="000090"/>
                </a:solidFill>
                <a:latin typeface="Courier"/>
                <a:cs typeface="Courier"/>
              </a:rPr>
              <a:t>*** JO LI (56) ***</a:t>
            </a:r>
            <a:endParaRPr lang="en-US" b="1" dirty="0">
              <a:solidFill>
                <a:srgbClr val="000090"/>
              </a:solidFill>
              <a:latin typeface="Courier"/>
              <a:cs typeface="Courier"/>
            </a:endParaRPr>
          </a:p>
        </p:txBody>
      </p:sp>
    </p:spTree>
    <p:extLst>
      <p:ext uri="{BB962C8B-B14F-4D97-AF65-F5344CB8AC3E}">
        <p14:creationId xmlns:p14="http://schemas.microsoft.com/office/powerpoint/2010/main" val="361384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Python – program execution</a:t>
            </a:r>
          </a:p>
        </p:txBody>
      </p:sp>
      <p:sp>
        <p:nvSpPr>
          <p:cNvPr id="3" name="Content Placeholder 2"/>
          <p:cNvSpPr>
            <a:spLocks noGrp="1"/>
          </p:cNvSpPr>
          <p:nvPr>
            <p:ph sz="quarter" idx="1"/>
          </p:nvPr>
        </p:nvSpPr>
        <p:spPr>
          <a:xfrm>
            <a:off x="152400" y="838200"/>
            <a:ext cx="8763000" cy="4691211"/>
          </a:xfrm>
        </p:spPr>
        <p:txBody>
          <a:bodyPr>
            <a:normAutofit/>
          </a:bodyPr>
          <a:lstStyle/>
          <a:p>
            <a:r>
              <a:rPr lang="en-AU" dirty="0"/>
              <a:t>The following program will execute without error but there is no output.</a:t>
            </a:r>
            <a:endParaRPr lang="en-US" dirty="0"/>
          </a:p>
          <a:p>
            <a:endParaRPr lang="en-GB" dirty="0"/>
          </a:p>
        </p:txBody>
      </p:sp>
      <p:sp>
        <p:nvSpPr>
          <p:cNvPr id="11" name="Text Box 9"/>
          <p:cNvSpPr txBox="1">
            <a:spLocks noChangeArrowheads="1"/>
          </p:cNvSpPr>
          <p:nvPr/>
        </p:nvSpPr>
        <p:spPr bwMode="auto">
          <a:xfrm>
            <a:off x="457200" y="1676400"/>
            <a:ext cx="8610600" cy="258532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defTabSz="900113">
              <a:spcBef>
                <a:spcPct val="0"/>
              </a:spcBef>
              <a:buClrTx/>
              <a:buSzTx/>
              <a:buNone/>
              <a:tabLst>
                <a:tab pos="476250"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display_intro</a:t>
            </a:r>
            <a:r>
              <a:rPr lang="en-US" altLang="en-US" sz="1800" b="1" dirty="0">
                <a:solidFill>
                  <a:srgbClr val="000090"/>
                </a:solidFill>
                <a:latin typeface="Courier"/>
              </a:rPr>
              <a:t>():</a:t>
            </a:r>
          </a:p>
          <a:p>
            <a:pPr defTabSz="900113">
              <a:spcBef>
                <a:spcPct val="0"/>
              </a:spcBef>
              <a:buClrTx/>
              <a:buSzTx/>
              <a:buNone/>
              <a:tabLst>
                <a:tab pos="476250" algn="l"/>
              </a:tabLst>
              <a:defRPr/>
            </a:pPr>
            <a:r>
              <a:rPr lang="en-US" altLang="en-US" sz="1800" b="1" dirty="0">
                <a:solidFill>
                  <a:srgbClr val="000090"/>
                </a:solidFill>
                <a:latin typeface="Courier"/>
              </a:rPr>
              <a:t>	message = "Game of </a:t>
            </a:r>
            <a:r>
              <a:rPr lang="en-US" altLang="en-US" sz="1800" b="1" dirty="0" err="1">
                <a:solidFill>
                  <a:srgbClr val="000090"/>
                </a:solidFill>
                <a:latin typeface="Courier"/>
              </a:rPr>
              <a:t>Nim</a:t>
            </a:r>
            <a:r>
              <a:rPr lang="en-US" altLang="en-US" sz="1800" b="1" dirty="0">
                <a:solidFill>
                  <a:srgbClr val="000090"/>
                </a:solidFill>
                <a:latin typeface="Courier"/>
              </a:rPr>
              <a:t>"</a:t>
            </a:r>
          </a:p>
          <a:p>
            <a:pPr defTabSz="900113">
              <a:spcBef>
                <a:spcPct val="0"/>
              </a:spcBef>
              <a:buClrTx/>
              <a:buSzTx/>
              <a:buNone/>
              <a:tabLst>
                <a:tab pos="476250" algn="l"/>
              </a:tabLst>
              <a:defRPr/>
            </a:pPr>
            <a:r>
              <a:rPr lang="en-US" altLang="en-US" sz="1800" b="1" dirty="0">
                <a:solidFill>
                  <a:srgbClr val="000090"/>
                </a:solidFill>
                <a:latin typeface="Courier"/>
              </a:rPr>
              <a:t>	print(message)</a:t>
            </a:r>
          </a:p>
          <a:p>
            <a:pPr defTabSz="900113">
              <a:spcBef>
                <a:spcPct val="0"/>
              </a:spcBef>
              <a:buClrTx/>
              <a:buSzTx/>
              <a:buNone/>
              <a:tabLst>
                <a:tab pos="476250" algn="l"/>
              </a:tabLst>
              <a:defRPr/>
            </a:pPr>
            <a:endParaRPr lang="en-US" altLang="en-US" sz="1800" b="1" dirty="0">
              <a:solidFill>
                <a:srgbClr val="000090"/>
              </a:solidFill>
              <a:latin typeface="Courier"/>
            </a:endParaRPr>
          </a:p>
          <a:p>
            <a:pPr defTabSz="900113">
              <a:spcBef>
                <a:spcPct val="0"/>
              </a:spcBef>
              <a:buClrTx/>
              <a:buSzTx/>
              <a:buNone/>
              <a:tabLst>
                <a:tab pos="476250"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display_winner_details</a:t>
            </a:r>
            <a:r>
              <a:rPr lang="en-US" altLang="en-US" sz="1800" b="1" dirty="0">
                <a:solidFill>
                  <a:srgbClr val="000090"/>
                </a:solidFill>
                <a:latin typeface="Courier"/>
              </a:rPr>
              <a:t>(winner, score):</a:t>
            </a:r>
          </a:p>
          <a:p>
            <a:pPr defTabSz="900113">
              <a:spcBef>
                <a:spcPct val="0"/>
              </a:spcBef>
              <a:buClrTx/>
              <a:buSzTx/>
              <a:buNone/>
              <a:tabLst>
                <a:tab pos="476250" algn="l"/>
              </a:tabLst>
              <a:defRPr/>
            </a:pPr>
            <a:r>
              <a:rPr lang="en-US" altLang="en-US" sz="1800" b="1" dirty="0">
                <a:solidFill>
                  <a:srgbClr val="000090"/>
                </a:solidFill>
                <a:latin typeface="Courier"/>
              </a:rPr>
              <a:t>    message = ("*** " + </a:t>
            </a:r>
            <a:r>
              <a:rPr lang="en-US" altLang="en-US" sz="1800" b="1" dirty="0" err="1">
                <a:solidFill>
                  <a:srgbClr val="000090"/>
                </a:solidFill>
                <a:latin typeface="Courier"/>
              </a:rPr>
              <a:t>winner.upper</a:t>
            </a:r>
            <a:r>
              <a:rPr lang="en-US" altLang="en-US" sz="1800" b="1" dirty="0">
                <a:solidFill>
                  <a:srgbClr val="000090"/>
                </a:solidFill>
                <a:latin typeface="Courier"/>
              </a:rPr>
              <a:t>() + " (" + </a:t>
            </a:r>
            <a:r>
              <a:rPr lang="en-US" altLang="en-US" sz="1800" b="1" dirty="0" err="1">
                <a:solidFill>
                  <a:srgbClr val="000090"/>
                </a:solidFill>
                <a:latin typeface="Courier"/>
              </a:rPr>
              <a:t>str</a:t>
            </a:r>
            <a:r>
              <a:rPr lang="en-US" altLang="en-US" sz="1800" b="1" dirty="0">
                <a:solidFill>
                  <a:srgbClr val="000090"/>
                </a:solidFill>
                <a:latin typeface="Courier"/>
              </a:rPr>
              <a:t>(score) +  </a:t>
            </a:r>
          </a:p>
          <a:p>
            <a:pPr algn="r" defTabSz="900113">
              <a:spcBef>
                <a:spcPct val="0"/>
              </a:spcBef>
              <a:buClrTx/>
              <a:buSzTx/>
              <a:buNone/>
              <a:tabLst>
                <a:tab pos="476250" algn="l"/>
              </a:tabLst>
              <a:defRPr/>
            </a:pPr>
            <a:r>
              <a:rPr lang="en-US" altLang="en-US" sz="1800" b="1" dirty="0">
                <a:solidFill>
                  <a:srgbClr val="000090"/>
                </a:solidFill>
                <a:latin typeface="Courier"/>
              </a:rPr>
              <a:t>") ***")</a:t>
            </a:r>
          </a:p>
          <a:p>
            <a:pPr defTabSz="900113">
              <a:spcBef>
                <a:spcPct val="0"/>
              </a:spcBef>
              <a:buClrTx/>
              <a:buSzTx/>
              <a:buNone/>
              <a:tabLst>
                <a:tab pos="476250" algn="l"/>
              </a:tabLst>
              <a:defRPr/>
            </a:pPr>
            <a:r>
              <a:rPr lang="en-US" altLang="en-US" sz="1800" b="1" dirty="0">
                <a:solidFill>
                  <a:srgbClr val="000090"/>
                </a:solidFill>
                <a:latin typeface="Courier"/>
              </a:rPr>
              <a:t>    print(message)</a:t>
            </a:r>
          </a:p>
          <a:p>
            <a:pPr>
              <a:spcBef>
                <a:spcPct val="0"/>
              </a:spcBef>
              <a:buClrTx/>
              <a:buSzTx/>
              <a:buNone/>
              <a:defRPr/>
            </a:pPr>
            <a:endParaRPr lang="en-US" altLang="en-US" sz="1800" b="1" dirty="0">
              <a:solidFill>
                <a:srgbClr val="000090"/>
              </a:solidFill>
              <a:latin typeface="Courier"/>
            </a:endParaRPr>
          </a:p>
        </p:txBody>
      </p:sp>
      <p:sp>
        <p:nvSpPr>
          <p:cNvPr id="7" name="TextBox 6"/>
          <p:cNvSpPr txBox="1"/>
          <p:nvPr/>
        </p:nvSpPr>
        <p:spPr>
          <a:xfrm>
            <a:off x="156117" y="1676400"/>
            <a:ext cx="529683" cy="2308324"/>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endParaRPr lang="en-NZ" b="1" dirty="0">
              <a:solidFill>
                <a:srgbClr val="000090"/>
              </a:solidFill>
            </a:endParaRPr>
          </a:p>
          <a:p>
            <a:r>
              <a:rPr lang="en-NZ" b="1" dirty="0">
                <a:solidFill>
                  <a:srgbClr val="000090"/>
                </a:solidFill>
              </a:rPr>
              <a:t>4</a:t>
            </a:r>
          </a:p>
          <a:p>
            <a:r>
              <a:rPr lang="en-NZ" b="1" dirty="0">
                <a:solidFill>
                  <a:srgbClr val="000090"/>
                </a:solidFill>
              </a:rPr>
              <a:t>5</a:t>
            </a:r>
          </a:p>
          <a:p>
            <a:endParaRPr lang="en-NZ" b="1" dirty="0">
              <a:solidFill>
                <a:srgbClr val="000090"/>
              </a:solidFill>
            </a:endParaRPr>
          </a:p>
          <a:p>
            <a:r>
              <a:rPr lang="en-NZ" b="1" dirty="0">
                <a:solidFill>
                  <a:srgbClr val="000090"/>
                </a:solidFill>
              </a:rPr>
              <a:t>6</a:t>
            </a:r>
            <a:endParaRPr lang="en-NZ" sz="2400" b="1" dirty="0">
              <a:solidFill>
                <a:srgbClr val="000090"/>
              </a:solidFill>
            </a:endParaRPr>
          </a:p>
        </p:txBody>
      </p:sp>
      <p:sp>
        <p:nvSpPr>
          <p:cNvPr id="8" name="TextBox 7"/>
          <p:cNvSpPr txBox="1"/>
          <p:nvPr/>
        </p:nvSpPr>
        <p:spPr>
          <a:xfrm>
            <a:off x="216874" y="5562600"/>
            <a:ext cx="8915400" cy="1200329"/>
          </a:xfrm>
          <a:prstGeom prst="rect">
            <a:avLst/>
          </a:prstGeom>
          <a:gradFill flip="none" rotWithShape="1">
            <a:gsLst>
              <a:gs pos="0">
                <a:srgbClr val="BF6CCE"/>
              </a:gs>
              <a:gs pos="100000">
                <a:srgbClr val="FFFFFF"/>
              </a:gs>
            </a:gsLst>
            <a:lin ang="0" scaled="1"/>
            <a:tileRect/>
          </a:gradFill>
          <a:ln>
            <a:noFill/>
          </a:ln>
        </p:spPr>
        <p:txBody>
          <a:bodyPr wrap="square" rtlCol="0">
            <a:spAutoFit/>
          </a:bodyPr>
          <a:lstStyle/>
          <a:p>
            <a:pPr algn="ctr"/>
            <a:r>
              <a:rPr lang="en-US" b="1" dirty="0">
                <a:solidFill>
                  <a:srgbClr val="000090"/>
                </a:solidFill>
              </a:rPr>
              <a:t>The code in the two functions is looked at (parsed) by the interpreter.  </a:t>
            </a:r>
          </a:p>
          <a:p>
            <a:pPr algn="ctr"/>
            <a:r>
              <a:rPr lang="en-US" b="1" dirty="0">
                <a:solidFill>
                  <a:srgbClr val="000090"/>
                </a:solidFill>
              </a:rPr>
              <a:t>You can verify this:  put an error into one part of the function code (e.g., put </a:t>
            </a:r>
          </a:p>
          <a:p>
            <a:pPr algn="ctr"/>
            <a:r>
              <a:rPr lang="en-US" b="1" dirty="0">
                <a:solidFill>
                  <a:srgbClr val="0000FF"/>
                </a:solidFill>
              </a:rPr>
              <a:t>print(</a:t>
            </a:r>
            <a:r>
              <a:rPr lang="en-US" b="1" dirty="0" err="1">
                <a:solidFill>
                  <a:srgbClr val="0000FF"/>
                </a:solidFill>
              </a:rPr>
              <a:t>mes</a:t>
            </a:r>
            <a:r>
              <a:rPr lang="en-US" b="1" dirty="0">
                <a:solidFill>
                  <a:srgbClr val="0000FF"/>
                </a:solidFill>
              </a:rPr>
              <a:t> sage)</a:t>
            </a:r>
          </a:p>
          <a:p>
            <a:pPr algn="ctr"/>
            <a:r>
              <a:rPr lang="en-US" b="1" dirty="0">
                <a:solidFill>
                  <a:srgbClr val="000090"/>
                </a:solidFill>
              </a:rPr>
              <a:t> in line 6) and you will see that the interpreter will display the error.</a:t>
            </a:r>
            <a:endParaRPr lang="en-US" sz="2000" b="1" dirty="0">
              <a:solidFill>
                <a:srgbClr val="000090"/>
              </a:solidFill>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56580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Local variables and their scope</a:t>
            </a:r>
          </a:p>
        </p:txBody>
      </p:sp>
      <p:sp>
        <p:nvSpPr>
          <p:cNvPr id="3" name="Content Placeholder 2"/>
          <p:cNvSpPr>
            <a:spLocks noGrp="1"/>
          </p:cNvSpPr>
          <p:nvPr>
            <p:ph sz="quarter" idx="1"/>
          </p:nvPr>
        </p:nvSpPr>
        <p:spPr>
          <a:xfrm>
            <a:off x="152400" y="685800"/>
            <a:ext cx="8763000" cy="4691211"/>
          </a:xfrm>
        </p:spPr>
        <p:txBody>
          <a:bodyPr>
            <a:normAutofit/>
          </a:bodyPr>
          <a:lstStyle/>
          <a:p>
            <a:r>
              <a:rPr lang="en-US" sz="2000" dirty="0"/>
              <a:t>When you set the value of a variable inside a function, the Python interpreter creates a </a:t>
            </a:r>
            <a:r>
              <a:rPr lang="en-US" sz="2000" b="1" dirty="0">
                <a:solidFill>
                  <a:srgbClr val="0000FF"/>
                </a:solidFill>
              </a:rPr>
              <a:t>local variable </a:t>
            </a:r>
            <a:r>
              <a:rPr lang="en-US" sz="2000" dirty="0"/>
              <a:t>with that name. </a:t>
            </a:r>
          </a:p>
          <a:p>
            <a:r>
              <a:rPr lang="en-US" sz="2000" dirty="0"/>
              <a:t>In the following example, the variables: </a:t>
            </a:r>
            <a:r>
              <a:rPr lang="en-US" sz="2000" dirty="0">
                <a:latin typeface="Courier"/>
                <a:cs typeface="Courier"/>
              </a:rPr>
              <a:t>message</a:t>
            </a:r>
            <a:r>
              <a:rPr lang="en-US" sz="2000" dirty="0"/>
              <a:t>, </a:t>
            </a:r>
            <a:r>
              <a:rPr lang="en-US" sz="2000" dirty="0">
                <a:latin typeface="Courier"/>
                <a:cs typeface="Courier"/>
              </a:rPr>
              <a:t>author</a:t>
            </a:r>
            <a:r>
              <a:rPr lang="en-US" sz="2000" dirty="0"/>
              <a:t>, </a:t>
            </a:r>
            <a:r>
              <a:rPr lang="en-US" sz="2000" dirty="0">
                <a:latin typeface="Courier"/>
                <a:cs typeface="Courier"/>
              </a:rPr>
              <a:t>length</a:t>
            </a:r>
            <a:r>
              <a:rPr lang="en-US" sz="2000" dirty="0"/>
              <a:t> and </a:t>
            </a:r>
            <a:r>
              <a:rPr lang="en-US" sz="2000" dirty="0">
                <a:latin typeface="Courier"/>
                <a:cs typeface="Courier"/>
              </a:rPr>
              <a:t>symbols</a:t>
            </a:r>
            <a:r>
              <a:rPr lang="en-US" sz="2000" dirty="0"/>
              <a:t> are local variables defined inside the </a:t>
            </a:r>
            <a:r>
              <a:rPr lang="en-US" sz="2000" dirty="0" err="1">
                <a:latin typeface="Courier"/>
                <a:cs typeface="Courier"/>
              </a:rPr>
              <a:t>display_intro</a:t>
            </a:r>
            <a:r>
              <a:rPr lang="en-US" sz="2000" dirty="0">
                <a:latin typeface="Courier"/>
                <a:cs typeface="Courier"/>
              </a:rPr>
              <a:t>() </a:t>
            </a:r>
            <a:r>
              <a:rPr lang="en-US" sz="2000" dirty="0"/>
              <a:t>function.  </a:t>
            </a:r>
          </a:p>
          <a:p>
            <a:r>
              <a:rPr lang="en-US" sz="2000" dirty="0"/>
              <a:t>In a function, </a:t>
            </a:r>
            <a:r>
              <a:rPr lang="en-US" sz="2000" b="1" dirty="0">
                <a:solidFill>
                  <a:srgbClr val="0000FF"/>
                </a:solidFill>
              </a:rPr>
              <a:t>local variables </a:t>
            </a:r>
            <a:r>
              <a:rPr lang="en-US" sz="2000" dirty="0"/>
              <a:t>exist from the moment they are set (used) until the end of the function block inside which they are used.  For example the variable, </a:t>
            </a:r>
            <a:r>
              <a:rPr lang="en-US" sz="2000" dirty="0">
                <a:latin typeface="Courier"/>
                <a:cs typeface="Courier"/>
              </a:rPr>
              <a:t>author</a:t>
            </a:r>
            <a:r>
              <a:rPr lang="en-US" sz="2000" dirty="0"/>
              <a:t>, exists (is </a:t>
            </a:r>
            <a:r>
              <a:rPr lang="en-US" sz="2000" b="1" dirty="0">
                <a:solidFill>
                  <a:srgbClr val="0000FF"/>
                </a:solidFill>
              </a:rPr>
              <a:t>in scope</a:t>
            </a:r>
            <a:r>
              <a:rPr lang="en-US" sz="2000" dirty="0"/>
              <a:t>) from line 3 to line 9.</a:t>
            </a:r>
            <a:endParaRPr lang="en-NZ" sz="2000" dirty="0"/>
          </a:p>
        </p:txBody>
      </p:sp>
      <p:sp>
        <p:nvSpPr>
          <p:cNvPr id="11" name="Text Box 9"/>
          <p:cNvSpPr txBox="1">
            <a:spLocks noChangeArrowheads="1"/>
          </p:cNvSpPr>
          <p:nvPr/>
        </p:nvSpPr>
        <p:spPr bwMode="auto">
          <a:xfrm>
            <a:off x="457200" y="3200400"/>
            <a:ext cx="8458200" cy="313932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546100"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display_intro</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	</a:t>
            </a:r>
            <a:r>
              <a:rPr lang="en-US" altLang="en-US" sz="1800" b="1" dirty="0">
                <a:solidFill>
                  <a:srgbClr val="FF00FF"/>
                </a:solidFill>
                <a:latin typeface="Courier"/>
              </a:rPr>
              <a:t>message </a:t>
            </a:r>
            <a:r>
              <a:rPr lang="en-US" altLang="en-US" sz="1800" b="1" dirty="0">
                <a:solidFill>
                  <a:srgbClr val="000090"/>
                </a:solidFill>
                <a:latin typeface="Courier"/>
              </a:rPr>
              <a:t>= "Game of </a:t>
            </a:r>
            <a:r>
              <a:rPr lang="en-US" altLang="en-US" sz="1800" b="1" dirty="0" err="1">
                <a:solidFill>
                  <a:srgbClr val="000090"/>
                </a:solidFill>
                <a:latin typeface="Courier"/>
              </a:rPr>
              <a:t>Nim</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	</a:t>
            </a:r>
            <a:r>
              <a:rPr lang="en-US" altLang="en-US" sz="1800" b="1" dirty="0">
                <a:solidFill>
                  <a:srgbClr val="FF00FF"/>
                </a:solidFill>
                <a:latin typeface="Courier"/>
              </a:rPr>
              <a:t>author </a:t>
            </a:r>
            <a:r>
              <a:rPr lang="en-US" altLang="en-US" sz="1800" b="1" dirty="0">
                <a:solidFill>
                  <a:srgbClr val="000090"/>
                </a:solidFill>
                <a:latin typeface="Courier"/>
              </a:rPr>
              <a:t>= "by Adriana Ferraro"</a:t>
            </a:r>
          </a:p>
          <a:p>
            <a:pPr>
              <a:spcBef>
                <a:spcPct val="0"/>
              </a:spcBef>
              <a:buClrTx/>
              <a:buSzTx/>
              <a:buNone/>
              <a:tabLst>
                <a:tab pos="546100" algn="l"/>
              </a:tabLst>
              <a:defRPr/>
            </a:pPr>
            <a:r>
              <a:rPr lang="en-US" altLang="en-US" sz="1800" b="1" dirty="0">
                <a:solidFill>
                  <a:srgbClr val="000090"/>
                </a:solidFill>
                <a:latin typeface="Courier"/>
              </a:rPr>
              <a:t>	</a:t>
            </a:r>
            <a:r>
              <a:rPr lang="en-US" altLang="en-US" sz="1800" b="1" dirty="0">
                <a:solidFill>
                  <a:srgbClr val="FF00FF"/>
                </a:solidFill>
                <a:latin typeface="Courier"/>
              </a:rPr>
              <a:t>length </a:t>
            </a:r>
            <a:r>
              <a:rPr lang="en-US" altLang="en-US" sz="1800" b="1" dirty="0">
                <a:solidFill>
                  <a:srgbClr val="000090"/>
                </a:solidFill>
                <a:latin typeface="Courier"/>
              </a:rPr>
              <a:t>= max(</a:t>
            </a:r>
            <a:r>
              <a:rPr lang="en-US" altLang="en-US" sz="1800" b="1" dirty="0" err="1">
                <a:solidFill>
                  <a:srgbClr val="000090"/>
                </a:solidFill>
                <a:latin typeface="Courier"/>
              </a:rPr>
              <a:t>len</a:t>
            </a:r>
            <a:r>
              <a:rPr lang="en-US" altLang="en-US" sz="1800" b="1" dirty="0">
                <a:solidFill>
                  <a:srgbClr val="000090"/>
                </a:solidFill>
                <a:latin typeface="Courier"/>
              </a:rPr>
              <a:t>(message), </a:t>
            </a:r>
            <a:r>
              <a:rPr lang="en-US" altLang="en-US" sz="1800" b="1" dirty="0" err="1">
                <a:solidFill>
                  <a:srgbClr val="000090"/>
                </a:solidFill>
                <a:latin typeface="Courier"/>
              </a:rPr>
              <a:t>len</a:t>
            </a:r>
            <a:r>
              <a:rPr lang="en-US" altLang="en-US" sz="1800" b="1" dirty="0">
                <a:solidFill>
                  <a:srgbClr val="000090"/>
                </a:solidFill>
                <a:latin typeface="Courier"/>
              </a:rPr>
              <a:t>(author))</a:t>
            </a:r>
          </a:p>
          <a:p>
            <a:pPr>
              <a:spcBef>
                <a:spcPct val="0"/>
              </a:spcBef>
              <a:buClrTx/>
              <a:buSzTx/>
              <a:buNone/>
              <a:tabLst>
                <a:tab pos="546100" algn="l"/>
              </a:tabLst>
              <a:defRPr/>
            </a:pPr>
            <a:r>
              <a:rPr lang="en-US" altLang="en-US" sz="1800" b="1" dirty="0">
                <a:solidFill>
                  <a:srgbClr val="000090"/>
                </a:solidFill>
                <a:latin typeface="Courier"/>
              </a:rPr>
              <a:t>	</a:t>
            </a:r>
            <a:r>
              <a:rPr lang="en-US" altLang="en-US" sz="1800" b="1" dirty="0">
                <a:solidFill>
                  <a:srgbClr val="FF00FF"/>
                </a:solidFill>
                <a:latin typeface="Courier"/>
              </a:rPr>
              <a:t>symbols</a:t>
            </a:r>
            <a:r>
              <a:rPr lang="en-US" altLang="en-US" sz="1800" b="1" dirty="0">
                <a:solidFill>
                  <a:srgbClr val="000090"/>
                </a:solidFill>
                <a:latin typeface="Courier"/>
              </a:rPr>
              <a:t> = "*" * length</a:t>
            </a:r>
          </a:p>
          <a:p>
            <a:pPr>
              <a:spcBef>
                <a:spcPct val="0"/>
              </a:spcBef>
              <a:buClrTx/>
              <a:buSzTx/>
              <a:buNone/>
              <a:tabLst>
                <a:tab pos="546100" algn="l"/>
              </a:tabLst>
              <a:defRPr/>
            </a:pPr>
            <a:r>
              <a:rPr lang="en-US" altLang="en-US" sz="1800" b="1" dirty="0">
                <a:solidFill>
                  <a:srgbClr val="000090"/>
                </a:solidFill>
                <a:latin typeface="Courier"/>
              </a:rPr>
              <a:t>	print(symbols)</a:t>
            </a:r>
          </a:p>
          <a:p>
            <a:pPr>
              <a:spcBef>
                <a:spcPct val="0"/>
              </a:spcBef>
              <a:buClrTx/>
              <a:buSzTx/>
              <a:buNone/>
              <a:tabLst>
                <a:tab pos="546100" algn="l"/>
              </a:tabLst>
              <a:defRPr/>
            </a:pPr>
            <a:r>
              <a:rPr lang="en-US" altLang="en-US" sz="1800" b="1" dirty="0">
                <a:solidFill>
                  <a:srgbClr val="000090"/>
                </a:solidFill>
                <a:latin typeface="Courier"/>
              </a:rPr>
              <a:t>	print(message)</a:t>
            </a:r>
          </a:p>
          <a:p>
            <a:pPr>
              <a:spcBef>
                <a:spcPct val="0"/>
              </a:spcBef>
              <a:buClrTx/>
              <a:buSzTx/>
              <a:buNone/>
              <a:tabLst>
                <a:tab pos="546100" algn="l"/>
              </a:tabLst>
              <a:defRPr/>
            </a:pPr>
            <a:r>
              <a:rPr lang="en-US" altLang="en-US" sz="1800" b="1" dirty="0">
                <a:solidFill>
                  <a:srgbClr val="000090"/>
                </a:solidFill>
                <a:latin typeface="Courier"/>
              </a:rPr>
              <a:t>	print(author)</a:t>
            </a:r>
          </a:p>
          <a:p>
            <a:pPr>
              <a:spcBef>
                <a:spcPct val="0"/>
              </a:spcBef>
              <a:buClrTx/>
              <a:buSzTx/>
              <a:buNone/>
              <a:tabLst>
                <a:tab pos="546100" algn="l"/>
              </a:tabLst>
              <a:defRPr/>
            </a:pPr>
            <a:r>
              <a:rPr lang="en-US" altLang="en-US" sz="1800" b="1" dirty="0">
                <a:solidFill>
                  <a:srgbClr val="000090"/>
                </a:solidFill>
                <a:latin typeface="Courier"/>
              </a:rPr>
              <a:t>	print(symbols)</a:t>
            </a:r>
          </a:p>
          <a:p>
            <a:pPr>
              <a:spcBef>
                <a:spcPct val="0"/>
              </a:spcBef>
              <a:buClrTx/>
              <a:buSzTx/>
              <a:buNone/>
              <a:tabLst>
                <a:tab pos="546100" algn="l"/>
              </a:tabLst>
              <a:defRPr/>
            </a:pPr>
            <a:endParaRPr lang="en-US" altLang="en-US" sz="1800" b="1" dirty="0">
              <a:solidFill>
                <a:srgbClr val="000090"/>
              </a:solidFill>
              <a:latin typeface="Courier"/>
            </a:endParaRPr>
          </a:p>
          <a:p>
            <a:pPr>
              <a:spcBef>
                <a:spcPct val="0"/>
              </a:spcBef>
              <a:buClrTx/>
              <a:buSzTx/>
              <a:buNone/>
              <a:tabLst>
                <a:tab pos="546100" algn="l"/>
              </a:tabLst>
              <a:defRPr/>
            </a:pPr>
            <a:r>
              <a:rPr lang="en-US" altLang="en-US" sz="1800" b="1" dirty="0" err="1">
                <a:solidFill>
                  <a:srgbClr val="000090"/>
                </a:solidFill>
                <a:latin typeface="Courier"/>
              </a:rPr>
              <a:t>display_intro</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4" name="TextBox 3"/>
          <p:cNvSpPr txBox="1"/>
          <p:nvPr/>
        </p:nvSpPr>
        <p:spPr>
          <a:xfrm>
            <a:off x="102596" y="3200401"/>
            <a:ext cx="457200" cy="3139321"/>
          </a:xfrm>
          <a:prstGeom prst="rect">
            <a:avLst/>
          </a:prstGeom>
          <a:noFill/>
          <a:effectLst/>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r>
              <a:rPr lang="en-NZ" b="1" dirty="0">
                <a:solidFill>
                  <a:srgbClr val="000090"/>
                </a:solidFill>
              </a:rPr>
              <a:t>4</a:t>
            </a:r>
          </a:p>
          <a:p>
            <a:r>
              <a:rPr lang="en-NZ" b="1" dirty="0">
                <a:solidFill>
                  <a:srgbClr val="000090"/>
                </a:solidFill>
              </a:rPr>
              <a:t>5</a:t>
            </a:r>
          </a:p>
          <a:p>
            <a:r>
              <a:rPr lang="en-NZ" b="1" dirty="0">
                <a:solidFill>
                  <a:srgbClr val="000090"/>
                </a:solidFill>
              </a:rPr>
              <a:t>6</a:t>
            </a:r>
          </a:p>
          <a:p>
            <a:r>
              <a:rPr lang="en-NZ" b="1" dirty="0">
                <a:solidFill>
                  <a:srgbClr val="000090"/>
                </a:solidFill>
              </a:rPr>
              <a:t>7</a:t>
            </a:r>
          </a:p>
          <a:p>
            <a:r>
              <a:rPr lang="en-NZ" b="1" dirty="0">
                <a:solidFill>
                  <a:srgbClr val="000090"/>
                </a:solidFill>
              </a:rPr>
              <a:t>8</a:t>
            </a:r>
          </a:p>
          <a:p>
            <a:r>
              <a:rPr lang="en-NZ" b="1" dirty="0">
                <a:solidFill>
                  <a:srgbClr val="000090"/>
                </a:solidFill>
              </a:rPr>
              <a:t>9</a:t>
            </a:r>
          </a:p>
          <a:p>
            <a:endParaRPr lang="en-NZ" b="1" dirty="0">
              <a:solidFill>
                <a:srgbClr val="000090"/>
              </a:solidFill>
            </a:endParaRPr>
          </a:p>
          <a:p>
            <a:r>
              <a:rPr lang="en-NZ" b="1" dirty="0">
                <a:solidFill>
                  <a:srgbClr val="000090"/>
                </a:solidFill>
              </a:rPr>
              <a:t>10</a:t>
            </a:r>
          </a:p>
        </p:txBody>
      </p:sp>
      <p:sp>
        <p:nvSpPr>
          <p:cNvPr id="8" name="TextBox 7"/>
          <p:cNvSpPr txBox="1"/>
          <p:nvPr/>
        </p:nvSpPr>
        <p:spPr>
          <a:xfrm>
            <a:off x="5105400" y="5657671"/>
            <a:ext cx="3657600" cy="1200329"/>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a:t>
            </a:r>
          </a:p>
          <a:p>
            <a:r>
              <a:rPr lang="en-NZ" b="1" dirty="0">
                <a:solidFill>
                  <a:srgbClr val="000090"/>
                </a:solidFill>
                <a:latin typeface="Courier"/>
                <a:cs typeface="Courier"/>
              </a:rPr>
              <a:t>Game of </a:t>
            </a:r>
            <a:r>
              <a:rPr lang="en-NZ" b="1" dirty="0" err="1">
                <a:solidFill>
                  <a:srgbClr val="000090"/>
                </a:solidFill>
                <a:latin typeface="Courier"/>
                <a:cs typeface="Courier"/>
              </a:rPr>
              <a:t>Nim</a:t>
            </a:r>
            <a:endParaRPr lang="en-NZ" b="1" dirty="0">
              <a:solidFill>
                <a:srgbClr val="000090"/>
              </a:solidFill>
              <a:latin typeface="Courier"/>
              <a:cs typeface="Courier"/>
            </a:endParaRPr>
          </a:p>
          <a:p>
            <a:r>
              <a:rPr lang="en-NZ" b="1" dirty="0">
                <a:solidFill>
                  <a:srgbClr val="000090"/>
                </a:solidFill>
                <a:latin typeface="Courier"/>
                <a:cs typeface="Courier"/>
              </a:rPr>
              <a:t>by Adriana Ferraro</a:t>
            </a:r>
          </a:p>
          <a:p>
            <a:r>
              <a:rPr lang="en-NZ" b="1" dirty="0">
                <a:solidFill>
                  <a:srgbClr val="000090"/>
                </a:solidFill>
                <a:latin typeface="Courier"/>
                <a:cs typeface="Courier"/>
              </a:rPr>
              <a:t>******************</a:t>
            </a:r>
            <a:endParaRPr lang="en-US" b="1" dirty="0">
              <a:solidFill>
                <a:srgbClr val="000090"/>
              </a:solidFill>
              <a:latin typeface="Courier"/>
              <a:cs typeface="Courier"/>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88353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Variables – out of scope</a:t>
            </a:r>
          </a:p>
        </p:txBody>
      </p:sp>
      <p:sp>
        <p:nvSpPr>
          <p:cNvPr id="3" name="Content Placeholder 2"/>
          <p:cNvSpPr>
            <a:spLocks noGrp="1"/>
          </p:cNvSpPr>
          <p:nvPr>
            <p:ph sz="quarter" idx="1"/>
          </p:nvPr>
        </p:nvSpPr>
        <p:spPr>
          <a:xfrm>
            <a:off x="28500" y="685800"/>
            <a:ext cx="9115499" cy="4691211"/>
          </a:xfrm>
        </p:spPr>
        <p:txBody>
          <a:bodyPr>
            <a:normAutofit/>
          </a:bodyPr>
          <a:lstStyle/>
          <a:p>
            <a:r>
              <a:rPr lang="en-AU" dirty="0"/>
              <a:t>When you try to use a variable which is </a:t>
            </a:r>
            <a:r>
              <a:rPr lang="en-AU" b="1" dirty="0">
                <a:solidFill>
                  <a:srgbClr val="0000FF"/>
                </a:solidFill>
              </a:rPr>
              <a:t>out of scope</a:t>
            </a:r>
            <a:r>
              <a:rPr lang="en-AU" dirty="0"/>
              <a:t>, the interpreter will display an error message:</a:t>
            </a:r>
            <a:endParaRPr lang="en-US" dirty="0"/>
          </a:p>
        </p:txBody>
      </p:sp>
      <p:sp>
        <p:nvSpPr>
          <p:cNvPr id="11" name="Text Box 9"/>
          <p:cNvSpPr txBox="1">
            <a:spLocks noChangeArrowheads="1"/>
          </p:cNvSpPr>
          <p:nvPr/>
        </p:nvSpPr>
        <p:spPr bwMode="auto">
          <a:xfrm>
            <a:off x="457200" y="1676400"/>
            <a:ext cx="8458200" cy="341632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546100"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display_intro</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	message = "Game of </a:t>
            </a:r>
            <a:r>
              <a:rPr lang="en-US" altLang="en-US" sz="1800" b="1" dirty="0" err="1">
                <a:solidFill>
                  <a:srgbClr val="000090"/>
                </a:solidFill>
                <a:latin typeface="Courier"/>
              </a:rPr>
              <a:t>Nim</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	</a:t>
            </a:r>
            <a:r>
              <a:rPr lang="en-US" altLang="en-US" sz="1800" b="1" dirty="0">
                <a:solidFill>
                  <a:srgbClr val="FF00FF"/>
                </a:solidFill>
                <a:latin typeface="Courier"/>
              </a:rPr>
              <a:t>author </a:t>
            </a:r>
            <a:r>
              <a:rPr lang="en-US" altLang="en-US" sz="1800" b="1" dirty="0">
                <a:solidFill>
                  <a:srgbClr val="000090"/>
                </a:solidFill>
                <a:latin typeface="Courier"/>
              </a:rPr>
              <a:t>= "by Adriana Ferraro"</a:t>
            </a:r>
          </a:p>
          <a:p>
            <a:pPr>
              <a:spcBef>
                <a:spcPct val="0"/>
              </a:spcBef>
              <a:buClrTx/>
              <a:buSzTx/>
              <a:buNone/>
              <a:tabLst>
                <a:tab pos="546100" algn="l"/>
              </a:tabLst>
              <a:defRPr/>
            </a:pPr>
            <a:r>
              <a:rPr lang="en-US" altLang="en-US" sz="1800" b="1" dirty="0">
                <a:solidFill>
                  <a:srgbClr val="000090"/>
                </a:solidFill>
                <a:latin typeface="Courier"/>
              </a:rPr>
              <a:t>	length = max(</a:t>
            </a:r>
            <a:r>
              <a:rPr lang="en-US" altLang="en-US" sz="1800" b="1" dirty="0" err="1">
                <a:solidFill>
                  <a:srgbClr val="000090"/>
                </a:solidFill>
                <a:latin typeface="Courier"/>
              </a:rPr>
              <a:t>len</a:t>
            </a:r>
            <a:r>
              <a:rPr lang="en-US" altLang="en-US" sz="1800" b="1" dirty="0">
                <a:solidFill>
                  <a:srgbClr val="000090"/>
                </a:solidFill>
                <a:latin typeface="Courier"/>
              </a:rPr>
              <a:t>(message), </a:t>
            </a:r>
            <a:r>
              <a:rPr lang="en-US" altLang="en-US" sz="1800" b="1" dirty="0" err="1">
                <a:solidFill>
                  <a:srgbClr val="000090"/>
                </a:solidFill>
                <a:latin typeface="Courier"/>
              </a:rPr>
              <a:t>len</a:t>
            </a:r>
            <a:r>
              <a:rPr lang="en-US" altLang="en-US" sz="1800" b="1" dirty="0">
                <a:solidFill>
                  <a:srgbClr val="000090"/>
                </a:solidFill>
                <a:latin typeface="Courier"/>
              </a:rPr>
              <a:t>(author))</a:t>
            </a:r>
          </a:p>
          <a:p>
            <a:pPr>
              <a:spcBef>
                <a:spcPct val="0"/>
              </a:spcBef>
              <a:buClrTx/>
              <a:buSzTx/>
              <a:buNone/>
              <a:tabLst>
                <a:tab pos="546100" algn="l"/>
              </a:tabLst>
              <a:defRPr/>
            </a:pPr>
            <a:r>
              <a:rPr lang="en-US" altLang="en-US" sz="1800" b="1" dirty="0">
                <a:solidFill>
                  <a:srgbClr val="000090"/>
                </a:solidFill>
                <a:latin typeface="Courier"/>
              </a:rPr>
              <a:t>	symbols = "*" * length</a:t>
            </a:r>
          </a:p>
          <a:p>
            <a:pPr>
              <a:spcBef>
                <a:spcPct val="0"/>
              </a:spcBef>
              <a:buClrTx/>
              <a:buSzTx/>
              <a:buNone/>
              <a:tabLst>
                <a:tab pos="546100" algn="l"/>
              </a:tabLst>
              <a:defRPr/>
            </a:pPr>
            <a:r>
              <a:rPr lang="en-US" altLang="en-US" sz="1800" b="1" dirty="0">
                <a:solidFill>
                  <a:srgbClr val="000090"/>
                </a:solidFill>
                <a:latin typeface="Courier"/>
              </a:rPr>
              <a:t>	print(symbols)</a:t>
            </a:r>
          </a:p>
          <a:p>
            <a:pPr>
              <a:spcBef>
                <a:spcPct val="0"/>
              </a:spcBef>
              <a:buClrTx/>
              <a:buSzTx/>
              <a:buNone/>
              <a:tabLst>
                <a:tab pos="546100" algn="l"/>
              </a:tabLst>
              <a:defRPr/>
            </a:pPr>
            <a:r>
              <a:rPr lang="en-US" altLang="en-US" sz="1800" b="1" dirty="0">
                <a:solidFill>
                  <a:srgbClr val="000090"/>
                </a:solidFill>
                <a:latin typeface="Courier"/>
              </a:rPr>
              <a:t>	print(message)</a:t>
            </a:r>
          </a:p>
          <a:p>
            <a:pPr>
              <a:spcBef>
                <a:spcPct val="0"/>
              </a:spcBef>
              <a:buClrTx/>
              <a:buSzTx/>
              <a:buNone/>
              <a:tabLst>
                <a:tab pos="546100" algn="l"/>
              </a:tabLst>
              <a:defRPr/>
            </a:pPr>
            <a:r>
              <a:rPr lang="en-US" altLang="en-US" sz="1800" b="1" dirty="0">
                <a:solidFill>
                  <a:srgbClr val="000090"/>
                </a:solidFill>
                <a:latin typeface="Courier"/>
              </a:rPr>
              <a:t>	print(author)</a:t>
            </a:r>
          </a:p>
          <a:p>
            <a:pPr>
              <a:spcBef>
                <a:spcPct val="0"/>
              </a:spcBef>
              <a:buClrTx/>
              <a:buSzTx/>
              <a:buNone/>
              <a:tabLst>
                <a:tab pos="546100" algn="l"/>
              </a:tabLst>
              <a:defRPr/>
            </a:pPr>
            <a:r>
              <a:rPr lang="en-US" altLang="en-US" sz="1800" b="1" dirty="0">
                <a:solidFill>
                  <a:srgbClr val="000090"/>
                </a:solidFill>
                <a:latin typeface="Courier"/>
              </a:rPr>
              <a:t>	print(symbols)</a:t>
            </a:r>
          </a:p>
          <a:p>
            <a:pPr>
              <a:spcBef>
                <a:spcPct val="0"/>
              </a:spcBef>
              <a:buClrTx/>
              <a:buSzTx/>
              <a:buNone/>
              <a:tabLst>
                <a:tab pos="546100" algn="l"/>
              </a:tabLst>
              <a:defRPr/>
            </a:pPr>
            <a:endParaRPr lang="en-US" altLang="en-US" sz="1800" b="1" dirty="0">
              <a:solidFill>
                <a:srgbClr val="000090"/>
              </a:solidFill>
              <a:latin typeface="Courier"/>
            </a:endParaRPr>
          </a:p>
          <a:p>
            <a:pPr>
              <a:spcBef>
                <a:spcPct val="0"/>
              </a:spcBef>
              <a:buClrTx/>
              <a:buSzTx/>
              <a:buNone/>
              <a:tabLst>
                <a:tab pos="546100" algn="l"/>
              </a:tabLst>
              <a:defRPr/>
            </a:pPr>
            <a:r>
              <a:rPr lang="en-US" altLang="en-US" sz="1800" b="1" dirty="0" err="1">
                <a:solidFill>
                  <a:srgbClr val="000090"/>
                </a:solidFill>
                <a:latin typeface="Courier"/>
              </a:rPr>
              <a:t>display_intro</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print(</a:t>
            </a:r>
            <a:r>
              <a:rPr lang="en-US" altLang="en-US" sz="1800" b="1" dirty="0">
                <a:solidFill>
                  <a:srgbClr val="FF00FF"/>
                </a:solidFill>
                <a:latin typeface="Courier"/>
              </a:rPr>
              <a:t>author</a:t>
            </a:r>
            <a:r>
              <a:rPr lang="en-US" altLang="en-US" sz="1800" b="1" dirty="0">
                <a:solidFill>
                  <a:srgbClr val="000090"/>
                </a:solidFill>
                <a:latin typeface="Courier"/>
              </a:rPr>
              <a:t>)</a:t>
            </a:r>
            <a:endParaRPr lang="da-DK" altLang="en-US" sz="1800" b="1" dirty="0">
              <a:solidFill>
                <a:srgbClr val="000090"/>
              </a:solidFill>
              <a:latin typeface="Courier"/>
            </a:endParaRPr>
          </a:p>
        </p:txBody>
      </p:sp>
      <p:sp>
        <p:nvSpPr>
          <p:cNvPr id="4" name="TextBox 3"/>
          <p:cNvSpPr txBox="1"/>
          <p:nvPr/>
        </p:nvSpPr>
        <p:spPr>
          <a:xfrm>
            <a:off x="76200" y="1676400"/>
            <a:ext cx="1524000" cy="3416320"/>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r>
              <a:rPr lang="en-NZ" b="1" dirty="0">
                <a:solidFill>
                  <a:srgbClr val="000090"/>
                </a:solidFill>
              </a:rPr>
              <a:t>4</a:t>
            </a:r>
          </a:p>
          <a:p>
            <a:r>
              <a:rPr lang="en-NZ" b="1" dirty="0">
                <a:solidFill>
                  <a:srgbClr val="000090"/>
                </a:solidFill>
              </a:rPr>
              <a:t>5</a:t>
            </a:r>
          </a:p>
          <a:p>
            <a:r>
              <a:rPr lang="en-NZ" b="1" dirty="0">
                <a:solidFill>
                  <a:srgbClr val="000090"/>
                </a:solidFill>
              </a:rPr>
              <a:t>6</a:t>
            </a:r>
          </a:p>
          <a:p>
            <a:r>
              <a:rPr lang="en-NZ" b="1" dirty="0">
                <a:solidFill>
                  <a:srgbClr val="000090"/>
                </a:solidFill>
              </a:rPr>
              <a:t>7</a:t>
            </a:r>
          </a:p>
          <a:p>
            <a:r>
              <a:rPr lang="en-NZ" b="1" dirty="0">
                <a:solidFill>
                  <a:srgbClr val="000090"/>
                </a:solidFill>
              </a:rPr>
              <a:t>8</a:t>
            </a:r>
          </a:p>
          <a:p>
            <a:r>
              <a:rPr lang="en-NZ" b="1" dirty="0">
                <a:solidFill>
                  <a:srgbClr val="000090"/>
                </a:solidFill>
              </a:rPr>
              <a:t>9</a:t>
            </a:r>
          </a:p>
          <a:p>
            <a:endParaRPr lang="en-NZ" b="1" dirty="0">
              <a:solidFill>
                <a:srgbClr val="000090"/>
              </a:solidFill>
            </a:endParaRPr>
          </a:p>
          <a:p>
            <a:r>
              <a:rPr lang="en-NZ" b="1" dirty="0">
                <a:solidFill>
                  <a:srgbClr val="000090"/>
                </a:solidFill>
              </a:rPr>
              <a:t>10</a:t>
            </a:r>
          </a:p>
          <a:p>
            <a:r>
              <a:rPr lang="en-NZ" b="1" dirty="0">
                <a:solidFill>
                  <a:srgbClr val="000090"/>
                </a:solidFill>
              </a:rPr>
              <a:t>11</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18</a:t>
            </a:fld>
            <a:endParaRPr lang="en-US" dirty="0"/>
          </a:p>
        </p:txBody>
      </p:sp>
      <p:sp>
        <p:nvSpPr>
          <p:cNvPr id="9" name="TextBox 8"/>
          <p:cNvSpPr txBox="1"/>
          <p:nvPr/>
        </p:nvSpPr>
        <p:spPr>
          <a:xfrm>
            <a:off x="3559792" y="4191000"/>
            <a:ext cx="5562600" cy="2585323"/>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a:t>
            </a:r>
          </a:p>
          <a:p>
            <a:r>
              <a:rPr lang="en-NZ" b="1" dirty="0">
                <a:solidFill>
                  <a:srgbClr val="000090"/>
                </a:solidFill>
                <a:latin typeface="Courier"/>
                <a:cs typeface="Courier"/>
              </a:rPr>
              <a:t>Game of Nim</a:t>
            </a:r>
          </a:p>
          <a:p>
            <a:r>
              <a:rPr lang="en-NZ" b="1" dirty="0">
                <a:solidFill>
                  <a:srgbClr val="000090"/>
                </a:solidFill>
                <a:latin typeface="Courier"/>
                <a:cs typeface="Courier"/>
              </a:rPr>
              <a:t>by Adriana Ferraro</a:t>
            </a:r>
          </a:p>
          <a:p>
            <a:r>
              <a:rPr lang="en-NZ" b="1" dirty="0">
                <a:solidFill>
                  <a:srgbClr val="000090"/>
                </a:solidFill>
                <a:latin typeface="Courier"/>
                <a:cs typeface="Courier"/>
              </a:rPr>
              <a:t>******************</a:t>
            </a:r>
          </a:p>
          <a:p>
            <a:r>
              <a:rPr lang="en-NZ" b="1" dirty="0">
                <a:solidFill>
                  <a:srgbClr val="000090"/>
                </a:solidFill>
                <a:latin typeface="Courier"/>
                <a:cs typeface="Courier"/>
              </a:rPr>
              <a:t>Traceback (most recent call last):</a:t>
            </a:r>
          </a:p>
          <a:p>
            <a:r>
              <a:rPr lang="en-NZ" b="1" dirty="0">
                <a:solidFill>
                  <a:srgbClr val="000090"/>
                </a:solidFill>
                <a:latin typeface="Courier"/>
                <a:cs typeface="Courier"/>
              </a:rPr>
              <a:t>  File "OutOfScopeExample.py", </a:t>
            </a:r>
            <a:r>
              <a:rPr lang="en-NZ" b="1" dirty="0">
                <a:solidFill>
                  <a:srgbClr val="0000FF"/>
                </a:solidFill>
                <a:latin typeface="Courier"/>
                <a:cs typeface="Courier"/>
              </a:rPr>
              <a:t>line 11</a:t>
            </a:r>
            <a:r>
              <a:rPr lang="en-NZ" b="1" dirty="0">
                <a:solidFill>
                  <a:srgbClr val="000090"/>
                </a:solidFill>
                <a:latin typeface="Courier"/>
                <a:cs typeface="Courier"/>
              </a:rPr>
              <a:t>, in &lt;module&gt;</a:t>
            </a:r>
          </a:p>
          <a:p>
            <a:r>
              <a:rPr lang="en-NZ" b="1" dirty="0">
                <a:solidFill>
                  <a:srgbClr val="000090"/>
                </a:solidFill>
                <a:latin typeface="Courier"/>
                <a:cs typeface="Courier"/>
              </a:rPr>
              <a:t>    print(author)</a:t>
            </a:r>
          </a:p>
          <a:p>
            <a:r>
              <a:rPr lang="en-NZ" b="1" dirty="0">
                <a:solidFill>
                  <a:srgbClr val="0000FF"/>
                </a:solidFill>
                <a:latin typeface="Courier"/>
                <a:cs typeface="Courier"/>
              </a:rPr>
              <a:t>NameError</a:t>
            </a:r>
            <a:r>
              <a:rPr lang="en-NZ" b="1" dirty="0">
                <a:solidFill>
                  <a:srgbClr val="000090"/>
                </a:solidFill>
                <a:latin typeface="Courier"/>
                <a:cs typeface="Courier"/>
              </a:rPr>
              <a:t>: name 'author' is not defined</a:t>
            </a:r>
            <a:endParaRPr lang="en-US" b="1" dirty="0">
              <a:solidFill>
                <a:srgbClr val="000090"/>
              </a:solidFill>
              <a:latin typeface="Courier"/>
              <a:cs typeface="Courier"/>
            </a:endParaRPr>
          </a:p>
        </p:txBody>
      </p:sp>
    </p:spTree>
    <p:extLst>
      <p:ext uri="{BB962C8B-B14F-4D97-AF65-F5344CB8AC3E}">
        <p14:creationId xmlns:p14="http://schemas.microsoft.com/office/powerpoint/2010/main" val="381488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Exercise</a:t>
            </a:r>
          </a:p>
        </p:txBody>
      </p:sp>
      <p:sp>
        <p:nvSpPr>
          <p:cNvPr id="3" name="Content Placeholder 2"/>
          <p:cNvSpPr>
            <a:spLocks noGrp="1"/>
          </p:cNvSpPr>
          <p:nvPr>
            <p:ph sz="quarter" idx="1"/>
          </p:nvPr>
        </p:nvSpPr>
        <p:spPr>
          <a:xfrm>
            <a:off x="152400" y="838200"/>
            <a:ext cx="8763000" cy="4691211"/>
          </a:xfrm>
        </p:spPr>
        <p:txBody>
          <a:bodyPr>
            <a:normAutofit/>
          </a:bodyPr>
          <a:lstStyle/>
          <a:p>
            <a:r>
              <a:rPr lang="en-GB" dirty="0"/>
              <a:t>Complete the output of the following program</a:t>
            </a:r>
            <a:r>
              <a:rPr lang="en-US" dirty="0"/>
              <a:t>.</a:t>
            </a:r>
            <a:endParaRPr lang="en-NZ" dirty="0"/>
          </a:p>
        </p:txBody>
      </p:sp>
      <p:sp>
        <p:nvSpPr>
          <p:cNvPr id="11" name="Text Box 9"/>
          <p:cNvSpPr txBox="1">
            <a:spLocks noChangeArrowheads="1"/>
          </p:cNvSpPr>
          <p:nvPr/>
        </p:nvSpPr>
        <p:spPr bwMode="auto">
          <a:xfrm>
            <a:off x="457200" y="1600200"/>
            <a:ext cx="8458200" cy="313932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546100"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FF"/>
                </a:solidFill>
                <a:latin typeface="Courier"/>
              </a:rPr>
              <a:t>display_intro</a:t>
            </a:r>
            <a:r>
              <a:rPr lang="en-US" altLang="en-US" sz="1800" b="1" dirty="0">
                <a:solidFill>
                  <a:srgbClr val="0000FF"/>
                </a:solidFill>
                <a:latin typeface="Courier"/>
              </a:rPr>
              <a:t>()</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	message = "Game of </a:t>
            </a:r>
            <a:r>
              <a:rPr lang="en-US" altLang="en-US" sz="1800" b="1" dirty="0" err="1">
                <a:solidFill>
                  <a:srgbClr val="000090"/>
                </a:solidFill>
                <a:latin typeface="Courier"/>
              </a:rPr>
              <a:t>Nim</a:t>
            </a:r>
            <a:r>
              <a:rPr lang="en-US" altLang="en-US" sz="1800" b="1" dirty="0">
                <a:solidFill>
                  <a:srgbClr val="000090"/>
                </a:solidFill>
                <a:latin typeface="Courier"/>
              </a:rPr>
              <a:t> by Adriana Ferraro"</a:t>
            </a:r>
          </a:p>
          <a:p>
            <a:pPr>
              <a:spcBef>
                <a:spcPct val="0"/>
              </a:spcBef>
              <a:buClrTx/>
              <a:buSzTx/>
              <a:buNone/>
              <a:tabLst>
                <a:tab pos="546100" algn="l"/>
              </a:tabLst>
              <a:defRPr/>
            </a:pPr>
            <a:r>
              <a:rPr lang="en-US" altLang="en-US" sz="1800" b="1" dirty="0">
                <a:solidFill>
                  <a:srgbClr val="000090"/>
                </a:solidFill>
                <a:latin typeface="Courier"/>
              </a:rPr>
              <a:t>	length = </a:t>
            </a:r>
            <a:r>
              <a:rPr lang="en-US" altLang="en-US" sz="1800" b="1" dirty="0" err="1">
                <a:solidFill>
                  <a:srgbClr val="000090"/>
                </a:solidFill>
                <a:latin typeface="Courier"/>
              </a:rPr>
              <a:t>len</a:t>
            </a:r>
            <a:r>
              <a:rPr lang="en-US" altLang="en-US" sz="1800" b="1" dirty="0">
                <a:solidFill>
                  <a:srgbClr val="000090"/>
                </a:solidFill>
                <a:latin typeface="Courier"/>
              </a:rPr>
              <a:t>(message)</a:t>
            </a:r>
          </a:p>
          <a:p>
            <a:pPr>
              <a:spcBef>
                <a:spcPct val="0"/>
              </a:spcBef>
              <a:buClrTx/>
              <a:buSzTx/>
              <a:buNone/>
              <a:tabLst>
                <a:tab pos="546100" algn="l"/>
              </a:tabLst>
              <a:defRPr/>
            </a:pPr>
            <a:r>
              <a:rPr lang="en-US" altLang="en-US" sz="1800" b="1" dirty="0">
                <a:solidFill>
                  <a:srgbClr val="000090"/>
                </a:solidFill>
                <a:latin typeface="Courier"/>
              </a:rPr>
              <a:t>	symbols = "*" * length</a:t>
            </a:r>
          </a:p>
          <a:p>
            <a:pPr>
              <a:spcBef>
                <a:spcPct val="0"/>
              </a:spcBef>
              <a:buClrTx/>
              <a:buSzTx/>
              <a:buNone/>
              <a:tabLst>
                <a:tab pos="546100" algn="l"/>
              </a:tabLst>
              <a:defRPr/>
            </a:pPr>
            <a:r>
              <a:rPr lang="en-US" altLang="en-US" sz="1800" b="1" dirty="0">
                <a:solidFill>
                  <a:srgbClr val="000090"/>
                </a:solidFill>
                <a:latin typeface="Courier"/>
              </a:rPr>
              <a:t>	print(symbols)</a:t>
            </a:r>
          </a:p>
          <a:p>
            <a:pPr>
              <a:spcBef>
                <a:spcPct val="0"/>
              </a:spcBef>
              <a:buClrTx/>
              <a:buSzTx/>
              <a:buNone/>
              <a:tabLst>
                <a:tab pos="546100" algn="l"/>
              </a:tabLst>
              <a:defRPr/>
            </a:pPr>
            <a:r>
              <a:rPr lang="en-US" altLang="en-US" sz="1800" b="1" dirty="0">
                <a:solidFill>
                  <a:srgbClr val="000090"/>
                </a:solidFill>
                <a:latin typeface="Courier"/>
              </a:rPr>
              <a:t>	print(message)</a:t>
            </a:r>
          </a:p>
          <a:p>
            <a:pPr>
              <a:spcBef>
                <a:spcPct val="0"/>
              </a:spcBef>
              <a:buClrTx/>
              <a:buSzTx/>
              <a:buNone/>
              <a:tabLst>
                <a:tab pos="546100" algn="l"/>
              </a:tabLst>
              <a:defRPr/>
            </a:pPr>
            <a:r>
              <a:rPr lang="en-US" altLang="en-US" sz="1800" b="1" dirty="0">
                <a:solidFill>
                  <a:srgbClr val="000090"/>
                </a:solidFill>
                <a:latin typeface="Courier"/>
              </a:rPr>
              <a:t>	print(symbols)</a:t>
            </a:r>
          </a:p>
          <a:p>
            <a:pPr>
              <a:spcBef>
                <a:spcPct val="0"/>
              </a:spcBef>
              <a:buClrTx/>
              <a:buSzTx/>
              <a:buNone/>
              <a:tabLst>
                <a:tab pos="546100" algn="l"/>
              </a:tabLst>
              <a:defRPr/>
            </a:pPr>
            <a:endParaRPr lang="en-US" altLang="en-US" sz="1800" b="1" dirty="0">
              <a:solidFill>
                <a:srgbClr val="000090"/>
              </a:solidFill>
              <a:latin typeface="Courier"/>
            </a:endParaRPr>
          </a:p>
          <a:p>
            <a:pPr>
              <a:spcBef>
                <a:spcPct val="0"/>
              </a:spcBef>
              <a:buClrTx/>
              <a:buSzTx/>
              <a:buNone/>
              <a:tabLst>
                <a:tab pos="546100" algn="l"/>
              </a:tabLst>
              <a:defRPr/>
            </a:pPr>
            <a:r>
              <a:rPr lang="en-US" altLang="en-US" sz="1800" b="1" dirty="0">
                <a:solidFill>
                  <a:srgbClr val="000090"/>
                </a:solidFill>
                <a:latin typeface="Courier"/>
              </a:rPr>
              <a:t>message = "bye bye!"</a:t>
            </a:r>
          </a:p>
          <a:p>
            <a:pPr>
              <a:spcBef>
                <a:spcPct val="0"/>
              </a:spcBef>
              <a:buClrTx/>
              <a:buSzTx/>
              <a:buNone/>
              <a:tabLst>
                <a:tab pos="546100" algn="l"/>
              </a:tabLst>
              <a:defRPr/>
            </a:pPr>
            <a:r>
              <a:rPr lang="en-US" altLang="en-US" sz="1800" b="1" dirty="0" err="1">
                <a:solidFill>
                  <a:srgbClr val="0000FF"/>
                </a:solidFill>
                <a:latin typeface="Courier"/>
              </a:rPr>
              <a:t>display_intro</a:t>
            </a:r>
            <a:r>
              <a:rPr lang="en-US" altLang="en-US" sz="1800" b="1" dirty="0">
                <a:solidFill>
                  <a:srgbClr val="0000FF"/>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print(message)	</a:t>
            </a:r>
            <a:endParaRPr lang="da-DK" altLang="en-US" sz="1800" b="1" dirty="0">
              <a:solidFill>
                <a:srgbClr val="000090"/>
              </a:solidFill>
              <a:latin typeface="Courier"/>
            </a:endParaRPr>
          </a:p>
        </p:txBody>
      </p:sp>
      <p:sp>
        <p:nvSpPr>
          <p:cNvPr id="4" name="TextBox 3"/>
          <p:cNvSpPr txBox="1"/>
          <p:nvPr/>
        </p:nvSpPr>
        <p:spPr>
          <a:xfrm>
            <a:off x="76200" y="1600200"/>
            <a:ext cx="1524000" cy="3139321"/>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r>
              <a:rPr lang="en-NZ" b="1" dirty="0">
                <a:solidFill>
                  <a:srgbClr val="000090"/>
                </a:solidFill>
              </a:rPr>
              <a:t>4</a:t>
            </a:r>
          </a:p>
          <a:p>
            <a:r>
              <a:rPr lang="en-NZ" b="1" dirty="0">
                <a:solidFill>
                  <a:srgbClr val="000090"/>
                </a:solidFill>
              </a:rPr>
              <a:t>5</a:t>
            </a:r>
          </a:p>
          <a:p>
            <a:r>
              <a:rPr lang="en-NZ" b="1" dirty="0">
                <a:solidFill>
                  <a:srgbClr val="000090"/>
                </a:solidFill>
              </a:rPr>
              <a:t>6</a:t>
            </a:r>
          </a:p>
          <a:p>
            <a:r>
              <a:rPr lang="en-NZ" b="1" dirty="0">
                <a:solidFill>
                  <a:srgbClr val="000090"/>
                </a:solidFill>
              </a:rPr>
              <a:t>7</a:t>
            </a:r>
          </a:p>
          <a:p>
            <a:endParaRPr lang="en-NZ" b="1" dirty="0">
              <a:solidFill>
                <a:srgbClr val="000090"/>
              </a:solidFill>
            </a:endParaRPr>
          </a:p>
          <a:p>
            <a:r>
              <a:rPr lang="en-NZ" b="1" dirty="0">
                <a:solidFill>
                  <a:srgbClr val="000090"/>
                </a:solidFill>
              </a:rPr>
              <a:t>8</a:t>
            </a:r>
          </a:p>
          <a:p>
            <a:r>
              <a:rPr lang="en-NZ" b="1" dirty="0">
                <a:solidFill>
                  <a:srgbClr val="000090"/>
                </a:solidFill>
              </a:rPr>
              <a:t>9</a:t>
            </a:r>
          </a:p>
          <a:p>
            <a:r>
              <a:rPr lang="en-NZ" b="1" dirty="0">
                <a:solidFill>
                  <a:srgbClr val="000090"/>
                </a:solidFill>
              </a:rPr>
              <a:t>10</a:t>
            </a:r>
          </a:p>
        </p:txBody>
      </p:sp>
      <p:sp>
        <p:nvSpPr>
          <p:cNvPr id="8" name="TextBox 7"/>
          <p:cNvSpPr txBox="1"/>
          <p:nvPr/>
        </p:nvSpPr>
        <p:spPr>
          <a:xfrm>
            <a:off x="4419600" y="3962400"/>
            <a:ext cx="4114800" cy="1323439"/>
          </a:xfrm>
          <a:prstGeom prst="rect">
            <a:avLst/>
          </a:prstGeom>
          <a:solidFill>
            <a:srgbClr val="E3EBF3"/>
          </a:solidFill>
          <a:ln>
            <a:solidFill>
              <a:srgbClr val="0000FF"/>
            </a:solidFill>
          </a:ln>
        </p:spPr>
        <p:txBody>
          <a:bodyPr wrap="square" rtlCol="0">
            <a:spAutoFit/>
          </a:bodyPr>
          <a:lstStyle/>
          <a:p>
            <a:r>
              <a:rPr lang="en-US" sz="1600" b="1" dirty="0">
                <a:solidFill>
                  <a:srgbClr val="000090"/>
                </a:solidFill>
                <a:latin typeface="Courier"/>
                <a:cs typeface="Courier"/>
              </a:rPr>
              <a:t>******************************</a:t>
            </a:r>
          </a:p>
          <a:p>
            <a:r>
              <a:rPr lang="en-US" sz="1600" b="1" dirty="0">
                <a:solidFill>
                  <a:srgbClr val="000090"/>
                </a:solidFill>
                <a:latin typeface="Courier"/>
                <a:cs typeface="Courier"/>
              </a:rPr>
              <a:t>Game of </a:t>
            </a:r>
            <a:r>
              <a:rPr lang="en-US" sz="1600" b="1" dirty="0" err="1">
                <a:solidFill>
                  <a:srgbClr val="000090"/>
                </a:solidFill>
                <a:latin typeface="Courier"/>
                <a:cs typeface="Courier"/>
              </a:rPr>
              <a:t>Nim</a:t>
            </a:r>
            <a:r>
              <a:rPr lang="en-US" sz="1600" b="1" dirty="0">
                <a:solidFill>
                  <a:srgbClr val="000090"/>
                </a:solidFill>
                <a:latin typeface="Courier"/>
                <a:cs typeface="Courier"/>
              </a:rPr>
              <a:t> by Adriana Ferraro</a:t>
            </a:r>
          </a:p>
          <a:p>
            <a:r>
              <a:rPr lang="en-US" sz="1600" b="1" dirty="0">
                <a:solidFill>
                  <a:srgbClr val="000090"/>
                </a:solidFill>
                <a:latin typeface="Courier"/>
                <a:cs typeface="Courier"/>
              </a:rPr>
              <a:t>******************************</a:t>
            </a:r>
          </a:p>
          <a:p>
            <a:endParaRPr lang="en-US" sz="1600" b="1" dirty="0">
              <a:solidFill>
                <a:srgbClr val="000090"/>
              </a:solidFill>
              <a:latin typeface="Courier"/>
              <a:cs typeface="Courier"/>
            </a:endParaRPr>
          </a:p>
          <a:p>
            <a:endParaRPr lang="en-US" sz="1600" b="1" dirty="0">
              <a:solidFill>
                <a:srgbClr val="000090"/>
              </a:solidFill>
              <a:latin typeface="Courier"/>
              <a:cs typeface="Courier"/>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51193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lvl="1"/>
            <a:r>
              <a:rPr lang="en-NZ" dirty="0"/>
              <a:t>write functions which perform a task</a:t>
            </a:r>
          </a:p>
          <a:p>
            <a:pPr lvl="1"/>
            <a:r>
              <a:rPr lang="en-NZ" dirty="0"/>
              <a:t>understand that a function can call another function</a:t>
            </a:r>
          </a:p>
          <a:p>
            <a:pPr lvl="1"/>
            <a:r>
              <a:rPr lang="en-NZ" dirty="0"/>
              <a:t>understand the scope of variable</a:t>
            </a:r>
          </a:p>
          <a:p>
            <a:pPr lvl="1"/>
            <a:r>
              <a:rPr lang="en-NZ" dirty="0"/>
              <a:t>always use excellent function names and variable names to ensure that the purpose of the function is clear</a:t>
            </a:r>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6" name="Footer Placeholder 5"/>
          <p:cNvSpPr>
            <a:spLocks noGrp="1"/>
          </p:cNvSpPr>
          <p:nvPr>
            <p:ph type="ftr" sz="quarter" idx="3"/>
          </p:nvPr>
        </p:nvSpPr>
        <p:spPr/>
        <p:txBody>
          <a:bodyPr/>
          <a:lstStyle/>
          <a:p>
            <a:r>
              <a:rPr lang="en-US" dirty="0" err="1"/>
              <a:t>CompSci</a:t>
            </a:r>
            <a:r>
              <a:rPr lang="en-US" dirty="0"/>
              <a:t> 101 - Principles of Programming</a:t>
            </a:r>
          </a:p>
        </p:txBody>
      </p:sp>
      <p:sp>
        <p:nvSpPr>
          <p:cNvPr id="7" name="Slide Number Placeholder 6"/>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The scope of parameters</a:t>
            </a:r>
          </a:p>
        </p:txBody>
      </p:sp>
      <p:sp>
        <p:nvSpPr>
          <p:cNvPr id="3" name="Content Placeholder 2"/>
          <p:cNvSpPr>
            <a:spLocks noGrp="1"/>
          </p:cNvSpPr>
          <p:nvPr>
            <p:ph sz="quarter" idx="1"/>
          </p:nvPr>
        </p:nvSpPr>
        <p:spPr>
          <a:xfrm>
            <a:off x="152400" y="838200"/>
            <a:ext cx="8915400" cy="4919811"/>
          </a:xfrm>
        </p:spPr>
        <p:txBody>
          <a:bodyPr>
            <a:normAutofit/>
          </a:bodyPr>
          <a:lstStyle/>
          <a:p>
            <a:r>
              <a:rPr lang="en-GB" dirty="0"/>
              <a:t>Parameters are the variables which are listed in the function header.</a:t>
            </a:r>
          </a:p>
          <a:p>
            <a:pPr marL="228600" lvl="1" indent="0">
              <a:buNone/>
            </a:pPr>
            <a:r>
              <a:rPr lang="en-US" sz="2000" dirty="0"/>
              <a:t>The </a:t>
            </a:r>
            <a:r>
              <a:rPr lang="en-US" sz="2000" b="1" dirty="0">
                <a:solidFill>
                  <a:srgbClr val="0000FF"/>
                </a:solidFill>
              </a:rPr>
              <a:t>scope of parameters </a:t>
            </a:r>
            <a:r>
              <a:rPr lang="en-US" sz="2000" dirty="0"/>
              <a:t>is the same as for local variables, i.e., they exist from the moment they are set (at the beginning of the function execution) to the end of the function block inside which they are listed, i.e., until the end of the function definition.  In the example below the parameters, </a:t>
            </a:r>
            <a:r>
              <a:rPr lang="en-US" sz="2000" dirty="0">
                <a:latin typeface="Courier"/>
                <a:cs typeface="Courier"/>
              </a:rPr>
              <a:t>winner</a:t>
            </a:r>
            <a:r>
              <a:rPr lang="en-US" sz="2000" dirty="0"/>
              <a:t> and </a:t>
            </a:r>
            <a:r>
              <a:rPr lang="en-US" sz="2000" dirty="0">
                <a:latin typeface="Courier"/>
                <a:cs typeface="Courier"/>
              </a:rPr>
              <a:t>score</a:t>
            </a:r>
            <a:r>
              <a:rPr lang="en-US" sz="2000" dirty="0"/>
              <a:t>, exist from line 1 to line 4</a:t>
            </a:r>
            <a:r>
              <a:rPr lang="en-US" dirty="0"/>
              <a:t>.</a:t>
            </a:r>
            <a:endParaRPr lang="en-NZ" dirty="0"/>
          </a:p>
        </p:txBody>
      </p:sp>
      <p:grpSp>
        <p:nvGrpSpPr>
          <p:cNvPr id="5" name="Group 4"/>
          <p:cNvGrpSpPr/>
          <p:nvPr/>
        </p:nvGrpSpPr>
        <p:grpSpPr>
          <a:xfrm>
            <a:off x="152400" y="3200401"/>
            <a:ext cx="8763000" cy="1754327"/>
            <a:chOff x="152400" y="3200401"/>
            <a:chExt cx="8763000" cy="1754327"/>
          </a:xfrm>
        </p:grpSpPr>
        <p:sp>
          <p:nvSpPr>
            <p:cNvPr id="11" name="Text Box 9"/>
            <p:cNvSpPr txBox="1">
              <a:spLocks noChangeArrowheads="1"/>
            </p:cNvSpPr>
            <p:nvPr/>
          </p:nvSpPr>
          <p:spPr bwMode="auto">
            <a:xfrm>
              <a:off x="457200" y="3200401"/>
              <a:ext cx="8458200" cy="175432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display_winner_details</a:t>
              </a:r>
              <a:r>
                <a:rPr lang="en-US" altLang="en-US" sz="1800" b="1" dirty="0">
                  <a:solidFill>
                    <a:srgbClr val="000090"/>
                  </a:solidFill>
                  <a:latin typeface="Courier"/>
                </a:rPr>
                <a:t>(</a:t>
              </a:r>
              <a:r>
                <a:rPr lang="en-US" altLang="en-US" sz="1800" b="1" dirty="0">
                  <a:solidFill>
                    <a:srgbClr val="FF00FF"/>
                  </a:solidFill>
                  <a:latin typeface="Courier"/>
                </a:rPr>
                <a:t>winner, score</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    message = "*** " + </a:t>
              </a:r>
              <a:r>
                <a:rPr lang="en-US" altLang="en-US" sz="1800" b="1" dirty="0" err="1">
                  <a:solidFill>
                    <a:srgbClr val="000090"/>
                  </a:solidFill>
                  <a:latin typeface="Courier"/>
                </a:rPr>
                <a:t>winner.upper</a:t>
              </a:r>
              <a:r>
                <a:rPr lang="en-US" altLang="en-US" sz="1800" b="1" dirty="0">
                  <a:solidFill>
                    <a:srgbClr val="000090"/>
                  </a:solidFill>
                  <a:latin typeface="Courier"/>
                </a:rPr>
                <a:t>() + " ("</a:t>
              </a:r>
            </a:p>
            <a:p>
              <a:pPr>
                <a:spcBef>
                  <a:spcPct val="0"/>
                </a:spcBef>
                <a:buClrTx/>
                <a:buSzTx/>
                <a:buNone/>
                <a:defRPr/>
              </a:pPr>
              <a:r>
                <a:rPr lang="en-US" altLang="en-US" sz="1800" b="1" dirty="0">
                  <a:solidFill>
                    <a:srgbClr val="000090"/>
                  </a:solidFill>
                  <a:latin typeface="Courier"/>
                </a:rPr>
                <a:t>    message = message + </a:t>
              </a:r>
              <a:r>
                <a:rPr lang="en-US" altLang="en-US" sz="1800" b="1" dirty="0" err="1">
                  <a:solidFill>
                    <a:srgbClr val="000090"/>
                  </a:solidFill>
                  <a:latin typeface="Courier"/>
                </a:rPr>
                <a:t>str</a:t>
              </a:r>
              <a:r>
                <a:rPr lang="en-US" altLang="en-US" sz="1800" b="1" dirty="0">
                  <a:solidFill>
                    <a:srgbClr val="000090"/>
                  </a:solidFill>
                  <a:latin typeface="Courier"/>
                </a:rPr>
                <a:t>(score) + ") ***"</a:t>
              </a:r>
            </a:p>
            <a:p>
              <a:pPr>
                <a:spcBef>
                  <a:spcPct val="0"/>
                </a:spcBef>
                <a:buClrTx/>
                <a:buSzTx/>
                <a:buNone/>
                <a:defRPr/>
              </a:pPr>
              <a:r>
                <a:rPr lang="en-US" altLang="en-US" sz="1800" b="1" dirty="0">
                  <a:solidFill>
                    <a:srgbClr val="000090"/>
                  </a:solidFill>
                  <a:latin typeface="Courier"/>
                </a:rPr>
                <a:t>    print(message)</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display_winner_details</a:t>
              </a:r>
              <a:r>
                <a:rPr lang="en-US" altLang="en-US" sz="1800" b="1" dirty="0">
                  <a:solidFill>
                    <a:srgbClr val="000090"/>
                  </a:solidFill>
                  <a:latin typeface="Courier"/>
                </a:rPr>
                <a:t>("Joe Li", 56)	</a:t>
              </a:r>
              <a:endParaRPr lang="da-DK" altLang="en-US" sz="1800" b="1" dirty="0">
                <a:solidFill>
                  <a:srgbClr val="000090"/>
                </a:solidFill>
                <a:latin typeface="Courier"/>
              </a:endParaRPr>
            </a:p>
          </p:txBody>
        </p:sp>
        <p:sp>
          <p:nvSpPr>
            <p:cNvPr id="4" name="TextBox 3"/>
            <p:cNvSpPr txBox="1"/>
            <p:nvPr/>
          </p:nvSpPr>
          <p:spPr>
            <a:xfrm>
              <a:off x="152400" y="3200401"/>
              <a:ext cx="533400" cy="1752600"/>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r>
                <a:rPr lang="en-NZ" b="1" dirty="0">
                  <a:solidFill>
                    <a:srgbClr val="000090"/>
                  </a:solidFill>
                </a:rPr>
                <a:t>4</a:t>
              </a:r>
            </a:p>
            <a:p>
              <a:endParaRPr lang="en-NZ" b="1" dirty="0">
                <a:solidFill>
                  <a:srgbClr val="000090"/>
                </a:solidFill>
              </a:endParaRPr>
            </a:p>
            <a:p>
              <a:r>
                <a:rPr lang="en-NZ" b="1" dirty="0">
                  <a:solidFill>
                    <a:srgbClr val="000090"/>
                  </a:solidFill>
                </a:rPr>
                <a:t>5</a:t>
              </a:r>
            </a:p>
          </p:txBody>
        </p:sp>
      </p:grpSp>
      <p:sp>
        <p:nvSpPr>
          <p:cNvPr id="8" name="TextBox 7"/>
          <p:cNvSpPr txBox="1"/>
          <p:nvPr/>
        </p:nvSpPr>
        <p:spPr>
          <a:xfrm>
            <a:off x="457200" y="5179786"/>
            <a:ext cx="5257800" cy="369332"/>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 JOE LI (56) ***</a:t>
            </a:r>
            <a:endParaRPr lang="en-US" b="1" dirty="0">
              <a:solidFill>
                <a:srgbClr val="000090"/>
              </a:solidFill>
              <a:latin typeface="Courier"/>
              <a:cs typeface="Courier"/>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91013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Example with four function calls</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21</a:t>
            </a:fld>
            <a:endParaRPr lang="en-US" dirty="0"/>
          </a:p>
        </p:txBody>
      </p:sp>
      <p:sp>
        <p:nvSpPr>
          <p:cNvPr id="5" name="Content Placeholder 4"/>
          <p:cNvSpPr>
            <a:spLocks noGrp="1"/>
          </p:cNvSpPr>
          <p:nvPr>
            <p:ph idx="1"/>
          </p:nvPr>
        </p:nvSpPr>
        <p:spPr/>
        <p:txBody>
          <a:bodyPr/>
          <a:lstStyle/>
          <a:p>
            <a:pPr marL="0" indent="0">
              <a:buNone/>
            </a:pPr>
            <a:r>
              <a:rPr lang="en-US" dirty="0"/>
              <a:t> </a:t>
            </a:r>
          </a:p>
        </p:txBody>
      </p:sp>
      <p:sp>
        <p:nvSpPr>
          <p:cNvPr id="9" name="Content Placeholder 2"/>
          <p:cNvSpPr txBox="1">
            <a:spLocks/>
          </p:cNvSpPr>
          <p:nvPr/>
        </p:nvSpPr>
        <p:spPr>
          <a:xfrm>
            <a:off x="152400" y="838200"/>
            <a:ext cx="8763000" cy="4691211"/>
          </a:xfrm>
          <a:prstGeom prst="rect">
            <a:avLst/>
          </a:prstGeom>
        </p:spPr>
        <p:txBody>
          <a:bodyPr vert="horz" lIns="91440" tIns="45720" rIns="91440" bIns="45720" rtlCol="0" anchor="t">
            <a:normAutofit/>
          </a:bodyPr>
          <a:lst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0" indent="0">
              <a:buFont typeface="Wingdings" pitchFamily="2" charset="2"/>
              <a:buNone/>
            </a:pPr>
            <a:r>
              <a:rPr lang="en-AU" b="1"/>
              <a:t>  </a:t>
            </a:r>
            <a:endParaRPr lang="en-NZ" b="1" dirty="0"/>
          </a:p>
        </p:txBody>
      </p:sp>
      <p:sp>
        <p:nvSpPr>
          <p:cNvPr id="12" name="TextBox 11"/>
          <p:cNvSpPr txBox="1"/>
          <p:nvPr/>
        </p:nvSpPr>
        <p:spPr>
          <a:xfrm>
            <a:off x="2438400" y="5257800"/>
            <a:ext cx="5791200" cy="1508105"/>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 Game of </a:t>
            </a:r>
            <a:r>
              <a:rPr lang="en-US" b="1" dirty="0" err="1">
                <a:solidFill>
                  <a:srgbClr val="000090"/>
                </a:solidFill>
                <a:latin typeface="Courier"/>
                <a:cs typeface="Courier"/>
              </a:rPr>
              <a:t>Nim</a:t>
            </a:r>
            <a:r>
              <a:rPr lang="en-US" b="1" dirty="0">
                <a:solidFill>
                  <a:srgbClr val="000090"/>
                </a:solidFill>
                <a:latin typeface="Courier"/>
                <a:cs typeface="Courier"/>
              </a:rPr>
              <a:t>: Sam is the winner ***</a:t>
            </a:r>
          </a:p>
          <a:p>
            <a:r>
              <a:rPr lang="en-US" b="1" dirty="0">
                <a:solidFill>
                  <a:srgbClr val="000090"/>
                </a:solidFill>
                <a:latin typeface="Courier"/>
                <a:cs typeface="Courier"/>
              </a:rPr>
              <a:t>             (66 points)</a:t>
            </a:r>
          </a:p>
          <a:p>
            <a:endParaRPr lang="en-US" b="1" dirty="0">
              <a:solidFill>
                <a:srgbClr val="000090"/>
              </a:solidFill>
              <a:latin typeface="Courier"/>
              <a:cs typeface="Courier"/>
            </a:endParaRPr>
          </a:p>
          <a:p>
            <a:endParaRPr lang="en-US" sz="200" b="1" dirty="0">
              <a:solidFill>
                <a:srgbClr val="000090"/>
              </a:solidFill>
              <a:latin typeface="Courier"/>
              <a:cs typeface="Courier"/>
            </a:endParaRPr>
          </a:p>
          <a:p>
            <a:r>
              <a:rPr lang="en-US" b="1" dirty="0">
                <a:solidFill>
                  <a:srgbClr val="000090"/>
                </a:solidFill>
                <a:latin typeface="Courier"/>
                <a:cs typeface="Courier"/>
              </a:rPr>
              <a:t>*** Game of </a:t>
            </a:r>
            <a:r>
              <a:rPr lang="en-US" b="1" dirty="0" err="1">
                <a:solidFill>
                  <a:srgbClr val="000090"/>
                </a:solidFill>
                <a:latin typeface="Courier"/>
                <a:cs typeface="Courier"/>
              </a:rPr>
              <a:t>Nim</a:t>
            </a:r>
            <a:r>
              <a:rPr lang="en-US" b="1" dirty="0">
                <a:solidFill>
                  <a:srgbClr val="000090"/>
                </a:solidFill>
                <a:latin typeface="Courier"/>
                <a:cs typeface="Courier"/>
              </a:rPr>
              <a:t>: Helen is the winner ***</a:t>
            </a:r>
          </a:p>
          <a:p>
            <a:r>
              <a:rPr lang="en-US" b="1" dirty="0">
                <a:solidFill>
                  <a:srgbClr val="000090"/>
                </a:solidFill>
                <a:latin typeface="Courier"/>
                <a:cs typeface="Courier"/>
              </a:rPr>
              <a:t>              (178 points)</a:t>
            </a:r>
          </a:p>
        </p:txBody>
      </p:sp>
      <p:grpSp>
        <p:nvGrpSpPr>
          <p:cNvPr id="3" name="Group 2"/>
          <p:cNvGrpSpPr/>
          <p:nvPr/>
        </p:nvGrpSpPr>
        <p:grpSpPr>
          <a:xfrm>
            <a:off x="-40676" y="922193"/>
            <a:ext cx="9133876" cy="4262705"/>
            <a:chOff x="-40676" y="922193"/>
            <a:chExt cx="9133876" cy="4262705"/>
          </a:xfrm>
        </p:grpSpPr>
        <p:sp>
          <p:nvSpPr>
            <p:cNvPr id="10" name="Text Box 9"/>
            <p:cNvSpPr txBox="1">
              <a:spLocks noChangeArrowheads="1"/>
            </p:cNvSpPr>
            <p:nvPr/>
          </p:nvSpPr>
          <p:spPr bwMode="auto">
            <a:xfrm>
              <a:off x="340324" y="922193"/>
              <a:ext cx="8752876" cy="426270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482600" algn="l"/>
                  <a:tab pos="652463"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FF00FF"/>
                  </a:solidFill>
                  <a:latin typeface="Courier"/>
                </a:rPr>
                <a:t>get_winner_message</a:t>
              </a:r>
              <a:r>
                <a:rPr lang="en-US" altLang="en-US" sz="1800" b="1" dirty="0">
                  <a:solidFill>
                    <a:srgbClr val="FF00FF"/>
                  </a:solidFill>
                  <a:latin typeface="Courier"/>
                </a:rPr>
                <a:t>(</a:t>
              </a:r>
              <a:r>
                <a:rPr lang="en-US" altLang="en-US" sz="1800" b="1" dirty="0">
                  <a:solidFill>
                    <a:srgbClr val="000090"/>
                  </a:solidFill>
                  <a:latin typeface="Courier"/>
                </a:rPr>
                <a:t>name</a:t>
              </a:r>
              <a:r>
                <a:rPr lang="en-US" altLang="en-US" sz="1800" b="1" dirty="0">
                  <a:solidFill>
                    <a:srgbClr val="FF00FF"/>
                  </a:solidFill>
                  <a:latin typeface="Courier"/>
                </a:rPr>
                <a:t>)</a:t>
              </a:r>
              <a:r>
                <a:rPr lang="en-US" altLang="en-US" sz="1800" b="1" dirty="0">
                  <a:solidFill>
                    <a:srgbClr val="000090"/>
                  </a:solidFill>
                  <a:latin typeface="Courier"/>
                </a:rPr>
                <a:t>:</a:t>
              </a:r>
            </a:p>
            <a:p>
              <a:pPr>
                <a:spcBef>
                  <a:spcPct val="0"/>
                </a:spcBef>
                <a:buClrTx/>
                <a:buSzTx/>
                <a:buNone/>
                <a:tabLst>
                  <a:tab pos="482600" algn="l"/>
                  <a:tab pos="652463" algn="l"/>
                </a:tabLst>
                <a:defRPr/>
              </a:pPr>
              <a:r>
                <a:rPr lang="en-US" altLang="en-US" sz="1800" b="1" dirty="0">
                  <a:solidFill>
                    <a:srgbClr val="000090"/>
                  </a:solidFill>
                  <a:latin typeface="Courier"/>
                </a:rPr>
                <a:t>	message = "*** Game of </a:t>
              </a:r>
              <a:r>
                <a:rPr lang="en-US" altLang="en-US" sz="1800" b="1" dirty="0" err="1">
                  <a:solidFill>
                    <a:srgbClr val="000090"/>
                  </a:solidFill>
                  <a:latin typeface="Courier"/>
                </a:rPr>
                <a:t>Nim</a:t>
              </a:r>
              <a:r>
                <a:rPr lang="en-US" altLang="en-US" sz="1800" b="1" dirty="0">
                  <a:solidFill>
                    <a:srgbClr val="000090"/>
                  </a:solidFill>
                  <a:latin typeface="Courier"/>
                </a:rPr>
                <a:t>: " + name +</a:t>
              </a:r>
              <a:r>
                <a:rPr lang="en-US" altLang="en-US" sz="800" b="1" dirty="0">
                  <a:solidFill>
                    <a:srgbClr val="000090"/>
                  </a:solidFill>
                  <a:latin typeface="Courier"/>
                </a:rPr>
                <a:t> </a:t>
              </a:r>
              <a:r>
                <a:rPr lang="en-US" altLang="en-US" sz="1800" b="1" dirty="0">
                  <a:solidFill>
                    <a:srgbClr val="000090"/>
                  </a:solidFill>
                  <a:latin typeface="Courier"/>
                </a:rPr>
                <a:t>" is the winner ***"</a:t>
              </a:r>
            </a:p>
            <a:p>
              <a:pPr>
                <a:spcBef>
                  <a:spcPct val="0"/>
                </a:spcBef>
                <a:buClrTx/>
                <a:buSzTx/>
                <a:buNone/>
                <a:tabLst>
                  <a:tab pos="482600" algn="l"/>
                  <a:tab pos="652463" algn="l"/>
                </a:tabLst>
                <a:defRPr/>
              </a:pPr>
              <a:r>
                <a:rPr lang="en-US" altLang="en-US" sz="1800" b="1" dirty="0">
                  <a:solidFill>
                    <a:srgbClr val="000090"/>
                  </a:solidFill>
                  <a:latin typeface="Courier"/>
                </a:rPr>
                <a:t>	return message</a:t>
              </a:r>
            </a:p>
            <a:p>
              <a:pPr>
                <a:spcBef>
                  <a:spcPct val="0"/>
                </a:spcBef>
                <a:buClrTx/>
                <a:buSzTx/>
                <a:buNone/>
                <a:tabLst>
                  <a:tab pos="482600" algn="l"/>
                  <a:tab pos="652463" algn="l"/>
                </a:tabLst>
                <a:defRPr/>
              </a:pPr>
              <a:r>
                <a:rPr lang="en-US" altLang="en-US" sz="800" b="1" dirty="0">
                  <a:solidFill>
                    <a:srgbClr val="000090"/>
                  </a:solidFill>
                  <a:latin typeface="Courier"/>
                </a:rPr>
                <a:t>	</a:t>
              </a:r>
            </a:p>
            <a:p>
              <a:pPr>
                <a:spcBef>
                  <a:spcPct val="0"/>
                </a:spcBef>
                <a:buClrTx/>
                <a:buSzTx/>
                <a:buNone/>
                <a:tabLst>
                  <a:tab pos="482600" algn="l"/>
                  <a:tab pos="652463"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FF00FF"/>
                  </a:solidFill>
                  <a:latin typeface="Courier"/>
                </a:rPr>
                <a:t>display_winner_details</a:t>
              </a:r>
              <a:r>
                <a:rPr lang="en-US" altLang="en-US" sz="1800" b="1" dirty="0">
                  <a:solidFill>
                    <a:srgbClr val="FF00FF"/>
                  </a:solidFill>
                  <a:latin typeface="Courier"/>
                </a:rPr>
                <a:t>(</a:t>
              </a:r>
              <a:r>
                <a:rPr lang="en-US" altLang="en-US" sz="1800" b="1" dirty="0">
                  <a:solidFill>
                    <a:srgbClr val="000090"/>
                  </a:solidFill>
                  <a:latin typeface="Courier"/>
                </a:rPr>
                <a:t>score, </a:t>
              </a:r>
              <a:r>
                <a:rPr lang="en-US" altLang="en-US" sz="1800" b="1" dirty="0" err="1">
                  <a:solidFill>
                    <a:srgbClr val="000090"/>
                  </a:solidFill>
                  <a:latin typeface="Courier"/>
                </a:rPr>
                <a:t>winner_message</a:t>
              </a:r>
              <a:r>
                <a:rPr lang="en-US" altLang="en-US" sz="1800" b="1" dirty="0">
                  <a:solidFill>
                    <a:srgbClr val="FF00FF"/>
                  </a:solidFill>
                  <a:latin typeface="Courier"/>
                </a:rPr>
                <a:t>)</a:t>
              </a:r>
              <a:r>
                <a:rPr lang="en-US" altLang="en-US" sz="1800" b="1" dirty="0">
                  <a:solidFill>
                    <a:srgbClr val="000090"/>
                  </a:solidFill>
                  <a:latin typeface="Courier"/>
                </a:rPr>
                <a:t>:</a:t>
              </a:r>
            </a:p>
            <a:p>
              <a:pPr>
                <a:spcBef>
                  <a:spcPct val="0"/>
                </a:spcBef>
                <a:buClrTx/>
                <a:buSzTx/>
                <a:buNone/>
                <a:tabLst>
                  <a:tab pos="482600" algn="l"/>
                  <a:tab pos="652463" algn="l"/>
                </a:tabLst>
                <a:defRPr/>
              </a:pPr>
              <a:r>
                <a:rPr lang="en-US" altLang="en-US" sz="1800" b="1" dirty="0">
                  <a:solidFill>
                    <a:srgbClr val="000090"/>
                  </a:solidFill>
                  <a:latin typeface="Courier"/>
                </a:rPr>
                <a:t>	message = "(" + </a:t>
              </a:r>
              <a:r>
                <a:rPr lang="en-US" altLang="en-US" sz="1800" b="1" dirty="0" err="1">
                  <a:solidFill>
                    <a:srgbClr val="000090"/>
                  </a:solidFill>
                  <a:latin typeface="Courier"/>
                </a:rPr>
                <a:t>str</a:t>
              </a:r>
              <a:r>
                <a:rPr lang="en-US" altLang="en-US" sz="1800" b="1" dirty="0">
                  <a:solidFill>
                    <a:srgbClr val="000090"/>
                  </a:solidFill>
                  <a:latin typeface="Courier"/>
                </a:rPr>
                <a:t>(score) + " points)"</a:t>
              </a:r>
            </a:p>
            <a:p>
              <a:pPr>
                <a:spcBef>
                  <a:spcPct val="0"/>
                </a:spcBef>
                <a:buClrTx/>
                <a:buSzTx/>
                <a:buNone/>
                <a:tabLst>
                  <a:tab pos="482600" algn="l"/>
                  <a:tab pos="652463" algn="l"/>
                </a:tabLst>
                <a:defRPr/>
              </a:pPr>
              <a:r>
                <a:rPr lang="en-US" altLang="en-US" sz="1800" b="1" dirty="0">
                  <a:solidFill>
                    <a:srgbClr val="000090"/>
                  </a:solidFill>
                  <a:latin typeface="Courier"/>
                </a:rPr>
                <a:t>	</a:t>
              </a:r>
              <a:r>
                <a:rPr lang="en-US" altLang="en-US" sz="1800" b="1" dirty="0" err="1">
                  <a:solidFill>
                    <a:srgbClr val="000090"/>
                  </a:solidFill>
                  <a:latin typeface="Courier"/>
                </a:rPr>
                <a:t>number_of_blanks</a:t>
              </a:r>
              <a:r>
                <a:rPr lang="en-US" altLang="en-US" sz="1800" b="1" dirty="0">
                  <a:solidFill>
                    <a:srgbClr val="000090"/>
                  </a:solidFill>
                  <a:latin typeface="Courier"/>
                </a:rPr>
                <a:t> = (</a:t>
              </a:r>
              <a:r>
                <a:rPr lang="en-US" altLang="en-US" sz="1800" b="1" dirty="0" err="1">
                  <a:solidFill>
                    <a:srgbClr val="000090"/>
                  </a:solidFill>
                  <a:latin typeface="Courier"/>
                </a:rPr>
                <a:t>len</a:t>
              </a:r>
              <a:r>
                <a:rPr lang="en-US" altLang="en-US" sz="1800" b="1" dirty="0">
                  <a:solidFill>
                    <a:srgbClr val="000090"/>
                  </a:solidFill>
                  <a:latin typeface="Courier"/>
                </a:rPr>
                <a:t>(</a:t>
              </a:r>
              <a:r>
                <a:rPr lang="en-US" altLang="en-US" sz="1800" b="1" dirty="0" err="1">
                  <a:solidFill>
                    <a:srgbClr val="000090"/>
                  </a:solidFill>
                  <a:latin typeface="Courier"/>
                </a:rPr>
                <a:t>winner_message</a:t>
              </a:r>
              <a:r>
                <a:rPr lang="en-US" altLang="en-US" sz="1800" b="1" dirty="0">
                  <a:solidFill>
                    <a:srgbClr val="000090"/>
                  </a:solidFill>
                  <a:latin typeface="Courier"/>
                </a:rPr>
                <a:t>) - </a:t>
              </a:r>
              <a:r>
                <a:rPr lang="en-US" altLang="en-US" sz="1800" b="1" dirty="0" err="1">
                  <a:solidFill>
                    <a:srgbClr val="000090"/>
                  </a:solidFill>
                  <a:latin typeface="Courier"/>
                </a:rPr>
                <a:t>len</a:t>
              </a:r>
              <a:r>
                <a:rPr lang="en-US" altLang="en-US" sz="1800" b="1" dirty="0">
                  <a:solidFill>
                    <a:srgbClr val="000090"/>
                  </a:solidFill>
                  <a:latin typeface="Courier"/>
                </a:rPr>
                <a:t>(message))</a:t>
              </a:r>
              <a:r>
                <a:rPr lang="en-US" altLang="en-US" sz="800" b="1" dirty="0">
                  <a:solidFill>
                    <a:srgbClr val="000090"/>
                  </a:solidFill>
                  <a:latin typeface="Courier"/>
                </a:rPr>
                <a:t> </a:t>
              </a:r>
              <a:r>
                <a:rPr lang="en-US" altLang="en-US" sz="1800" b="1" dirty="0">
                  <a:solidFill>
                    <a:srgbClr val="000090"/>
                  </a:solidFill>
                  <a:latin typeface="Courier"/>
                </a:rPr>
                <a:t>//</a:t>
              </a:r>
              <a:r>
                <a:rPr lang="en-US" altLang="en-US" sz="800" b="1" dirty="0">
                  <a:solidFill>
                    <a:srgbClr val="000090"/>
                  </a:solidFill>
                  <a:latin typeface="Courier"/>
                </a:rPr>
                <a:t> </a:t>
              </a:r>
              <a:r>
                <a:rPr lang="en-US" altLang="en-US" sz="1800" b="1" dirty="0">
                  <a:solidFill>
                    <a:srgbClr val="000090"/>
                  </a:solidFill>
                  <a:latin typeface="Courier"/>
                </a:rPr>
                <a:t>2</a:t>
              </a:r>
            </a:p>
            <a:p>
              <a:pPr>
                <a:spcBef>
                  <a:spcPct val="0"/>
                </a:spcBef>
                <a:buClrTx/>
                <a:buSzTx/>
                <a:buNone/>
                <a:tabLst>
                  <a:tab pos="482600" algn="l"/>
                  <a:tab pos="652463" algn="l"/>
                </a:tabLst>
                <a:defRPr/>
              </a:pPr>
              <a:r>
                <a:rPr lang="en-US" altLang="en-US" sz="1800" b="1" dirty="0">
                  <a:solidFill>
                    <a:srgbClr val="000090"/>
                  </a:solidFill>
                  <a:latin typeface="Courier"/>
                </a:rPr>
                <a:t>	blanks = " " * </a:t>
              </a:r>
              <a:r>
                <a:rPr lang="en-US" altLang="en-US" sz="1800" b="1" dirty="0" err="1">
                  <a:solidFill>
                    <a:srgbClr val="000090"/>
                  </a:solidFill>
                  <a:latin typeface="Courier"/>
                </a:rPr>
                <a:t>number_of_blanks</a:t>
              </a:r>
              <a:endParaRPr lang="en-US" altLang="en-US" sz="1800" b="1" dirty="0">
                <a:solidFill>
                  <a:srgbClr val="000090"/>
                </a:solidFill>
                <a:latin typeface="Courier"/>
              </a:endParaRPr>
            </a:p>
            <a:p>
              <a:pPr>
                <a:spcBef>
                  <a:spcPct val="0"/>
                </a:spcBef>
                <a:buClrTx/>
                <a:buSzTx/>
                <a:buNone/>
                <a:tabLst>
                  <a:tab pos="482600" algn="l"/>
                  <a:tab pos="652463" algn="l"/>
                </a:tabLst>
                <a:defRPr/>
              </a:pPr>
              <a:r>
                <a:rPr lang="en-US" altLang="en-US" sz="1800" b="1" dirty="0">
                  <a:solidFill>
                    <a:srgbClr val="000090"/>
                  </a:solidFill>
                  <a:latin typeface="Courier"/>
                </a:rPr>
                <a:t>	print(</a:t>
              </a:r>
              <a:r>
                <a:rPr lang="en-US" altLang="en-US" sz="1800" b="1" dirty="0" err="1">
                  <a:solidFill>
                    <a:srgbClr val="000090"/>
                  </a:solidFill>
                  <a:latin typeface="Courier"/>
                </a:rPr>
                <a:t>winner_message</a:t>
              </a:r>
              <a:r>
                <a:rPr lang="en-US" altLang="en-US" sz="1800" b="1" dirty="0">
                  <a:solidFill>
                    <a:srgbClr val="000090"/>
                  </a:solidFill>
                  <a:latin typeface="Courier"/>
                </a:rPr>
                <a:t>)</a:t>
              </a:r>
            </a:p>
            <a:p>
              <a:pPr>
                <a:spcBef>
                  <a:spcPct val="0"/>
                </a:spcBef>
                <a:buClrTx/>
                <a:buSzTx/>
                <a:buNone/>
                <a:tabLst>
                  <a:tab pos="482600" algn="l"/>
                  <a:tab pos="652463" algn="l"/>
                </a:tabLst>
                <a:defRPr/>
              </a:pPr>
              <a:r>
                <a:rPr lang="en-US" altLang="en-US" sz="1800" b="1" dirty="0">
                  <a:solidFill>
                    <a:srgbClr val="000090"/>
                  </a:solidFill>
                  <a:latin typeface="Courier"/>
                </a:rPr>
                <a:t>	print(blanks + message)</a:t>
              </a:r>
            </a:p>
            <a:p>
              <a:pPr>
                <a:spcBef>
                  <a:spcPct val="0"/>
                </a:spcBef>
                <a:buClrTx/>
                <a:buSzTx/>
                <a:buNone/>
                <a:tabLst>
                  <a:tab pos="482600" algn="l"/>
                  <a:tab pos="652463" algn="l"/>
                </a:tabLst>
                <a:defRPr/>
              </a:pPr>
              <a:r>
                <a:rPr lang="en-US" altLang="en-US" sz="800" b="1" dirty="0">
                  <a:latin typeface="Courier"/>
                </a:rPr>
                <a:t>	</a:t>
              </a:r>
            </a:p>
            <a:p>
              <a:pPr>
                <a:spcBef>
                  <a:spcPct val="0"/>
                </a:spcBef>
                <a:buClrTx/>
                <a:buSzTx/>
                <a:buNone/>
                <a:tabLst>
                  <a:tab pos="482600" algn="l"/>
                  <a:tab pos="652463" algn="l"/>
                </a:tabLst>
                <a:defRPr/>
              </a:pPr>
              <a:r>
                <a:rPr lang="en-US" altLang="en-US" sz="1800" b="1" dirty="0">
                  <a:solidFill>
                    <a:srgbClr val="000090"/>
                  </a:solidFill>
                  <a:latin typeface="Courier"/>
                </a:rPr>
                <a:t>message = </a:t>
              </a:r>
              <a:r>
                <a:rPr lang="en-US" altLang="en-US" sz="1800" b="1" dirty="0" err="1">
                  <a:solidFill>
                    <a:srgbClr val="0000FF"/>
                  </a:solidFill>
                  <a:latin typeface="Courier"/>
                </a:rPr>
                <a:t>get_winner_message</a:t>
              </a:r>
              <a:r>
                <a:rPr lang="en-US" altLang="en-US" sz="1800" b="1" dirty="0">
                  <a:solidFill>
                    <a:srgbClr val="0000FF"/>
                  </a:solidFill>
                  <a:latin typeface="Courier"/>
                </a:rPr>
                <a:t>(</a:t>
              </a:r>
              <a:r>
                <a:rPr lang="en-US" altLang="en-US" sz="1800" b="1" dirty="0">
                  <a:solidFill>
                    <a:srgbClr val="000090"/>
                  </a:solidFill>
                  <a:latin typeface="Courier"/>
                </a:rPr>
                <a:t>"Sam"</a:t>
              </a:r>
              <a:r>
                <a:rPr lang="en-US" altLang="en-US" sz="1800" b="1" dirty="0">
                  <a:solidFill>
                    <a:srgbClr val="0000FF"/>
                  </a:solidFill>
                  <a:latin typeface="Courier"/>
                </a:rPr>
                <a:t>)</a:t>
              </a:r>
            </a:p>
            <a:p>
              <a:pPr>
                <a:spcBef>
                  <a:spcPct val="0"/>
                </a:spcBef>
                <a:buClrTx/>
                <a:buSzTx/>
                <a:buNone/>
                <a:tabLst>
                  <a:tab pos="482600" algn="l"/>
                  <a:tab pos="652463" algn="l"/>
                </a:tabLst>
                <a:defRPr/>
              </a:pPr>
              <a:r>
                <a:rPr lang="en-US" altLang="en-US" sz="1800" b="1" dirty="0" err="1">
                  <a:solidFill>
                    <a:srgbClr val="0000FF"/>
                  </a:solidFill>
                  <a:latin typeface="Courier"/>
                </a:rPr>
                <a:t>display_winner_details</a:t>
              </a:r>
              <a:r>
                <a:rPr lang="en-US" altLang="en-US" sz="1800" b="1" dirty="0">
                  <a:solidFill>
                    <a:srgbClr val="0000FF"/>
                  </a:solidFill>
                  <a:latin typeface="Courier"/>
                </a:rPr>
                <a:t>(</a:t>
              </a:r>
              <a:r>
                <a:rPr lang="en-US" altLang="en-US" sz="1800" b="1" dirty="0">
                  <a:solidFill>
                    <a:srgbClr val="000090"/>
                  </a:solidFill>
                  <a:latin typeface="Courier"/>
                </a:rPr>
                <a:t>66, message</a:t>
              </a:r>
              <a:r>
                <a:rPr lang="en-US" altLang="en-US" sz="1800" b="1" dirty="0">
                  <a:solidFill>
                    <a:srgbClr val="0000FF"/>
                  </a:solidFill>
                  <a:latin typeface="Courier"/>
                </a:rPr>
                <a:t>)</a:t>
              </a:r>
            </a:p>
            <a:p>
              <a:pPr>
                <a:spcBef>
                  <a:spcPct val="0"/>
                </a:spcBef>
                <a:buClrTx/>
                <a:buSzTx/>
                <a:buNone/>
                <a:tabLst>
                  <a:tab pos="482600" algn="l"/>
                  <a:tab pos="652463" algn="l"/>
                </a:tabLst>
                <a:defRPr/>
              </a:pPr>
              <a:r>
                <a:rPr lang="en-US" altLang="en-US" sz="1800" b="1" dirty="0">
                  <a:solidFill>
                    <a:srgbClr val="000090"/>
                  </a:solidFill>
                  <a:latin typeface="Courier"/>
                </a:rPr>
                <a:t>print()</a:t>
              </a:r>
              <a:endParaRPr lang="en-US" altLang="en-US" sz="1800" b="1" dirty="0">
                <a:solidFill>
                  <a:srgbClr val="0000FF"/>
                </a:solidFill>
                <a:latin typeface="Courier"/>
              </a:endParaRPr>
            </a:p>
            <a:p>
              <a:pPr>
                <a:spcBef>
                  <a:spcPct val="0"/>
                </a:spcBef>
                <a:buClrTx/>
                <a:buSzTx/>
                <a:buNone/>
                <a:tabLst>
                  <a:tab pos="482600" algn="l"/>
                  <a:tab pos="652463" algn="l"/>
                </a:tabLst>
                <a:defRPr/>
              </a:pPr>
              <a:endParaRPr lang="en-US" altLang="en-US" sz="300" b="1" dirty="0">
                <a:solidFill>
                  <a:srgbClr val="0000FF"/>
                </a:solidFill>
                <a:latin typeface="Courier"/>
              </a:endParaRPr>
            </a:p>
            <a:p>
              <a:pPr>
                <a:spcBef>
                  <a:spcPct val="0"/>
                </a:spcBef>
                <a:buClrTx/>
                <a:buSzTx/>
                <a:buNone/>
                <a:tabLst>
                  <a:tab pos="482600" algn="l"/>
                  <a:tab pos="652463" algn="l"/>
                </a:tabLst>
                <a:defRPr/>
              </a:pPr>
              <a:r>
                <a:rPr lang="en-US" altLang="en-US" sz="1800" b="1" dirty="0">
                  <a:solidFill>
                    <a:srgbClr val="000090"/>
                  </a:solidFill>
                  <a:latin typeface="Courier"/>
                </a:rPr>
                <a:t>message = </a:t>
              </a:r>
              <a:r>
                <a:rPr lang="en-US" altLang="en-US" sz="1800" b="1" dirty="0" err="1">
                  <a:solidFill>
                    <a:srgbClr val="0000FF"/>
                  </a:solidFill>
                  <a:latin typeface="Courier"/>
                </a:rPr>
                <a:t>get_winner_message</a:t>
              </a:r>
              <a:r>
                <a:rPr lang="en-US" altLang="en-US" sz="1800" b="1" dirty="0">
                  <a:solidFill>
                    <a:srgbClr val="0000FF"/>
                  </a:solidFill>
                  <a:latin typeface="Courier"/>
                </a:rPr>
                <a:t>(</a:t>
              </a:r>
              <a:r>
                <a:rPr lang="en-US" altLang="en-US" sz="1800" b="1" dirty="0">
                  <a:solidFill>
                    <a:srgbClr val="000090"/>
                  </a:solidFill>
                  <a:latin typeface="Courier"/>
                </a:rPr>
                <a:t>"Helen"</a:t>
              </a:r>
              <a:r>
                <a:rPr lang="en-US" altLang="en-US" sz="1800" b="1" dirty="0">
                  <a:solidFill>
                    <a:srgbClr val="0000FF"/>
                  </a:solidFill>
                  <a:latin typeface="Courier"/>
                </a:rPr>
                <a:t>)</a:t>
              </a:r>
            </a:p>
            <a:p>
              <a:pPr>
                <a:spcBef>
                  <a:spcPct val="0"/>
                </a:spcBef>
                <a:buClrTx/>
                <a:buSzTx/>
                <a:buNone/>
                <a:tabLst>
                  <a:tab pos="482600" algn="l"/>
                  <a:tab pos="652463" algn="l"/>
                </a:tabLst>
                <a:defRPr/>
              </a:pPr>
              <a:r>
                <a:rPr lang="en-US" altLang="en-US" sz="1800" b="1" dirty="0" err="1">
                  <a:solidFill>
                    <a:srgbClr val="0000FF"/>
                  </a:solidFill>
                  <a:latin typeface="Courier"/>
                </a:rPr>
                <a:t>display_winner_details</a:t>
              </a:r>
              <a:r>
                <a:rPr lang="en-US" altLang="en-US" sz="1800" b="1" dirty="0">
                  <a:solidFill>
                    <a:srgbClr val="0000FF"/>
                  </a:solidFill>
                  <a:latin typeface="Courier"/>
                </a:rPr>
                <a:t>(</a:t>
              </a:r>
              <a:r>
                <a:rPr lang="en-US" altLang="en-US" sz="1800" b="1" dirty="0">
                  <a:solidFill>
                    <a:srgbClr val="000090"/>
                  </a:solidFill>
                  <a:latin typeface="Courier"/>
                </a:rPr>
                <a:t>178, message</a:t>
              </a:r>
              <a:r>
                <a:rPr lang="en-US" altLang="en-US" sz="1800" b="1" dirty="0">
                  <a:solidFill>
                    <a:srgbClr val="0000FF"/>
                  </a:solidFill>
                  <a:latin typeface="Courier"/>
                </a:rPr>
                <a:t>)</a:t>
              </a:r>
              <a:endParaRPr lang="da-DK" altLang="en-US" sz="1800" b="1" dirty="0">
                <a:solidFill>
                  <a:srgbClr val="0000FF"/>
                </a:solidFill>
                <a:latin typeface="Courier"/>
              </a:endParaRPr>
            </a:p>
          </p:txBody>
        </p:sp>
        <p:sp>
          <p:nvSpPr>
            <p:cNvPr id="13" name="TextBox 12"/>
            <p:cNvSpPr txBox="1"/>
            <p:nvPr/>
          </p:nvSpPr>
          <p:spPr>
            <a:xfrm>
              <a:off x="-40676" y="922193"/>
              <a:ext cx="533400" cy="4247317"/>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endParaRPr lang="en-NZ" sz="800" b="1" dirty="0">
                <a:solidFill>
                  <a:srgbClr val="000090"/>
                </a:solidFill>
              </a:endParaRPr>
            </a:p>
            <a:p>
              <a:r>
                <a:rPr lang="en-NZ" b="1" dirty="0">
                  <a:solidFill>
                    <a:srgbClr val="000090"/>
                  </a:solidFill>
                </a:rPr>
                <a:t>4</a:t>
              </a:r>
            </a:p>
            <a:p>
              <a:r>
                <a:rPr lang="en-NZ" b="1" dirty="0">
                  <a:solidFill>
                    <a:srgbClr val="000090"/>
                  </a:solidFill>
                </a:rPr>
                <a:t>5</a:t>
              </a:r>
            </a:p>
            <a:p>
              <a:r>
                <a:rPr lang="en-NZ" b="1" dirty="0">
                  <a:solidFill>
                    <a:srgbClr val="000090"/>
                  </a:solidFill>
                </a:rPr>
                <a:t>6</a:t>
              </a:r>
            </a:p>
            <a:p>
              <a:r>
                <a:rPr lang="en-NZ" b="1" dirty="0">
                  <a:solidFill>
                    <a:srgbClr val="000090"/>
                  </a:solidFill>
                </a:rPr>
                <a:t>7</a:t>
              </a:r>
            </a:p>
            <a:p>
              <a:r>
                <a:rPr lang="en-NZ" b="1" dirty="0">
                  <a:solidFill>
                    <a:srgbClr val="000090"/>
                  </a:solidFill>
                </a:rPr>
                <a:t>8</a:t>
              </a:r>
            </a:p>
            <a:p>
              <a:r>
                <a:rPr lang="en-NZ" b="1" dirty="0">
                  <a:solidFill>
                    <a:srgbClr val="000090"/>
                  </a:solidFill>
                </a:rPr>
                <a:t>9</a:t>
              </a:r>
            </a:p>
            <a:p>
              <a:endParaRPr lang="en-NZ" sz="1000" b="1" dirty="0">
                <a:solidFill>
                  <a:srgbClr val="000090"/>
                </a:solidFill>
              </a:endParaRPr>
            </a:p>
            <a:p>
              <a:r>
                <a:rPr lang="en-NZ" b="1" dirty="0">
                  <a:solidFill>
                    <a:srgbClr val="000090"/>
                  </a:solidFill>
                </a:rPr>
                <a:t>10</a:t>
              </a:r>
            </a:p>
            <a:p>
              <a:r>
                <a:rPr lang="en-NZ" b="1" dirty="0">
                  <a:solidFill>
                    <a:srgbClr val="000090"/>
                  </a:solidFill>
                </a:rPr>
                <a:t>11</a:t>
              </a:r>
            </a:p>
            <a:p>
              <a:r>
                <a:rPr lang="en-NZ" b="1" dirty="0">
                  <a:solidFill>
                    <a:srgbClr val="000090"/>
                  </a:solidFill>
                </a:rPr>
                <a:t>12</a:t>
              </a:r>
            </a:p>
            <a:p>
              <a:r>
                <a:rPr lang="en-NZ" b="1" dirty="0">
                  <a:solidFill>
                    <a:srgbClr val="000090"/>
                  </a:solidFill>
                </a:rPr>
                <a:t>13</a:t>
              </a:r>
            </a:p>
            <a:p>
              <a:r>
                <a:rPr lang="en-NZ" b="1" dirty="0">
                  <a:solidFill>
                    <a:srgbClr val="000090"/>
                  </a:solidFill>
                </a:rPr>
                <a:t>14</a:t>
              </a:r>
            </a:p>
          </p:txBody>
        </p:sp>
      </p:grpSp>
    </p:spTree>
    <p:extLst>
      <p:ext uri="{BB962C8B-B14F-4D97-AF65-F5344CB8AC3E}">
        <p14:creationId xmlns:p14="http://schemas.microsoft.com/office/powerpoint/2010/main" val="398149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Functions can make calls to other functions</a:t>
            </a:r>
          </a:p>
        </p:txBody>
      </p:sp>
      <p:sp>
        <p:nvSpPr>
          <p:cNvPr id="3" name="Content Placeholder 2"/>
          <p:cNvSpPr>
            <a:spLocks noGrp="1"/>
          </p:cNvSpPr>
          <p:nvPr>
            <p:ph sz="quarter" idx="1"/>
          </p:nvPr>
        </p:nvSpPr>
        <p:spPr>
          <a:xfrm>
            <a:off x="152400" y="838200"/>
            <a:ext cx="8763000" cy="4691211"/>
          </a:xfrm>
        </p:spPr>
        <p:txBody>
          <a:bodyPr>
            <a:normAutofit/>
          </a:bodyPr>
          <a:lstStyle/>
          <a:p>
            <a:pPr marL="0" indent="0">
              <a:buNone/>
            </a:pPr>
            <a:r>
              <a:rPr lang="en-AU" b="1" dirty="0"/>
              <a:t>  </a:t>
            </a:r>
            <a:endParaRPr lang="en-NZ" b="1"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22</a:t>
            </a:fld>
            <a:endParaRPr lang="en-US" dirty="0"/>
          </a:p>
        </p:txBody>
      </p:sp>
      <p:sp>
        <p:nvSpPr>
          <p:cNvPr id="12" name="TextBox 11"/>
          <p:cNvSpPr txBox="1"/>
          <p:nvPr/>
        </p:nvSpPr>
        <p:spPr>
          <a:xfrm>
            <a:off x="381000" y="5349895"/>
            <a:ext cx="5791200" cy="1508105"/>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 Game of </a:t>
            </a:r>
            <a:r>
              <a:rPr lang="en-US" b="1" dirty="0" err="1">
                <a:solidFill>
                  <a:srgbClr val="000090"/>
                </a:solidFill>
                <a:latin typeface="Courier"/>
                <a:cs typeface="Courier"/>
              </a:rPr>
              <a:t>Nim</a:t>
            </a:r>
            <a:r>
              <a:rPr lang="en-US" b="1" dirty="0">
                <a:solidFill>
                  <a:srgbClr val="000090"/>
                </a:solidFill>
                <a:latin typeface="Courier"/>
                <a:cs typeface="Courier"/>
              </a:rPr>
              <a:t>: Sam is the winner ***</a:t>
            </a:r>
          </a:p>
          <a:p>
            <a:r>
              <a:rPr lang="en-US" b="1" dirty="0">
                <a:solidFill>
                  <a:srgbClr val="000090"/>
                </a:solidFill>
                <a:latin typeface="Courier"/>
                <a:cs typeface="Courier"/>
              </a:rPr>
              <a:t>             (66 points)</a:t>
            </a:r>
          </a:p>
          <a:p>
            <a:endParaRPr lang="en-US" b="1" dirty="0">
              <a:solidFill>
                <a:srgbClr val="000090"/>
              </a:solidFill>
              <a:latin typeface="Courier"/>
              <a:cs typeface="Courier"/>
            </a:endParaRPr>
          </a:p>
          <a:p>
            <a:endParaRPr lang="en-US" sz="200" b="1" dirty="0">
              <a:solidFill>
                <a:srgbClr val="000090"/>
              </a:solidFill>
              <a:latin typeface="Courier"/>
              <a:cs typeface="Courier"/>
            </a:endParaRPr>
          </a:p>
          <a:p>
            <a:r>
              <a:rPr lang="en-US" b="1" dirty="0">
                <a:solidFill>
                  <a:srgbClr val="000090"/>
                </a:solidFill>
                <a:latin typeface="Courier"/>
                <a:cs typeface="Courier"/>
              </a:rPr>
              <a:t>*** Game of </a:t>
            </a:r>
            <a:r>
              <a:rPr lang="en-US" b="1" dirty="0" err="1">
                <a:solidFill>
                  <a:srgbClr val="000090"/>
                </a:solidFill>
                <a:latin typeface="Courier"/>
                <a:cs typeface="Courier"/>
              </a:rPr>
              <a:t>Nim</a:t>
            </a:r>
            <a:r>
              <a:rPr lang="en-US" b="1" dirty="0">
                <a:solidFill>
                  <a:srgbClr val="000090"/>
                </a:solidFill>
                <a:latin typeface="Courier"/>
                <a:cs typeface="Courier"/>
              </a:rPr>
              <a:t>: Helen is the winner ***</a:t>
            </a:r>
          </a:p>
          <a:p>
            <a:r>
              <a:rPr lang="en-US" b="1" dirty="0">
                <a:solidFill>
                  <a:srgbClr val="000090"/>
                </a:solidFill>
                <a:latin typeface="Courier"/>
                <a:cs typeface="Courier"/>
              </a:rPr>
              <a:t>              (178 points)</a:t>
            </a:r>
          </a:p>
        </p:txBody>
      </p:sp>
      <p:sp>
        <p:nvSpPr>
          <p:cNvPr id="13" name="TextBox 12"/>
          <p:cNvSpPr txBox="1"/>
          <p:nvPr/>
        </p:nvSpPr>
        <p:spPr>
          <a:xfrm>
            <a:off x="6324600" y="5574506"/>
            <a:ext cx="2743200" cy="1200329"/>
          </a:xfrm>
          <a:prstGeom prst="rect">
            <a:avLst/>
          </a:prstGeom>
          <a:gradFill flip="none" rotWithShape="1">
            <a:gsLst>
              <a:gs pos="0">
                <a:srgbClr val="BF6CCE"/>
              </a:gs>
              <a:gs pos="100000">
                <a:srgbClr val="FFFFFF"/>
              </a:gs>
            </a:gsLst>
            <a:lin ang="0" scaled="1"/>
            <a:tileRect/>
          </a:gradFill>
          <a:ln>
            <a:noFill/>
          </a:ln>
        </p:spPr>
        <p:txBody>
          <a:bodyPr wrap="square" rtlCol="0">
            <a:spAutoFit/>
          </a:bodyPr>
          <a:lstStyle/>
          <a:p>
            <a:pPr algn="ctr"/>
            <a:r>
              <a:rPr lang="en-US" b="1" dirty="0">
                <a:solidFill>
                  <a:srgbClr val="000090"/>
                </a:solidFill>
              </a:rPr>
              <a:t>This program does exactly the same job as the program on the previous slide</a:t>
            </a:r>
            <a:endParaRPr lang="en-US" sz="2000" b="1" dirty="0">
              <a:solidFill>
                <a:srgbClr val="000090"/>
              </a:solidFill>
            </a:endParaRPr>
          </a:p>
        </p:txBody>
      </p:sp>
      <p:grpSp>
        <p:nvGrpSpPr>
          <p:cNvPr id="5" name="Group 4"/>
          <p:cNvGrpSpPr/>
          <p:nvPr/>
        </p:nvGrpSpPr>
        <p:grpSpPr>
          <a:xfrm>
            <a:off x="-76200" y="838200"/>
            <a:ext cx="9144000" cy="4379413"/>
            <a:chOff x="-76200" y="935716"/>
            <a:chExt cx="9144000" cy="4379413"/>
          </a:xfrm>
        </p:grpSpPr>
        <p:sp>
          <p:nvSpPr>
            <p:cNvPr id="10" name="Text Box 9"/>
            <p:cNvSpPr txBox="1">
              <a:spLocks noChangeArrowheads="1"/>
            </p:cNvSpPr>
            <p:nvPr/>
          </p:nvSpPr>
          <p:spPr bwMode="auto">
            <a:xfrm>
              <a:off x="282493" y="935716"/>
              <a:ext cx="8785307" cy="437042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482600" algn="l"/>
                  <a:tab pos="1616075"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FF00FF"/>
                  </a:solidFill>
                  <a:latin typeface="Courier"/>
                </a:rPr>
                <a:t>get_winner_message</a:t>
              </a:r>
              <a:r>
                <a:rPr lang="en-US" altLang="en-US" sz="1800" b="1" dirty="0">
                  <a:solidFill>
                    <a:srgbClr val="FF00FF"/>
                  </a:solidFill>
                  <a:latin typeface="Courier"/>
                </a:rPr>
                <a:t>(</a:t>
              </a:r>
              <a:r>
                <a:rPr lang="en-US" altLang="en-US" sz="1800" b="1" dirty="0">
                  <a:solidFill>
                    <a:srgbClr val="000090"/>
                  </a:solidFill>
                  <a:latin typeface="Courier"/>
                </a:rPr>
                <a:t>name</a:t>
              </a:r>
              <a:r>
                <a:rPr lang="en-US" altLang="en-US" sz="1800" b="1" dirty="0">
                  <a:solidFill>
                    <a:srgbClr val="FF00FF"/>
                  </a:solidFill>
                  <a:latin typeface="Courier"/>
                </a:rPr>
                <a:t>)</a:t>
              </a:r>
              <a:r>
                <a:rPr lang="en-US" altLang="en-US" sz="1800" b="1" dirty="0">
                  <a:solidFill>
                    <a:srgbClr val="000090"/>
                  </a:solidFill>
                  <a:latin typeface="Courier"/>
                </a:rPr>
                <a:t>:</a:t>
              </a:r>
            </a:p>
            <a:p>
              <a:pPr>
                <a:spcBef>
                  <a:spcPct val="0"/>
                </a:spcBef>
                <a:buClrTx/>
                <a:buSzTx/>
                <a:buNone/>
                <a:tabLst>
                  <a:tab pos="482600" algn="l"/>
                  <a:tab pos="1616075" algn="l"/>
                </a:tabLst>
                <a:defRPr/>
              </a:pPr>
              <a:r>
                <a:rPr lang="en-US" altLang="en-US" sz="1800" b="1" dirty="0">
                  <a:solidFill>
                    <a:srgbClr val="000090"/>
                  </a:solidFill>
                  <a:latin typeface="Courier"/>
                </a:rPr>
                <a:t>	message = "*** Game of </a:t>
              </a:r>
              <a:r>
                <a:rPr lang="en-US" altLang="en-US" sz="1800" b="1" dirty="0" err="1">
                  <a:solidFill>
                    <a:srgbClr val="000090"/>
                  </a:solidFill>
                  <a:latin typeface="Courier"/>
                </a:rPr>
                <a:t>Nim</a:t>
              </a:r>
              <a:r>
                <a:rPr lang="en-US" altLang="en-US" sz="1800" b="1" dirty="0">
                  <a:solidFill>
                    <a:srgbClr val="000090"/>
                  </a:solidFill>
                  <a:latin typeface="Courier"/>
                </a:rPr>
                <a:t>: "</a:t>
              </a:r>
              <a:r>
                <a:rPr lang="en-US" altLang="en-US" sz="800" b="1" dirty="0">
                  <a:solidFill>
                    <a:srgbClr val="000090"/>
                  </a:solidFill>
                  <a:latin typeface="Courier"/>
                </a:rPr>
                <a:t> </a:t>
              </a:r>
              <a:r>
                <a:rPr lang="en-US" altLang="en-US" sz="1800" b="1" dirty="0">
                  <a:solidFill>
                    <a:srgbClr val="000090"/>
                  </a:solidFill>
                  <a:latin typeface="Courier"/>
                </a:rPr>
                <a:t>+ name +</a:t>
              </a:r>
              <a:r>
                <a:rPr lang="en-US" altLang="en-US" sz="800" b="1" dirty="0">
                  <a:solidFill>
                    <a:srgbClr val="000090"/>
                  </a:solidFill>
                  <a:latin typeface="Courier"/>
                </a:rPr>
                <a:t> </a:t>
              </a:r>
              <a:r>
                <a:rPr lang="en-US" altLang="en-US" sz="1800" b="1" dirty="0">
                  <a:solidFill>
                    <a:srgbClr val="000090"/>
                  </a:solidFill>
                  <a:latin typeface="Courier"/>
                </a:rPr>
                <a:t>" is the winner ***"</a:t>
              </a:r>
            </a:p>
            <a:p>
              <a:pPr>
                <a:spcBef>
                  <a:spcPct val="0"/>
                </a:spcBef>
                <a:buClrTx/>
                <a:buSzTx/>
                <a:buNone/>
                <a:tabLst>
                  <a:tab pos="482600" algn="l"/>
                  <a:tab pos="1616075" algn="l"/>
                </a:tabLst>
                <a:defRPr/>
              </a:pPr>
              <a:r>
                <a:rPr lang="en-US" altLang="en-US" sz="1800" b="1" dirty="0">
                  <a:solidFill>
                    <a:srgbClr val="000090"/>
                  </a:solidFill>
                  <a:latin typeface="Courier"/>
                </a:rPr>
                <a:t>	return message</a:t>
              </a:r>
            </a:p>
            <a:p>
              <a:pPr>
                <a:spcBef>
                  <a:spcPct val="0"/>
                </a:spcBef>
                <a:buClrTx/>
                <a:buSzTx/>
                <a:buNone/>
                <a:tabLst>
                  <a:tab pos="482600" algn="l"/>
                  <a:tab pos="1616075" algn="l"/>
                </a:tabLst>
                <a:defRPr/>
              </a:pPr>
              <a:r>
                <a:rPr lang="en-US" altLang="en-US" sz="1800" b="1" dirty="0">
                  <a:solidFill>
                    <a:srgbClr val="000090"/>
                  </a:solidFill>
                  <a:latin typeface="Courier"/>
                </a:rPr>
                <a:t>	</a:t>
              </a:r>
            </a:p>
            <a:p>
              <a:pPr>
                <a:spcBef>
                  <a:spcPct val="0"/>
                </a:spcBef>
                <a:buClrTx/>
                <a:buSzTx/>
                <a:buNone/>
                <a:tabLst>
                  <a:tab pos="482600" algn="l"/>
                  <a:tab pos="1616075"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display_winner_details</a:t>
              </a:r>
              <a:r>
                <a:rPr lang="en-US" altLang="en-US" sz="1800" b="1" dirty="0">
                  <a:solidFill>
                    <a:srgbClr val="000090"/>
                  </a:solidFill>
                  <a:latin typeface="Courier"/>
                </a:rPr>
                <a:t>(winner, score):</a:t>
              </a:r>
            </a:p>
            <a:p>
              <a:pPr>
                <a:spcBef>
                  <a:spcPct val="0"/>
                </a:spcBef>
                <a:buClrTx/>
                <a:buSzTx/>
                <a:buNone/>
                <a:tabLst>
                  <a:tab pos="482600" algn="l"/>
                  <a:tab pos="1616075" algn="l"/>
                </a:tabLst>
                <a:defRPr/>
              </a:pPr>
              <a:r>
                <a:rPr lang="en-US" altLang="en-US" sz="1800" b="1" dirty="0">
                  <a:solidFill>
                    <a:srgbClr val="000090"/>
                  </a:solidFill>
                  <a:latin typeface="Courier"/>
                </a:rPr>
                <a:t>	message = "(" + </a:t>
              </a:r>
              <a:r>
                <a:rPr lang="en-US" altLang="en-US" sz="1800" b="1" dirty="0" err="1">
                  <a:solidFill>
                    <a:srgbClr val="000090"/>
                  </a:solidFill>
                  <a:latin typeface="Courier"/>
                </a:rPr>
                <a:t>str</a:t>
              </a:r>
              <a:r>
                <a:rPr lang="en-US" altLang="en-US" sz="1800" b="1" dirty="0">
                  <a:solidFill>
                    <a:srgbClr val="000090"/>
                  </a:solidFill>
                  <a:latin typeface="Courier"/>
                </a:rPr>
                <a:t>(score) + " points)"</a:t>
              </a:r>
            </a:p>
            <a:p>
              <a:pPr>
                <a:spcBef>
                  <a:spcPct val="0"/>
                </a:spcBef>
                <a:buClrTx/>
                <a:buSzTx/>
                <a:buNone/>
                <a:tabLst>
                  <a:tab pos="482600" algn="l"/>
                  <a:tab pos="1616075" algn="l"/>
                </a:tabLst>
                <a:defRPr/>
              </a:pPr>
              <a:r>
                <a:rPr lang="en-US" altLang="en-US" sz="1800" b="1" dirty="0">
                  <a:solidFill>
                    <a:srgbClr val="000090"/>
                  </a:solidFill>
                  <a:latin typeface="Courier"/>
                </a:rPr>
                <a:t>	</a:t>
              </a:r>
              <a:r>
                <a:rPr lang="en-US" altLang="en-US" sz="1800" b="1" dirty="0" err="1">
                  <a:solidFill>
                    <a:srgbClr val="000090"/>
                  </a:solidFill>
                  <a:latin typeface="Courier"/>
                </a:rPr>
                <a:t>winner_message</a:t>
              </a:r>
              <a:r>
                <a:rPr lang="en-US" altLang="en-US" sz="1800" b="1" dirty="0">
                  <a:solidFill>
                    <a:srgbClr val="000090"/>
                  </a:solidFill>
                  <a:latin typeface="Courier"/>
                </a:rPr>
                <a:t> = </a:t>
              </a:r>
              <a:r>
                <a:rPr lang="en-US" altLang="en-US" sz="1800" b="1" dirty="0" err="1">
                  <a:solidFill>
                    <a:srgbClr val="FF00FF"/>
                  </a:solidFill>
                  <a:latin typeface="Courier"/>
                </a:rPr>
                <a:t>get_winner_message</a:t>
              </a:r>
              <a:r>
                <a:rPr lang="en-US" altLang="en-US" sz="1800" b="1" dirty="0">
                  <a:solidFill>
                    <a:srgbClr val="FF00FF"/>
                  </a:solidFill>
                  <a:latin typeface="Courier"/>
                </a:rPr>
                <a:t>(</a:t>
              </a:r>
              <a:r>
                <a:rPr lang="en-US" altLang="en-US" sz="1800" b="1" dirty="0">
                  <a:solidFill>
                    <a:srgbClr val="000090"/>
                  </a:solidFill>
                  <a:latin typeface="Courier"/>
                </a:rPr>
                <a:t>winner</a:t>
              </a:r>
              <a:r>
                <a:rPr lang="en-US" altLang="en-US" sz="1800" b="1" dirty="0">
                  <a:solidFill>
                    <a:srgbClr val="FF00FF"/>
                  </a:solidFill>
                  <a:latin typeface="Courier"/>
                </a:rPr>
                <a:t>)</a:t>
              </a:r>
            </a:p>
            <a:p>
              <a:pPr>
                <a:spcBef>
                  <a:spcPct val="0"/>
                </a:spcBef>
                <a:buClrTx/>
                <a:buSzTx/>
                <a:buNone/>
                <a:tabLst>
                  <a:tab pos="482600" algn="l"/>
                  <a:tab pos="1616075" algn="l"/>
                </a:tabLst>
                <a:defRPr/>
              </a:pPr>
              <a:r>
                <a:rPr lang="en-US" altLang="en-US" sz="1800" b="1" dirty="0">
                  <a:solidFill>
                    <a:srgbClr val="000090"/>
                  </a:solidFill>
                  <a:latin typeface="Courier"/>
                </a:rPr>
                <a:t>	</a:t>
              </a:r>
              <a:r>
                <a:rPr lang="en-US" altLang="en-US" sz="1800" b="1" dirty="0" err="1">
                  <a:solidFill>
                    <a:srgbClr val="000090"/>
                  </a:solidFill>
                  <a:latin typeface="Courier"/>
                </a:rPr>
                <a:t>number_of_blanks</a:t>
              </a:r>
              <a:r>
                <a:rPr lang="en-US" altLang="en-US" sz="1800" b="1" dirty="0">
                  <a:solidFill>
                    <a:srgbClr val="000090"/>
                  </a:solidFill>
                  <a:latin typeface="Courier"/>
                </a:rPr>
                <a:t> = (</a:t>
              </a:r>
              <a:r>
                <a:rPr lang="en-US" altLang="en-US" sz="1800" b="1" dirty="0" err="1">
                  <a:solidFill>
                    <a:srgbClr val="000090"/>
                  </a:solidFill>
                  <a:latin typeface="Courier"/>
                </a:rPr>
                <a:t>len</a:t>
              </a:r>
              <a:r>
                <a:rPr lang="en-US" altLang="en-US" sz="1800" b="1" dirty="0">
                  <a:solidFill>
                    <a:srgbClr val="000090"/>
                  </a:solidFill>
                  <a:latin typeface="Courier"/>
                </a:rPr>
                <a:t>(</a:t>
              </a:r>
              <a:r>
                <a:rPr lang="en-US" altLang="en-US" sz="1800" b="1" dirty="0" err="1">
                  <a:solidFill>
                    <a:srgbClr val="000090"/>
                  </a:solidFill>
                  <a:latin typeface="Courier"/>
                </a:rPr>
                <a:t>winner_message</a:t>
              </a:r>
              <a:r>
                <a:rPr lang="en-US" altLang="en-US" sz="1800" b="1" dirty="0">
                  <a:solidFill>
                    <a:srgbClr val="000090"/>
                  </a:solidFill>
                  <a:latin typeface="Courier"/>
                </a:rPr>
                <a:t>) - </a:t>
              </a:r>
              <a:r>
                <a:rPr lang="en-US" altLang="en-US" sz="1800" b="1" dirty="0" err="1">
                  <a:solidFill>
                    <a:srgbClr val="000090"/>
                  </a:solidFill>
                  <a:latin typeface="Courier"/>
                </a:rPr>
                <a:t>len</a:t>
              </a:r>
              <a:r>
                <a:rPr lang="en-US" altLang="en-US" sz="1800" b="1" dirty="0">
                  <a:solidFill>
                    <a:srgbClr val="000090"/>
                  </a:solidFill>
                  <a:latin typeface="Courier"/>
                </a:rPr>
                <a:t>(message))</a:t>
              </a:r>
              <a:r>
                <a:rPr lang="en-US" altLang="en-US" sz="800" b="1" dirty="0">
                  <a:solidFill>
                    <a:srgbClr val="000090"/>
                  </a:solidFill>
                  <a:latin typeface="Courier"/>
                </a:rPr>
                <a:t> </a:t>
              </a:r>
              <a:r>
                <a:rPr lang="en-US" altLang="en-US" sz="1800" b="1" dirty="0">
                  <a:solidFill>
                    <a:srgbClr val="000090"/>
                  </a:solidFill>
                  <a:latin typeface="Courier"/>
                </a:rPr>
                <a:t>//</a:t>
              </a:r>
              <a:r>
                <a:rPr lang="en-US" altLang="en-US" sz="800" b="1" dirty="0">
                  <a:solidFill>
                    <a:srgbClr val="000090"/>
                  </a:solidFill>
                  <a:latin typeface="Courier"/>
                </a:rPr>
                <a:t> </a:t>
              </a:r>
              <a:r>
                <a:rPr lang="en-US" altLang="en-US" sz="1800" b="1" dirty="0">
                  <a:solidFill>
                    <a:srgbClr val="000090"/>
                  </a:solidFill>
                  <a:latin typeface="Courier"/>
                </a:rPr>
                <a:t>2</a:t>
              </a:r>
            </a:p>
            <a:p>
              <a:pPr>
                <a:spcBef>
                  <a:spcPct val="0"/>
                </a:spcBef>
                <a:buClrTx/>
                <a:buSzTx/>
                <a:buNone/>
                <a:tabLst>
                  <a:tab pos="482600" algn="l"/>
                  <a:tab pos="1616075" algn="l"/>
                </a:tabLst>
                <a:defRPr/>
              </a:pPr>
              <a:r>
                <a:rPr lang="en-US" altLang="en-US" sz="1800" b="1" dirty="0">
                  <a:solidFill>
                    <a:srgbClr val="000090"/>
                  </a:solidFill>
                  <a:latin typeface="Courier"/>
                </a:rPr>
                <a:t>	blanks = " " * </a:t>
              </a:r>
              <a:r>
                <a:rPr lang="en-US" altLang="en-US" sz="1800" b="1" dirty="0" err="1">
                  <a:solidFill>
                    <a:srgbClr val="000090"/>
                  </a:solidFill>
                  <a:latin typeface="Courier"/>
                </a:rPr>
                <a:t>number_of_blanks</a:t>
              </a:r>
              <a:endParaRPr lang="en-US" altLang="en-US" sz="1800" b="1" dirty="0">
                <a:solidFill>
                  <a:srgbClr val="000090"/>
                </a:solidFill>
                <a:latin typeface="Courier"/>
              </a:endParaRPr>
            </a:p>
            <a:p>
              <a:pPr>
                <a:spcBef>
                  <a:spcPct val="0"/>
                </a:spcBef>
                <a:buClrTx/>
                <a:buSzTx/>
                <a:buNone/>
                <a:tabLst>
                  <a:tab pos="482600" algn="l"/>
                  <a:tab pos="1616075" algn="l"/>
                </a:tabLst>
                <a:defRPr/>
              </a:pPr>
              <a:r>
                <a:rPr lang="en-US" altLang="en-US" sz="1800" b="1" dirty="0">
                  <a:solidFill>
                    <a:srgbClr val="000090"/>
                  </a:solidFill>
                  <a:latin typeface="Courier"/>
                </a:rPr>
                <a:t>	print(</a:t>
              </a:r>
              <a:r>
                <a:rPr lang="en-US" altLang="en-US" sz="1800" b="1" dirty="0" err="1">
                  <a:solidFill>
                    <a:srgbClr val="000090"/>
                  </a:solidFill>
                  <a:latin typeface="Courier"/>
                </a:rPr>
                <a:t>winner_message</a:t>
              </a:r>
              <a:r>
                <a:rPr lang="en-US" altLang="en-US" sz="1800" b="1" dirty="0">
                  <a:solidFill>
                    <a:srgbClr val="000090"/>
                  </a:solidFill>
                  <a:latin typeface="Courier"/>
                </a:rPr>
                <a:t>)</a:t>
              </a:r>
            </a:p>
            <a:p>
              <a:pPr>
                <a:spcBef>
                  <a:spcPct val="0"/>
                </a:spcBef>
                <a:buClrTx/>
                <a:buSzTx/>
                <a:buNone/>
                <a:tabLst>
                  <a:tab pos="482600" algn="l"/>
                  <a:tab pos="1616075" algn="l"/>
                </a:tabLst>
                <a:defRPr/>
              </a:pPr>
              <a:r>
                <a:rPr lang="en-US" altLang="en-US" sz="1800" b="1" dirty="0">
                  <a:solidFill>
                    <a:srgbClr val="000090"/>
                  </a:solidFill>
                  <a:latin typeface="Courier"/>
                </a:rPr>
                <a:t>	print(blanks + message)</a:t>
              </a:r>
            </a:p>
            <a:p>
              <a:pPr>
                <a:spcBef>
                  <a:spcPct val="0"/>
                </a:spcBef>
                <a:buClrTx/>
                <a:buSzTx/>
                <a:buNone/>
                <a:tabLst>
                  <a:tab pos="482600" algn="l"/>
                  <a:tab pos="1616075" algn="l"/>
                </a:tabLst>
                <a:defRPr/>
              </a:pPr>
              <a:endParaRPr lang="en-US" altLang="en-US" sz="1800" b="1" dirty="0">
                <a:solidFill>
                  <a:srgbClr val="000090"/>
                </a:solidFill>
                <a:latin typeface="Courier"/>
              </a:endParaRPr>
            </a:p>
            <a:p>
              <a:pPr>
                <a:spcBef>
                  <a:spcPct val="0"/>
                </a:spcBef>
                <a:buClrTx/>
                <a:buSzTx/>
                <a:buNone/>
                <a:tabLst>
                  <a:tab pos="482600" algn="l"/>
                  <a:tab pos="1616075" algn="l"/>
                </a:tabLst>
                <a:defRPr/>
              </a:pPr>
              <a:endParaRPr lang="en-US" altLang="en-US" sz="800" b="1" dirty="0">
                <a:solidFill>
                  <a:srgbClr val="000090"/>
                </a:solidFill>
                <a:latin typeface="Courier"/>
              </a:endParaRPr>
            </a:p>
            <a:p>
              <a:pPr>
                <a:spcBef>
                  <a:spcPct val="0"/>
                </a:spcBef>
                <a:buClrTx/>
                <a:buSzTx/>
                <a:buNone/>
                <a:tabLst>
                  <a:tab pos="482600" algn="l"/>
                  <a:tab pos="1616075" algn="l"/>
                </a:tabLst>
                <a:defRPr/>
              </a:pPr>
              <a:r>
                <a:rPr lang="en-US" altLang="en-US" sz="1800" b="1" dirty="0" err="1">
                  <a:solidFill>
                    <a:srgbClr val="000090"/>
                  </a:solidFill>
                  <a:latin typeface="Courier"/>
                </a:rPr>
                <a:t>display_winner_details</a:t>
              </a:r>
              <a:r>
                <a:rPr lang="en-US" altLang="en-US" sz="1800" b="1" dirty="0">
                  <a:solidFill>
                    <a:srgbClr val="000090"/>
                  </a:solidFill>
                  <a:latin typeface="Courier"/>
                </a:rPr>
                <a:t>("Sam", 66)</a:t>
              </a:r>
            </a:p>
            <a:p>
              <a:pPr>
                <a:spcBef>
                  <a:spcPct val="0"/>
                </a:spcBef>
                <a:buClrTx/>
                <a:buSzTx/>
                <a:buNone/>
                <a:tabLst>
                  <a:tab pos="482600" algn="l"/>
                  <a:tab pos="1616075" algn="l"/>
                </a:tabLst>
                <a:defRPr/>
              </a:pPr>
              <a:r>
                <a:rPr lang="en-US" altLang="en-US" sz="1800" b="1" dirty="0">
                  <a:solidFill>
                    <a:srgbClr val="000090"/>
                  </a:solidFill>
                  <a:latin typeface="Courier"/>
                </a:rPr>
                <a:t>print()</a:t>
              </a:r>
            </a:p>
            <a:p>
              <a:pPr>
                <a:spcBef>
                  <a:spcPct val="0"/>
                </a:spcBef>
                <a:buClrTx/>
                <a:buSzTx/>
                <a:buNone/>
                <a:tabLst>
                  <a:tab pos="482600" algn="l"/>
                  <a:tab pos="1616075" algn="l"/>
                </a:tabLst>
                <a:defRPr/>
              </a:pPr>
              <a:r>
                <a:rPr lang="en-US" altLang="en-US" sz="1800" b="1" dirty="0" err="1">
                  <a:solidFill>
                    <a:srgbClr val="000090"/>
                  </a:solidFill>
                  <a:latin typeface="Courier"/>
                </a:rPr>
                <a:t>display_winner_details</a:t>
              </a:r>
              <a:r>
                <a:rPr lang="en-US" altLang="en-US" sz="1800" b="1" dirty="0">
                  <a:solidFill>
                    <a:srgbClr val="000090"/>
                  </a:solidFill>
                  <a:latin typeface="Courier"/>
                </a:rPr>
                <a:t>("Helen", 178)	</a:t>
              </a:r>
              <a:endParaRPr lang="da-DK" altLang="en-US" sz="1800" b="1" dirty="0">
                <a:solidFill>
                  <a:srgbClr val="000090"/>
                </a:solidFill>
                <a:latin typeface="Courier"/>
              </a:endParaRPr>
            </a:p>
          </p:txBody>
        </p:sp>
        <p:sp>
          <p:nvSpPr>
            <p:cNvPr id="14" name="TextBox 13"/>
            <p:cNvSpPr txBox="1"/>
            <p:nvPr/>
          </p:nvSpPr>
          <p:spPr>
            <a:xfrm>
              <a:off x="-76200" y="975479"/>
              <a:ext cx="533400" cy="4339650"/>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endParaRPr lang="en-NZ" sz="1600" b="1" dirty="0">
                <a:solidFill>
                  <a:srgbClr val="000090"/>
                </a:solidFill>
              </a:endParaRPr>
            </a:p>
            <a:p>
              <a:r>
                <a:rPr lang="en-NZ" b="1" dirty="0">
                  <a:solidFill>
                    <a:srgbClr val="000090"/>
                  </a:solidFill>
                </a:rPr>
                <a:t>4</a:t>
              </a:r>
            </a:p>
            <a:p>
              <a:r>
                <a:rPr lang="en-NZ" b="1" dirty="0">
                  <a:solidFill>
                    <a:srgbClr val="000090"/>
                  </a:solidFill>
                </a:rPr>
                <a:t>5</a:t>
              </a:r>
            </a:p>
            <a:p>
              <a:r>
                <a:rPr lang="en-NZ" b="1" dirty="0">
                  <a:solidFill>
                    <a:srgbClr val="000090"/>
                  </a:solidFill>
                </a:rPr>
                <a:t>6</a:t>
              </a:r>
            </a:p>
            <a:p>
              <a:r>
                <a:rPr lang="en-NZ" b="1" dirty="0">
                  <a:solidFill>
                    <a:srgbClr val="000090"/>
                  </a:solidFill>
                </a:rPr>
                <a:t>7</a:t>
              </a:r>
            </a:p>
            <a:p>
              <a:r>
                <a:rPr lang="en-NZ" b="1" dirty="0">
                  <a:solidFill>
                    <a:srgbClr val="000090"/>
                  </a:solidFill>
                </a:rPr>
                <a:t>8</a:t>
              </a:r>
            </a:p>
            <a:p>
              <a:r>
                <a:rPr lang="en-NZ" b="1" dirty="0">
                  <a:solidFill>
                    <a:srgbClr val="000090"/>
                  </a:solidFill>
                </a:rPr>
                <a:t>9</a:t>
              </a:r>
              <a:endParaRPr lang="en-NZ" sz="800" b="1" dirty="0">
                <a:solidFill>
                  <a:srgbClr val="000090"/>
                </a:solidFill>
              </a:endParaRPr>
            </a:p>
            <a:p>
              <a:r>
                <a:rPr lang="en-NZ" b="1" dirty="0">
                  <a:solidFill>
                    <a:srgbClr val="000090"/>
                  </a:solidFill>
                </a:rPr>
                <a:t>10</a:t>
              </a:r>
            </a:p>
            <a:p>
              <a:endParaRPr lang="en-NZ" sz="2600" b="1" dirty="0">
                <a:solidFill>
                  <a:srgbClr val="000090"/>
                </a:solidFill>
              </a:endParaRPr>
            </a:p>
            <a:p>
              <a:r>
                <a:rPr lang="en-NZ" b="1" dirty="0">
                  <a:solidFill>
                    <a:srgbClr val="000090"/>
                  </a:solidFill>
                </a:rPr>
                <a:t>11</a:t>
              </a:r>
            </a:p>
            <a:p>
              <a:r>
                <a:rPr lang="en-NZ" b="1" dirty="0">
                  <a:solidFill>
                    <a:srgbClr val="000090"/>
                  </a:solidFill>
                </a:rPr>
                <a:t>12</a:t>
              </a:r>
            </a:p>
            <a:p>
              <a:r>
                <a:rPr lang="en-NZ" b="1" dirty="0">
                  <a:solidFill>
                    <a:srgbClr val="000090"/>
                  </a:solidFill>
                </a:rPr>
                <a:t>13</a:t>
              </a:r>
            </a:p>
          </p:txBody>
        </p:sp>
      </p:grpSp>
    </p:spTree>
    <p:extLst>
      <p:ext uri="{BB962C8B-B14F-4D97-AF65-F5344CB8AC3E}">
        <p14:creationId xmlns:p14="http://schemas.microsoft.com/office/powerpoint/2010/main" val="228485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0" y="533400"/>
            <a:ext cx="9220200" cy="5410200"/>
          </a:xfrm>
        </p:spPr>
        <p:txBody>
          <a:bodyPr>
            <a:normAutofit/>
          </a:bodyPr>
          <a:lstStyle/>
          <a:p>
            <a:r>
              <a:rPr lang="en-US" dirty="0"/>
              <a:t>Complete the </a:t>
            </a:r>
            <a:r>
              <a:rPr lang="en-AU" dirty="0" err="1">
                <a:cs typeface="Courier"/>
              </a:rPr>
              <a:t>get_discount</a:t>
            </a:r>
            <a:r>
              <a:rPr lang="en-AU" dirty="0">
                <a:cs typeface="Courier"/>
              </a:rPr>
              <a:t>()</a:t>
            </a:r>
            <a:r>
              <a:rPr lang="en-US" dirty="0"/>
              <a:t> function which returns the discount amount (a float rounded to 2 decimal places).  The function is passed two parameters, the amount and the discount rate (an integer %).</a:t>
            </a:r>
          </a:p>
        </p:txBody>
      </p:sp>
      <p:sp>
        <p:nvSpPr>
          <p:cNvPr id="52" name="Text Box 9"/>
          <p:cNvSpPr txBox="1">
            <a:spLocks noChangeArrowheads="1"/>
          </p:cNvSpPr>
          <p:nvPr/>
        </p:nvSpPr>
        <p:spPr bwMode="auto">
          <a:xfrm>
            <a:off x="228600" y="1752600"/>
            <a:ext cx="8686800" cy="400109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def </a:t>
            </a:r>
            <a:r>
              <a:rPr lang="en-AU" sz="1800" b="1" dirty="0" err="1">
                <a:solidFill>
                  <a:srgbClr val="FF00FF"/>
                </a:solidFill>
                <a:latin typeface="Courier"/>
                <a:cs typeface="Courier"/>
              </a:rPr>
              <a:t>get_discount</a:t>
            </a:r>
            <a:r>
              <a:rPr lang="en-AU" sz="1800" b="1" dirty="0">
                <a:solidFill>
                  <a:srgbClr val="FF00FF"/>
                </a:solidFill>
                <a:latin typeface="Courier"/>
                <a:cs typeface="Courier"/>
              </a:rPr>
              <a:t>(</a:t>
            </a:r>
            <a:r>
              <a:rPr lang="en-AU" sz="1800" b="1" dirty="0">
                <a:solidFill>
                  <a:srgbClr val="000090"/>
                </a:solidFill>
                <a:latin typeface="Courier"/>
                <a:cs typeface="Courier"/>
              </a:rPr>
              <a:t>amount, </a:t>
            </a:r>
            <a:r>
              <a:rPr lang="en-AU" sz="1800" b="1" dirty="0" err="1">
                <a:solidFill>
                  <a:srgbClr val="000090"/>
                </a:solidFill>
                <a:latin typeface="Courier"/>
                <a:cs typeface="Courier"/>
              </a:rPr>
              <a:t>discount_rate</a:t>
            </a:r>
            <a:r>
              <a:rPr lang="en-AU" sz="1800" b="1" dirty="0">
                <a:solidFill>
                  <a:srgbClr val="FF00FF"/>
                </a:solidFill>
                <a:latin typeface="Courier"/>
                <a:cs typeface="Courier"/>
              </a:rPr>
              <a:t>)</a:t>
            </a:r>
            <a:r>
              <a:rPr lang="en-AU" sz="1800" b="1" dirty="0">
                <a:solidFill>
                  <a:srgbClr val="000090"/>
                </a:solidFill>
                <a:latin typeface="Courier"/>
                <a:cs typeface="Courier"/>
              </a:rPr>
              <a:t>:</a:t>
            </a: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800" b="1" dirty="0">
              <a:solidFill>
                <a:srgbClr val="000090"/>
              </a:solidFill>
              <a:latin typeface="Courier"/>
              <a:cs typeface="Courier"/>
            </a:endParaRPr>
          </a:p>
          <a:p>
            <a:pPr>
              <a:buNone/>
            </a:pPr>
            <a:endParaRPr lang="en-AU" sz="800" b="1" dirty="0">
              <a:solidFill>
                <a:srgbClr val="000090"/>
              </a:solidFill>
              <a:latin typeface="Courier"/>
              <a:cs typeface="Courier"/>
            </a:endParaRPr>
          </a:p>
          <a:p>
            <a:pPr>
              <a:buNone/>
            </a:pPr>
            <a:endParaRPr lang="en-AU" sz="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r>
              <a:rPr lang="en-AU" sz="1800" b="1" dirty="0" err="1">
                <a:solidFill>
                  <a:srgbClr val="000090"/>
                </a:solidFill>
                <a:latin typeface="Courier"/>
                <a:cs typeface="Courier"/>
              </a:rPr>
              <a:t>discount_message</a:t>
            </a:r>
            <a:r>
              <a:rPr lang="en-AU" sz="1800" b="1" dirty="0">
                <a:solidFill>
                  <a:srgbClr val="000090"/>
                </a:solidFill>
                <a:latin typeface="Courier"/>
                <a:cs typeface="Courier"/>
              </a:rPr>
              <a:t> = "Discount: $" + </a:t>
            </a:r>
            <a:r>
              <a:rPr lang="en-AU" sz="1800" b="1" dirty="0" err="1">
                <a:solidFill>
                  <a:srgbClr val="000090"/>
                </a:solidFill>
                <a:latin typeface="Courier"/>
                <a:cs typeface="Courier"/>
              </a:rPr>
              <a:t>str</a:t>
            </a:r>
            <a:r>
              <a:rPr lang="en-AU" sz="1800" b="1" dirty="0">
                <a:solidFill>
                  <a:srgbClr val="000090"/>
                </a:solidFill>
                <a:latin typeface="Courier"/>
                <a:cs typeface="Courier"/>
              </a:rPr>
              <a:t>(</a:t>
            </a:r>
            <a:r>
              <a:rPr lang="en-AU" sz="1800" b="1" dirty="0" err="1">
                <a:solidFill>
                  <a:srgbClr val="FF00FF"/>
                </a:solidFill>
                <a:latin typeface="Courier"/>
                <a:cs typeface="Courier"/>
              </a:rPr>
              <a:t>get_discount</a:t>
            </a:r>
            <a:r>
              <a:rPr lang="en-AU" sz="1800" b="1" dirty="0">
                <a:solidFill>
                  <a:srgbClr val="FF00FF"/>
                </a:solidFill>
                <a:latin typeface="Courier"/>
                <a:cs typeface="Courier"/>
              </a:rPr>
              <a:t>(</a:t>
            </a:r>
            <a:r>
              <a:rPr lang="en-AU" sz="1800" b="1" dirty="0">
                <a:solidFill>
                  <a:srgbClr val="000090"/>
                </a:solidFill>
                <a:latin typeface="Courier"/>
                <a:cs typeface="Courier"/>
              </a:rPr>
              <a:t>234, 5</a:t>
            </a:r>
            <a:r>
              <a:rPr lang="en-AU" sz="1800" b="1" dirty="0">
                <a:solidFill>
                  <a:srgbClr val="FF00FF"/>
                </a:solidFill>
                <a:latin typeface="Courier"/>
                <a:cs typeface="Courier"/>
              </a:rPr>
              <a:t>)</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print(</a:t>
            </a:r>
            <a:r>
              <a:rPr lang="en-AU" sz="1800" b="1" dirty="0" err="1">
                <a:solidFill>
                  <a:srgbClr val="000090"/>
                </a:solidFill>
                <a:latin typeface="Courier"/>
                <a:cs typeface="Courier"/>
              </a:rPr>
              <a:t>discount_message</a:t>
            </a:r>
            <a:r>
              <a:rPr lang="en-AU" sz="1800" b="1" dirty="0">
                <a:solidFill>
                  <a:srgbClr val="000090"/>
                </a:solidFill>
                <a:latin typeface="Courier"/>
                <a:cs typeface="Courier"/>
              </a:rPr>
              <a:t>)</a:t>
            </a:r>
          </a:p>
          <a:p>
            <a:pPr>
              <a:buNone/>
            </a:pPr>
            <a:r>
              <a:rPr lang="en-AU" sz="1800" b="1" dirty="0" err="1">
                <a:solidFill>
                  <a:srgbClr val="000090"/>
                </a:solidFill>
                <a:latin typeface="Courier"/>
                <a:cs typeface="Courier"/>
              </a:rPr>
              <a:t>discount_message</a:t>
            </a:r>
            <a:r>
              <a:rPr lang="en-AU" sz="1800" b="1" dirty="0">
                <a:solidFill>
                  <a:srgbClr val="000090"/>
                </a:solidFill>
                <a:latin typeface="Courier"/>
                <a:cs typeface="Courier"/>
              </a:rPr>
              <a:t> = "Discount: $" + </a:t>
            </a:r>
            <a:r>
              <a:rPr lang="en-AU" sz="1800" b="1" dirty="0" err="1">
                <a:solidFill>
                  <a:srgbClr val="000090"/>
                </a:solidFill>
                <a:latin typeface="Courier"/>
                <a:cs typeface="Courier"/>
              </a:rPr>
              <a:t>str</a:t>
            </a:r>
            <a:r>
              <a:rPr lang="en-AU" sz="1800" b="1" dirty="0">
                <a:solidFill>
                  <a:srgbClr val="000090"/>
                </a:solidFill>
                <a:latin typeface="Courier"/>
                <a:cs typeface="Courier"/>
              </a:rPr>
              <a:t>(</a:t>
            </a:r>
            <a:r>
              <a:rPr lang="en-AU" sz="1800" b="1" dirty="0" err="1">
                <a:solidFill>
                  <a:srgbClr val="FF00FF"/>
                </a:solidFill>
                <a:latin typeface="Courier"/>
                <a:cs typeface="Courier"/>
              </a:rPr>
              <a:t>get_discount</a:t>
            </a:r>
            <a:r>
              <a:rPr lang="en-AU" sz="1800" b="1" dirty="0">
                <a:solidFill>
                  <a:srgbClr val="FF00FF"/>
                </a:solidFill>
                <a:latin typeface="Courier"/>
                <a:cs typeface="Courier"/>
              </a:rPr>
              <a:t>(</a:t>
            </a:r>
            <a:r>
              <a:rPr lang="en-AU" sz="1800" b="1" dirty="0">
                <a:solidFill>
                  <a:srgbClr val="000090"/>
                </a:solidFill>
                <a:latin typeface="Courier"/>
                <a:cs typeface="Courier"/>
              </a:rPr>
              <a:t>125, 15</a:t>
            </a:r>
            <a:r>
              <a:rPr lang="en-AU" sz="1800" b="1" dirty="0">
                <a:solidFill>
                  <a:srgbClr val="FF00FF"/>
                </a:solidFill>
                <a:latin typeface="Courier"/>
                <a:cs typeface="Courier"/>
              </a:rPr>
              <a:t>)</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print(</a:t>
            </a:r>
            <a:r>
              <a:rPr lang="en-AU" sz="1800" b="1" dirty="0" err="1">
                <a:solidFill>
                  <a:srgbClr val="000090"/>
                </a:solidFill>
                <a:latin typeface="Courier"/>
                <a:cs typeface="Courier"/>
              </a:rPr>
              <a:t>discount_message</a:t>
            </a:r>
            <a:r>
              <a:rPr lang="en-AU" sz="1800" b="1" dirty="0">
                <a:solidFill>
                  <a:srgbClr val="000090"/>
                </a:solidFill>
                <a:latin typeface="Courier"/>
                <a:cs typeface="Courier"/>
              </a:rPr>
              <a:t>)</a:t>
            </a:r>
          </a:p>
        </p:txBody>
      </p:sp>
      <p:sp>
        <p:nvSpPr>
          <p:cNvPr id="9" name="TextBox 8"/>
          <p:cNvSpPr txBox="1"/>
          <p:nvPr/>
        </p:nvSpPr>
        <p:spPr>
          <a:xfrm>
            <a:off x="228600" y="6174182"/>
            <a:ext cx="5791200"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Discount: $11.7</a:t>
            </a:r>
          </a:p>
          <a:p>
            <a:r>
              <a:rPr lang="en-US" b="1" dirty="0">
                <a:solidFill>
                  <a:srgbClr val="000090"/>
                </a:solidFill>
                <a:latin typeface="Courier"/>
                <a:cs typeface="Courier"/>
              </a:rPr>
              <a:t>Discount: $18.75</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17847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0" y="609600"/>
            <a:ext cx="9144000" cy="5410200"/>
          </a:xfrm>
        </p:spPr>
        <p:txBody>
          <a:bodyPr>
            <a:normAutofit/>
          </a:bodyPr>
          <a:lstStyle/>
          <a:p>
            <a:r>
              <a:rPr lang="en-US" dirty="0"/>
              <a:t>Complete the </a:t>
            </a:r>
            <a:r>
              <a:rPr lang="en-AU" dirty="0" err="1">
                <a:cs typeface="Courier"/>
              </a:rPr>
              <a:t>get_discount_message</a:t>
            </a:r>
            <a:r>
              <a:rPr lang="en-AU" dirty="0">
                <a:cs typeface="Courier"/>
              </a:rPr>
              <a:t>() </a:t>
            </a:r>
            <a:r>
              <a:rPr lang="en-US" dirty="0"/>
              <a:t>function which returns a string made up of the rate of discount, the string "% Discount: $", and the discount amount.  The function has two parameters, the discount amount and the rate of discount (a whole number).</a:t>
            </a:r>
          </a:p>
        </p:txBody>
      </p:sp>
      <p:sp>
        <p:nvSpPr>
          <p:cNvPr id="52" name="Text Box 9"/>
          <p:cNvSpPr txBox="1">
            <a:spLocks noChangeArrowheads="1"/>
          </p:cNvSpPr>
          <p:nvPr/>
        </p:nvSpPr>
        <p:spPr bwMode="auto">
          <a:xfrm>
            <a:off x="228600" y="2209800"/>
            <a:ext cx="8686800" cy="426270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def </a:t>
            </a:r>
            <a:r>
              <a:rPr lang="en-AU" sz="1800" b="1" dirty="0" err="1">
                <a:solidFill>
                  <a:srgbClr val="FF00FF"/>
                </a:solidFill>
                <a:latin typeface="Courier"/>
                <a:cs typeface="Courier"/>
              </a:rPr>
              <a:t>get_discount_message</a:t>
            </a:r>
            <a:r>
              <a:rPr lang="en-AU" sz="1800" b="1" dirty="0">
                <a:solidFill>
                  <a:srgbClr val="FF00FF"/>
                </a:solidFill>
                <a:latin typeface="Courier"/>
                <a:cs typeface="Courier"/>
              </a:rPr>
              <a:t>(</a:t>
            </a:r>
            <a:r>
              <a:rPr lang="en-AU" sz="1800" b="1" dirty="0" err="1">
                <a:solidFill>
                  <a:srgbClr val="000090"/>
                </a:solidFill>
                <a:latin typeface="Courier"/>
                <a:cs typeface="Courier"/>
              </a:rPr>
              <a:t>discount_amt</a:t>
            </a:r>
            <a:r>
              <a:rPr lang="en-AU" sz="1800" b="1" dirty="0">
                <a:solidFill>
                  <a:srgbClr val="000090"/>
                </a:solidFill>
                <a:latin typeface="Courier"/>
                <a:cs typeface="Courier"/>
              </a:rPr>
              <a:t>, rate</a:t>
            </a:r>
            <a:r>
              <a:rPr lang="en-AU" sz="1800" b="1" dirty="0">
                <a:solidFill>
                  <a:srgbClr val="FF00FF"/>
                </a:solidFill>
                <a:latin typeface="Courier"/>
                <a:cs typeface="Courier"/>
              </a:rPr>
              <a:t>)</a:t>
            </a:r>
            <a:r>
              <a:rPr lang="en-AU" sz="1800" b="1" dirty="0">
                <a:solidFill>
                  <a:srgbClr val="000090"/>
                </a:solidFill>
                <a:latin typeface="Courier"/>
                <a:cs typeface="Courier"/>
              </a:rPr>
              <a:t>:</a:t>
            </a: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r>
              <a:rPr lang="en-AU" sz="1800" b="1" dirty="0" err="1">
                <a:solidFill>
                  <a:srgbClr val="000090"/>
                </a:solidFill>
                <a:latin typeface="Courier"/>
                <a:cs typeface="Courier"/>
              </a:rPr>
              <a:t>discount_message</a:t>
            </a:r>
            <a:r>
              <a:rPr lang="en-AU" sz="1800" b="1" dirty="0">
                <a:solidFill>
                  <a:srgbClr val="000090"/>
                </a:solidFill>
                <a:latin typeface="Courier"/>
                <a:cs typeface="Courier"/>
              </a:rPr>
              <a:t> = </a:t>
            </a:r>
            <a:r>
              <a:rPr lang="en-AU" sz="1800" b="1" dirty="0" err="1">
                <a:solidFill>
                  <a:srgbClr val="FF00FF"/>
                </a:solidFill>
                <a:latin typeface="Courier"/>
                <a:cs typeface="Courier"/>
              </a:rPr>
              <a:t>get_discount_message</a:t>
            </a:r>
            <a:r>
              <a:rPr lang="en-AU" sz="1800" b="1" dirty="0">
                <a:solidFill>
                  <a:srgbClr val="FF00FF"/>
                </a:solidFill>
                <a:latin typeface="Courier"/>
                <a:cs typeface="Courier"/>
              </a:rPr>
              <a:t>(</a:t>
            </a:r>
            <a:r>
              <a:rPr lang="en-AU" sz="1800" b="1" dirty="0">
                <a:solidFill>
                  <a:srgbClr val="000090"/>
                </a:solidFill>
                <a:latin typeface="Courier"/>
                <a:cs typeface="Courier"/>
              </a:rPr>
              <a:t>11.7, 5</a:t>
            </a:r>
            <a:r>
              <a:rPr lang="en-AU" sz="1800" b="1" dirty="0">
                <a:solidFill>
                  <a:srgbClr val="FF00FF"/>
                </a:solidFill>
                <a:latin typeface="Courier"/>
                <a:cs typeface="Courier"/>
              </a:rPr>
              <a:t>)</a:t>
            </a:r>
          </a:p>
          <a:p>
            <a:pPr>
              <a:buNone/>
            </a:pPr>
            <a:r>
              <a:rPr lang="en-AU" sz="1800" b="1" dirty="0">
                <a:solidFill>
                  <a:srgbClr val="000090"/>
                </a:solidFill>
                <a:latin typeface="Courier"/>
                <a:cs typeface="Courier"/>
              </a:rPr>
              <a:t>print(</a:t>
            </a:r>
            <a:r>
              <a:rPr lang="en-AU" sz="1800" b="1" dirty="0" err="1">
                <a:solidFill>
                  <a:srgbClr val="000090"/>
                </a:solidFill>
                <a:latin typeface="Courier"/>
                <a:cs typeface="Courier"/>
              </a:rPr>
              <a:t>discount_message</a:t>
            </a:r>
            <a:r>
              <a:rPr lang="en-AU" sz="1800" b="1" dirty="0">
                <a:solidFill>
                  <a:srgbClr val="000090"/>
                </a:solidFill>
                <a:latin typeface="Courier"/>
                <a:cs typeface="Courier"/>
              </a:rPr>
              <a:t>)</a:t>
            </a:r>
          </a:p>
          <a:p>
            <a:pPr>
              <a:buNone/>
            </a:pPr>
            <a:r>
              <a:rPr lang="en-AU" sz="1800" b="1" dirty="0" err="1">
                <a:solidFill>
                  <a:srgbClr val="000090"/>
                </a:solidFill>
                <a:latin typeface="Courier"/>
                <a:cs typeface="Courier"/>
              </a:rPr>
              <a:t>discount_message</a:t>
            </a:r>
            <a:r>
              <a:rPr lang="en-AU" sz="1800" b="1" dirty="0">
                <a:solidFill>
                  <a:srgbClr val="000090"/>
                </a:solidFill>
                <a:latin typeface="Courier"/>
                <a:cs typeface="Courier"/>
              </a:rPr>
              <a:t>= </a:t>
            </a:r>
            <a:r>
              <a:rPr lang="en-AU" sz="1800" b="1" dirty="0" err="1">
                <a:solidFill>
                  <a:srgbClr val="FF00FF"/>
                </a:solidFill>
                <a:latin typeface="Courier"/>
                <a:cs typeface="Courier"/>
              </a:rPr>
              <a:t>get_discount_message</a:t>
            </a:r>
            <a:r>
              <a:rPr lang="en-AU" sz="1800" b="1" dirty="0">
                <a:solidFill>
                  <a:srgbClr val="FF00FF"/>
                </a:solidFill>
                <a:latin typeface="Courier"/>
                <a:cs typeface="Courier"/>
              </a:rPr>
              <a:t>(</a:t>
            </a:r>
            <a:r>
              <a:rPr lang="en-AU" sz="1800" b="1" dirty="0">
                <a:solidFill>
                  <a:srgbClr val="000090"/>
                </a:solidFill>
                <a:latin typeface="Courier"/>
                <a:cs typeface="Courier"/>
              </a:rPr>
              <a:t>98.55, 15</a:t>
            </a:r>
            <a:r>
              <a:rPr lang="en-AU" sz="1800" b="1" dirty="0">
                <a:solidFill>
                  <a:srgbClr val="FF00FF"/>
                </a:solidFill>
                <a:latin typeface="Courier"/>
                <a:cs typeface="Courier"/>
              </a:rPr>
              <a:t>)</a:t>
            </a:r>
          </a:p>
          <a:p>
            <a:pPr>
              <a:buNone/>
            </a:pPr>
            <a:r>
              <a:rPr lang="en-AU" sz="1800" b="1" dirty="0">
                <a:solidFill>
                  <a:srgbClr val="000090"/>
                </a:solidFill>
                <a:latin typeface="Courier"/>
                <a:cs typeface="Courier"/>
              </a:rPr>
              <a:t>print(</a:t>
            </a:r>
            <a:r>
              <a:rPr lang="en-AU" sz="1800" b="1" dirty="0" err="1">
                <a:solidFill>
                  <a:srgbClr val="000090"/>
                </a:solidFill>
                <a:latin typeface="Courier"/>
                <a:cs typeface="Courier"/>
              </a:rPr>
              <a:t>discount_message</a:t>
            </a:r>
            <a:r>
              <a:rPr lang="en-AU" sz="1800" b="1" dirty="0">
                <a:solidFill>
                  <a:srgbClr val="000090"/>
                </a:solidFill>
                <a:latin typeface="Courier"/>
                <a:cs typeface="Courier"/>
              </a:rPr>
              <a:t>)</a:t>
            </a:r>
          </a:p>
        </p:txBody>
      </p:sp>
      <p:sp>
        <p:nvSpPr>
          <p:cNvPr id="9" name="TextBox 8"/>
          <p:cNvSpPr txBox="1"/>
          <p:nvPr/>
        </p:nvSpPr>
        <p:spPr>
          <a:xfrm>
            <a:off x="6019800" y="6185865"/>
            <a:ext cx="3019984"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5% Discount: $11.7</a:t>
            </a:r>
          </a:p>
          <a:p>
            <a:r>
              <a:rPr lang="en-US" b="1" dirty="0">
                <a:solidFill>
                  <a:srgbClr val="000090"/>
                </a:solidFill>
                <a:latin typeface="Courier"/>
                <a:cs typeface="Courier"/>
              </a:rPr>
              <a:t>15% Discount: $98.55</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387094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15962" y="533400"/>
            <a:ext cx="9128038" cy="5410200"/>
          </a:xfrm>
        </p:spPr>
        <p:txBody>
          <a:bodyPr>
            <a:normAutofit/>
          </a:bodyPr>
          <a:lstStyle/>
          <a:p>
            <a:r>
              <a:rPr lang="en-US" dirty="0"/>
              <a:t>Complete the </a:t>
            </a:r>
            <a:r>
              <a:rPr lang="en-AU" dirty="0" err="1">
                <a:cs typeface="Courier"/>
              </a:rPr>
              <a:t>print_docket</a:t>
            </a:r>
            <a:r>
              <a:rPr lang="en-AU" dirty="0">
                <a:cs typeface="Courier"/>
              </a:rPr>
              <a:t>() </a:t>
            </a:r>
            <a:r>
              <a:rPr lang="en-US" dirty="0"/>
              <a:t>function which prints the sales docket information (the format should be as shown in the example output shown).  The function is passed two arguments, the price and the discount rate (an </a:t>
            </a:r>
            <a:r>
              <a:rPr lang="en-US" dirty="0" err="1"/>
              <a:t>int</a:t>
            </a:r>
            <a:r>
              <a:rPr lang="en-US" dirty="0"/>
              <a:t> %).  Your function code </a:t>
            </a:r>
            <a:r>
              <a:rPr lang="en-US" b="1" dirty="0"/>
              <a:t>MUST</a:t>
            </a:r>
            <a:r>
              <a:rPr lang="en-US" dirty="0"/>
              <a:t> make a call to both the functions: </a:t>
            </a:r>
            <a:r>
              <a:rPr lang="en-AU" dirty="0" err="1">
                <a:cs typeface="Courier"/>
              </a:rPr>
              <a:t>get_discount</a:t>
            </a:r>
            <a:r>
              <a:rPr lang="en-AU" dirty="0">
                <a:cs typeface="Courier"/>
              </a:rPr>
              <a:t>() and </a:t>
            </a:r>
            <a:r>
              <a:rPr lang="en-AU" dirty="0" err="1">
                <a:cs typeface="Courier"/>
              </a:rPr>
              <a:t>get_discount_message</a:t>
            </a:r>
            <a:r>
              <a:rPr lang="en-AU" dirty="0">
                <a:cs typeface="Courier"/>
              </a:rPr>
              <a:t>(). </a:t>
            </a:r>
            <a:endParaRPr lang="en-US" dirty="0"/>
          </a:p>
        </p:txBody>
      </p:sp>
      <p:sp>
        <p:nvSpPr>
          <p:cNvPr id="52" name="Text Box 9"/>
          <p:cNvSpPr txBox="1">
            <a:spLocks noChangeArrowheads="1"/>
          </p:cNvSpPr>
          <p:nvPr/>
        </p:nvSpPr>
        <p:spPr bwMode="auto">
          <a:xfrm>
            <a:off x="228600" y="2590800"/>
            <a:ext cx="8686800" cy="409342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def </a:t>
            </a:r>
            <a:r>
              <a:rPr lang="en-AU" sz="1800" b="1" dirty="0" err="1">
                <a:solidFill>
                  <a:srgbClr val="000090"/>
                </a:solidFill>
                <a:latin typeface="Courier"/>
                <a:cs typeface="Courier"/>
              </a:rPr>
              <a:t>get_discount</a:t>
            </a:r>
            <a:r>
              <a:rPr lang="en-AU" sz="1800" b="1" dirty="0">
                <a:solidFill>
                  <a:srgbClr val="000090"/>
                </a:solidFill>
                <a:latin typeface="Courier"/>
                <a:cs typeface="Courier"/>
              </a:rPr>
              <a:t>(amount, </a:t>
            </a:r>
            <a:r>
              <a:rPr lang="en-AU" sz="1800" b="1" dirty="0" err="1">
                <a:solidFill>
                  <a:srgbClr val="000090"/>
                </a:solidFill>
                <a:latin typeface="Courier"/>
                <a:cs typeface="Courier"/>
              </a:rPr>
              <a:t>discount_rate</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    #code from slide 23</a:t>
            </a:r>
            <a:endParaRPr lang="en-AU" sz="400" b="1" dirty="0">
              <a:solidFill>
                <a:srgbClr val="000090"/>
              </a:solidFill>
              <a:latin typeface="Courier"/>
              <a:cs typeface="Courier"/>
            </a:endParaRPr>
          </a:p>
          <a:p>
            <a:pPr>
              <a:buNone/>
            </a:pPr>
            <a:r>
              <a:rPr lang="en-AU" sz="1800" b="1" dirty="0">
                <a:solidFill>
                  <a:srgbClr val="000090"/>
                </a:solidFill>
                <a:latin typeface="Courier"/>
                <a:cs typeface="Courier"/>
              </a:rPr>
              <a:t>def </a:t>
            </a:r>
            <a:r>
              <a:rPr lang="en-AU" sz="1800" b="1" dirty="0" err="1">
                <a:solidFill>
                  <a:srgbClr val="000090"/>
                </a:solidFill>
                <a:latin typeface="Courier"/>
                <a:cs typeface="Courier"/>
              </a:rPr>
              <a:t>get_discount_message</a:t>
            </a:r>
            <a:r>
              <a:rPr lang="en-AU" sz="1800" b="1" dirty="0">
                <a:solidFill>
                  <a:srgbClr val="000090"/>
                </a:solidFill>
                <a:latin typeface="Courier"/>
                <a:cs typeface="Courier"/>
              </a:rPr>
              <a:t>(</a:t>
            </a:r>
            <a:r>
              <a:rPr lang="en-AU" sz="1800" b="1" dirty="0" err="1">
                <a:solidFill>
                  <a:srgbClr val="000090"/>
                </a:solidFill>
                <a:latin typeface="Courier"/>
                <a:cs typeface="Courier"/>
              </a:rPr>
              <a:t>discount_amt</a:t>
            </a:r>
            <a:r>
              <a:rPr lang="en-AU" sz="1800" b="1" dirty="0">
                <a:solidFill>
                  <a:srgbClr val="000090"/>
                </a:solidFill>
                <a:latin typeface="Courier"/>
                <a:cs typeface="Courier"/>
              </a:rPr>
              <a:t>, rate):</a:t>
            </a:r>
          </a:p>
          <a:p>
            <a:pPr>
              <a:buNone/>
            </a:pPr>
            <a:r>
              <a:rPr lang="en-AU" sz="1800" b="1" dirty="0">
                <a:solidFill>
                  <a:srgbClr val="000090"/>
                </a:solidFill>
                <a:latin typeface="Courier"/>
                <a:cs typeface="Courier"/>
              </a:rPr>
              <a:t>    #code from slide 24</a:t>
            </a:r>
            <a:endParaRPr lang="en-AU" sz="400" b="1" dirty="0">
              <a:solidFill>
                <a:srgbClr val="000090"/>
              </a:solidFill>
              <a:latin typeface="Courier"/>
              <a:cs typeface="Courier"/>
            </a:endParaRPr>
          </a:p>
          <a:p>
            <a:pPr>
              <a:buNone/>
            </a:pPr>
            <a:endParaRPr lang="en-AU" sz="400" b="1" dirty="0">
              <a:solidFill>
                <a:srgbClr val="000090"/>
              </a:solidFill>
              <a:latin typeface="Courier"/>
              <a:cs typeface="Courier"/>
            </a:endParaRPr>
          </a:p>
          <a:p>
            <a:pPr>
              <a:buNone/>
            </a:pPr>
            <a:r>
              <a:rPr lang="en-AU" sz="1800" b="1" dirty="0">
                <a:solidFill>
                  <a:srgbClr val="000090"/>
                </a:solidFill>
                <a:latin typeface="Courier"/>
                <a:cs typeface="Courier"/>
              </a:rPr>
              <a:t>def </a:t>
            </a:r>
            <a:r>
              <a:rPr lang="en-AU" sz="1800" b="1" dirty="0" err="1">
                <a:solidFill>
                  <a:srgbClr val="FF00FF"/>
                </a:solidFill>
                <a:latin typeface="Courier"/>
                <a:cs typeface="Courier"/>
              </a:rPr>
              <a:t>print_docket</a:t>
            </a:r>
            <a:r>
              <a:rPr lang="en-AU" sz="1800" b="1" dirty="0">
                <a:solidFill>
                  <a:srgbClr val="FF00FF"/>
                </a:solidFill>
                <a:latin typeface="Courier"/>
                <a:cs typeface="Courier"/>
              </a:rPr>
              <a:t>(</a:t>
            </a:r>
            <a:r>
              <a:rPr lang="en-AU" sz="1800" b="1" dirty="0">
                <a:solidFill>
                  <a:srgbClr val="000090"/>
                </a:solidFill>
                <a:latin typeface="Courier"/>
                <a:cs typeface="Courier"/>
              </a:rPr>
              <a:t>price, </a:t>
            </a:r>
            <a:r>
              <a:rPr lang="en-AU" sz="1800" b="1" dirty="0" err="1">
                <a:solidFill>
                  <a:srgbClr val="000090"/>
                </a:solidFill>
                <a:latin typeface="Courier"/>
                <a:cs typeface="Courier"/>
              </a:rPr>
              <a:t>percent_rate</a:t>
            </a:r>
            <a:r>
              <a:rPr lang="en-AU" sz="1800" b="1" dirty="0">
                <a:solidFill>
                  <a:srgbClr val="FF00FF"/>
                </a:solidFill>
                <a:latin typeface="Courier"/>
                <a:cs typeface="Courier"/>
              </a:rPr>
              <a:t>)</a:t>
            </a:r>
            <a:r>
              <a:rPr lang="en-AU" sz="1800" b="1" dirty="0">
                <a:solidFill>
                  <a:srgbClr val="000090"/>
                </a:solidFill>
                <a:latin typeface="Courier"/>
                <a:cs typeface="Courier"/>
              </a:rPr>
              <a:t>:</a:t>
            </a:r>
          </a:p>
          <a:p>
            <a:pPr>
              <a:buNone/>
            </a:pPr>
            <a:endParaRPr lang="en-AU" sz="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800" b="1" dirty="0">
              <a:solidFill>
                <a:srgbClr val="000090"/>
              </a:solidFill>
              <a:latin typeface="Courier"/>
              <a:cs typeface="Courier"/>
            </a:endParaRPr>
          </a:p>
          <a:p>
            <a:pPr>
              <a:buNone/>
            </a:pPr>
            <a:r>
              <a:rPr lang="en-AU" sz="1800" b="1" dirty="0" err="1">
                <a:solidFill>
                  <a:srgbClr val="FF00FF"/>
                </a:solidFill>
                <a:latin typeface="Courier"/>
                <a:cs typeface="Courier"/>
              </a:rPr>
              <a:t>print_docket</a:t>
            </a:r>
            <a:r>
              <a:rPr lang="en-AU" sz="1800" b="1" dirty="0">
                <a:solidFill>
                  <a:srgbClr val="FF00FF"/>
                </a:solidFill>
                <a:latin typeface="Courier"/>
                <a:cs typeface="Courier"/>
              </a:rPr>
              <a:t>(</a:t>
            </a:r>
            <a:r>
              <a:rPr lang="en-AU" sz="1800" b="1" dirty="0">
                <a:solidFill>
                  <a:srgbClr val="000090"/>
                </a:solidFill>
                <a:latin typeface="Courier"/>
                <a:cs typeface="Courier"/>
              </a:rPr>
              <a:t>234, 5</a:t>
            </a:r>
            <a:r>
              <a:rPr lang="en-AU" sz="1800" b="1" dirty="0">
                <a:solidFill>
                  <a:srgbClr val="FF00FF"/>
                </a:solidFill>
                <a:latin typeface="Courier"/>
                <a:cs typeface="Courier"/>
              </a:rPr>
              <a:t>)</a:t>
            </a:r>
          </a:p>
          <a:p>
            <a:pPr>
              <a:buNone/>
            </a:pPr>
            <a:r>
              <a:rPr lang="en-AU" sz="1800" b="1" dirty="0">
                <a:solidFill>
                  <a:srgbClr val="000090"/>
                </a:solidFill>
                <a:latin typeface="Courier"/>
                <a:cs typeface="Courier"/>
              </a:rPr>
              <a:t>print()</a:t>
            </a:r>
          </a:p>
          <a:p>
            <a:pPr>
              <a:buNone/>
            </a:pPr>
            <a:r>
              <a:rPr lang="en-AU" sz="1800" b="1" dirty="0" err="1">
                <a:solidFill>
                  <a:srgbClr val="FF00FF"/>
                </a:solidFill>
                <a:latin typeface="Courier"/>
                <a:cs typeface="Courier"/>
              </a:rPr>
              <a:t>print_docket</a:t>
            </a:r>
            <a:r>
              <a:rPr lang="en-AU" sz="1800" b="1" dirty="0">
                <a:solidFill>
                  <a:srgbClr val="FF00FF"/>
                </a:solidFill>
                <a:latin typeface="Courier"/>
                <a:cs typeface="Courier"/>
              </a:rPr>
              <a:t>(</a:t>
            </a:r>
            <a:r>
              <a:rPr lang="en-AU" sz="1800" b="1" dirty="0">
                <a:solidFill>
                  <a:srgbClr val="000090"/>
                </a:solidFill>
                <a:latin typeface="Courier"/>
                <a:cs typeface="Courier"/>
              </a:rPr>
              <a:t>657, 15</a:t>
            </a:r>
            <a:r>
              <a:rPr lang="en-AU" sz="1800" b="1" dirty="0">
                <a:solidFill>
                  <a:srgbClr val="FF00FF"/>
                </a:solidFill>
                <a:latin typeface="Courier"/>
                <a:cs typeface="Courier"/>
              </a:rPr>
              <a:t>)</a:t>
            </a:r>
          </a:p>
        </p:txBody>
      </p:sp>
      <p:sp>
        <p:nvSpPr>
          <p:cNvPr id="9" name="TextBox 8"/>
          <p:cNvSpPr txBox="1"/>
          <p:nvPr/>
        </p:nvSpPr>
        <p:spPr>
          <a:xfrm>
            <a:off x="6019800" y="4724400"/>
            <a:ext cx="3048000" cy="2000548"/>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Original price $234</a:t>
            </a:r>
          </a:p>
          <a:p>
            <a:r>
              <a:rPr lang="en-US" b="1" dirty="0">
                <a:solidFill>
                  <a:srgbClr val="000090"/>
                </a:solidFill>
                <a:latin typeface="Courier"/>
                <a:cs typeface="Courier"/>
              </a:rPr>
              <a:t>5% Discount: $11.7</a:t>
            </a:r>
          </a:p>
          <a:p>
            <a:r>
              <a:rPr lang="en-US" b="1" dirty="0">
                <a:solidFill>
                  <a:srgbClr val="000090"/>
                </a:solidFill>
                <a:latin typeface="Courier"/>
                <a:cs typeface="Courier"/>
              </a:rPr>
              <a:t>Price $222.3</a:t>
            </a:r>
          </a:p>
          <a:p>
            <a:endParaRPr lang="en-US" sz="1600" b="1" dirty="0">
              <a:solidFill>
                <a:srgbClr val="000090"/>
              </a:solidFill>
              <a:latin typeface="Courier"/>
              <a:cs typeface="Courier"/>
            </a:endParaRPr>
          </a:p>
          <a:p>
            <a:r>
              <a:rPr lang="en-US" b="1" dirty="0">
                <a:solidFill>
                  <a:srgbClr val="000090"/>
                </a:solidFill>
                <a:latin typeface="Courier"/>
                <a:cs typeface="Courier"/>
              </a:rPr>
              <a:t>Original price $657</a:t>
            </a:r>
          </a:p>
          <a:p>
            <a:r>
              <a:rPr lang="en-US" b="1" dirty="0">
                <a:solidFill>
                  <a:srgbClr val="000090"/>
                </a:solidFill>
                <a:latin typeface="Courier"/>
                <a:cs typeface="Courier"/>
              </a:rPr>
              <a:t>15% Discount: $98.55</a:t>
            </a:r>
          </a:p>
          <a:p>
            <a:r>
              <a:rPr lang="en-US" b="1" dirty="0">
                <a:solidFill>
                  <a:srgbClr val="000090"/>
                </a:solidFill>
                <a:latin typeface="Courier"/>
                <a:cs typeface="Courier"/>
              </a:rPr>
              <a:t>Price $558.45</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837206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76200" y="609600"/>
            <a:ext cx="8839200" cy="5867400"/>
          </a:xfrm>
        </p:spPr>
        <p:txBody>
          <a:bodyPr>
            <a:normAutofit/>
          </a:bodyPr>
          <a:lstStyle/>
          <a:p>
            <a:r>
              <a:rPr lang="en-US" dirty="0"/>
              <a:t>The following program prompts the user for a number of items to be packaged.  Each box can hold 10 items.  Any left over items require an extra box.  The first 6 boxes cost $8 each and any boxes above the first 6, cost $5 each.  The program executes as shown in the example outputs below.  </a:t>
            </a:r>
            <a:r>
              <a:rPr lang="en-US" b="1" dirty="0">
                <a:solidFill>
                  <a:srgbClr val="0000FF"/>
                </a:solidFill>
              </a:rPr>
              <a:t>Design the functions needed </a:t>
            </a:r>
            <a:r>
              <a:rPr lang="en-US" dirty="0"/>
              <a:t>to write this program and write the main code for this program, i.e., </a:t>
            </a:r>
            <a:r>
              <a:rPr lang="en-US" dirty="0" err="1"/>
              <a:t>the"brains</a:t>
            </a:r>
            <a:r>
              <a:rPr lang="en-US" dirty="0"/>
              <a:t>" of the program.</a:t>
            </a:r>
          </a:p>
        </p:txBody>
      </p:sp>
      <p:sp>
        <p:nvSpPr>
          <p:cNvPr id="9" name="TextBox 8"/>
          <p:cNvSpPr txBox="1"/>
          <p:nvPr/>
        </p:nvSpPr>
        <p:spPr>
          <a:xfrm>
            <a:off x="304800" y="3581400"/>
            <a:ext cx="3886200" cy="1338828"/>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Enter number of items: </a:t>
            </a:r>
            <a:r>
              <a:rPr lang="en-US" b="1" dirty="0">
                <a:solidFill>
                  <a:srgbClr val="FF00FF"/>
                </a:solidFill>
                <a:latin typeface="Courier"/>
                <a:cs typeface="Courier"/>
              </a:rPr>
              <a:t>20</a:t>
            </a:r>
          </a:p>
          <a:p>
            <a:endParaRPr lang="en-US" sz="900" b="1" dirty="0">
              <a:solidFill>
                <a:srgbClr val="000090"/>
              </a:solidFill>
              <a:latin typeface="Courier"/>
              <a:cs typeface="Courier"/>
            </a:endParaRPr>
          </a:p>
          <a:p>
            <a:r>
              <a:rPr lang="en-US" b="1" dirty="0">
                <a:solidFill>
                  <a:srgbClr val="000090"/>
                </a:solidFill>
                <a:latin typeface="Courier"/>
                <a:cs typeface="Courier"/>
              </a:rPr>
              <a:t>Items: 20</a:t>
            </a:r>
          </a:p>
          <a:p>
            <a:r>
              <a:rPr lang="en-US" b="1" dirty="0">
                <a:solidFill>
                  <a:srgbClr val="000090"/>
                </a:solidFill>
                <a:latin typeface="Courier"/>
                <a:cs typeface="Courier"/>
              </a:rPr>
              <a:t>Boxes needed: 2</a:t>
            </a:r>
          </a:p>
          <a:p>
            <a:r>
              <a:rPr lang="en-US" b="1" dirty="0">
                <a:solidFill>
                  <a:srgbClr val="000090"/>
                </a:solidFill>
                <a:latin typeface="Courier"/>
                <a:cs typeface="Courier"/>
              </a:rPr>
              <a:t>Cost: $16</a:t>
            </a:r>
          </a:p>
        </p:txBody>
      </p:sp>
      <p:sp>
        <p:nvSpPr>
          <p:cNvPr id="10" name="TextBox 9"/>
          <p:cNvSpPr txBox="1"/>
          <p:nvPr/>
        </p:nvSpPr>
        <p:spPr>
          <a:xfrm>
            <a:off x="609600" y="5504226"/>
            <a:ext cx="3886200" cy="1338828"/>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Enter number of items: </a:t>
            </a:r>
            <a:r>
              <a:rPr lang="en-US" b="1" dirty="0">
                <a:solidFill>
                  <a:srgbClr val="FF00FF"/>
                </a:solidFill>
                <a:latin typeface="Courier"/>
                <a:cs typeface="Courier"/>
              </a:rPr>
              <a:t>65</a:t>
            </a:r>
          </a:p>
          <a:p>
            <a:endParaRPr lang="en-US" sz="900" b="1" dirty="0">
              <a:solidFill>
                <a:srgbClr val="000090"/>
              </a:solidFill>
              <a:latin typeface="Courier"/>
              <a:cs typeface="Courier"/>
            </a:endParaRPr>
          </a:p>
          <a:p>
            <a:r>
              <a:rPr lang="en-US" b="1" dirty="0">
                <a:solidFill>
                  <a:srgbClr val="000090"/>
                </a:solidFill>
                <a:latin typeface="Courier"/>
                <a:cs typeface="Courier"/>
              </a:rPr>
              <a:t>Items: 65</a:t>
            </a:r>
          </a:p>
          <a:p>
            <a:r>
              <a:rPr lang="en-US" b="1" dirty="0">
                <a:solidFill>
                  <a:srgbClr val="000090"/>
                </a:solidFill>
                <a:latin typeface="Courier"/>
                <a:cs typeface="Courier"/>
              </a:rPr>
              <a:t>Boxes needed: 7</a:t>
            </a:r>
          </a:p>
          <a:p>
            <a:r>
              <a:rPr lang="en-US" b="1" dirty="0">
                <a:solidFill>
                  <a:srgbClr val="000090"/>
                </a:solidFill>
                <a:latin typeface="Courier"/>
                <a:cs typeface="Courier"/>
              </a:rPr>
              <a:t>Cost: $53</a:t>
            </a:r>
          </a:p>
        </p:txBody>
      </p:sp>
      <p:sp>
        <p:nvSpPr>
          <p:cNvPr id="11" name="TextBox 10"/>
          <p:cNvSpPr txBox="1"/>
          <p:nvPr/>
        </p:nvSpPr>
        <p:spPr>
          <a:xfrm>
            <a:off x="2819400" y="4038600"/>
            <a:ext cx="3886200" cy="1338828"/>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Enter number of items: </a:t>
            </a:r>
            <a:r>
              <a:rPr lang="en-US" b="1" dirty="0">
                <a:solidFill>
                  <a:srgbClr val="FF00FF"/>
                </a:solidFill>
                <a:latin typeface="Courier"/>
                <a:cs typeface="Courier"/>
              </a:rPr>
              <a:t>36</a:t>
            </a:r>
          </a:p>
          <a:p>
            <a:endParaRPr lang="en-US" sz="900" b="1" dirty="0">
              <a:solidFill>
                <a:srgbClr val="000090"/>
              </a:solidFill>
              <a:latin typeface="Courier"/>
              <a:cs typeface="Courier"/>
            </a:endParaRPr>
          </a:p>
          <a:p>
            <a:r>
              <a:rPr lang="en-US" b="1" dirty="0">
                <a:solidFill>
                  <a:srgbClr val="000090"/>
                </a:solidFill>
                <a:latin typeface="Courier"/>
                <a:cs typeface="Courier"/>
              </a:rPr>
              <a:t>Items: 36</a:t>
            </a:r>
          </a:p>
          <a:p>
            <a:r>
              <a:rPr lang="en-US" b="1" dirty="0">
                <a:solidFill>
                  <a:srgbClr val="000090"/>
                </a:solidFill>
                <a:latin typeface="Courier"/>
                <a:cs typeface="Courier"/>
              </a:rPr>
              <a:t>Boxes needed: 4</a:t>
            </a:r>
          </a:p>
          <a:p>
            <a:r>
              <a:rPr lang="en-US" b="1" dirty="0">
                <a:solidFill>
                  <a:srgbClr val="000090"/>
                </a:solidFill>
                <a:latin typeface="Courier"/>
                <a:cs typeface="Courier"/>
              </a:rPr>
              <a:t>Cost: $32</a:t>
            </a:r>
          </a:p>
        </p:txBody>
      </p:sp>
      <p:sp>
        <p:nvSpPr>
          <p:cNvPr id="12" name="TextBox 11"/>
          <p:cNvSpPr txBox="1"/>
          <p:nvPr/>
        </p:nvSpPr>
        <p:spPr>
          <a:xfrm>
            <a:off x="5029200" y="5105400"/>
            <a:ext cx="3886200" cy="1338828"/>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Enter number of items: </a:t>
            </a:r>
            <a:r>
              <a:rPr lang="en-US" b="1" dirty="0">
                <a:solidFill>
                  <a:srgbClr val="FF00FF"/>
                </a:solidFill>
                <a:latin typeface="Courier"/>
                <a:cs typeface="Courier"/>
              </a:rPr>
              <a:t>102</a:t>
            </a:r>
          </a:p>
          <a:p>
            <a:endParaRPr lang="en-US" sz="900" b="1" dirty="0">
              <a:solidFill>
                <a:srgbClr val="000090"/>
              </a:solidFill>
              <a:latin typeface="Courier"/>
              <a:cs typeface="Courier"/>
            </a:endParaRPr>
          </a:p>
          <a:p>
            <a:r>
              <a:rPr lang="en-US" b="1" dirty="0">
                <a:solidFill>
                  <a:srgbClr val="000090"/>
                </a:solidFill>
                <a:latin typeface="Courier"/>
                <a:cs typeface="Courier"/>
              </a:rPr>
              <a:t>Items: 102</a:t>
            </a:r>
          </a:p>
          <a:p>
            <a:r>
              <a:rPr lang="en-US" b="1" dirty="0">
                <a:solidFill>
                  <a:srgbClr val="000090"/>
                </a:solidFill>
                <a:latin typeface="Courier"/>
                <a:cs typeface="Courier"/>
              </a:rPr>
              <a:t>Boxes needed: 11</a:t>
            </a:r>
          </a:p>
          <a:p>
            <a:r>
              <a:rPr lang="en-US" b="1" dirty="0">
                <a:solidFill>
                  <a:srgbClr val="000090"/>
                </a:solidFill>
                <a:latin typeface="Courier"/>
                <a:cs typeface="Courier"/>
              </a:rPr>
              <a:t>Cost: $73</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07210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p:txBody>
          <a:bodyPr>
            <a:normAutofit/>
          </a:bodyPr>
          <a:lstStyle/>
          <a:p>
            <a:r>
              <a:rPr lang="en-US" dirty="0"/>
              <a:t>From the previous slide.</a:t>
            </a:r>
          </a:p>
        </p:txBody>
      </p:sp>
      <p:sp>
        <p:nvSpPr>
          <p:cNvPr id="52" name="Text Box 9"/>
          <p:cNvSpPr txBox="1">
            <a:spLocks noChangeArrowheads="1"/>
          </p:cNvSpPr>
          <p:nvPr/>
        </p:nvSpPr>
        <p:spPr bwMode="auto">
          <a:xfrm>
            <a:off x="228600" y="1219200"/>
            <a:ext cx="8686800" cy="532453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r>
              <a:rPr lang="en-AU" sz="1800" b="1" dirty="0">
                <a:solidFill>
                  <a:srgbClr val="000090"/>
                </a:solidFill>
                <a:latin typeface="Courier"/>
                <a:cs typeface="Courier"/>
              </a:rPr>
              <a:t>#write the main code below</a:t>
            </a:r>
          </a:p>
          <a:p>
            <a:pPr>
              <a:buNone/>
            </a:pPr>
            <a:r>
              <a:rPr lang="en-AU" sz="1800" b="1" dirty="0" err="1">
                <a:solidFill>
                  <a:srgbClr val="000090"/>
                </a:solidFill>
                <a:latin typeface="Courier"/>
                <a:cs typeface="Courier"/>
              </a:rPr>
              <a:t>items_per_box</a:t>
            </a:r>
            <a:r>
              <a:rPr lang="en-AU" sz="1800" b="1" dirty="0">
                <a:solidFill>
                  <a:srgbClr val="000090"/>
                </a:solidFill>
                <a:latin typeface="Courier"/>
                <a:cs typeface="Courier"/>
              </a:rPr>
              <a:t> = 10</a:t>
            </a: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NZ" sz="1800" b="1" dirty="0">
              <a:solidFill>
                <a:srgbClr val="000090"/>
              </a:solidFill>
              <a:latin typeface="Courier"/>
              <a:cs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27</a:t>
            </a:fld>
            <a:endParaRPr lang="en-US" dirty="0"/>
          </a:p>
        </p:txBody>
      </p:sp>
      <p:sp>
        <p:nvSpPr>
          <p:cNvPr id="7" name="TextBox 6"/>
          <p:cNvSpPr txBox="1"/>
          <p:nvPr/>
        </p:nvSpPr>
        <p:spPr>
          <a:xfrm>
            <a:off x="5181600" y="990600"/>
            <a:ext cx="3886200" cy="1338828"/>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Enter number of items: </a:t>
            </a:r>
            <a:r>
              <a:rPr lang="en-US" b="1" dirty="0">
                <a:solidFill>
                  <a:srgbClr val="FF00FF"/>
                </a:solidFill>
                <a:latin typeface="Courier"/>
                <a:cs typeface="Courier"/>
              </a:rPr>
              <a:t>102</a:t>
            </a:r>
          </a:p>
          <a:p>
            <a:endParaRPr lang="en-US" sz="900" b="1" dirty="0">
              <a:solidFill>
                <a:srgbClr val="000090"/>
              </a:solidFill>
              <a:latin typeface="Courier"/>
              <a:cs typeface="Courier"/>
            </a:endParaRPr>
          </a:p>
          <a:p>
            <a:r>
              <a:rPr lang="en-US" b="1" dirty="0">
                <a:solidFill>
                  <a:srgbClr val="000090"/>
                </a:solidFill>
                <a:latin typeface="Courier"/>
                <a:cs typeface="Courier"/>
              </a:rPr>
              <a:t>Items: 102</a:t>
            </a:r>
          </a:p>
          <a:p>
            <a:r>
              <a:rPr lang="en-US" b="1" dirty="0">
                <a:solidFill>
                  <a:srgbClr val="000090"/>
                </a:solidFill>
                <a:latin typeface="Courier"/>
                <a:cs typeface="Courier"/>
              </a:rPr>
              <a:t>Boxes needed: 11</a:t>
            </a:r>
          </a:p>
          <a:p>
            <a:r>
              <a:rPr lang="en-US" b="1" dirty="0">
                <a:solidFill>
                  <a:srgbClr val="000090"/>
                </a:solidFill>
                <a:latin typeface="Courier"/>
                <a:cs typeface="Courier"/>
              </a:rPr>
              <a:t>Cost: $73</a:t>
            </a:r>
          </a:p>
        </p:txBody>
      </p:sp>
    </p:spTree>
    <p:extLst>
      <p:ext uri="{BB962C8B-B14F-4D97-AF65-F5344CB8AC3E}">
        <p14:creationId xmlns:p14="http://schemas.microsoft.com/office/powerpoint/2010/main" val="525056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Show the errors</a:t>
            </a:r>
          </a:p>
        </p:txBody>
      </p:sp>
      <p:sp>
        <p:nvSpPr>
          <p:cNvPr id="3" name="Content Placeholder 2"/>
          <p:cNvSpPr>
            <a:spLocks noGrp="1"/>
          </p:cNvSpPr>
          <p:nvPr>
            <p:ph sz="quarter" idx="1"/>
          </p:nvPr>
        </p:nvSpPr>
        <p:spPr/>
        <p:txBody>
          <a:bodyPr>
            <a:normAutofit/>
          </a:bodyPr>
          <a:lstStyle/>
          <a:p>
            <a:r>
              <a:rPr lang="en-GB" dirty="0"/>
              <a:t>The following program has two error</a:t>
            </a:r>
            <a:r>
              <a:rPr lang="en-US" dirty="0"/>
              <a:t>s.  What are the errors?  Write a correction for each error.  </a:t>
            </a:r>
          </a:p>
          <a:p>
            <a:pPr marL="0" indent="0">
              <a:buNone/>
            </a:pPr>
            <a:r>
              <a:rPr lang="en-US" dirty="0"/>
              <a:t>The desired output is shown below the program.</a:t>
            </a:r>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28</a:t>
            </a:fld>
            <a:endParaRPr lang="en-US" dirty="0"/>
          </a:p>
        </p:txBody>
      </p:sp>
      <p:grpSp>
        <p:nvGrpSpPr>
          <p:cNvPr id="6" name="Group 5"/>
          <p:cNvGrpSpPr/>
          <p:nvPr/>
        </p:nvGrpSpPr>
        <p:grpSpPr>
          <a:xfrm>
            <a:off x="304800" y="2602468"/>
            <a:ext cx="7696200" cy="2350532"/>
            <a:chOff x="304800" y="2602468"/>
            <a:chExt cx="7696200" cy="2350532"/>
          </a:xfrm>
        </p:grpSpPr>
        <p:sp>
          <p:nvSpPr>
            <p:cNvPr id="7" name="Text Box 9"/>
            <p:cNvSpPr txBox="1">
              <a:spLocks noChangeArrowheads="1"/>
            </p:cNvSpPr>
            <p:nvPr/>
          </p:nvSpPr>
          <p:spPr bwMode="auto">
            <a:xfrm>
              <a:off x="609600" y="2602468"/>
              <a:ext cx="7391400" cy="230832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display_winner_details</a:t>
              </a:r>
              <a:r>
                <a:rPr lang="en-US" altLang="en-US" sz="1800" b="1" dirty="0">
                  <a:solidFill>
                    <a:srgbClr val="000090"/>
                  </a:solidFill>
                  <a:latin typeface="Courier"/>
                </a:rPr>
                <a:t>(winner, score):</a:t>
              </a:r>
            </a:p>
            <a:p>
              <a:pPr>
                <a:spcBef>
                  <a:spcPct val="0"/>
                </a:spcBef>
                <a:buClrTx/>
                <a:buSzTx/>
                <a:buNone/>
                <a:defRPr/>
              </a:pPr>
              <a:r>
                <a:rPr lang="en-US" altLang="en-US" sz="1800" b="1" dirty="0">
                  <a:solidFill>
                    <a:srgbClr val="000090"/>
                  </a:solidFill>
                  <a:latin typeface="Courier"/>
                </a:rPr>
                <a:t>    message = "*** " + </a:t>
              </a:r>
              <a:r>
                <a:rPr lang="en-US" altLang="en-US" sz="1800" b="1" dirty="0" err="1">
                  <a:solidFill>
                    <a:srgbClr val="000090"/>
                  </a:solidFill>
                  <a:latin typeface="Courier"/>
                </a:rPr>
                <a:t>winner.upper</a:t>
              </a:r>
              <a:r>
                <a:rPr lang="en-US" altLang="en-US" sz="1800" b="1" dirty="0">
                  <a:solidFill>
                    <a:srgbClr val="000090"/>
                  </a:solidFill>
                  <a:latin typeface="Courier"/>
                </a:rPr>
                <a:t>() + " ("</a:t>
              </a:r>
            </a:p>
            <a:p>
              <a:pPr>
                <a:spcBef>
                  <a:spcPct val="0"/>
                </a:spcBef>
                <a:buClrTx/>
                <a:buSzTx/>
                <a:buNone/>
                <a:defRPr/>
              </a:pPr>
              <a:r>
                <a:rPr lang="en-US" altLang="en-US" sz="1800" b="1" dirty="0">
                  <a:solidFill>
                    <a:srgbClr val="000090"/>
                  </a:solidFill>
                  <a:latin typeface="Courier"/>
                </a:rPr>
                <a:t>    message = message + score + ") ***"</a:t>
              </a:r>
            </a:p>
            <a:p>
              <a:pPr>
                <a:spcBef>
                  <a:spcPct val="0"/>
                </a:spcBef>
                <a:buClrTx/>
                <a:buSzTx/>
                <a:buNone/>
                <a:defRPr/>
              </a:pPr>
              <a:r>
                <a:rPr lang="en-US" altLang="en-US" sz="1800" b="1" dirty="0">
                  <a:solidFill>
                    <a:srgbClr val="000090"/>
                  </a:solidFill>
                  <a:latin typeface="Courier"/>
                </a:rPr>
                <a:t>    print(message)</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score = score + 50</a:t>
              </a:r>
            </a:p>
            <a:p>
              <a:pPr>
                <a:spcBef>
                  <a:spcPct val="0"/>
                </a:spcBef>
                <a:buClrTx/>
                <a:buSzTx/>
                <a:buNone/>
                <a:defRPr/>
              </a:pPr>
              <a:r>
                <a:rPr lang="en-US" altLang="en-US" sz="1800" b="1" dirty="0" err="1">
                  <a:solidFill>
                    <a:srgbClr val="000090"/>
                  </a:solidFill>
                  <a:latin typeface="Courier"/>
                </a:rPr>
                <a:t>display_winner_details</a:t>
              </a:r>
              <a:r>
                <a:rPr lang="en-US" altLang="en-US" sz="1800" b="1" dirty="0">
                  <a:solidFill>
                    <a:srgbClr val="000090"/>
                  </a:solidFill>
                  <a:latin typeface="Courier"/>
                </a:rPr>
                <a:t>("Joe Li", score)</a:t>
              </a:r>
            </a:p>
            <a:p>
              <a:pPr>
                <a:spcBef>
                  <a:spcPct val="0"/>
                </a:spcBef>
                <a:buClrTx/>
                <a:buSzTx/>
                <a:buNone/>
                <a:defRPr/>
              </a:pPr>
              <a:r>
                <a:rPr lang="en-US" altLang="en-US" sz="1800" b="1" dirty="0">
                  <a:solidFill>
                    <a:srgbClr val="000090"/>
                  </a:solidFill>
                  <a:latin typeface="Courier"/>
                </a:rPr>
                <a:t>print(score)	</a:t>
              </a:r>
              <a:endParaRPr lang="da-DK" altLang="en-US" sz="1800" b="1" dirty="0">
                <a:solidFill>
                  <a:srgbClr val="000090"/>
                </a:solidFill>
                <a:latin typeface="Courier"/>
              </a:endParaRPr>
            </a:p>
          </p:txBody>
        </p:sp>
        <p:sp>
          <p:nvSpPr>
            <p:cNvPr id="8" name="TextBox 7"/>
            <p:cNvSpPr txBox="1"/>
            <p:nvPr/>
          </p:nvSpPr>
          <p:spPr>
            <a:xfrm>
              <a:off x="304800" y="2602468"/>
              <a:ext cx="685800" cy="2350532"/>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r>
                <a:rPr lang="en-NZ" b="1" dirty="0">
                  <a:solidFill>
                    <a:srgbClr val="000090"/>
                  </a:solidFill>
                </a:rPr>
                <a:t>4</a:t>
              </a:r>
            </a:p>
            <a:p>
              <a:endParaRPr lang="en-NZ" b="1" dirty="0">
                <a:solidFill>
                  <a:srgbClr val="000090"/>
                </a:solidFill>
              </a:endParaRPr>
            </a:p>
            <a:p>
              <a:r>
                <a:rPr lang="en-NZ" b="1" dirty="0">
                  <a:solidFill>
                    <a:srgbClr val="000090"/>
                  </a:solidFill>
                </a:rPr>
                <a:t>5</a:t>
              </a:r>
            </a:p>
            <a:p>
              <a:r>
                <a:rPr lang="en-NZ" b="1" dirty="0">
                  <a:solidFill>
                    <a:srgbClr val="000090"/>
                  </a:solidFill>
                </a:rPr>
                <a:t>6</a:t>
              </a:r>
            </a:p>
            <a:p>
              <a:r>
                <a:rPr lang="en-NZ" b="1" dirty="0">
                  <a:solidFill>
                    <a:srgbClr val="000090"/>
                  </a:solidFill>
                </a:rPr>
                <a:t>7</a:t>
              </a:r>
            </a:p>
          </p:txBody>
        </p:sp>
      </p:grpSp>
      <p:sp>
        <p:nvSpPr>
          <p:cNvPr id="9" name="TextBox 8"/>
          <p:cNvSpPr txBox="1"/>
          <p:nvPr/>
        </p:nvSpPr>
        <p:spPr>
          <a:xfrm>
            <a:off x="1752600" y="5221069"/>
            <a:ext cx="4038600" cy="646331"/>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 JOE LI (50) ***</a:t>
            </a:r>
          </a:p>
          <a:p>
            <a:r>
              <a:rPr lang="en-NZ" b="1" dirty="0">
                <a:solidFill>
                  <a:srgbClr val="000090"/>
                </a:solidFill>
                <a:latin typeface="Courier"/>
                <a:cs typeface="Courier"/>
              </a:rPr>
              <a:t>50</a:t>
            </a:r>
            <a:endParaRPr lang="en-US" b="1" dirty="0">
              <a:solidFill>
                <a:srgbClr val="000090"/>
              </a:solidFill>
              <a:latin typeface="Courier"/>
              <a:cs typeface="Courier"/>
            </a:endParaRPr>
          </a:p>
        </p:txBody>
      </p:sp>
    </p:spTree>
    <p:extLst>
      <p:ext uri="{BB962C8B-B14F-4D97-AF65-F5344CB8AC3E}">
        <p14:creationId xmlns:p14="http://schemas.microsoft.com/office/powerpoint/2010/main" val="3880051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pPr marL="0" lvl="1" indent="0">
              <a:buNone/>
            </a:pPr>
            <a:r>
              <a:rPr lang="en-NZ" sz="3200" dirty="0"/>
              <a:t>In a Python program:</a:t>
            </a:r>
          </a:p>
          <a:p>
            <a:pPr lvl="1"/>
            <a:r>
              <a:rPr lang="en-NZ" sz="2400" dirty="0"/>
              <a:t>functions can be used to perform various tasks</a:t>
            </a:r>
          </a:p>
          <a:p>
            <a:pPr lvl="1"/>
            <a:r>
              <a:rPr lang="en-NZ" sz="2400" dirty="0"/>
              <a:t>a function can make calls to other functions</a:t>
            </a:r>
          </a:p>
          <a:p>
            <a:pPr lvl="1"/>
            <a:r>
              <a:rPr lang="en-NZ" sz="2400" dirty="0"/>
              <a:t>the scope of variable needs to be understood</a:t>
            </a:r>
          </a:p>
          <a:p>
            <a:pPr lvl="1"/>
            <a:r>
              <a:rPr lang="en-NZ" sz="2400" dirty="0"/>
              <a:t>It is important to always use excellent function names and variable names to ensure that the purpose of the function is clear</a:t>
            </a:r>
            <a:endParaRPr lang="en-NZ" dirty="0"/>
          </a:p>
          <a:p>
            <a:pPr lvl="1"/>
            <a:endParaRPr lang="en-US" dirty="0"/>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Recap</a:t>
            </a:r>
          </a:p>
        </p:txBody>
      </p:sp>
      <p:sp>
        <p:nvSpPr>
          <p:cNvPr id="3" name="Content Placeholder 2"/>
          <p:cNvSpPr>
            <a:spLocks noGrp="1"/>
          </p:cNvSpPr>
          <p:nvPr>
            <p:ph sz="quarter" idx="1"/>
          </p:nvPr>
        </p:nvSpPr>
        <p:spPr>
          <a:xfrm>
            <a:off x="228600" y="533400"/>
            <a:ext cx="8686800" cy="3124200"/>
          </a:xfrm>
        </p:spPr>
        <p:txBody>
          <a:bodyPr>
            <a:normAutofit/>
          </a:bodyPr>
          <a:lstStyle/>
          <a:p>
            <a:r>
              <a:rPr lang="en-GB" dirty="0"/>
              <a:t>From lecture 7</a:t>
            </a:r>
          </a:p>
          <a:p>
            <a:pPr lvl="1">
              <a:buFont typeface="Wingdings" pitchFamily="2" charset="2"/>
              <a:buChar char="§"/>
            </a:pPr>
            <a:r>
              <a:rPr lang="en-NZ" dirty="0"/>
              <a:t>functions which accept arguments (parameters) and return values can be defined</a:t>
            </a:r>
          </a:p>
          <a:p>
            <a:pPr lvl="1">
              <a:buFont typeface="Wingdings" pitchFamily="2" charset="2"/>
              <a:buChar char="§"/>
            </a:pPr>
            <a:r>
              <a:rPr lang="en-NZ" dirty="0"/>
              <a:t>calls to functions which have been defined cause the code inside the function to be executed</a:t>
            </a:r>
          </a:p>
          <a:p>
            <a:pPr lvl="1">
              <a:buFont typeface="Wingdings" pitchFamily="2" charset="2"/>
              <a:buChar char="§"/>
            </a:pPr>
            <a:r>
              <a:rPr lang="en-NZ" dirty="0"/>
              <a:t>we must use excellent function names and variable names to ensure that the purpose of the function is clear</a:t>
            </a:r>
          </a:p>
          <a:p>
            <a:pPr lvl="1">
              <a:buFont typeface="Wingdings" pitchFamily="2" charset="2"/>
              <a:buChar char="§"/>
            </a:pPr>
            <a:r>
              <a:rPr lang="en-NZ" dirty="0"/>
              <a:t>each function performs one task</a:t>
            </a:r>
          </a:p>
        </p:txBody>
      </p:sp>
      <p:sp>
        <p:nvSpPr>
          <p:cNvPr id="11" name="Text Box 9"/>
          <p:cNvSpPr txBox="1">
            <a:spLocks noChangeArrowheads="1"/>
          </p:cNvSpPr>
          <p:nvPr/>
        </p:nvSpPr>
        <p:spPr bwMode="auto">
          <a:xfrm>
            <a:off x="533400" y="2971800"/>
            <a:ext cx="8382000" cy="369331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a:solidFill>
                  <a:srgbClr val="000090"/>
                </a:solidFill>
                <a:latin typeface="Courier"/>
              </a:rPr>
              <a:t>def </a:t>
            </a:r>
            <a:r>
              <a:rPr lang="en-US" altLang="en-US" sz="1800" b="1" dirty="0" err="1">
                <a:solidFill>
                  <a:srgbClr val="000090"/>
                </a:solidFill>
                <a:latin typeface="Courier"/>
              </a:rPr>
              <a:t>add_yearly_interest</a:t>
            </a:r>
            <a:r>
              <a:rPr lang="en-US" altLang="en-US" sz="1800" b="1" dirty="0">
                <a:solidFill>
                  <a:srgbClr val="000090"/>
                </a:solidFill>
                <a:latin typeface="Courier"/>
              </a:rPr>
              <a:t>(amount, </a:t>
            </a:r>
            <a:r>
              <a:rPr lang="en-US" altLang="en-US" sz="1800" b="1" dirty="0" err="1">
                <a:solidFill>
                  <a:srgbClr val="000090"/>
                </a:solidFill>
                <a:latin typeface="Courier"/>
              </a:rPr>
              <a:t>percent_rate</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    interest = amount * </a:t>
            </a:r>
            <a:r>
              <a:rPr lang="en-US" altLang="en-US" sz="1800" b="1" dirty="0" err="1">
                <a:solidFill>
                  <a:srgbClr val="000090"/>
                </a:solidFill>
                <a:latin typeface="Courier"/>
              </a:rPr>
              <a:t>percent_rate</a:t>
            </a:r>
            <a:r>
              <a:rPr lang="en-US" altLang="en-US" sz="1800" b="1" dirty="0">
                <a:solidFill>
                  <a:srgbClr val="000090"/>
                </a:solidFill>
                <a:latin typeface="Courier"/>
              </a:rPr>
              <a:t> / 100</a:t>
            </a:r>
          </a:p>
          <a:p>
            <a:pPr>
              <a:spcBef>
                <a:spcPct val="0"/>
              </a:spcBef>
              <a:buClrTx/>
              <a:buSzTx/>
              <a:buNone/>
              <a:defRPr/>
            </a:pPr>
            <a:r>
              <a:rPr lang="en-US" altLang="en-US" sz="1800" b="1" dirty="0">
                <a:solidFill>
                  <a:srgbClr val="000090"/>
                </a:solidFill>
                <a:latin typeface="Courier"/>
              </a:rPr>
              <a:t>    interest = round(interest)</a:t>
            </a:r>
          </a:p>
          <a:p>
            <a:pPr>
              <a:spcBef>
                <a:spcPct val="0"/>
              </a:spcBef>
              <a:buClrTx/>
              <a:buSzTx/>
              <a:buNone/>
              <a:defRPr/>
            </a:pPr>
            <a:r>
              <a:rPr lang="en-US" altLang="en-US" sz="1800" b="1" dirty="0">
                <a:solidFill>
                  <a:srgbClr val="000090"/>
                </a:solidFill>
                <a:latin typeface="Courier"/>
              </a:rPr>
              <a:t>    return interest + amount</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get_discount_price</a:t>
            </a:r>
            <a:r>
              <a:rPr lang="en-US" altLang="en-US" sz="1800" b="1" dirty="0">
                <a:solidFill>
                  <a:srgbClr val="000090"/>
                </a:solidFill>
                <a:latin typeface="Courier"/>
              </a:rPr>
              <a:t>(price):</a:t>
            </a:r>
          </a:p>
          <a:p>
            <a:pPr>
              <a:spcBef>
                <a:spcPct val="0"/>
              </a:spcBef>
              <a:buClrTx/>
              <a:buSzTx/>
              <a:buNone/>
              <a:defRPr/>
            </a:pPr>
            <a:r>
              <a:rPr lang="en-US" altLang="en-US" sz="1800" b="1" dirty="0">
                <a:solidFill>
                  <a:srgbClr val="000090"/>
                </a:solidFill>
                <a:latin typeface="Courier"/>
              </a:rPr>
              <a:t>    </a:t>
            </a:r>
            <a:r>
              <a:rPr lang="en-US" altLang="en-US" sz="1800" b="1" dirty="0" err="1">
                <a:solidFill>
                  <a:srgbClr val="000090"/>
                </a:solidFill>
                <a:latin typeface="Courier"/>
              </a:rPr>
              <a:t>discount_price</a:t>
            </a:r>
            <a:r>
              <a:rPr lang="en-US" altLang="en-US" sz="1800" b="1" dirty="0">
                <a:solidFill>
                  <a:srgbClr val="000090"/>
                </a:solidFill>
                <a:latin typeface="Courier"/>
              </a:rPr>
              <a:t> = price * 0.95</a:t>
            </a:r>
          </a:p>
          <a:p>
            <a:pPr>
              <a:spcBef>
                <a:spcPct val="0"/>
              </a:spcBef>
              <a:buClrTx/>
              <a:buSzTx/>
              <a:buNone/>
              <a:defRPr/>
            </a:pPr>
            <a:r>
              <a:rPr lang="en-US" altLang="en-US" sz="1800" b="1" dirty="0">
                <a:solidFill>
                  <a:srgbClr val="000090"/>
                </a:solidFill>
                <a:latin typeface="Courier"/>
              </a:rPr>
              <a:t>    return </a:t>
            </a:r>
            <a:r>
              <a:rPr lang="en-US" altLang="en-US" sz="1800" b="1" dirty="0" err="1">
                <a:solidFill>
                  <a:srgbClr val="000090"/>
                </a:solidFill>
                <a:latin typeface="Courier"/>
              </a:rPr>
              <a:t>discount_price</a:t>
            </a:r>
            <a:endParaRPr lang="en-US" altLang="en-US" sz="1800" b="1" dirty="0">
              <a:solidFill>
                <a:srgbClr val="000090"/>
              </a:solidFill>
              <a:latin typeface="Courier"/>
            </a:endParaRP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interest_amount</a:t>
            </a:r>
            <a:r>
              <a:rPr lang="en-US" altLang="en-US" sz="1800" b="1" dirty="0">
                <a:solidFill>
                  <a:srgbClr val="000090"/>
                </a:solidFill>
                <a:latin typeface="Courier"/>
              </a:rPr>
              <a:t> = </a:t>
            </a:r>
            <a:r>
              <a:rPr lang="en-US" altLang="en-US" sz="1800" b="1" dirty="0" err="1">
                <a:solidFill>
                  <a:srgbClr val="000090"/>
                </a:solidFill>
                <a:latin typeface="Courier"/>
              </a:rPr>
              <a:t>add_yearly_interest</a:t>
            </a:r>
            <a:r>
              <a:rPr lang="en-US" altLang="en-US" sz="1800" b="1" dirty="0">
                <a:solidFill>
                  <a:srgbClr val="000090"/>
                </a:solidFill>
                <a:latin typeface="Courier"/>
              </a:rPr>
              <a:t>(3000, 5)</a:t>
            </a:r>
          </a:p>
          <a:p>
            <a:pPr>
              <a:spcBef>
                <a:spcPct val="0"/>
              </a:spcBef>
              <a:buClrTx/>
              <a:buSzTx/>
              <a:buNone/>
              <a:defRPr/>
            </a:pPr>
            <a:r>
              <a:rPr lang="en-US" altLang="en-US" sz="1800" b="1" dirty="0" err="1">
                <a:solidFill>
                  <a:srgbClr val="000090"/>
                </a:solidFill>
                <a:latin typeface="Courier"/>
              </a:rPr>
              <a:t>full_price</a:t>
            </a:r>
            <a:r>
              <a:rPr lang="en-US" altLang="en-US" sz="1800" b="1" dirty="0">
                <a:solidFill>
                  <a:srgbClr val="000090"/>
                </a:solidFill>
                <a:latin typeface="Courier"/>
              </a:rPr>
              <a:t> = 345.67</a:t>
            </a:r>
          </a:p>
          <a:p>
            <a:pPr>
              <a:spcBef>
                <a:spcPct val="0"/>
              </a:spcBef>
              <a:buClrTx/>
              <a:buSzTx/>
              <a:buNone/>
              <a:defRPr/>
            </a:pPr>
            <a:r>
              <a:rPr lang="en-US" altLang="en-US" sz="1800" b="1" dirty="0" err="1">
                <a:solidFill>
                  <a:srgbClr val="000090"/>
                </a:solidFill>
                <a:latin typeface="Courier"/>
              </a:rPr>
              <a:t>final_price</a:t>
            </a:r>
            <a:r>
              <a:rPr lang="en-US" altLang="en-US" sz="1800" b="1" dirty="0">
                <a:solidFill>
                  <a:srgbClr val="000090"/>
                </a:solidFill>
                <a:latin typeface="Courier"/>
              </a:rPr>
              <a:t> = </a:t>
            </a:r>
            <a:r>
              <a:rPr lang="en-US" altLang="en-US" sz="1800" b="1" dirty="0" err="1">
                <a:solidFill>
                  <a:srgbClr val="000090"/>
                </a:solidFill>
                <a:latin typeface="Courier"/>
              </a:rPr>
              <a:t>get_discount_price</a:t>
            </a:r>
            <a:r>
              <a:rPr lang="en-US" altLang="en-US" sz="1800" b="1" dirty="0">
                <a:solidFill>
                  <a:srgbClr val="000090"/>
                </a:solidFill>
                <a:latin typeface="Courier"/>
              </a:rPr>
              <a:t>(</a:t>
            </a:r>
            <a:r>
              <a:rPr lang="en-US" altLang="en-US" sz="1800" b="1" dirty="0" err="1">
                <a:solidFill>
                  <a:srgbClr val="000090"/>
                </a:solidFill>
                <a:latin typeface="Courier"/>
              </a:rPr>
              <a:t>full_price</a:t>
            </a:r>
            <a:r>
              <a:rPr lang="en-US" altLang="en-US" sz="1800" b="1" dirty="0">
                <a:solidFill>
                  <a:srgbClr val="000090"/>
                </a:solidFill>
                <a:latin typeface="Courier"/>
              </a:rPr>
              <a:t>) print(</a:t>
            </a:r>
            <a:r>
              <a:rPr lang="en-US" altLang="en-US" sz="1800" b="1" dirty="0" err="1">
                <a:solidFill>
                  <a:srgbClr val="000090"/>
                </a:solidFill>
                <a:latin typeface="Courier"/>
              </a:rPr>
              <a:t>interest_amount</a:t>
            </a:r>
            <a:r>
              <a:rPr lang="en-US" altLang="en-US" sz="1800" b="1" dirty="0">
                <a:solidFill>
                  <a:srgbClr val="000090"/>
                </a:solidFill>
                <a:latin typeface="Courier"/>
              </a:rPr>
              <a:t>, </a:t>
            </a:r>
            <a:r>
              <a:rPr lang="en-US" altLang="en-US" sz="1800" b="1" dirty="0" err="1">
                <a:solidFill>
                  <a:srgbClr val="000090"/>
                </a:solidFill>
                <a:latin typeface="Courier"/>
              </a:rPr>
              <a:t>final_price</a:t>
            </a:r>
            <a:r>
              <a:rPr lang="en-US" altLang="en-US" sz="1800" b="1" dirty="0">
                <a:solidFill>
                  <a:srgbClr val="000090"/>
                </a:solidFill>
                <a:latin typeface="Courier"/>
              </a:rPr>
              <a:t>)</a:t>
            </a:r>
            <a:endParaRPr lang="da-DK" altLang="en-US" sz="1800" b="1" dirty="0">
              <a:solidFill>
                <a:srgbClr val="000090"/>
              </a:solidFill>
              <a:latin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3</a:t>
            </a:fld>
            <a:endParaRPr lang="en-US" dirty="0"/>
          </a:p>
        </p:txBody>
      </p:sp>
      <p:sp>
        <p:nvSpPr>
          <p:cNvPr id="7" name="TextBox 6">
            <a:extLst>
              <a:ext uri="{FF2B5EF4-FFF2-40B4-BE49-F238E27FC236}">
                <a16:creationId xmlns:a16="http://schemas.microsoft.com/office/drawing/2014/main" id="{754B793C-B311-3D44-8F71-87ACAB253B4A}"/>
              </a:ext>
            </a:extLst>
          </p:cNvPr>
          <p:cNvSpPr txBox="1"/>
          <p:nvPr/>
        </p:nvSpPr>
        <p:spPr>
          <a:xfrm>
            <a:off x="6934200" y="4611409"/>
            <a:ext cx="2057400" cy="369332"/>
          </a:xfrm>
          <a:prstGeom prst="rect">
            <a:avLst/>
          </a:prstGeom>
          <a:solidFill>
            <a:srgbClr val="E3EBF3"/>
          </a:solidFill>
          <a:ln>
            <a:solidFill>
              <a:srgbClr val="0000FF"/>
            </a:solidFill>
          </a:ln>
        </p:spPr>
        <p:txBody>
          <a:bodyPr wrap="square" rtlCol="0">
            <a:spAutoFit/>
          </a:bodyPr>
          <a:lstStyle/>
          <a:p>
            <a:r>
              <a:rPr lang="en-NZ" b="1" dirty="0">
                <a:solidFill>
                  <a:srgbClr val="0000AB"/>
                </a:solidFill>
                <a:latin typeface="Courier" pitchFamily="2" charset="0"/>
              </a:rPr>
              <a:t>3150 328.3865</a:t>
            </a:r>
          </a:p>
        </p:txBody>
      </p:sp>
    </p:spTree>
    <p:extLst>
      <p:ext uri="{BB962C8B-B14F-4D97-AF65-F5344CB8AC3E}">
        <p14:creationId xmlns:p14="http://schemas.microsoft.com/office/powerpoint/2010/main" val="2405475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Python features used in this lecture</a:t>
            </a:r>
            <a:endParaRPr lang="en-NZ" dirty="0"/>
          </a:p>
        </p:txBody>
      </p:sp>
      <p:sp>
        <p:nvSpPr>
          <p:cNvPr id="3" name="Content Placeholder 2"/>
          <p:cNvSpPr>
            <a:spLocks noGrp="1"/>
          </p:cNvSpPr>
          <p:nvPr>
            <p:ph sz="quarter" idx="1"/>
          </p:nvPr>
        </p:nvSpPr>
        <p:spPr/>
        <p:txBody>
          <a:bodyPr>
            <a:normAutofit/>
          </a:bodyPr>
          <a:lstStyle/>
          <a:p>
            <a:pPr>
              <a:spcBef>
                <a:spcPct val="0"/>
              </a:spcBef>
              <a:buClrTx/>
              <a:buSzTx/>
              <a:buNone/>
              <a:tabLst>
                <a:tab pos="652463" algn="l"/>
                <a:tab pos="1128713" algn="l"/>
                <a:tab pos="1728788" algn="l"/>
              </a:tabLst>
              <a:defRPr/>
            </a:pPr>
            <a:r>
              <a:rPr lang="da-DK" altLang="en-US" sz="1800" dirty="0">
                <a:latin typeface="Courier"/>
                <a:cs typeface="Courier"/>
              </a:rPr>
              <a:t>		</a:t>
            </a:r>
            <a:r>
              <a:rPr lang="en-US" altLang="en-US" sz="1800" dirty="0" err="1">
                <a:latin typeface="Courier"/>
              </a:rPr>
              <a:t>def</a:t>
            </a:r>
            <a:r>
              <a:rPr lang="en-US" altLang="en-US" sz="1800" dirty="0">
                <a:latin typeface="Courier"/>
              </a:rPr>
              <a:t> </a:t>
            </a:r>
            <a:r>
              <a:rPr lang="en-US" altLang="en-US" sz="1800" dirty="0" err="1">
                <a:latin typeface="Courier"/>
              </a:rPr>
              <a:t>display_welcome</a:t>
            </a:r>
            <a:r>
              <a:rPr lang="en-US" altLang="en-US" sz="1800" dirty="0">
                <a:latin typeface="Courier"/>
              </a:rPr>
              <a:t>(name):</a:t>
            </a:r>
          </a:p>
          <a:p>
            <a:pPr>
              <a:spcBef>
                <a:spcPct val="0"/>
              </a:spcBef>
              <a:buClrTx/>
              <a:buSzTx/>
              <a:buNone/>
              <a:tabLst>
                <a:tab pos="652463" algn="l"/>
                <a:tab pos="1128713" algn="l"/>
                <a:tab pos="1728788" algn="l"/>
              </a:tabLst>
              <a:defRPr/>
            </a:pPr>
            <a:r>
              <a:rPr lang="en-US" altLang="en-US" sz="1800" dirty="0">
                <a:latin typeface="Courier"/>
              </a:rPr>
              <a:t>    		message = "Welcome **" + name + " **"</a:t>
            </a:r>
          </a:p>
          <a:p>
            <a:pPr>
              <a:spcBef>
                <a:spcPct val="0"/>
              </a:spcBef>
              <a:buClrTx/>
              <a:buSzTx/>
              <a:buNone/>
              <a:tabLst>
                <a:tab pos="652463" algn="l"/>
                <a:tab pos="1128713" algn="l"/>
                <a:tab pos="1728788" algn="l"/>
              </a:tabLst>
              <a:defRPr/>
            </a:pPr>
            <a:r>
              <a:rPr lang="en-US" altLang="en-US" sz="1800" dirty="0">
                <a:latin typeface="Courier"/>
              </a:rPr>
              <a:t>    		print(message)</a:t>
            </a:r>
          </a:p>
          <a:p>
            <a:pPr>
              <a:spcBef>
                <a:spcPct val="0"/>
              </a:spcBef>
              <a:buClrTx/>
              <a:buSzTx/>
              <a:buNone/>
              <a:tabLst>
                <a:tab pos="652463" algn="l"/>
                <a:tab pos="1128713" algn="l"/>
                <a:tab pos="1728788" algn="l"/>
              </a:tabLst>
              <a:defRPr/>
            </a:pPr>
            <a:r>
              <a:rPr lang="en-US" altLang="en-US" sz="1800" dirty="0">
                <a:latin typeface="Courier"/>
              </a:rPr>
              <a:t>    		</a:t>
            </a:r>
            <a:r>
              <a:rPr lang="en-US" altLang="en-US" sz="1800" b="1" dirty="0">
                <a:solidFill>
                  <a:srgbClr val="0000FF"/>
                </a:solidFill>
                <a:latin typeface="Courier"/>
              </a:rPr>
              <a:t>return</a:t>
            </a:r>
          </a:p>
          <a:p>
            <a:pPr>
              <a:spcBef>
                <a:spcPct val="0"/>
              </a:spcBef>
              <a:buClrTx/>
              <a:buSzTx/>
              <a:buNone/>
              <a:tabLst>
                <a:tab pos="652463" algn="l"/>
                <a:tab pos="1128713" algn="l"/>
                <a:tab pos="1728788" algn="l"/>
              </a:tabLst>
              <a:defRPr/>
            </a:pPr>
            <a:endParaRPr lang="da-DK" altLang="en-US" sz="1800" dirty="0">
              <a:latin typeface="Courier"/>
            </a:endParaRPr>
          </a:p>
          <a:p>
            <a:pPr>
              <a:spcBef>
                <a:spcPct val="0"/>
              </a:spcBef>
              <a:buClrTx/>
              <a:buSzTx/>
              <a:buNone/>
              <a:tabLst>
                <a:tab pos="652463" algn="l"/>
                <a:tab pos="1128713" algn="l"/>
                <a:tab pos="1728788" algn="l"/>
              </a:tabLst>
              <a:defRPr/>
            </a:pPr>
            <a:r>
              <a:rPr lang="en-US" altLang="en-US" sz="1800" dirty="0">
                <a:latin typeface="Courier"/>
              </a:rPr>
              <a:t>		</a:t>
            </a:r>
            <a:r>
              <a:rPr lang="en-US" altLang="en-US" sz="1800" dirty="0" err="1">
                <a:latin typeface="Courier"/>
              </a:rPr>
              <a:t>def</a:t>
            </a:r>
            <a:r>
              <a:rPr lang="en-US" altLang="en-US" sz="1800" dirty="0">
                <a:latin typeface="Courier"/>
              </a:rPr>
              <a:t> </a:t>
            </a:r>
            <a:r>
              <a:rPr lang="en-US" altLang="en-US" sz="1800" dirty="0" err="1">
                <a:latin typeface="Courier"/>
              </a:rPr>
              <a:t>display_intro</a:t>
            </a:r>
            <a:r>
              <a:rPr lang="en-US" altLang="en-US" sz="1800" dirty="0">
                <a:latin typeface="Courier"/>
              </a:rPr>
              <a:t>(name):</a:t>
            </a:r>
          </a:p>
          <a:p>
            <a:pPr>
              <a:spcBef>
                <a:spcPct val="0"/>
              </a:spcBef>
              <a:buClrTx/>
              <a:buSzTx/>
              <a:buNone/>
              <a:tabLst>
                <a:tab pos="652463" algn="l"/>
                <a:tab pos="1128713" algn="l"/>
                <a:tab pos="1728788" algn="l"/>
              </a:tabLst>
              <a:defRPr/>
            </a:pPr>
            <a:r>
              <a:rPr lang="en-US" altLang="en-US" sz="1800" dirty="0">
                <a:latin typeface="Courier"/>
              </a:rPr>
              <a:t>			</a:t>
            </a:r>
            <a:r>
              <a:rPr lang="en-US" altLang="en-US" sz="1800" dirty="0" err="1">
                <a:latin typeface="Courier"/>
              </a:rPr>
              <a:t>local_variable</a:t>
            </a:r>
            <a:r>
              <a:rPr lang="en-US" altLang="en-US" sz="1800" dirty="0">
                <a:latin typeface="Courier"/>
              </a:rPr>
              <a:t> = "Game of </a:t>
            </a:r>
            <a:r>
              <a:rPr lang="en-US" altLang="en-US" sz="1800" dirty="0" err="1">
                <a:latin typeface="Courier"/>
              </a:rPr>
              <a:t>Nim</a:t>
            </a:r>
            <a:r>
              <a:rPr lang="en-US" altLang="en-US" sz="1800" dirty="0">
                <a:latin typeface="Courier"/>
              </a:rPr>
              <a:t>"</a:t>
            </a:r>
          </a:p>
          <a:p>
            <a:pPr>
              <a:spcBef>
                <a:spcPct val="0"/>
              </a:spcBef>
              <a:buClrTx/>
              <a:buSzTx/>
              <a:buNone/>
              <a:tabLst>
                <a:tab pos="652463" algn="l"/>
                <a:tab pos="1128713" algn="l"/>
                <a:tab pos="1728788" algn="l"/>
              </a:tabLst>
              <a:defRPr/>
            </a:pPr>
            <a:r>
              <a:rPr lang="en-US" altLang="en-US" sz="1800" dirty="0">
                <a:latin typeface="Courier"/>
              </a:rPr>
              <a:t>			</a:t>
            </a:r>
            <a:r>
              <a:rPr lang="en-US" altLang="en-US" sz="1800" dirty="0" err="1">
                <a:latin typeface="Courier"/>
              </a:rPr>
              <a:t>local_variable</a:t>
            </a:r>
            <a:r>
              <a:rPr lang="en-US" altLang="en-US" sz="1800" dirty="0">
                <a:latin typeface="Courier"/>
              </a:rPr>
              <a:t> = </a:t>
            </a:r>
            <a:r>
              <a:rPr lang="en-US" altLang="en-US" sz="1800" dirty="0" err="1">
                <a:latin typeface="Courier"/>
              </a:rPr>
              <a:t>local_variable</a:t>
            </a:r>
            <a:r>
              <a:rPr lang="en-US" altLang="en-US" sz="1800" dirty="0">
                <a:latin typeface="Courier"/>
              </a:rPr>
              <a:t> + "by " + name 			print(</a:t>
            </a:r>
            <a:r>
              <a:rPr lang="en-US" altLang="en-US" sz="1800" dirty="0" err="1">
                <a:latin typeface="Courier"/>
              </a:rPr>
              <a:t>local_variable</a:t>
            </a:r>
            <a:r>
              <a:rPr lang="en-US" altLang="en-US" sz="1800" dirty="0">
                <a:latin typeface="Courier"/>
              </a:rPr>
              <a:t> )</a:t>
            </a:r>
          </a:p>
          <a:p>
            <a:pPr>
              <a:spcBef>
                <a:spcPct val="0"/>
              </a:spcBef>
              <a:buClrTx/>
              <a:buSzTx/>
              <a:buNone/>
              <a:tabLst>
                <a:tab pos="652463" algn="l"/>
                <a:tab pos="1128713" algn="l"/>
                <a:tab pos="1728788" algn="l"/>
              </a:tabLst>
              <a:defRPr/>
            </a:pPr>
            <a:r>
              <a:rPr lang="da-DK" altLang="en-US" sz="1800" dirty="0">
                <a:latin typeface="Courier"/>
              </a:rPr>
              <a:t>	</a:t>
            </a:r>
            <a:endParaRPr lang="en-US" dirty="0"/>
          </a:p>
          <a:p>
            <a:pPr>
              <a:spcBef>
                <a:spcPct val="0"/>
              </a:spcBef>
              <a:buClrTx/>
              <a:buSzTx/>
              <a:buNone/>
              <a:tabLst>
                <a:tab pos="652463" algn="l"/>
                <a:tab pos="1128713" algn="l"/>
                <a:tab pos="1728788" algn="l"/>
              </a:tabLst>
              <a:defRPr/>
            </a:pPr>
            <a:r>
              <a:rPr lang="da-DK" altLang="en-US" sz="1800" dirty="0">
                <a:latin typeface="Courier"/>
                <a:cs typeface="Courier"/>
              </a:rPr>
              <a:t>		</a:t>
            </a:r>
            <a:endParaRPr lang="en-US" altLang="en-US" sz="1800" dirty="0">
              <a:latin typeface="Courier"/>
            </a:endParaRPr>
          </a:p>
          <a:p>
            <a:pPr>
              <a:spcBef>
                <a:spcPct val="0"/>
              </a:spcBef>
              <a:buClrTx/>
              <a:buSzTx/>
              <a:buNone/>
              <a:tabLst>
                <a:tab pos="652463" algn="l"/>
                <a:tab pos="1128713" algn="l"/>
                <a:tab pos="1728788" algn="l"/>
              </a:tabLst>
              <a:defRPr/>
            </a:pPr>
            <a:r>
              <a:rPr lang="en-US" altLang="en-US" sz="1800" dirty="0">
                <a:latin typeface="Courier"/>
              </a:rPr>
              <a:t>		</a:t>
            </a:r>
            <a:r>
              <a:rPr lang="en-US" altLang="en-US" sz="1800" dirty="0" err="1">
                <a:latin typeface="Courier"/>
              </a:rPr>
              <a:t>def</a:t>
            </a:r>
            <a:r>
              <a:rPr lang="en-US" altLang="en-US" sz="1800" dirty="0">
                <a:latin typeface="Courier"/>
              </a:rPr>
              <a:t> </a:t>
            </a:r>
            <a:r>
              <a:rPr lang="en-US" altLang="en-US" sz="1800" dirty="0" err="1">
                <a:latin typeface="Courier"/>
              </a:rPr>
              <a:t>display_menu</a:t>
            </a:r>
            <a:r>
              <a:rPr lang="en-US" altLang="en-US" sz="1800" dirty="0">
                <a:latin typeface="Courier"/>
              </a:rPr>
              <a:t>():</a:t>
            </a:r>
          </a:p>
          <a:p>
            <a:pPr>
              <a:spcBef>
                <a:spcPct val="0"/>
              </a:spcBef>
              <a:buClrTx/>
              <a:buSzTx/>
              <a:buNone/>
              <a:tabLst>
                <a:tab pos="652463" algn="l"/>
                <a:tab pos="1128713" algn="l"/>
                <a:tab pos="1728788" algn="l"/>
              </a:tabLst>
              <a:defRPr/>
            </a:pPr>
            <a:r>
              <a:rPr lang="en-US" altLang="en-US" sz="1800" dirty="0">
                <a:latin typeface="Courier"/>
              </a:rPr>
              <a:t>    		print("1. Option 1")</a:t>
            </a:r>
          </a:p>
          <a:p>
            <a:pPr>
              <a:spcBef>
                <a:spcPct val="0"/>
              </a:spcBef>
              <a:buClrTx/>
              <a:buSzTx/>
              <a:buNone/>
              <a:tabLst>
                <a:tab pos="652463" algn="l"/>
                <a:tab pos="1128713" algn="l"/>
                <a:tab pos="1728788" algn="l"/>
              </a:tabLst>
              <a:defRPr/>
            </a:pPr>
            <a:r>
              <a:rPr lang="en-US" altLang="en-US" sz="1800" dirty="0">
                <a:latin typeface="Courier"/>
              </a:rPr>
              <a:t>    		print("2. Option 2")</a:t>
            </a:r>
          </a:p>
          <a:p>
            <a:pPr>
              <a:spcBef>
                <a:spcPct val="0"/>
              </a:spcBef>
              <a:buClrTx/>
              <a:buSzTx/>
              <a:buNone/>
              <a:tabLst>
                <a:tab pos="652463" algn="l"/>
                <a:tab pos="1128713" algn="l"/>
                <a:tab pos="1728788" algn="l"/>
              </a:tabLst>
              <a:defRPr/>
            </a:pPr>
            <a:r>
              <a:rPr lang="en-US" altLang="en-US" sz="1800" dirty="0">
                <a:latin typeface="Courier"/>
              </a:rPr>
              <a:t>    		print("3. exit")</a:t>
            </a:r>
          </a:p>
          <a:p>
            <a:pPr>
              <a:spcBef>
                <a:spcPct val="0"/>
              </a:spcBef>
              <a:buClrTx/>
              <a:buSzTx/>
              <a:buNone/>
              <a:tabLst>
                <a:tab pos="652463" algn="l"/>
                <a:tab pos="1128713" algn="l"/>
                <a:tab pos="1728788" algn="l"/>
              </a:tabLst>
              <a:defRPr/>
            </a:pPr>
            <a:endParaRPr lang="en-US" altLang="en-US" sz="1800" dirty="0">
              <a:latin typeface="Courier"/>
            </a:endParaRPr>
          </a:p>
          <a:p>
            <a:pPr>
              <a:spcBef>
                <a:spcPct val="0"/>
              </a:spcBef>
              <a:buClrTx/>
              <a:buSzTx/>
              <a:buNone/>
              <a:tabLst>
                <a:tab pos="652463" algn="l"/>
                <a:tab pos="1128713" algn="l"/>
                <a:tab pos="1728788" algn="l"/>
              </a:tabLst>
              <a:defRPr/>
            </a:pPr>
            <a:r>
              <a:rPr lang="en-US" altLang="en-US" sz="1800" dirty="0">
                <a:latin typeface="Courier"/>
              </a:rPr>
              <a:t>		</a:t>
            </a:r>
            <a:r>
              <a:rPr lang="en-US" altLang="en-US" sz="1800" dirty="0" err="1">
                <a:latin typeface="Courier"/>
              </a:rPr>
              <a:t>display_menu</a:t>
            </a:r>
            <a:r>
              <a:rPr lang="en-US" altLang="en-US" sz="1800" dirty="0">
                <a:latin typeface="Courier"/>
              </a:rPr>
              <a:t>()</a:t>
            </a:r>
            <a:endParaRPr lang="da-DK" altLang="en-US" sz="1800" dirty="0">
              <a:latin typeface="Courier"/>
            </a:endParaRPr>
          </a:p>
          <a:p>
            <a:pPr>
              <a:spcBef>
                <a:spcPct val="0"/>
              </a:spcBef>
              <a:buClrTx/>
              <a:buSzTx/>
              <a:buNone/>
              <a:tabLst>
                <a:tab pos="652463" algn="l"/>
                <a:tab pos="1128713" algn="l"/>
                <a:tab pos="1728788" algn="l"/>
              </a:tabLst>
              <a:defRPr/>
            </a:pPr>
            <a:r>
              <a:rPr lang="da-DK" altLang="en-US" sz="1800" dirty="0">
                <a:latin typeface="Courier"/>
              </a:rPr>
              <a:t>		</a:t>
            </a:r>
            <a:r>
              <a:rPr lang="en-US" altLang="en-US" sz="1800" dirty="0" err="1">
                <a:latin typeface="Courier"/>
              </a:rPr>
              <a:t>display_welcome</a:t>
            </a:r>
            <a:r>
              <a:rPr lang="en-US" altLang="en-US" sz="1800" dirty="0">
                <a:latin typeface="Courier"/>
              </a:rPr>
              <a:t>("Sam")</a:t>
            </a:r>
          </a:p>
          <a:p>
            <a:pPr>
              <a:spcBef>
                <a:spcPct val="0"/>
              </a:spcBef>
              <a:buClrTx/>
              <a:buNone/>
              <a:tabLst>
                <a:tab pos="652463" algn="l"/>
                <a:tab pos="1128713" algn="l"/>
                <a:tab pos="1728788" algn="l"/>
              </a:tabLst>
              <a:defRPr/>
            </a:pPr>
            <a:r>
              <a:rPr lang="en-US" altLang="en-US" sz="1800" dirty="0">
                <a:latin typeface="Courier"/>
              </a:rPr>
              <a:t>		</a:t>
            </a:r>
            <a:r>
              <a:rPr lang="en-US" altLang="en-US" sz="1800" dirty="0" err="1">
                <a:latin typeface="Courier"/>
              </a:rPr>
              <a:t>display_intro</a:t>
            </a:r>
            <a:r>
              <a:rPr lang="en-US" altLang="en-US" sz="1800" dirty="0">
                <a:latin typeface="Courier"/>
              </a:rPr>
              <a:t>("Adriana Ferraro")</a:t>
            </a:r>
          </a:p>
          <a:p>
            <a:pPr>
              <a:spcBef>
                <a:spcPct val="0"/>
              </a:spcBef>
              <a:buClrTx/>
              <a:buSzTx/>
              <a:buNone/>
              <a:tabLst>
                <a:tab pos="652463" algn="l"/>
                <a:tab pos="1128713" algn="l"/>
                <a:tab pos="1728788" algn="l"/>
              </a:tabLst>
              <a:defRPr/>
            </a:pPr>
            <a:r>
              <a:rPr lang="da-DK" altLang="en-US" sz="1800" dirty="0">
                <a:latin typeface="Courier"/>
              </a:rPr>
              <a:t>	</a:t>
            </a:r>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46101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Syntax of a Python function</a:t>
            </a:r>
            <a:endParaRPr lang="en-NZ" dirty="0"/>
          </a:p>
        </p:txBody>
      </p:sp>
      <p:sp>
        <p:nvSpPr>
          <p:cNvPr id="3" name="Content Placeholder 2"/>
          <p:cNvSpPr>
            <a:spLocks noGrp="1"/>
          </p:cNvSpPr>
          <p:nvPr>
            <p:ph sz="quarter" idx="1"/>
          </p:nvPr>
        </p:nvSpPr>
        <p:spPr>
          <a:xfrm>
            <a:off x="152400" y="838200"/>
            <a:ext cx="8991600" cy="5486400"/>
          </a:xfrm>
        </p:spPr>
        <p:txBody>
          <a:bodyPr>
            <a:normAutofit/>
          </a:bodyPr>
          <a:lstStyle/>
          <a:p>
            <a:pPr marL="0" lvl="1" indent="0">
              <a:buNone/>
            </a:pPr>
            <a:r>
              <a:rPr lang="en-NZ" sz="2400" dirty="0"/>
              <a:t>A Python function has the following syntax:</a:t>
            </a:r>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endParaRPr lang="en-NZ" dirty="0"/>
          </a:p>
          <a:p>
            <a:endParaRPr lang="en-NZ" dirty="0"/>
          </a:p>
          <a:p>
            <a:endParaRPr lang="en-NZ" dirty="0"/>
          </a:p>
          <a:p>
            <a:endParaRPr lang="en-NZ" sz="800" dirty="0"/>
          </a:p>
          <a:p>
            <a:endParaRPr lang="en-NZ" dirty="0"/>
          </a:p>
          <a:p>
            <a:endParaRPr lang="en-NZ" dirty="0"/>
          </a:p>
          <a:p>
            <a:endParaRPr lang="en-NZ" dirty="0"/>
          </a:p>
          <a:p>
            <a:endParaRPr lang="en-NZ" dirty="0"/>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9" name="Slide Number Placeholder 8"/>
          <p:cNvSpPr>
            <a:spLocks noGrp="1"/>
          </p:cNvSpPr>
          <p:nvPr>
            <p:ph type="sldNum" sz="quarter" idx="4"/>
          </p:nvPr>
        </p:nvSpPr>
        <p:spPr/>
        <p:txBody>
          <a:bodyPr/>
          <a:lstStyle/>
          <a:p>
            <a:fld id="{B6F15528-21DE-4FAA-801E-634DDDAF4B2B}" type="slidenum">
              <a:rPr lang="en-US" smtClean="0"/>
              <a:pPr/>
              <a:t>4</a:t>
            </a:fld>
            <a:endParaRPr lang="en-US" dirty="0"/>
          </a:p>
        </p:txBody>
      </p:sp>
      <p:grpSp>
        <p:nvGrpSpPr>
          <p:cNvPr id="25" name="Group 24"/>
          <p:cNvGrpSpPr/>
          <p:nvPr/>
        </p:nvGrpSpPr>
        <p:grpSpPr>
          <a:xfrm>
            <a:off x="228600" y="2057400"/>
            <a:ext cx="8534400" cy="3056930"/>
            <a:chOff x="228600" y="2057400"/>
            <a:chExt cx="8534400" cy="3056930"/>
          </a:xfrm>
          <a:effectLst/>
        </p:grpSpPr>
        <p:sp>
          <p:nvSpPr>
            <p:cNvPr id="26" name="Text Box 9"/>
            <p:cNvSpPr txBox="1">
              <a:spLocks noChangeArrowheads="1"/>
            </p:cNvSpPr>
            <p:nvPr/>
          </p:nvSpPr>
          <p:spPr bwMode="auto">
            <a:xfrm>
              <a:off x="1752600" y="2971800"/>
              <a:ext cx="6629400" cy="107721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function_name</a:t>
              </a:r>
              <a:r>
                <a:rPr lang="en-US" altLang="en-US" sz="1800" b="1" dirty="0">
                  <a:solidFill>
                    <a:srgbClr val="000090"/>
                  </a:solidFill>
                  <a:latin typeface="Courier"/>
                </a:rPr>
                <a:t>(</a:t>
              </a:r>
              <a:r>
                <a:rPr lang="en-US" altLang="en-US" sz="1800" b="1" dirty="0" err="1">
                  <a:solidFill>
                    <a:srgbClr val="000090"/>
                  </a:solidFill>
                  <a:latin typeface="Courier"/>
                </a:rPr>
                <a:t>comma_separated_parameters</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    statements in the function</a:t>
              </a:r>
            </a:p>
            <a:p>
              <a:pPr>
                <a:buClrTx/>
                <a:buSzTx/>
                <a:buNone/>
                <a:defRPr/>
              </a:pPr>
              <a:r>
                <a:rPr lang="en-US" altLang="en-US" sz="1800" b="1" dirty="0">
                  <a:solidFill>
                    <a:srgbClr val="000090"/>
                  </a:solidFill>
                  <a:latin typeface="Courier"/>
                </a:rPr>
                <a:t>    return </a:t>
              </a:r>
              <a:r>
                <a:rPr lang="en-US" altLang="en-US" sz="1800" b="1" dirty="0" err="1">
                  <a:solidFill>
                    <a:srgbClr val="000090"/>
                  </a:solidFill>
                  <a:latin typeface="Courier"/>
                </a:rPr>
                <a:t>value_to_be_returned</a:t>
              </a:r>
              <a:r>
                <a:rPr lang="en-US" altLang="en-US" sz="1800" b="1" dirty="0">
                  <a:solidFill>
                    <a:srgbClr val="000090"/>
                  </a:solidFill>
                  <a:latin typeface="Courier"/>
                </a:rPr>
                <a:t> </a:t>
              </a:r>
            </a:p>
          </p:txBody>
        </p:sp>
        <p:sp>
          <p:nvSpPr>
            <p:cNvPr id="28" name="TextBox 27"/>
            <p:cNvSpPr txBox="1"/>
            <p:nvPr/>
          </p:nvSpPr>
          <p:spPr>
            <a:xfrm>
              <a:off x="2743200" y="2057400"/>
              <a:ext cx="1828800" cy="369332"/>
            </a:xfrm>
            <a:prstGeom prst="rect">
              <a:avLst/>
            </a:prstGeom>
            <a:noFill/>
          </p:spPr>
          <p:txBody>
            <a:bodyPr wrap="square" rtlCol="0">
              <a:spAutoFit/>
            </a:bodyPr>
            <a:lstStyle/>
            <a:p>
              <a:pPr algn="ctr"/>
              <a:r>
                <a:rPr lang="en-US" dirty="0">
                  <a:solidFill>
                    <a:srgbClr val="000090"/>
                  </a:solidFill>
                </a:rPr>
                <a:t>Function name</a:t>
              </a:r>
            </a:p>
          </p:txBody>
        </p:sp>
        <p:sp>
          <p:nvSpPr>
            <p:cNvPr id="30" name="TextBox 29"/>
            <p:cNvSpPr txBox="1"/>
            <p:nvPr/>
          </p:nvSpPr>
          <p:spPr>
            <a:xfrm>
              <a:off x="4876800" y="2057400"/>
              <a:ext cx="2667000" cy="369332"/>
            </a:xfrm>
            <a:prstGeom prst="rect">
              <a:avLst/>
            </a:prstGeom>
            <a:noFill/>
          </p:spPr>
          <p:txBody>
            <a:bodyPr wrap="square" rtlCol="0">
              <a:spAutoFit/>
            </a:bodyPr>
            <a:lstStyle/>
            <a:p>
              <a:pPr algn="ctr"/>
              <a:r>
                <a:rPr lang="en-US" dirty="0">
                  <a:solidFill>
                    <a:srgbClr val="000090"/>
                  </a:solidFill>
                </a:rPr>
                <a:t>Function parameters</a:t>
              </a:r>
            </a:p>
          </p:txBody>
        </p:sp>
        <p:sp>
          <p:nvSpPr>
            <p:cNvPr id="42" name="TextBox 41"/>
            <p:cNvSpPr txBox="1"/>
            <p:nvPr/>
          </p:nvSpPr>
          <p:spPr>
            <a:xfrm>
              <a:off x="7543800" y="2362200"/>
              <a:ext cx="1066800" cy="369332"/>
            </a:xfrm>
            <a:prstGeom prst="rect">
              <a:avLst/>
            </a:prstGeom>
            <a:noFill/>
          </p:spPr>
          <p:txBody>
            <a:bodyPr wrap="square" rtlCol="0">
              <a:spAutoFit/>
            </a:bodyPr>
            <a:lstStyle/>
            <a:p>
              <a:pPr algn="ctr"/>
              <a:r>
                <a:rPr lang="en-US" dirty="0">
                  <a:solidFill>
                    <a:srgbClr val="000090"/>
                  </a:solidFill>
                </a:rPr>
                <a:t>colon</a:t>
              </a:r>
            </a:p>
          </p:txBody>
        </p:sp>
        <p:sp>
          <p:nvSpPr>
            <p:cNvPr id="47" name="TextBox 46"/>
            <p:cNvSpPr txBox="1"/>
            <p:nvPr/>
          </p:nvSpPr>
          <p:spPr>
            <a:xfrm>
              <a:off x="1633233" y="2286000"/>
              <a:ext cx="914400" cy="369332"/>
            </a:xfrm>
            <a:prstGeom prst="rect">
              <a:avLst/>
            </a:prstGeom>
            <a:noFill/>
          </p:spPr>
          <p:txBody>
            <a:bodyPr wrap="square" rtlCol="0">
              <a:spAutoFit/>
            </a:bodyPr>
            <a:lstStyle/>
            <a:p>
              <a:pPr algn="ctr"/>
              <a:r>
                <a:rPr lang="en-US" dirty="0">
                  <a:solidFill>
                    <a:srgbClr val="000090"/>
                  </a:solidFill>
                </a:rPr>
                <a:t>'</a:t>
              </a:r>
              <a:r>
                <a:rPr lang="en-US" dirty="0" err="1">
                  <a:solidFill>
                    <a:srgbClr val="000090"/>
                  </a:solidFill>
                </a:rPr>
                <a:t>def</a:t>
              </a:r>
              <a:r>
                <a:rPr lang="en-US" dirty="0">
                  <a:solidFill>
                    <a:srgbClr val="000090"/>
                  </a:solidFill>
                </a:rPr>
                <a:t>'</a:t>
              </a:r>
            </a:p>
          </p:txBody>
        </p:sp>
        <p:sp>
          <p:nvSpPr>
            <p:cNvPr id="48" name="TextBox 47"/>
            <p:cNvSpPr txBox="1"/>
            <p:nvPr/>
          </p:nvSpPr>
          <p:spPr>
            <a:xfrm>
              <a:off x="228600" y="3124200"/>
              <a:ext cx="1295400" cy="1200329"/>
            </a:xfrm>
            <a:prstGeom prst="rect">
              <a:avLst/>
            </a:prstGeom>
            <a:noFill/>
          </p:spPr>
          <p:txBody>
            <a:bodyPr wrap="square" rtlCol="0">
              <a:spAutoFit/>
            </a:bodyPr>
            <a:lstStyle/>
            <a:p>
              <a:pPr algn="ctr"/>
              <a:r>
                <a:rPr lang="en-US" dirty="0">
                  <a:solidFill>
                    <a:srgbClr val="000090"/>
                  </a:solidFill>
                </a:rPr>
                <a:t>Indentation (either 1 tab or 4 spaces)</a:t>
              </a:r>
            </a:p>
          </p:txBody>
        </p:sp>
        <p:sp>
          <p:nvSpPr>
            <p:cNvPr id="49" name="TextBox 48"/>
            <p:cNvSpPr txBox="1"/>
            <p:nvPr/>
          </p:nvSpPr>
          <p:spPr>
            <a:xfrm>
              <a:off x="3810000" y="4343400"/>
              <a:ext cx="1828800" cy="369332"/>
            </a:xfrm>
            <a:prstGeom prst="rect">
              <a:avLst/>
            </a:prstGeom>
            <a:noFill/>
          </p:spPr>
          <p:txBody>
            <a:bodyPr wrap="square" rtlCol="0">
              <a:spAutoFit/>
            </a:bodyPr>
            <a:lstStyle/>
            <a:p>
              <a:pPr algn="ctr"/>
              <a:r>
                <a:rPr lang="en-US" dirty="0">
                  <a:solidFill>
                    <a:srgbClr val="000090"/>
                  </a:solidFill>
                </a:rPr>
                <a:t>Return value</a:t>
              </a:r>
            </a:p>
          </p:txBody>
        </p:sp>
        <p:sp>
          <p:nvSpPr>
            <p:cNvPr id="50" name="TextBox 49"/>
            <p:cNvSpPr txBox="1"/>
            <p:nvPr/>
          </p:nvSpPr>
          <p:spPr>
            <a:xfrm>
              <a:off x="2667000" y="4343400"/>
              <a:ext cx="1066800" cy="381000"/>
            </a:xfrm>
            <a:prstGeom prst="rect">
              <a:avLst/>
            </a:prstGeom>
            <a:noFill/>
          </p:spPr>
          <p:txBody>
            <a:bodyPr wrap="square" rtlCol="0">
              <a:spAutoFit/>
            </a:bodyPr>
            <a:lstStyle/>
            <a:p>
              <a:pPr algn="ctr"/>
              <a:r>
                <a:rPr lang="en-US" dirty="0">
                  <a:solidFill>
                    <a:srgbClr val="000090"/>
                  </a:solidFill>
                </a:rPr>
                <a:t>'return'</a:t>
              </a:r>
            </a:p>
          </p:txBody>
        </p:sp>
        <p:sp>
          <p:nvSpPr>
            <p:cNvPr id="51" name="TextBox 50"/>
            <p:cNvSpPr txBox="1"/>
            <p:nvPr/>
          </p:nvSpPr>
          <p:spPr>
            <a:xfrm>
              <a:off x="6934200" y="4191000"/>
              <a:ext cx="1828800" cy="923330"/>
            </a:xfrm>
            <a:prstGeom prst="rect">
              <a:avLst/>
            </a:prstGeom>
            <a:noFill/>
          </p:spPr>
          <p:txBody>
            <a:bodyPr wrap="square" rtlCol="0">
              <a:spAutoFit/>
            </a:bodyPr>
            <a:lstStyle/>
            <a:p>
              <a:pPr algn="ctr"/>
              <a:r>
                <a:rPr lang="en-US" dirty="0">
                  <a:solidFill>
                    <a:srgbClr val="000090"/>
                  </a:solidFill>
                </a:rPr>
                <a:t>Statements in the body of the function.</a:t>
              </a:r>
            </a:p>
          </p:txBody>
        </p:sp>
        <p:cxnSp>
          <p:nvCxnSpPr>
            <p:cNvPr id="52" name="Straight Arrow Connector 51"/>
            <p:cNvCxnSpPr/>
            <p:nvPr/>
          </p:nvCxnSpPr>
          <p:spPr>
            <a:xfrm>
              <a:off x="3505200" y="2438400"/>
              <a:ext cx="0" cy="4572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5791200" y="2438400"/>
              <a:ext cx="0" cy="4572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8077200" y="2667000"/>
              <a:ext cx="0" cy="2286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2057400" y="2590800"/>
              <a:ext cx="0" cy="3810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1371600" y="3733800"/>
              <a:ext cx="533400" cy="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3124200" y="4038600"/>
              <a:ext cx="0" cy="3810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4724400" y="4038600"/>
              <a:ext cx="0" cy="3810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flipV="1">
              <a:off x="6858000" y="3581400"/>
              <a:ext cx="1181424" cy="622341"/>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602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Functions with no return statement</a:t>
            </a:r>
          </a:p>
        </p:txBody>
      </p:sp>
      <p:sp>
        <p:nvSpPr>
          <p:cNvPr id="3" name="Content Placeholder 2"/>
          <p:cNvSpPr>
            <a:spLocks noGrp="1"/>
          </p:cNvSpPr>
          <p:nvPr>
            <p:ph sz="quarter" idx="1"/>
          </p:nvPr>
        </p:nvSpPr>
        <p:spPr>
          <a:xfrm>
            <a:off x="152400" y="762000"/>
            <a:ext cx="8763000" cy="4691211"/>
          </a:xfrm>
        </p:spPr>
        <p:txBody>
          <a:bodyPr>
            <a:normAutofit/>
          </a:bodyPr>
          <a:lstStyle/>
          <a:p>
            <a:r>
              <a:rPr lang="en-GB" dirty="0"/>
              <a:t>If a function does not need to return a result, then an optional </a:t>
            </a:r>
            <a:r>
              <a:rPr lang="en-GB" b="1" dirty="0">
                <a:solidFill>
                  <a:srgbClr val="0000FF"/>
                </a:solidFill>
              </a:rPr>
              <a:t>return statement </a:t>
            </a:r>
            <a:r>
              <a:rPr lang="en-GB" dirty="0"/>
              <a:t>can be used as the last statement of the function (see lines 4 and 8).</a:t>
            </a:r>
          </a:p>
        </p:txBody>
      </p:sp>
      <p:sp>
        <p:nvSpPr>
          <p:cNvPr id="11" name="Text Box 9"/>
          <p:cNvSpPr txBox="1">
            <a:spLocks noChangeArrowheads="1"/>
          </p:cNvSpPr>
          <p:nvPr/>
        </p:nvSpPr>
        <p:spPr bwMode="auto">
          <a:xfrm>
            <a:off x="457200" y="2209800"/>
            <a:ext cx="8534400" cy="403860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display_welcome</a:t>
            </a:r>
            <a:r>
              <a:rPr lang="en-US" altLang="en-US" sz="1800" b="1" dirty="0">
                <a:solidFill>
                  <a:srgbClr val="000090"/>
                </a:solidFill>
                <a:latin typeface="Courier"/>
              </a:rPr>
              <a:t>(name):</a:t>
            </a:r>
          </a:p>
          <a:p>
            <a:pPr>
              <a:spcBef>
                <a:spcPct val="0"/>
              </a:spcBef>
              <a:buClrTx/>
              <a:buSzTx/>
              <a:buNone/>
              <a:defRPr/>
            </a:pPr>
            <a:r>
              <a:rPr lang="en-US" altLang="en-US" sz="1800" b="1" dirty="0">
                <a:solidFill>
                  <a:srgbClr val="000090"/>
                </a:solidFill>
                <a:latin typeface="Courier"/>
              </a:rPr>
              <a:t>    message = "Welcome **" + name + "**"</a:t>
            </a:r>
          </a:p>
          <a:p>
            <a:pPr>
              <a:spcBef>
                <a:spcPct val="0"/>
              </a:spcBef>
              <a:buClrTx/>
              <a:buSzTx/>
              <a:buNone/>
              <a:defRPr/>
            </a:pPr>
            <a:r>
              <a:rPr lang="en-US" altLang="en-US" sz="1800" b="1" dirty="0">
                <a:solidFill>
                  <a:srgbClr val="000090"/>
                </a:solidFill>
                <a:latin typeface="Courier"/>
              </a:rPr>
              <a:t>    print(message)</a:t>
            </a:r>
          </a:p>
          <a:p>
            <a:pPr>
              <a:spcBef>
                <a:spcPct val="0"/>
              </a:spcBef>
              <a:buClrTx/>
              <a:buSzTx/>
              <a:buNone/>
              <a:defRPr/>
            </a:pPr>
            <a:r>
              <a:rPr lang="en-US" altLang="en-US" sz="1800" b="1" dirty="0">
                <a:solidFill>
                  <a:srgbClr val="000090"/>
                </a:solidFill>
                <a:latin typeface="Courier"/>
              </a:rPr>
              <a:t>    </a:t>
            </a:r>
            <a:r>
              <a:rPr lang="en-US" altLang="en-US" sz="1800" b="1" dirty="0">
                <a:solidFill>
                  <a:srgbClr val="FF00FF"/>
                </a:solidFill>
                <a:latin typeface="Courier"/>
              </a:rPr>
              <a:t>return</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display_cost</a:t>
            </a:r>
            <a:r>
              <a:rPr lang="en-US" altLang="en-US" sz="1800" b="1" dirty="0">
                <a:solidFill>
                  <a:srgbClr val="000090"/>
                </a:solidFill>
                <a:latin typeface="Courier"/>
              </a:rPr>
              <a:t>(dollars, cents):</a:t>
            </a:r>
          </a:p>
          <a:p>
            <a:pPr>
              <a:spcBef>
                <a:spcPct val="0"/>
              </a:spcBef>
              <a:buClrTx/>
              <a:buSzTx/>
              <a:buNone/>
              <a:defRPr/>
            </a:pPr>
            <a:r>
              <a:rPr lang="en-US" altLang="en-US" sz="1800" b="1" dirty="0">
                <a:solidFill>
                  <a:srgbClr val="000090"/>
                </a:solidFill>
                <a:latin typeface="Courier"/>
              </a:rPr>
              <a:t>    </a:t>
            </a:r>
            <a:r>
              <a:rPr lang="en-US" altLang="en-US" sz="1800" b="1" dirty="0" err="1">
                <a:solidFill>
                  <a:srgbClr val="000090"/>
                </a:solidFill>
                <a:latin typeface="Courier"/>
              </a:rPr>
              <a:t>cost_str</a:t>
            </a:r>
            <a:r>
              <a:rPr lang="en-US" altLang="en-US" sz="1800" b="1" dirty="0">
                <a:solidFill>
                  <a:srgbClr val="000090"/>
                </a:solidFill>
                <a:latin typeface="Courier"/>
              </a:rPr>
              <a:t> = "Cost is $" + </a:t>
            </a:r>
            <a:r>
              <a:rPr lang="en-US" altLang="en-US" sz="1800" b="1" dirty="0" err="1">
                <a:solidFill>
                  <a:srgbClr val="000090"/>
                </a:solidFill>
                <a:latin typeface="Courier"/>
              </a:rPr>
              <a:t>str</a:t>
            </a:r>
            <a:r>
              <a:rPr lang="en-US" altLang="en-US" sz="1800" b="1" dirty="0">
                <a:solidFill>
                  <a:srgbClr val="000090"/>
                </a:solidFill>
                <a:latin typeface="Courier"/>
              </a:rPr>
              <a:t>(dollars) + ":" + </a:t>
            </a:r>
            <a:r>
              <a:rPr lang="en-US" altLang="en-US" sz="1800" b="1" dirty="0" err="1">
                <a:solidFill>
                  <a:srgbClr val="000090"/>
                </a:solidFill>
                <a:latin typeface="Courier"/>
              </a:rPr>
              <a:t>str</a:t>
            </a:r>
            <a:r>
              <a:rPr lang="en-US" altLang="en-US" sz="1800" b="1" dirty="0">
                <a:solidFill>
                  <a:srgbClr val="000090"/>
                </a:solidFill>
                <a:latin typeface="Courier"/>
              </a:rPr>
              <a:t>(cents)</a:t>
            </a:r>
          </a:p>
          <a:p>
            <a:pPr>
              <a:spcBef>
                <a:spcPct val="0"/>
              </a:spcBef>
              <a:buClrTx/>
              <a:buSzTx/>
              <a:buNone/>
              <a:defRPr/>
            </a:pPr>
            <a:r>
              <a:rPr lang="en-US" altLang="en-US" sz="1800" b="1" dirty="0">
                <a:solidFill>
                  <a:srgbClr val="000090"/>
                </a:solidFill>
                <a:latin typeface="Courier"/>
              </a:rPr>
              <a:t>    print(</a:t>
            </a:r>
            <a:r>
              <a:rPr lang="en-US" altLang="en-US" sz="1800" b="1" dirty="0" err="1">
                <a:solidFill>
                  <a:srgbClr val="000090"/>
                </a:solidFill>
                <a:latin typeface="Courier"/>
              </a:rPr>
              <a:t>cost_str</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    </a:t>
            </a:r>
            <a:r>
              <a:rPr lang="en-US" altLang="en-US" sz="1800" b="1" dirty="0">
                <a:solidFill>
                  <a:srgbClr val="FF00FF"/>
                </a:solidFill>
                <a:latin typeface="Courier"/>
              </a:rPr>
              <a:t>return</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display_welcome</a:t>
            </a:r>
            <a:r>
              <a:rPr lang="en-US" altLang="en-US" sz="1800" b="1" dirty="0">
                <a:solidFill>
                  <a:srgbClr val="000090"/>
                </a:solidFill>
                <a:latin typeface="Courier"/>
              </a:rPr>
              <a:t>("Sam")</a:t>
            </a:r>
          </a:p>
          <a:p>
            <a:pPr>
              <a:spcBef>
                <a:spcPct val="0"/>
              </a:spcBef>
              <a:buClrTx/>
              <a:buSzTx/>
              <a:buNone/>
              <a:defRPr/>
            </a:pPr>
            <a:r>
              <a:rPr lang="en-US" altLang="en-US" sz="1800" b="1" dirty="0">
                <a:solidFill>
                  <a:srgbClr val="000090"/>
                </a:solidFill>
                <a:latin typeface="Courier"/>
              </a:rPr>
              <a:t>print()</a:t>
            </a:r>
          </a:p>
          <a:p>
            <a:pPr>
              <a:spcBef>
                <a:spcPct val="0"/>
              </a:spcBef>
              <a:buClrTx/>
              <a:buSzTx/>
              <a:buNone/>
              <a:defRPr/>
            </a:pPr>
            <a:r>
              <a:rPr lang="en-US" altLang="en-US" sz="1800" b="1" dirty="0" err="1">
                <a:solidFill>
                  <a:srgbClr val="000090"/>
                </a:solidFill>
                <a:latin typeface="Courier"/>
              </a:rPr>
              <a:t>display_cost</a:t>
            </a:r>
            <a:r>
              <a:rPr lang="en-US" altLang="en-US" sz="1800" b="1" dirty="0">
                <a:solidFill>
                  <a:srgbClr val="000090"/>
                </a:solidFill>
                <a:latin typeface="Courier"/>
              </a:rPr>
              <a:t>(15, 35)</a:t>
            </a:r>
          </a:p>
          <a:p>
            <a:pPr>
              <a:spcBef>
                <a:spcPct val="0"/>
              </a:spcBef>
              <a:buClrTx/>
              <a:buSzTx/>
              <a:buNone/>
              <a:defRPr/>
            </a:pPr>
            <a:endParaRPr lang="en-US" altLang="en-US" sz="1800" b="1" dirty="0">
              <a:solidFill>
                <a:srgbClr val="000090"/>
              </a:solidFill>
              <a:latin typeface="Courier"/>
            </a:endParaRPr>
          </a:p>
        </p:txBody>
      </p:sp>
      <p:sp>
        <p:nvSpPr>
          <p:cNvPr id="7" name="TextBox 6"/>
          <p:cNvSpPr txBox="1"/>
          <p:nvPr/>
        </p:nvSpPr>
        <p:spPr>
          <a:xfrm>
            <a:off x="6096000" y="5613924"/>
            <a:ext cx="2590800" cy="923330"/>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Welcome **Sam**</a:t>
            </a:r>
          </a:p>
          <a:p>
            <a:endParaRPr lang="en-US" b="1" dirty="0">
              <a:solidFill>
                <a:srgbClr val="000090"/>
              </a:solidFill>
              <a:latin typeface="Courier"/>
              <a:cs typeface="Courier"/>
            </a:endParaRPr>
          </a:p>
          <a:p>
            <a:r>
              <a:rPr lang="en-US" b="1" dirty="0">
                <a:solidFill>
                  <a:srgbClr val="000090"/>
                </a:solidFill>
                <a:latin typeface="Courier"/>
                <a:cs typeface="Courier"/>
              </a:rPr>
              <a:t>Cost is $15:35</a:t>
            </a:r>
          </a:p>
        </p:txBody>
      </p:sp>
      <p:sp>
        <p:nvSpPr>
          <p:cNvPr id="8" name="TextBox 7"/>
          <p:cNvSpPr txBox="1"/>
          <p:nvPr/>
        </p:nvSpPr>
        <p:spPr>
          <a:xfrm>
            <a:off x="76200" y="2231043"/>
            <a:ext cx="990600" cy="3693319"/>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r>
              <a:rPr lang="en-NZ" b="1" dirty="0">
                <a:solidFill>
                  <a:srgbClr val="000090"/>
                </a:solidFill>
              </a:rPr>
              <a:t>4</a:t>
            </a:r>
          </a:p>
          <a:p>
            <a:endParaRPr lang="en-NZ" b="1" dirty="0">
              <a:solidFill>
                <a:srgbClr val="000090"/>
              </a:solidFill>
            </a:endParaRPr>
          </a:p>
          <a:p>
            <a:r>
              <a:rPr lang="en-NZ" b="1" dirty="0">
                <a:solidFill>
                  <a:srgbClr val="000090"/>
                </a:solidFill>
              </a:rPr>
              <a:t>5</a:t>
            </a:r>
          </a:p>
          <a:p>
            <a:r>
              <a:rPr lang="en-NZ" b="1" dirty="0">
                <a:solidFill>
                  <a:srgbClr val="000090"/>
                </a:solidFill>
              </a:rPr>
              <a:t>6</a:t>
            </a:r>
          </a:p>
          <a:p>
            <a:r>
              <a:rPr lang="en-NZ" b="1" dirty="0">
                <a:solidFill>
                  <a:srgbClr val="000090"/>
                </a:solidFill>
              </a:rPr>
              <a:t>7</a:t>
            </a:r>
          </a:p>
          <a:p>
            <a:r>
              <a:rPr lang="en-NZ" b="1" dirty="0">
                <a:solidFill>
                  <a:srgbClr val="000090"/>
                </a:solidFill>
              </a:rPr>
              <a:t>8</a:t>
            </a:r>
          </a:p>
          <a:p>
            <a:endParaRPr lang="en-NZ" b="1" dirty="0">
              <a:solidFill>
                <a:srgbClr val="000090"/>
              </a:solidFill>
            </a:endParaRPr>
          </a:p>
          <a:p>
            <a:r>
              <a:rPr lang="en-NZ" b="1" dirty="0">
                <a:solidFill>
                  <a:srgbClr val="000090"/>
                </a:solidFill>
              </a:rPr>
              <a:t>9</a:t>
            </a:r>
          </a:p>
          <a:p>
            <a:r>
              <a:rPr lang="en-NZ" b="1" dirty="0">
                <a:solidFill>
                  <a:srgbClr val="000090"/>
                </a:solidFill>
              </a:rPr>
              <a:t>10</a:t>
            </a:r>
          </a:p>
          <a:p>
            <a:r>
              <a:rPr lang="en-NZ" b="1" dirty="0">
                <a:solidFill>
                  <a:srgbClr val="000090"/>
                </a:solidFill>
              </a:rPr>
              <a:t>11</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41874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Functions with no return statement</a:t>
            </a:r>
          </a:p>
        </p:txBody>
      </p:sp>
      <p:sp>
        <p:nvSpPr>
          <p:cNvPr id="3" name="Content Placeholder 2"/>
          <p:cNvSpPr>
            <a:spLocks noGrp="1"/>
          </p:cNvSpPr>
          <p:nvPr>
            <p:ph sz="quarter" idx="1"/>
          </p:nvPr>
        </p:nvSpPr>
        <p:spPr>
          <a:xfrm>
            <a:off x="152400" y="718989"/>
            <a:ext cx="8915400" cy="4615011"/>
          </a:xfrm>
        </p:spPr>
        <p:txBody>
          <a:bodyPr>
            <a:normAutofit/>
          </a:bodyPr>
          <a:lstStyle/>
          <a:p>
            <a:r>
              <a:rPr lang="en-GB" dirty="0"/>
              <a:t>If a function does not need to return a result,  then the last statement (the return statement) can be omitted.  The following program behaves in exactly the same way as the program on the previous slide.</a:t>
            </a:r>
          </a:p>
        </p:txBody>
      </p:sp>
      <p:sp>
        <p:nvSpPr>
          <p:cNvPr id="11" name="Text Box 9"/>
          <p:cNvSpPr txBox="1">
            <a:spLocks noChangeArrowheads="1"/>
          </p:cNvSpPr>
          <p:nvPr/>
        </p:nvSpPr>
        <p:spPr bwMode="auto">
          <a:xfrm>
            <a:off x="457200" y="2286000"/>
            <a:ext cx="8686800" cy="341632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display_welcome</a:t>
            </a:r>
            <a:r>
              <a:rPr lang="en-US" altLang="en-US" sz="1800" b="1" dirty="0">
                <a:solidFill>
                  <a:srgbClr val="000090"/>
                </a:solidFill>
                <a:latin typeface="Courier"/>
              </a:rPr>
              <a:t>(name):</a:t>
            </a:r>
          </a:p>
          <a:p>
            <a:pPr>
              <a:spcBef>
                <a:spcPct val="0"/>
              </a:spcBef>
              <a:buClrTx/>
              <a:buSzTx/>
              <a:buNone/>
              <a:defRPr/>
            </a:pPr>
            <a:r>
              <a:rPr lang="en-US" altLang="en-US" sz="1800" b="1" dirty="0">
                <a:solidFill>
                  <a:srgbClr val="000090"/>
                </a:solidFill>
                <a:latin typeface="Courier"/>
              </a:rPr>
              <a:t>    message = "Welcome **" + name + "**"</a:t>
            </a:r>
          </a:p>
          <a:p>
            <a:pPr>
              <a:spcBef>
                <a:spcPct val="0"/>
              </a:spcBef>
              <a:buClrTx/>
              <a:buSzTx/>
              <a:buNone/>
              <a:defRPr/>
            </a:pPr>
            <a:r>
              <a:rPr lang="en-US" altLang="en-US" sz="1800" b="1" dirty="0">
                <a:solidFill>
                  <a:srgbClr val="000090"/>
                </a:solidFill>
                <a:latin typeface="Courier"/>
              </a:rPr>
              <a:t>    print(message)</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display_cost</a:t>
            </a:r>
            <a:r>
              <a:rPr lang="en-US" altLang="en-US" sz="1800" b="1" dirty="0">
                <a:solidFill>
                  <a:srgbClr val="000090"/>
                </a:solidFill>
                <a:latin typeface="Courier"/>
              </a:rPr>
              <a:t>(dollars, cents):</a:t>
            </a:r>
          </a:p>
          <a:p>
            <a:pPr>
              <a:spcBef>
                <a:spcPct val="0"/>
              </a:spcBef>
              <a:buClrTx/>
              <a:buSzTx/>
              <a:buNone/>
              <a:defRPr/>
            </a:pPr>
            <a:r>
              <a:rPr lang="en-US" altLang="en-US" sz="1800" b="1" dirty="0">
                <a:solidFill>
                  <a:srgbClr val="000090"/>
                </a:solidFill>
                <a:latin typeface="Courier"/>
              </a:rPr>
              <a:t>    </a:t>
            </a:r>
            <a:r>
              <a:rPr lang="en-US" altLang="en-US" sz="1800" b="1" dirty="0" err="1">
                <a:solidFill>
                  <a:srgbClr val="000090"/>
                </a:solidFill>
                <a:latin typeface="Courier"/>
              </a:rPr>
              <a:t>cost_str</a:t>
            </a:r>
            <a:r>
              <a:rPr lang="en-US" altLang="en-US" sz="1800" b="1" dirty="0">
                <a:solidFill>
                  <a:srgbClr val="000090"/>
                </a:solidFill>
                <a:latin typeface="Courier"/>
              </a:rPr>
              <a:t> = "Cost is $" + </a:t>
            </a:r>
            <a:r>
              <a:rPr lang="en-US" altLang="en-US" sz="1800" b="1" dirty="0" err="1">
                <a:solidFill>
                  <a:srgbClr val="000090"/>
                </a:solidFill>
                <a:latin typeface="Courier"/>
              </a:rPr>
              <a:t>str</a:t>
            </a:r>
            <a:r>
              <a:rPr lang="en-US" altLang="en-US" sz="1800" b="1" dirty="0">
                <a:solidFill>
                  <a:srgbClr val="000090"/>
                </a:solidFill>
                <a:latin typeface="Courier"/>
              </a:rPr>
              <a:t>(dollars) + ":" + </a:t>
            </a:r>
            <a:r>
              <a:rPr lang="en-US" altLang="en-US" sz="1800" b="1" dirty="0" err="1">
                <a:solidFill>
                  <a:srgbClr val="000090"/>
                </a:solidFill>
                <a:latin typeface="Courier"/>
              </a:rPr>
              <a:t>str</a:t>
            </a:r>
            <a:r>
              <a:rPr lang="en-US" altLang="en-US" sz="1800" b="1" dirty="0">
                <a:solidFill>
                  <a:srgbClr val="000090"/>
                </a:solidFill>
                <a:latin typeface="Courier"/>
              </a:rPr>
              <a:t>(cents)</a:t>
            </a:r>
          </a:p>
          <a:p>
            <a:pPr>
              <a:spcBef>
                <a:spcPct val="0"/>
              </a:spcBef>
              <a:buClrTx/>
              <a:buSzTx/>
              <a:buNone/>
              <a:defRPr/>
            </a:pPr>
            <a:r>
              <a:rPr lang="en-US" altLang="en-US" sz="1800" b="1" dirty="0">
                <a:solidFill>
                  <a:srgbClr val="000090"/>
                </a:solidFill>
                <a:latin typeface="Courier"/>
              </a:rPr>
              <a:t>    print(</a:t>
            </a:r>
            <a:r>
              <a:rPr lang="en-US" altLang="en-US" sz="1800" b="1" dirty="0" err="1">
                <a:solidFill>
                  <a:srgbClr val="000090"/>
                </a:solidFill>
                <a:latin typeface="Courier"/>
              </a:rPr>
              <a:t>cost_str</a:t>
            </a:r>
            <a:r>
              <a:rPr lang="en-US" altLang="en-US" sz="1800" b="1" dirty="0">
                <a:solidFill>
                  <a:srgbClr val="000090"/>
                </a:solidFill>
                <a:latin typeface="Courier"/>
              </a:rPr>
              <a:t>)</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display_welcome</a:t>
            </a:r>
            <a:r>
              <a:rPr lang="en-US" altLang="en-US" sz="1800" b="1" dirty="0">
                <a:solidFill>
                  <a:srgbClr val="000090"/>
                </a:solidFill>
                <a:latin typeface="Courier"/>
              </a:rPr>
              <a:t>("Sam")</a:t>
            </a:r>
          </a:p>
          <a:p>
            <a:pPr>
              <a:spcBef>
                <a:spcPct val="0"/>
              </a:spcBef>
              <a:buClrTx/>
              <a:buSzTx/>
              <a:buNone/>
              <a:defRPr/>
            </a:pPr>
            <a:r>
              <a:rPr lang="en-US" altLang="en-US" sz="1800" b="1" dirty="0">
                <a:solidFill>
                  <a:srgbClr val="000090"/>
                </a:solidFill>
                <a:latin typeface="Courier"/>
              </a:rPr>
              <a:t>print()</a:t>
            </a:r>
          </a:p>
          <a:p>
            <a:pPr>
              <a:spcBef>
                <a:spcPct val="0"/>
              </a:spcBef>
              <a:buClrTx/>
              <a:buSzTx/>
              <a:buNone/>
              <a:defRPr/>
            </a:pPr>
            <a:r>
              <a:rPr lang="en-US" altLang="en-US" sz="1800" b="1" dirty="0" err="1">
                <a:solidFill>
                  <a:srgbClr val="000090"/>
                </a:solidFill>
                <a:latin typeface="Courier"/>
              </a:rPr>
              <a:t>display_cost</a:t>
            </a:r>
            <a:r>
              <a:rPr lang="en-US" altLang="en-US" sz="1800" b="1" dirty="0">
                <a:solidFill>
                  <a:srgbClr val="000090"/>
                </a:solidFill>
                <a:latin typeface="Courier"/>
              </a:rPr>
              <a:t>(15, 35)</a:t>
            </a:r>
          </a:p>
          <a:p>
            <a:pPr>
              <a:spcBef>
                <a:spcPct val="0"/>
              </a:spcBef>
              <a:buClrTx/>
              <a:buSzTx/>
              <a:buNone/>
              <a:defRPr/>
            </a:pPr>
            <a:endParaRPr lang="en-US" altLang="en-US" sz="1800" b="1" dirty="0">
              <a:solidFill>
                <a:srgbClr val="000090"/>
              </a:solidFill>
              <a:latin typeface="Courier"/>
            </a:endParaRPr>
          </a:p>
        </p:txBody>
      </p:sp>
      <p:sp>
        <p:nvSpPr>
          <p:cNvPr id="7" name="TextBox 6"/>
          <p:cNvSpPr txBox="1"/>
          <p:nvPr/>
        </p:nvSpPr>
        <p:spPr>
          <a:xfrm>
            <a:off x="6323693" y="5049241"/>
            <a:ext cx="2590800" cy="923330"/>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Welcome **Sam**</a:t>
            </a:r>
          </a:p>
          <a:p>
            <a:endParaRPr lang="en-US" b="1" dirty="0">
              <a:solidFill>
                <a:srgbClr val="000090"/>
              </a:solidFill>
              <a:latin typeface="Courier"/>
              <a:cs typeface="Courier"/>
            </a:endParaRPr>
          </a:p>
          <a:p>
            <a:r>
              <a:rPr lang="en-US" b="1" dirty="0">
                <a:solidFill>
                  <a:srgbClr val="000090"/>
                </a:solidFill>
                <a:latin typeface="Courier"/>
                <a:cs typeface="Courier"/>
              </a:rPr>
              <a:t>Cost is $15:35</a:t>
            </a:r>
          </a:p>
        </p:txBody>
      </p:sp>
      <p:sp>
        <p:nvSpPr>
          <p:cNvPr id="8" name="TextBox 7"/>
          <p:cNvSpPr txBox="1"/>
          <p:nvPr/>
        </p:nvSpPr>
        <p:spPr>
          <a:xfrm>
            <a:off x="76200" y="2304680"/>
            <a:ext cx="1524000" cy="3416320"/>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endParaRPr lang="en-NZ" b="1" dirty="0">
              <a:solidFill>
                <a:srgbClr val="000090"/>
              </a:solidFill>
            </a:endParaRPr>
          </a:p>
          <a:p>
            <a:r>
              <a:rPr lang="en-NZ" b="1" dirty="0">
                <a:solidFill>
                  <a:srgbClr val="000090"/>
                </a:solidFill>
              </a:rPr>
              <a:t>4</a:t>
            </a:r>
          </a:p>
          <a:p>
            <a:r>
              <a:rPr lang="en-NZ" b="1" dirty="0">
                <a:solidFill>
                  <a:srgbClr val="000090"/>
                </a:solidFill>
              </a:rPr>
              <a:t>5</a:t>
            </a:r>
          </a:p>
          <a:p>
            <a:r>
              <a:rPr lang="en-NZ" b="1" dirty="0">
                <a:solidFill>
                  <a:srgbClr val="000090"/>
                </a:solidFill>
              </a:rPr>
              <a:t>6</a:t>
            </a:r>
          </a:p>
          <a:p>
            <a:endParaRPr lang="en-NZ" b="1" dirty="0">
              <a:solidFill>
                <a:srgbClr val="000090"/>
              </a:solidFill>
            </a:endParaRPr>
          </a:p>
          <a:p>
            <a:r>
              <a:rPr lang="en-NZ" b="1" dirty="0">
                <a:solidFill>
                  <a:srgbClr val="000090"/>
                </a:solidFill>
              </a:rPr>
              <a:t>7</a:t>
            </a:r>
          </a:p>
          <a:p>
            <a:r>
              <a:rPr lang="en-NZ" b="1" dirty="0">
                <a:solidFill>
                  <a:srgbClr val="000090"/>
                </a:solidFill>
              </a:rPr>
              <a:t>8</a:t>
            </a:r>
          </a:p>
          <a:p>
            <a:r>
              <a:rPr lang="en-NZ" b="1" dirty="0">
                <a:solidFill>
                  <a:srgbClr val="000090"/>
                </a:solidFill>
              </a:rPr>
              <a:t>9</a:t>
            </a:r>
          </a:p>
          <a:p>
            <a:endParaRPr lang="en-NZ" b="1" dirty="0">
              <a:solidFill>
                <a:srgbClr val="000090"/>
              </a:solidFill>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83215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Functions with no return statement</a:t>
            </a:r>
          </a:p>
        </p:txBody>
      </p:sp>
      <p:sp>
        <p:nvSpPr>
          <p:cNvPr id="3" name="Content Placeholder 2"/>
          <p:cNvSpPr>
            <a:spLocks noGrp="1"/>
          </p:cNvSpPr>
          <p:nvPr>
            <p:ph sz="quarter" idx="1"/>
          </p:nvPr>
        </p:nvSpPr>
        <p:spPr>
          <a:xfrm>
            <a:off x="76200" y="762000"/>
            <a:ext cx="9067800" cy="4691211"/>
          </a:xfrm>
        </p:spPr>
        <p:txBody>
          <a:bodyPr>
            <a:normAutofit/>
          </a:bodyPr>
          <a:lstStyle/>
          <a:p>
            <a:r>
              <a:rPr lang="en-GB" dirty="0"/>
              <a:t>In Python, functions which do not explicitly return any value, in fact return the value </a:t>
            </a:r>
            <a:r>
              <a:rPr lang="en-GB" b="1" dirty="0">
                <a:solidFill>
                  <a:srgbClr val="0000FF"/>
                </a:solidFill>
              </a:rPr>
              <a:t>None</a:t>
            </a:r>
            <a:r>
              <a:rPr lang="en-GB" dirty="0"/>
              <a:t> by default.</a:t>
            </a:r>
          </a:p>
        </p:txBody>
      </p:sp>
      <p:sp>
        <p:nvSpPr>
          <p:cNvPr id="11" name="Text Box 9"/>
          <p:cNvSpPr txBox="1">
            <a:spLocks noChangeArrowheads="1"/>
          </p:cNvSpPr>
          <p:nvPr/>
        </p:nvSpPr>
        <p:spPr bwMode="auto">
          <a:xfrm>
            <a:off x="457200" y="1946969"/>
            <a:ext cx="8534400" cy="353943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FF"/>
                </a:solidFill>
                <a:latin typeface="Courier"/>
              </a:rPr>
              <a:t>display_welcome</a:t>
            </a:r>
            <a:r>
              <a:rPr lang="en-US" altLang="en-US" sz="1800" b="1" dirty="0">
                <a:solidFill>
                  <a:srgbClr val="0000FF"/>
                </a:solidFill>
                <a:latin typeface="Courier"/>
              </a:rPr>
              <a:t>(</a:t>
            </a:r>
            <a:r>
              <a:rPr lang="en-US" altLang="en-US" sz="1800" b="1" dirty="0">
                <a:solidFill>
                  <a:srgbClr val="000090"/>
                </a:solidFill>
                <a:latin typeface="Courier"/>
              </a:rPr>
              <a:t>name</a:t>
            </a:r>
            <a:r>
              <a:rPr lang="en-US" altLang="en-US" sz="1800" b="1" dirty="0">
                <a:solidFill>
                  <a:srgbClr val="0000FF"/>
                </a:solidFill>
                <a:latin typeface="Courier"/>
              </a:rPr>
              <a:t>)</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    message = "Welcome **" + name + "**"</a:t>
            </a:r>
          </a:p>
          <a:p>
            <a:pPr>
              <a:spcBef>
                <a:spcPct val="0"/>
              </a:spcBef>
              <a:buClrTx/>
              <a:buSzTx/>
              <a:buNone/>
              <a:defRPr/>
            </a:pPr>
            <a:r>
              <a:rPr lang="en-US" altLang="en-US" sz="1800" b="1" dirty="0">
                <a:solidFill>
                  <a:srgbClr val="000090"/>
                </a:solidFill>
                <a:latin typeface="Courier"/>
              </a:rPr>
              <a:t>    print(message)</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FF"/>
                </a:solidFill>
                <a:latin typeface="Courier"/>
              </a:rPr>
              <a:t>display_cost</a:t>
            </a:r>
            <a:r>
              <a:rPr lang="en-US" altLang="en-US" sz="1800" b="1" dirty="0">
                <a:solidFill>
                  <a:srgbClr val="0000FF"/>
                </a:solidFill>
                <a:latin typeface="Courier"/>
              </a:rPr>
              <a:t>(</a:t>
            </a:r>
            <a:r>
              <a:rPr lang="en-US" altLang="en-US" sz="1800" b="1" dirty="0">
                <a:solidFill>
                  <a:srgbClr val="000090"/>
                </a:solidFill>
                <a:latin typeface="Courier"/>
              </a:rPr>
              <a:t>dollars, cents</a:t>
            </a:r>
            <a:r>
              <a:rPr lang="en-US" altLang="en-US" sz="1800" b="1" dirty="0">
                <a:solidFill>
                  <a:srgbClr val="0000FF"/>
                </a:solidFill>
                <a:latin typeface="Courier"/>
              </a:rPr>
              <a:t>)</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    </a:t>
            </a:r>
            <a:r>
              <a:rPr lang="en-US" altLang="en-US" sz="1800" b="1" dirty="0" err="1">
                <a:solidFill>
                  <a:srgbClr val="000090"/>
                </a:solidFill>
                <a:latin typeface="Courier"/>
              </a:rPr>
              <a:t>cost_str</a:t>
            </a:r>
            <a:r>
              <a:rPr lang="en-US" altLang="en-US" sz="1800" b="1" dirty="0">
                <a:solidFill>
                  <a:srgbClr val="000090"/>
                </a:solidFill>
                <a:latin typeface="Courier"/>
              </a:rPr>
              <a:t> = "Cost is $" + </a:t>
            </a:r>
            <a:r>
              <a:rPr lang="en-US" altLang="en-US" sz="1800" b="1" dirty="0" err="1">
                <a:solidFill>
                  <a:srgbClr val="000090"/>
                </a:solidFill>
                <a:latin typeface="Courier"/>
              </a:rPr>
              <a:t>str</a:t>
            </a:r>
            <a:r>
              <a:rPr lang="en-US" altLang="en-US" sz="1800" b="1" dirty="0">
                <a:solidFill>
                  <a:srgbClr val="000090"/>
                </a:solidFill>
                <a:latin typeface="Courier"/>
              </a:rPr>
              <a:t>(dollars) + ":" + </a:t>
            </a:r>
            <a:r>
              <a:rPr lang="en-US" altLang="en-US" sz="1800" b="1" dirty="0" err="1">
                <a:solidFill>
                  <a:srgbClr val="000090"/>
                </a:solidFill>
                <a:latin typeface="Courier"/>
              </a:rPr>
              <a:t>str</a:t>
            </a:r>
            <a:r>
              <a:rPr lang="en-US" altLang="en-US" sz="1800" b="1" dirty="0">
                <a:solidFill>
                  <a:srgbClr val="000090"/>
                </a:solidFill>
                <a:latin typeface="Courier"/>
              </a:rPr>
              <a:t>(cents)</a:t>
            </a:r>
          </a:p>
          <a:p>
            <a:pPr>
              <a:spcBef>
                <a:spcPct val="0"/>
              </a:spcBef>
              <a:buClrTx/>
              <a:buSzTx/>
              <a:buNone/>
              <a:defRPr/>
            </a:pPr>
            <a:r>
              <a:rPr lang="en-US" altLang="en-US" sz="1800" b="1" dirty="0">
                <a:solidFill>
                  <a:srgbClr val="000090"/>
                </a:solidFill>
                <a:latin typeface="Courier"/>
              </a:rPr>
              <a:t>    print(</a:t>
            </a:r>
            <a:r>
              <a:rPr lang="en-US" altLang="en-US" sz="1800" b="1" dirty="0" err="1">
                <a:solidFill>
                  <a:srgbClr val="000090"/>
                </a:solidFill>
                <a:latin typeface="Courier"/>
              </a:rPr>
              <a:t>cost_str</a:t>
            </a:r>
            <a:r>
              <a:rPr lang="en-US" altLang="en-US" sz="1800" b="1" dirty="0">
                <a:solidFill>
                  <a:srgbClr val="000090"/>
                </a:solidFill>
                <a:latin typeface="Courier"/>
              </a:rPr>
              <a:t>)</a:t>
            </a:r>
          </a:p>
          <a:p>
            <a:pPr>
              <a:spcBef>
                <a:spcPct val="0"/>
              </a:spcBef>
              <a:buClrTx/>
              <a:buSzTx/>
              <a:buNone/>
              <a:defRPr/>
            </a:pPr>
            <a:endParaRPr lang="en-US" altLang="en-US" sz="24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print(</a:t>
            </a:r>
            <a:r>
              <a:rPr lang="en-US" altLang="en-US" sz="1800" b="1" dirty="0" err="1">
                <a:solidFill>
                  <a:srgbClr val="0000FF"/>
                </a:solidFill>
                <a:latin typeface="Courier"/>
              </a:rPr>
              <a:t>display_welcome</a:t>
            </a:r>
            <a:r>
              <a:rPr lang="en-US" altLang="en-US" sz="1800" b="1" dirty="0">
                <a:solidFill>
                  <a:srgbClr val="0000FF"/>
                </a:solidFill>
                <a:latin typeface="Courier"/>
              </a:rPr>
              <a:t>(</a:t>
            </a:r>
            <a:r>
              <a:rPr lang="en-US" altLang="en-US" sz="1800" b="1" dirty="0">
                <a:solidFill>
                  <a:srgbClr val="000090"/>
                </a:solidFill>
                <a:latin typeface="Courier"/>
              </a:rPr>
              <a:t>"Sam"</a:t>
            </a:r>
            <a:r>
              <a:rPr lang="en-US" altLang="en-US" sz="1800" b="1" dirty="0">
                <a:solidFill>
                  <a:srgbClr val="0000FF"/>
                </a:solidFill>
                <a:latin typeface="Courier"/>
              </a:rPr>
              <a:t>)</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print()</a:t>
            </a:r>
          </a:p>
          <a:p>
            <a:pPr>
              <a:spcBef>
                <a:spcPct val="0"/>
              </a:spcBef>
              <a:buClrTx/>
              <a:buSzTx/>
              <a:buNone/>
              <a:defRPr/>
            </a:pPr>
            <a:r>
              <a:rPr lang="en-US" altLang="en-US" sz="2000" b="1" dirty="0">
                <a:solidFill>
                  <a:srgbClr val="000090"/>
                </a:solidFill>
                <a:latin typeface="Courier"/>
              </a:rPr>
              <a:t>result</a:t>
            </a:r>
            <a:r>
              <a:rPr lang="en-US" altLang="en-US" sz="1800" b="1" dirty="0">
                <a:solidFill>
                  <a:srgbClr val="000090"/>
                </a:solidFill>
                <a:latin typeface="Courier"/>
              </a:rPr>
              <a:t> = </a:t>
            </a:r>
            <a:r>
              <a:rPr lang="en-US" altLang="en-US" sz="1800" b="1" dirty="0" err="1">
                <a:solidFill>
                  <a:srgbClr val="0000FF"/>
                </a:solidFill>
                <a:latin typeface="Courier"/>
              </a:rPr>
              <a:t>display_cost</a:t>
            </a:r>
            <a:r>
              <a:rPr lang="en-US" altLang="en-US" sz="1800" b="1" dirty="0">
                <a:solidFill>
                  <a:srgbClr val="0000FF"/>
                </a:solidFill>
                <a:latin typeface="Courier"/>
              </a:rPr>
              <a:t>(</a:t>
            </a:r>
            <a:r>
              <a:rPr lang="en-US" altLang="en-US" sz="1800" b="1" dirty="0">
                <a:solidFill>
                  <a:srgbClr val="000090"/>
                </a:solidFill>
                <a:latin typeface="Courier"/>
              </a:rPr>
              <a:t>15, 35</a:t>
            </a:r>
            <a:r>
              <a:rPr lang="en-US" altLang="en-US" sz="1800" b="1" dirty="0">
                <a:solidFill>
                  <a:srgbClr val="0000FF"/>
                </a:solidFill>
                <a:latin typeface="Courier"/>
              </a:rPr>
              <a:t>)</a:t>
            </a:r>
          </a:p>
          <a:p>
            <a:pPr>
              <a:spcBef>
                <a:spcPct val="0"/>
              </a:spcBef>
              <a:buClrTx/>
              <a:buSzTx/>
              <a:buNone/>
              <a:defRPr/>
            </a:pPr>
            <a:r>
              <a:rPr lang="en-US" altLang="en-US" sz="1800" b="1" dirty="0">
                <a:solidFill>
                  <a:srgbClr val="000090"/>
                </a:solidFill>
                <a:latin typeface="Courier"/>
              </a:rPr>
              <a:t>print(result)</a:t>
            </a:r>
          </a:p>
        </p:txBody>
      </p:sp>
      <p:sp>
        <p:nvSpPr>
          <p:cNvPr id="7" name="TextBox 6"/>
          <p:cNvSpPr txBox="1"/>
          <p:nvPr/>
        </p:nvSpPr>
        <p:spPr>
          <a:xfrm>
            <a:off x="6400800" y="1295400"/>
            <a:ext cx="2713980" cy="1477328"/>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Welcome **Sam**</a:t>
            </a:r>
          </a:p>
          <a:p>
            <a:r>
              <a:rPr lang="en-NZ" b="1" dirty="0">
                <a:solidFill>
                  <a:srgbClr val="0000FF"/>
                </a:solidFill>
                <a:latin typeface="Courier"/>
                <a:cs typeface="Courier"/>
              </a:rPr>
              <a:t>None</a:t>
            </a:r>
          </a:p>
          <a:p>
            <a:endParaRPr lang="en-NZ" b="1" dirty="0">
              <a:solidFill>
                <a:srgbClr val="000090"/>
              </a:solidFill>
              <a:latin typeface="Courier"/>
              <a:cs typeface="Courier"/>
            </a:endParaRPr>
          </a:p>
          <a:p>
            <a:r>
              <a:rPr lang="en-NZ" b="1" dirty="0">
                <a:solidFill>
                  <a:srgbClr val="000090"/>
                </a:solidFill>
                <a:latin typeface="Courier"/>
                <a:cs typeface="Courier"/>
              </a:rPr>
              <a:t>Cost is $15:35</a:t>
            </a:r>
          </a:p>
          <a:p>
            <a:r>
              <a:rPr lang="en-NZ" b="1" dirty="0">
                <a:solidFill>
                  <a:srgbClr val="0000FF"/>
                </a:solidFill>
                <a:latin typeface="Courier"/>
                <a:cs typeface="Courier"/>
              </a:rPr>
              <a:t>None</a:t>
            </a:r>
          </a:p>
        </p:txBody>
      </p:sp>
      <p:sp>
        <p:nvSpPr>
          <p:cNvPr id="8" name="TextBox 7"/>
          <p:cNvSpPr txBox="1"/>
          <p:nvPr/>
        </p:nvSpPr>
        <p:spPr>
          <a:xfrm>
            <a:off x="76200" y="1994009"/>
            <a:ext cx="990600" cy="3477876"/>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endParaRPr lang="en-NZ" b="1" dirty="0">
              <a:solidFill>
                <a:srgbClr val="000090"/>
              </a:solidFill>
            </a:endParaRPr>
          </a:p>
          <a:p>
            <a:r>
              <a:rPr lang="en-NZ" b="1" dirty="0">
                <a:solidFill>
                  <a:srgbClr val="000090"/>
                </a:solidFill>
              </a:rPr>
              <a:t>4</a:t>
            </a:r>
          </a:p>
          <a:p>
            <a:r>
              <a:rPr lang="en-NZ" b="1" dirty="0">
                <a:solidFill>
                  <a:srgbClr val="000090"/>
                </a:solidFill>
              </a:rPr>
              <a:t>5</a:t>
            </a:r>
          </a:p>
          <a:p>
            <a:r>
              <a:rPr lang="en-NZ" b="1" dirty="0">
                <a:solidFill>
                  <a:srgbClr val="000090"/>
                </a:solidFill>
              </a:rPr>
              <a:t>6</a:t>
            </a:r>
          </a:p>
          <a:p>
            <a:pPr>
              <a:lnSpc>
                <a:spcPct val="110000"/>
              </a:lnSpc>
            </a:pPr>
            <a:endParaRPr lang="en-NZ" sz="2000" b="1" dirty="0">
              <a:solidFill>
                <a:srgbClr val="000090"/>
              </a:solidFill>
            </a:endParaRPr>
          </a:p>
          <a:p>
            <a:r>
              <a:rPr lang="en-NZ" b="1" dirty="0">
                <a:solidFill>
                  <a:srgbClr val="000090"/>
                </a:solidFill>
              </a:rPr>
              <a:t>7</a:t>
            </a:r>
          </a:p>
          <a:p>
            <a:r>
              <a:rPr lang="en-NZ" b="1" dirty="0">
                <a:solidFill>
                  <a:srgbClr val="000090"/>
                </a:solidFill>
              </a:rPr>
              <a:t>8</a:t>
            </a:r>
          </a:p>
          <a:p>
            <a:r>
              <a:rPr lang="en-NZ" b="1" dirty="0">
                <a:solidFill>
                  <a:srgbClr val="000090"/>
                </a:solidFill>
              </a:rPr>
              <a:t>9</a:t>
            </a:r>
          </a:p>
          <a:p>
            <a:r>
              <a:rPr lang="en-NZ" b="1" dirty="0">
                <a:solidFill>
                  <a:srgbClr val="000090"/>
                </a:solidFill>
              </a:rPr>
              <a:t>10</a:t>
            </a:r>
          </a:p>
        </p:txBody>
      </p:sp>
      <p:sp>
        <p:nvSpPr>
          <p:cNvPr id="9" name="TextBox 8"/>
          <p:cNvSpPr txBox="1"/>
          <p:nvPr/>
        </p:nvSpPr>
        <p:spPr>
          <a:xfrm>
            <a:off x="457200" y="5943600"/>
            <a:ext cx="8534400" cy="990600"/>
          </a:xfrm>
          <a:prstGeom prst="rect">
            <a:avLst/>
          </a:prstGeom>
          <a:gradFill flip="none" rotWithShape="1">
            <a:gsLst>
              <a:gs pos="0">
                <a:srgbClr val="BF6CCE"/>
              </a:gs>
              <a:gs pos="100000">
                <a:srgbClr val="FFFFFF"/>
              </a:gs>
            </a:gsLst>
            <a:lin ang="0" scaled="1"/>
            <a:tileRect/>
          </a:gradFill>
          <a:ln>
            <a:noFill/>
          </a:ln>
        </p:spPr>
        <p:txBody>
          <a:bodyPr wrap="square" rtlCol="0">
            <a:spAutoFit/>
          </a:bodyPr>
          <a:lstStyle/>
          <a:p>
            <a:pPr algn="ctr"/>
            <a:r>
              <a:rPr lang="en-US" b="1" dirty="0">
                <a:solidFill>
                  <a:srgbClr val="000090"/>
                </a:solidFill>
              </a:rPr>
              <a:t>See slide 14 of lecture 4:</a:t>
            </a:r>
          </a:p>
          <a:p>
            <a:pPr algn="ctr"/>
            <a:r>
              <a:rPr lang="en-US" sz="2000" b="1" dirty="0">
                <a:solidFill>
                  <a:srgbClr val="0000FF"/>
                </a:solidFill>
              </a:rPr>
              <a:t>None </a:t>
            </a:r>
            <a:r>
              <a:rPr lang="en-US" sz="2000" b="1" dirty="0">
                <a:solidFill>
                  <a:srgbClr val="000090"/>
                </a:solidFill>
              </a:rPr>
              <a:t>is a special value which can be assigned to a variable and it means that the variable is not referencing (pointing to) any object.</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80167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Functions with no parameters</a:t>
            </a:r>
          </a:p>
        </p:txBody>
      </p:sp>
      <p:sp>
        <p:nvSpPr>
          <p:cNvPr id="3" name="Content Placeholder 2"/>
          <p:cNvSpPr>
            <a:spLocks noGrp="1"/>
          </p:cNvSpPr>
          <p:nvPr>
            <p:ph sz="quarter" idx="1"/>
          </p:nvPr>
        </p:nvSpPr>
        <p:spPr>
          <a:xfrm>
            <a:off x="152400" y="685800"/>
            <a:ext cx="8763000" cy="4691211"/>
          </a:xfrm>
        </p:spPr>
        <p:txBody>
          <a:bodyPr>
            <a:normAutofit/>
          </a:bodyPr>
          <a:lstStyle/>
          <a:p>
            <a:r>
              <a:rPr lang="en-GB" dirty="0"/>
              <a:t>Functions may not need to have any parameters inside the round brackets.  If the function does not need to receive any information in order to do its job then there will not be any parameters in its parameter list.</a:t>
            </a:r>
          </a:p>
        </p:txBody>
      </p:sp>
      <p:grpSp>
        <p:nvGrpSpPr>
          <p:cNvPr id="5" name="Group 4"/>
          <p:cNvGrpSpPr/>
          <p:nvPr/>
        </p:nvGrpSpPr>
        <p:grpSpPr>
          <a:xfrm>
            <a:off x="990600" y="2514600"/>
            <a:ext cx="7162800" cy="3738159"/>
            <a:chOff x="990600" y="2514600"/>
            <a:chExt cx="7162800" cy="3738159"/>
          </a:xfrm>
        </p:grpSpPr>
        <p:sp>
          <p:nvSpPr>
            <p:cNvPr id="11" name="Text Box 9"/>
            <p:cNvSpPr txBox="1">
              <a:spLocks noChangeArrowheads="1"/>
            </p:cNvSpPr>
            <p:nvPr/>
          </p:nvSpPr>
          <p:spPr bwMode="auto">
            <a:xfrm>
              <a:off x="1371600" y="2514600"/>
              <a:ext cx="6781800" cy="352404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FF"/>
                  </a:solidFill>
                  <a:latin typeface="Courier"/>
                </a:rPr>
                <a:t>display_intro</a:t>
              </a:r>
              <a:r>
                <a:rPr lang="en-US" altLang="en-US" sz="2000" b="1" dirty="0">
                  <a:solidFill>
                    <a:srgbClr val="FF00FF"/>
                  </a:solidFill>
                  <a:latin typeface="Courier"/>
                </a:rPr>
                <a:t>()</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    message = "Game of </a:t>
              </a:r>
              <a:r>
                <a:rPr lang="en-US" altLang="en-US" sz="1800" b="1" dirty="0" err="1">
                  <a:solidFill>
                    <a:srgbClr val="000090"/>
                  </a:solidFill>
                  <a:latin typeface="Courier"/>
                </a:rPr>
                <a:t>Nim</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    print(message)</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FF"/>
                  </a:solidFill>
                  <a:latin typeface="Courier"/>
                </a:rPr>
                <a:t>display_menu</a:t>
              </a:r>
              <a:r>
                <a:rPr lang="en-US" altLang="en-US" sz="2000" b="1" dirty="0">
                  <a:solidFill>
                    <a:srgbClr val="FF00FF"/>
                  </a:solidFill>
                  <a:latin typeface="Courier"/>
                </a:rPr>
                <a:t>()</a:t>
              </a:r>
              <a:r>
                <a:rPr lang="en-US" altLang="en-US" sz="1800" b="1" dirty="0">
                  <a:solidFill>
                    <a:srgbClr val="000090"/>
                  </a:solidFill>
                  <a:latin typeface="Courier"/>
                </a:rPr>
                <a:t>:</a:t>
              </a:r>
            </a:p>
            <a:p>
              <a:pPr>
                <a:spcBef>
                  <a:spcPct val="0"/>
                </a:spcBef>
                <a:buClrTx/>
                <a:buSzTx/>
                <a:buNone/>
                <a:defRPr/>
              </a:pPr>
              <a:r>
                <a:rPr lang="en-US" altLang="en-US" sz="1800" b="1" dirty="0">
                  <a:solidFill>
                    <a:srgbClr val="000090"/>
                  </a:solidFill>
                  <a:latin typeface="Courier"/>
                </a:rPr>
                <a:t>    print("1. Option 1")</a:t>
              </a:r>
            </a:p>
            <a:p>
              <a:pPr>
                <a:spcBef>
                  <a:spcPct val="0"/>
                </a:spcBef>
                <a:buClrTx/>
                <a:buSzTx/>
                <a:buNone/>
                <a:defRPr/>
              </a:pPr>
              <a:r>
                <a:rPr lang="en-US" altLang="en-US" sz="1800" b="1" dirty="0">
                  <a:solidFill>
                    <a:srgbClr val="000090"/>
                  </a:solidFill>
                  <a:latin typeface="Courier"/>
                </a:rPr>
                <a:t>    print("2. Option 2")</a:t>
              </a:r>
            </a:p>
            <a:p>
              <a:pPr>
                <a:spcBef>
                  <a:spcPct val="0"/>
                </a:spcBef>
                <a:buClrTx/>
                <a:buSzTx/>
                <a:buNone/>
                <a:defRPr/>
              </a:pPr>
              <a:r>
                <a:rPr lang="en-US" altLang="en-US" sz="1800" b="1" dirty="0">
                  <a:solidFill>
                    <a:srgbClr val="000090"/>
                  </a:solidFill>
                  <a:latin typeface="Courier"/>
                </a:rPr>
                <a:t>    print("3. exit")</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FF"/>
                  </a:solidFill>
                  <a:latin typeface="Courier"/>
                </a:rPr>
                <a:t>display_intro</a:t>
              </a:r>
              <a:r>
                <a:rPr lang="en-US" altLang="en-US" sz="1800" b="1" dirty="0">
                  <a:solidFill>
                    <a:srgbClr val="FF00FF"/>
                  </a:solidFill>
                  <a:latin typeface="Courier"/>
                </a:rPr>
                <a:t>()</a:t>
              </a:r>
            </a:p>
            <a:p>
              <a:pPr>
                <a:spcBef>
                  <a:spcPct val="0"/>
                </a:spcBef>
                <a:buClrTx/>
                <a:buSzTx/>
                <a:buNone/>
                <a:defRPr/>
              </a:pPr>
              <a:r>
                <a:rPr lang="en-US" altLang="en-US" sz="1800" b="1" dirty="0">
                  <a:solidFill>
                    <a:srgbClr val="000090"/>
                  </a:solidFill>
                  <a:latin typeface="Courier"/>
                </a:rPr>
                <a:t>print()</a:t>
              </a:r>
            </a:p>
            <a:p>
              <a:pPr>
                <a:spcBef>
                  <a:spcPct val="0"/>
                </a:spcBef>
                <a:buClrTx/>
                <a:buSzTx/>
                <a:buNone/>
                <a:defRPr/>
              </a:pPr>
              <a:r>
                <a:rPr lang="en-US" altLang="en-US" sz="1800" b="1" dirty="0" err="1">
                  <a:solidFill>
                    <a:srgbClr val="0000FF"/>
                  </a:solidFill>
                  <a:latin typeface="Courier"/>
                </a:rPr>
                <a:t>display_menu</a:t>
              </a:r>
              <a:r>
                <a:rPr lang="en-US" altLang="en-US" sz="1800" b="1" dirty="0">
                  <a:solidFill>
                    <a:srgbClr val="FF00FF"/>
                  </a:solidFill>
                  <a:latin typeface="Courier"/>
                </a:rPr>
                <a:t>()</a:t>
              </a:r>
            </a:p>
            <a:p>
              <a:pPr>
                <a:spcBef>
                  <a:spcPct val="0"/>
                </a:spcBef>
                <a:buClrTx/>
                <a:buSzTx/>
                <a:buNone/>
                <a:defRPr/>
              </a:pPr>
              <a:endParaRPr lang="en-US" altLang="en-US" sz="300" b="1" dirty="0">
                <a:solidFill>
                  <a:srgbClr val="000090"/>
                </a:solidFill>
                <a:latin typeface="Courier"/>
              </a:endParaRPr>
            </a:p>
          </p:txBody>
        </p:sp>
        <p:sp>
          <p:nvSpPr>
            <p:cNvPr id="8" name="TextBox 7"/>
            <p:cNvSpPr txBox="1"/>
            <p:nvPr/>
          </p:nvSpPr>
          <p:spPr>
            <a:xfrm>
              <a:off x="990600" y="2559440"/>
              <a:ext cx="1524000" cy="3693319"/>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r>
                <a:rPr lang="en-NZ" b="1" dirty="0">
                  <a:solidFill>
                    <a:srgbClr val="000090"/>
                  </a:solidFill>
                </a:rPr>
                <a:t>3</a:t>
              </a:r>
            </a:p>
            <a:p>
              <a:endParaRPr lang="en-NZ" b="1" dirty="0">
                <a:solidFill>
                  <a:srgbClr val="000090"/>
                </a:solidFill>
              </a:endParaRPr>
            </a:p>
            <a:p>
              <a:r>
                <a:rPr lang="en-NZ" b="1" dirty="0">
                  <a:solidFill>
                    <a:srgbClr val="000090"/>
                  </a:solidFill>
                </a:rPr>
                <a:t>4</a:t>
              </a:r>
            </a:p>
            <a:p>
              <a:r>
                <a:rPr lang="en-NZ" b="1" dirty="0">
                  <a:solidFill>
                    <a:srgbClr val="000090"/>
                  </a:solidFill>
                </a:rPr>
                <a:t>5</a:t>
              </a:r>
            </a:p>
            <a:p>
              <a:r>
                <a:rPr lang="en-NZ" b="1" dirty="0">
                  <a:solidFill>
                    <a:srgbClr val="000090"/>
                  </a:solidFill>
                </a:rPr>
                <a:t>6</a:t>
              </a:r>
            </a:p>
            <a:p>
              <a:r>
                <a:rPr lang="en-NZ" b="1" dirty="0">
                  <a:solidFill>
                    <a:srgbClr val="000090"/>
                  </a:solidFill>
                </a:rPr>
                <a:t>7</a:t>
              </a:r>
            </a:p>
            <a:p>
              <a:endParaRPr lang="en-NZ" b="1" dirty="0">
                <a:solidFill>
                  <a:srgbClr val="000090"/>
                </a:solidFill>
              </a:endParaRPr>
            </a:p>
            <a:p>
              <a:r>
                <a:rPr lang="en-NZ" b="1" dirty="0">
                  <a:solidFill>
                    <a:srgbClr val="000090"/>
                  </a:solidFill>
                </a:rPr>
                <a:t>8</a:t>
              </a:r>
            </a:p>
            <a:p>
              <a:r>
                <a:rPr lang="en-NZ" b="1" dirty="0">
                  <a:solidFill>
                    <a:srgbClr val="000090"/>
                  </a:solidFill>
                </a:rPr>
                <a:t>9</a:t>
              </a:r>
            </a:p>
            <a:p>
              <a:r>
                <a:rPr lang="en-NZ" b="1" dirty="0">
                  <a:solidFill>
                    <a:srgbClr val="000090"/>
                  </a:solidFill>
                </a:rPr>
                <a:t>10</a:t>
              </a:r>
            </a:p>
            <a:p>
              <a:endParaRPr lang="en-NZ" b="1" dirty="0">
                <a:solidFill>
                  <a:srgbClr val="000090"/>
                </a:solidFill>
              </a:endParaRPr>
            </a:p>
          </p:txBody>
        </p:sp>
      </p:gr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8</a:t>
            </a:fld>
            <a:endParaRPr lang="en-US" dirty="0"/>
          </a:p>
        </p:txBody>
      </p:sp>
      <p:sp>
        <p:nvSpPr>
          <p:cNvPr id="7" name="TextBox 6"/>
          <p:cNvSpPr txBox="1"/>
          <p:nvPr/>
        </p:nvSpPr>
        <p:spPr>
          <a:xfrm>
            <a:off x="6629400" y="5105400"/>
            <a:ext cx="1905000" cy="1477328"/>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Game of Nim</a:t>
            </a:r>
          </a:p>
          <a:p>
            <a:endParaRPr lang="en-NZ" b="1" dirty="0">
              <a:solidFill>
                <a:srgbClr val="000090"/>
              </a:solidFill>
              <a:latin typeface="Courier"/>
              <a:cs typeface="Courier"/>
            </a:endParaRPr>
          </a:p>
          <a:p>
            <a:r>
              <a:rPr lang="en-NZ" b="1" dirty="0">
                <a:solidFill>
                  <a:srgbClr val="000090"/>
                </a:solidFill>
                <a:latin typeface="Courier"/>
                <a:cs typeface="Courier"/>
              </a:rPr>
              <a:t>1. Option 1</a:t>
            </a:r>
          </a:p>
          <a:p>
            <a:r>
              <a:rPr lang="en-NZ" b="1" dirty="0">
                <a:solidFill>
                  <a:srgbClr val="000090"/>
                </a:solidFill>
                <a:latin typeface="Courier"/>
                <a:cs typeface="Courier"/>
              </a:rPr>
              <a:t>2. Option 2</a:t>
            </a:r>
          </a:p>
          <a:p>
            <a:r>
              <a:rPr lang="en-NZ" b="1" dirty="0">
                <a:solidFill>
                  <a:srgbClr val="000090"/>
                </a:solidFill>
                <a:latin typeface="Courier"/>
                <a:cs typeface="Courier"/>
              </a:rPr>
              <a:t>3. exit</a:t>
            </a:r>
            <a:endParaRPr lang="en-US" b="1" dirty="0">
              <a:solidFill>
                <a:srgbClr val="000090"/>
              </a:solidFill>
              <a:latin typeface="Courier"/>
              <a:cs typeface="Courier"/>
            </a:endParaRPr>
          </a:p>
        </p:txBody>
      </p:sp>
    </p:spTree>
    <p:extLst>
      <p:ext uri="{BB962C8B-B14F-4D97-AF65-F5344CB8AC3E}">
        <p14:creationId xmlns:p14="http://schemas.microsoft.com/office/powerpoint/2010/main" val="399118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Python - indentation</a:t>
            </a:r>
          </a:p>
        </p:txBody>
      </p:sp>
      <p:sp>
        <p:nvSpPr>
          <p:cNvPr id="3" name="Content Placeholder 2"/>
          <p:cNvSpPr>
            <a:spLocks noGrp="1"/>
          </p:cNvSpPr>
          <p:nvPr>
            <p:ph sz="quarter" idx="1"/>
          </p:nvPr>
        </p:nvSpPr>
        <p:spPr>
          <a:xfrm>
            <a:off x="152400" y="762000"/>
            <a:ext cx="8763000" cy="4691211"/>
          </a:xfrm>
        </p:spPr>
        <p:txBody>
          <a:bodyPr>
            <a:normAutofit/>
          </a:bodyPr>
          <a:lstStyle/>
          <a:p>
            <a:r>
              <a:rPr lang="en-US" dirty="0"/>
              <a:t>Python programs are structured through indentation </a:t>
            </a:r>
          </a:p>
          <a:p>
            <a:pPr lvl="1"/>
            <a:r>
              <a:rPr lang="en-US" dirty="0"/>
              <a:t>All programming languages use blocks of code and in all programming languages, it is desirable that blocks of code be indented (this is a style requirement, not a language requirement). This principle makes it easier to read and understand code. </a:t>
            </a:r>
          </a:p>
          <a:p>
            <a:pPr lvl="1"/>
            <a:r>
              <a:rPr lang="en-US" dirty="0"/>
              <a:t>In Python, indentation of blocks of code </a:t>
            </a:r>
            <a:r>
              <a:rPr lang="en-US" sz="2400" b="1" dirty="0">
                <a:solidFill>
                  <a:srgbClr val="0000FF"/>
                </a:solidFill>
              </a:rPr>
              <a:t>is a language requirement </a:t>
            </a:r>
            <a:r>
              <a:rPr lang="en-US" dirty="0"/>
              <a:t>not a matter of style.  All statements belonging to the same block of code have the same indentation, i.e., the statements within a block line up vertically.  The block ends at a less indented line or at the end of </a:t>
            </a:r>
          </a:p>
          <a:p>
            <a:pPr marL="228600" lvl="1" indent="0">
              <a:buNone/>
            </a:pPr>
            <a:r>
              <a:rPr lang="en-US" dirty="0"/>
              <a:t>   the program.  If a block has to </a:t>
            </a:r>
          </a:p>
          <a:p>
            <a:pPr marL="228600" lvl="1" indent="0">
              <a:buNone/>
            </a:pPr>
            <a:r>
              <a:rPr lang="en-US" dirty="0"/>
              <a:t>   be more deeply nested, </a:t>
            </a:r>
          </a:p>
          <a:p>
            <a:pPr marL="228600" lvl="1" indent="0">
              <a:buNone/>
            </a:pPr>
            <a:r>
              <a:rPr lang="en-US" dirty="0"/>
              <a:t>   it is simply indented further</a:t>
            </a:r>
          </a:p>
          <a:p>
            <a:pPr marL="228600" lvl="1" indent="0">
              <a:buNone/>
            </a:pPr>
            <a:r>
              <a:rPr lang="en-US" dirty="0"/>
              <a:t>   to the right.</a:t>
            </a:r>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9</a:t>
            </a:fld>
            <a:endParaRPr lang="en-US" dirty="0"/>
          </a:p>
        </p:txBody>
      </p:sp>
      <p:sp>
        <p:nvSpPr>
          <p:cNvPr id="7" name="Text Box 9"/>
          <p:cNvSpPr txBox="1">
            <a:spLocks noChangeArrowheads="1"/>
          </p:cNvSpPr>
          <p:nvPr/>
        </p:nvSpPr>
        <p:spPr bwMode="auto">
          <a:xfrm>
            <a:off x="4343400" y="3397115"/>
            <a:ext cx="4724400" cy="312420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import blah</a:t>
            </a:r>
          </a:p>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n = </a:t>
            </a:r>
            <a:r>
              <a:rPr lang="en-US" altLang="en-US" sz="1800" b="1" dirty="0" err="1">
                <a:solidFill>
                  <a:srgbClr val="000090"/>
                </a:solidFill>
                <a:latin typeface="Courier"/>
              </a:rPr>
              <a:t>blahblahblah</a:t>
            </a:r>
            <a:endParaRPr lang="en-US" altLang="en-US" sz="1800" b="1" dirty="0">
              <a:solidFill>
                <a:srgbClr val="000090"/>
              </a:solidFill>
              <a:latin typeface="Courier"/>
            </a:endParaRPr>
          </a:p>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n = n + </a:t>
            </a:r>
            <a:r>
              <a:rPr lang="en-US" altLang="en-US" sz="1800" b="1" dirty="0" err="1">
                <a:solidFill>
                  <a:srgbClr val="000090"/>
                </a:solidFill>
                <a:latin typeface="Courier"/>
              </a:rPr>
              <a:t>blahblahblah</a:t>
            </a:r>
            <a:endParaRPr lang="en-US" altLang="en-US" sz="1800" b="1" dirty="0">
              <a:solidFill>
                <a:srgbClr val="000090"/>
              </a:solidFill>
              <a:latin typeface="Courier"/>
            </a:endParaRPr>
          </a:p>
          <a:p>
            <a:pPr>
              <a:spcBef>
                <a:spcPct val="0"/>
              </a:spcBef>
              <a:buClrTx/>
              <a:buSzTx/>
              <a:buNone/>
              <a:tabLst>
                <a:tab pos="476250" algn="l"/>
                <a:tab pos="828675" algn="l"/>
                <a:tab pos="1322388" algn="l"/>
                <a:tab pos="1905000" algn="l"/>
              </a:tabLst>
              <a:defRPr/>
            </a:pPr>
            <a:r>
              <a:rPr lang="en-US" altLang="en-US" sz="1800" b="1" dirty="0" err="1">
                <a:solidFill>
                  <a:srgbClr val="000090"/>
                </a:solidFill>
                <a:latin typeface="Courier"/>
              </a:rPr>
              <a:t>blahblahblahblahblahblah</a:t>
            </a:r>
            <a:r>
              <a:rPr lang="en-US" altLang="en-US" sz="1800" b="1" dirty="0">
                <a:solidFill>
                  <a:srgbClr val="000090"/>
                </a:solidFill>
                <a:latin typeface="Courier"/>
              </a:rPr>
              <a:t>:</a:t>
            </a:r>
          </a:p>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	</a:t>
            </a:r>
            <a:r>
              <a:rPr lang="en-US" altLang="en-US" sz="1800" b="1" dirty="0" err="1">
                <a:solidFill>
                  <a:srgbClr val="000090"/>
                </a:solidFill>
                <a:latin typeface="Courier"/>
              </a:rPr>
              <a:t>blahblahblah</a:t>
            </a:r>
            <a:r>
              <a:rPr lang="en-US" altLang="en-US" sz="1800" b="1" dirty="0">
                <a:solidFill>
                  <a:srgbClr val="000090"/>
                </a:solidFill>
                <a:latin typeface="Courier"/>
              </a:rPr>
              <a:t>:</a:t>
            </a:r>
          </a:p>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		 c1 = </a:t>
            </a:r>
            <a:r>
              <a:rPr lang="en-US" altLang="en-US" sz="1800" b="1" dirty="0" err="1">
                <a:solidFill>
                  <a:srgbClr val="000090"/>
                </a:solidFill>
                <a:latin typeface="Courier"/>
              </a:rPr>
              <a:t>blahblahblah</a:t>
            </a:r>
            <a:endParaRPr lang="en-US" altLang="en-US" sz="1800" b="1" dirty="0">
              <a:solidFill>
                <a:srgbClr val="000090"/>
              </a:solidFill>
              <a:latin typeface="Courier"/>
            </a:endParaRPr>
          </a:p>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		 c2 = </a:t>
            </a:r>
            <a:r>
              <a:rPr lang="en-US" altLang="en-US" sz="1800" b="1" dirty="0" err="1">
                <a:solidFill>
                  <a:srgbClr val="000090"/>
                </a:solidFill>
                <a:latin typeface="Courier"/>
              </a:rPr>
              <a:t>blahblahblah</a:t>
            </a:r>
            <a:endParaRPr lang="en-US" altLang="en-US" sz="1800" b="1" dirty="0">
              <a:solidFill>
                <a:srgbClr val="000090"/>
              </a:solidFill>
              <a:latin typeface="Courier"/>
            </a:endParaRPr>
          </a:p>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		 </a:t>
            </a:r>
            <a:r>
              <a:rPr lang="en-US" altLang="en-US" sz="1800" b="1" dirty="0" err="1">
                <a:solidFill>
                  <a:srgbClr val="000090"/>
                </a:solidFill>
                <a:latin typeface="Courier"/>
              </a:rPr>
              <a:t>blahblahblahblahblahblah</a:t>
            </a:r>
            <a:r>
              <a:rPr lang="en-US" altLang="en-US" sz="1800" b="1" dirty="0">
                <a:solidFill>
                  <a:srgbClr val="000090"/>
                </a:solidFill>
                <a:latin typeface="Courier"/>
              </a:rPr>
              <a:t>:</a:t>
            </a:r>
          </a:p>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			 </a:t>
            </a:r>
            <a:r>
              <a:rPr lang="en-US" altLang="en-US" sz="1800" b="1" dirty="0" err="1">
                <a:solidFill>
                  <a:srgbClr val="000090"/>
                </a:solidFill>
                <a:latin typeface="Courier"/>
              </a:rPr>
              <a:t>blahblahblah</a:t>
            </a:r>
            <a:endParaRPr lang="en-US" altLang="en-US" sz="1800" b="1" dirty="0">
              <a:solidFill>
                <a:srgbClr val="000090"/>
              </a:solidFill>
              <a:latin typeface="Courier"/>
            </a:endParaRPr>
          </a:p>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			 </a:t>
            </a:r>
            <a:r>
              <a:rPr lang="en-US" altLang="en-US" sz="1800" b="1" dirty="0" err="1">
                <a:solidFill>
                  <a:srgbClr val="000090"/>
                </a:solidFill>
                <a:latin typeface="Courier"/>
              </a:rPr>
              <a:t>blahblahblah</a:t>
            </a:r>
            <a:endParaRPr lang="en-US" altLang="en-US" sz="1800" b="1" dirty="0">
              <a:solidFill>
                <a:srgbClr val="000090"/>
              </a:solidFill>
              <a:latin typeface="Courier"/>
            </a:endParaRPr>
          </a:p>
          <a:p>
            <a:pPr>
              <a:spcBef>
                <a:spcPct val="0"/>
              </a:spcBef>
              <a:buClrTx/>
              <a:buSzTx/>
              <a:buNone/>
              <a:tabLst>
                <a:tab pos="476250" algn="l"/>
                <a:tab pos="828675" algn="l"/>
                <a:tab pos="1322388" algn="l"/>
                <a:tab pos="1905000" algn="l"/>
              </a:tabLst>
              <a:defRPr/>
            </a:pPr>
            <a:r>
              <a:rPr lang="en-US" altLang="en-US" sz="1800" b="1" dirty="0">
                <a:solidFill>
                  <a:srgbClr val="000090"/>
                </a:solidFill>
                <a:latin typeface="Courier"/>
              </a:rPr>
              <a:t>print("The end")</a:t>
            </a:r>
            <a:endParaRPr lang="da-DK" altLang="en-US" sz="1800" b="1" dirty="0">
              <a:solidFill>
                <a:srgbClr val="000090"/>
              </a:solidFill>
              <a:latin typeface="Courier"/>
            </a:endParaRPr>
          </a:p>
        </p:txBody>
      </p:sp>
      <p:sp>
        <p:nvSpPr>
          <p:cNvPr id="8" name="TextBox 7"/>
          <p:cNvSpPr txBox="1"/>
          <p:nvPr/>
        </p:nvSpPr>
        <p:spPr>
          <a:xfrm>
            <a:off x="3962400" y="3413879"/>
            <a:ext cx="488907" cy="3139321"/>
          </a:xfrm>
          <a:prstGeom prst="rect">
            <a:avLst/>
          </a:prstGeom>
          <a:noFill/>
        </p:spPr>
        <p:txBody>
          <a:bodyPr wrap="square" rtlCol="0">
            <a:spAutoFit/>
          </a:bodyPr>
          <a:lstStyle/>
          <a:p>
            <a:r>
              <a:rPr lang="en-US" b="1" dirty="0">
                <a:solidFill>
                  <a:srgbClr val="000090"/>
                </a:solidFill>
                <a:latin typeface="Courier"/>
                <a:cs typeface="Courier"/>
              </a:rPr>
              <a:t>1</a:t>
            </a:r>
          </a:p>
          <a:p>
            <a:r>
              <a:rPr lang="en-US" b="1" dirty="0">
                <a:solidFill>
                  <a:srgbClr val="000090"/>
                </a:solidFill>
                <a:latin typeface="Courier"/>
                <a:cs typeface="Courier"/>
              </a:rPr>
              <a:t>2</a:t>
            </a:r>
          </a:p>
          <a:p>
            <a:r>
              <a:rPr lang="en-US" b="1" dirty="0">
                <a:solidFill>
                  <a:srgbClr val="000090"/>
                </a:solidFill>
                <a:latin typeface="Courier"/>
                <a:cs typeface="Courier"/>
              </a:rPr>
              <a:t>3</a:t>
            </a:r>
          </a:p>
          <a:p>
            <a:r>
              <a:rPr lang="en-US" b="1" dirty="0">
                <a:solidFill>
                  <a:srgbClr val="000090"/>
                </a:solidFill>
                <a:latin typeface="Courier"/>
                <a:cs typeface="Courier"/>
              </a:rPr>
              <a:t>4</a:t>
            </a:r>
          </a:p>
          <a:p>
            <a:r>
              <a:rPr lang="en-US" b="1" dirty="0">
                <a:solidFill>
                  <a:srgbClr val="000090"/>
                </a:solidFill>
                <a:latin typeface="Courier"/>
                <a:cs typeface="Courier"/>
              </a:rPr>
              <a:t>5</a:t>
            </a:r>
          </a:p>
          <a:p>
            <a:r>
              <a:rPr lang="en-US" b="1" dirty="0">
                <a:solidFill>
                  <a:srgbClr val="000090"/>
                </a:solidFill>
                <a:latin typeface="Courier"/>
                <a:cs typeface="Courier"/>
              </a:rPr>
              <a:t>6</a:t>
            </a:r>
          </a:p>
          <a:p>
            <a:r>
              <a:rPr lang="en-US" b="1" dirty="0">
                <a:solidFill>
                  <a:srgbClr val="000090"/>
                </a:solidFill>
                <a:latin typeface="Courier"/>
                <a:cs typeface="Courier"/>
              </a:rPr>
              <a:t>7</a:t>
            </a:r>
          </a:p>
          <a:p>
            <a:r>
              <a:rPr lang="en-US" b="1" dirty="0">
                <a:solidFill>
                  <a:srgbClr val="000090"/>
                </a:solidFill>
                <a:latin typeface="Courier"/>
                <a:cs typeface="Courier"/>
              </a:rPr>
              <a:t>8</a:t>
            </a:r>
          </a:p>
          <a:p>
            <a:r>
              <a:rPr lang="en-US" b="1" dirty="0">
                <a:solidFill>
                  <a:srgbClr val="000090"/>
                </a:solidFill>
                <a:latin typeface="Courier"/>
                <a:cs typeface="Courier"/>
              </a:rPr>
              <a:t>9</a:t>
            </a:r>
          </a:p>
          <a:p>
            <a:r>
              <a:rPr lang="en-US" b="1" dirty="0">
                <a:solidFill>
                  <a:srgbClr val="000090"/>
                </a:solidFill>
                <a:latin typeface="Courier"/>
                <a:cs typeface="Courier"/>
              </a:rPr>
              <a:t>10</a:t>
            </a:r>
          </a:p>
          <a:p>
            <a:r>
              <a:rPr lang="en-US" b="1" dirty="0">
                <a:solidFill>
                  <a:srgbClr val="000090"/>
                </a:solidFill>
                <a:latin typeface="Courier"/>
                <a:cs typeface="Courier"/>
              </a:rPr>
              <a:t>11</a:t>
            </a:r>
          </a:p>
        </p:txBody>
      </p:sp>
    </p:spTree>
    <p:extLst>
      <p:ext uri="{BB962C8B-B14F-4D97-AF65-F5344CB8AC3E}">
        <p14:creationId xmlns:p14="http://schemas.microsoft.com/office/powerpoint/2010/main" val="427276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13075</TotalTime>
  <Words>3085</Words>
  <Application>Microsoft Macintosh PowerPoint</Application>
  <PresentationFormat>On-screen Show (4:3)</PresentationFormat>
  <Paragraphs>821</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vt:lpstr>
      <vt:lpstr>Lucida Grande</vt:lpstr>
      <vt:lpstr>Wingdings</vt:lpstr>
      <vt:lpstr>Wingdings 3</vt:lpstr>
      <vt:lpstr>Composite</vt:lpstr>
      <vt:lpstr> </vt:lpstr>
      <vt:lpstr>Learning outcomes</vt:lpstr>
      <vt:lpstr>Recap</vt:lpstr>
      <vt:lpstr>Syntax of a Python function</vt:lpstr>
      <vt:lpstr>Functions with no return statement</vt:lpstr>
      <vt:lpstr>Functions with no return statement</vt:lpstr>
      <vt:lpstr>Functions with no return statement</vt:lpstr>
      <vt:lpstr>Functions with no parameters</vt:lpstr>
      <vt:lpstr>Python - indentation</vt:lpstr>
      <vt:lpstr>Python - indentation</vt:lpstr>
      <vt:lpstr>Python - indentation</vt:lpstr>
      <vt:lpstr>Python – indentation and colons</vt:lpstr>
      <vt:lpstr>Python - colon</vt:lpstr>
      <vt:lpstr>Python - indentation</vt:lpstr>
      <vt:lpstr>Python – program execution</vt:lpstr>
      <vt:lpstr>Python – program execution</vt:lpstr>
      <vt:lpstr>Local variables and their scope</vt:lpstr>
      <vt:lpstr>Variables – out of scope</vt:lpstr>
      <vt:lpstr>Exercise</vt:lpstr>
      <vt:lpstr>The scope of parameters</vt:lpstr>
      <vt:lpstr>Example with four function calls</vt:lpstr>
      <vt:lpstr>Functions can make calls to other functions</vt:lpstr>
      <vt:lpstr>Exercise</vt:lpstr>
      <vt:lpstr>Exercise</vt:lpstr>
      <vt:lpstr>Exercise</vt:lpstr>
      <vt:lpstr>Exercise</vt:lpstr>
      <vt:lpstr>Exercise</vt:lpstr>
      <vt:lpstr>Show the errors</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542</cp:revision>
  <cp:lastPrinted>2017-08-09T21:57:32Z</cp:lastPrinted>
  <dcterms:created xsi:type="dcterms:W3CDTF">2006-08-16T00:00:00Z</dcterms:created>
  <dcterms:modified xsi:type="dcterms:W3CDTF">2020-04-21T22:11:18Z</dcterms:modified>
</cp:coreProperties>
</file>