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5"/>
  </p:notesMasterIdLst>
  <p:handoutMasterIdLst>
    <p:handoutMasterId r:id="rId16"/>
  </p:handoutMasterIdLst>
  <p:sldIdLst>
    <p:sldId id="256" r:id="rId2"/>
    <p:sldId id="257" r:id="rId3"/>
    <p:sldId id="291" r:id="rId4"/>
    <p:sldId id="372" r:id="rId5"/>
    <p:sldId id="374" r:id="rId6"/>
    <p:sldId id="383" r:id="rId7"/>
    <p:sldId id="378" r:id="rId8"/>
    <p:sldId id="379" r:id="rId9"/>
    <p:sldId id="377" r:id="rId10"/>
    <p:sldId id="376" r:id="rId11"/>
    <p:sldId id="381" r:id="rId12"/>
    <p:sldId id="380" r:id="rId13"/>
    <p:sldId id="310"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clrMru>
    <a:srgbClr val="BF6CCE"/>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17"/>
    <p:restoredTop sz="89747" autoAdjust="0"/>
  </p:normalViewPr>
  <p:slideViewPr>
    <p:cSldViewPr>
      <p:cViewPr varScale="1">
        <p:scale>
          <a:sx n="117" d="100"/>
          <a:sy n="117" d="100"/>
        </p:scale>
        <p:origin x="152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929FBC93-25B9-444D-AB33-FB5BE5326080}" type="datetimeFigureOut">
              <a:rPr lang="en-NZ" smtClean="0"/>
              <a:t>22/04/20</a:t>
            </a:fld>
            <a:endParaRPr lang="en-NZ"/>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A programming comment is a note to other programmers</a:t>
            </a:r>
          </a:p>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function is the brains of </a:t>
            </a:r>
            <a:r>
              <a:rPr lang="en-US"/>
              <a:t>the program</a:t>
            </a:r>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6</a:t>
            </a:fld>
            <a:endParaRPr lang="en-NZ"/>
          </a:p>
        </p:txBody>
      </p:sp>
    </p:spTree>
    <p:extLst>
      <p:ext uri="{BB962C8B-B14F-4D97-AF65-F5344CB8AC3E}">
        <p14:creationId xmlns:p14="http://schemas.microsoft.com/office/powerpoint/2010/main" val="635304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A programming comment is a note to other programmers</a:t>
            </a:r>
          </a:p>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A programming comment is a note to other programmers</a:t>
            </a:r>
          </a:p>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G</a:t>
            </a:r>
          </a:p>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A</a:t>
            </a:r>
          </a:p>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C</a:t>
            </a:r>
          </a:p>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F</a:t>
            </a:r>
          </a:p>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E 3</a:t>
            </a:r>
          </a:p>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D</a:t>
            </a:r>
          </a:p>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B</a:t>
            </a:r>
          </a:p>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H</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74868" cy="5797288"/>
          </a:xfrm>
          <a:prstGeom prst="rect">
            <a:avLst/>
          </a:prstGeom>
        </p:spPr>
        <p:txBody>
          <a:bodyPr/>
          <a:lstStyle>
            <a:lvl1pPr marL="0" indent="0">
              <a:buNone/>
              <a:defRPr/>
            </a:lvl1pPr>
            <a:lvl2pPr marL="355600" indent="-176213">
              <a:buFont typeface="Arial"/>
              <a:buChar char="•"/>
              <a:defRPr/>
            </a:lvl2pPr>
            <a:lvl3pPr marL="592138" indent="-180975">
              <a:buFont typeface="Arial"/>
              <a:buChar char="•"/>
              <a:defRPr/>
            </a:lvl3pPr>
            <a:lvl4pPr marL="774700" indent="-182563">
              <a:buFont typeface="Arial"/>
              <a:buChar char="•"/>
              <a:defRPr/>
            </a:lvl4pPr>
            <a:lvl5pPr marL="952500" indent="-179388">
              <a:buFont typeface="Arial"/>
              <a:buChar char="•"/>
              <a:tabLst>
                <a:tab pos="1016000" algn="l"/>
              </a:tabLst>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6" name="Title 15"/>
          <p:cNvSpPr>
            <a:spLocks noGrp="1"/>
          </p:cNvSpPr>
          <p:nvPr>
            <p:ph type="title"/>
          </p:nvPr>
        </p:nvSpPr>
        <p:spPr>
          <a:xfrm>
            <a:off x="0" y="-76200"/>
            <a:ext cx="9144000" cy="838200"/>
          </a:xfrm>
          <a:prstGeom prst="rect">
            <a:avLst/>
          </a:prstGeom>
        </p:spPr>
        <p:txBody>
          <a:bodyPr anchor="b" anchorCtr="0">
            <a:normAutofit/>
          </a:bodyPr>
          <a:lstStyle>
            <a:lvl1pPr algn="ctr">
              <a:defRPr sz="3600" b="1"/>
            </a:lvl1pPr>
          </a:lstStyle>
          <a:p>
            <a:r>
              <a:rPr lang="en-US" dirty="0"/>
              <a:t>Click to edit Master title style</a:t>
            </a:r>
          </a:p>
        </p:txBody>
      </p:sp>
      <p:sp>
        <p:nvSpPr>
          <p:cNvPr id="7" name="Slide Number Placeholder 7"/>
          <p:cNvSpPr>
            <a:spLocks noGrp="1"/>
          </p:cNvSpPr>
          <p:nvPr>
            <p:ph type="sldNum" sz="quarter" idx="4"/>
          </p:nvPr>
        </p:nvSpPr>
        <p:spPr>
          <a:xfrm>
            <a:off x="8624316" y="-12452"/>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10" name="Footer Placeholder 9"/>
          <p:cNvSpPr>
            <a:spLocks noGrp="1"/>
          </p:cNvSpPr>
          <p:nvPr>
            <p:ph type="ftr" sz="quarter" idx="3"/>
          </p:nvPr>
        </p:nvSpPr>
        <p:spPr>
          <a:xfrm>
            <a:off x="5881116" y="-12452"/>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438400" y="3581400"/>
            <a:ext cx="3962400" cy="2133600"/>
          </a:xfrm>
          <a:prstGeom prst="rect">
            <a:avLst/>
          </a:prstGeom>
        </p:spPr>
        <p:txBody>
          <a:bodyPr>
            <a:normAutofit lnSpcReduction="10000"/>
          </a:bodyPr>
          <a:lstStyle/>
          <a:p>
            <a:pPr marL="0" indent="0" algn="ctr">
              <a:buNone/>
            </a:pPr>
            <a:r>
              <a:rPr lang="en-NZ" sz="2400" dirty="0">
                <a:solidFill>
                  <a:srgbClr val="000090"/>
                </a:solidFill>
              </a:rPr>
              <a:t>Lecture 9 – Divide a problem into different tasks and define functions which perform each task, trace the execution of a small program which contains simple functions</a:t>
            </a:r>
          </a:p>
          <a:p>
            <a:endParaRPr lang="en-US" dirty="0">
              <a:solidFill>
                <a:srgbClr val="000090"/>
              </a:solidFill>
              <a:latin typeface="Calibri Regular"/>
              <a:ea typeface="Lucida Grande"/>
              <a:cs typeface="Lucida Grande"/>
            </a:endParaRPr>
          </a:p>
          <a:p>
            <a:endParaRPr lang="en-US" dirty="0">
              <a:solidFill>
                <a:srgbClr val="000090"/>
              </a:solidFill>
              <a:latin typeface="Calibri Regular"/>
              <a:ea typeface="Lucida Grande"/>
              <a:cs typeface="Lucida Grande"/>
            </a:endParaRPr>
          </a:p>
          <a:p>
            <a:endParaRPr lang="en-US" dirty="0">
              <a:solidFill>
                <a:srgbClr val="000090"/>
              </a:solidFill>
              <a:latin typeface="Calibri Regular"/>
              <a:ea typeface="Lucida Grande"/>
              <a:cs typeface="Lucida Grande"/>
            </a:endParaRPr>
          </a:p>
        </p:txBody>
      </p:sp>
      <p:sp>
        <p:nvSpPr>
          <p:cNvPr id="4" name="Title 3"/>
          <p:cNvSpPr>
            <a:spLocks noGrp="1"/>
          </p:cNvSpPr>
          <p:nvPr>
            <p:ph type="title" idx="4294967295"/>
          </p:nvPr>
        </p:nvSpPr>
        <p:spPr>
          <a:xfrm>
            <a:off x="2438400" y="838200"/>
            <a:ext cx="3962400" cy="2133600"/>
          </a:xfrm>
          <a:prstGeom prst="rect">
            <a:avLst/>
          </a:prstGeom>
        </p:spPr>
        <p:txBody>
          <a:bodyPr/>
          <a:lstStyle/>
          <a:p>
            <a:r>
              <a:rPr lang="en-US" dirty="0"/>
              <a:t> </a:t>
            </a:r>
          </a:p>
        </p:txBody>
      </p:sp>
      <p:sp>
        <p:nvSpPr>
          <p:cNvPr id="7" name="Title 1"/>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8" name="Title 3"/>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9" name="Title 3"/>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0" name="Title 3"/>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1" name="Title 4"/>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2" name="Title 4"/>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3" name="Title 4"/>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4" name="Title 2"/>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5" name="Title 3"/>
          <p:cNvSpPr txBox="1">
            <a:spLocks/>
          </p:cNvSpPr>
          <p:nvPr/>
        </p:nvSpPr>
        <p:spPr>
          <a:xfrm>
            <a:off x="2438400" y="8382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16"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1905000"/>
            <a:ext cx="432048" cy="43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txBox="1">
            <a:spLocks/>
          </p:cNvSpPr>
          <p:nvPr/>
        </p:nvSpPr>
        <p:spPr>
          <a:xfrm>
            <a:off x="2209800" y="8382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5400" b="1" dirty="0"/>
              <a:t>COMPSCI 1  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 </a:t>
            </a:r>
          </a:p>
        </p:txBody>
      </p:sp>
      <p:sp>
        <p:nvSpPr>
          <p:cNvPr id="3" name="Content Placeholder 2"/>
          <p:cNvSpPr>
            <a:spLocks noGrp="1"/>
          </p:cNvSpPr>
          <p:nvPr>
            <p:ph sz="quarter" idx="1"/>
          </p:nvPr>
        </p:nvSpPr>
        <p:spPr>
          <a:xfrm>
            <a:off x="152400" y="1066800"/>
            <a:ext cx="8991600" cy="5486400"/>
          </a:xfrm>
        </p:spPr>
        <p:txBody>
          <a:bodyPr>
            <a:normAutofit/>
          </a:bodyPr>
          <a:lstStyle/>
          <a:p>
            <a:endParaRPr lang="en-US" dirty="0"/>
          </a:p>
          <a:p>
            <a:endParaRPr lang="en-NZ" dirty="0"/>
          </a:p>
          <a:p>
            <a:endParaRPr lang="en-NZ" dirty="0"/>
          </a:p>
          <a:p>
            <a:endParaRPr lang="en-NZ" dirty="0"/>
          </a:p>
          <a:p>
            <a:endParaRPr lang="en-NZ" dirty="0"/>
          </a:p>
        </p:txBody>
      </p:sp>
      <p:sp>
        <p:nvSpPr>
          <p:cNvPr id="24" name="TextBox 23"/>
          <p:cNvSpPr txBox="1"/>
          <p:nvPr/>
        </p:nvSpPr>
        <p:spPr>
          <a:xfrm>
            <a:off x="152400" y="1"/>
            <a:ext cx="8077200" cy="646331"/>
          </a:xfrm>
          <a:prstGeom prst="rect">
            <a:avLst/>
          </a:prstGeom>
          <a:noFill/>
        </p:spPr>
        <p:txBody>
          <a:bodyPr wrap="square" rtlCol="0">
            <a:spAutoFit/>
          </a:bodyPr>
          <a:lstStyle/>
          <a:p>
            <a:r>
              <a:rPr lang="en-NZ" sz="3600" b="1" dirty="0">
                <a:solidFill>
                  <a:srgbClr val="000090"/>
                </a:solidFill>
              </a:rPr>
              <a:t>Code trace example</a:t>
            </a:r>
            <a:endParaRPr lang="en-US" sz="3600" b="1" dirty="0">
              <a:solidFill>
                <a:srgbClr val="000090"/>
              </a:solidFill>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10</a:t>
            </a:fld>
            <a:endParaRPr lang="en-US" dirty="0"/>
          </a:p>
        </p:txBody>
      </p:sp>
      <p:sp>
        <p:nvSpPr>
          <p:cNvPr id="10" name="TextBox 9"/>
          <p:cNvSpPr txBox="1"/>
          <p:nvPr/>
        </p:nvSpPr>
        <p:spPr>
          <a:xfrm>
            <a:off x="76200" y="838200"/>
            <a:ext cx="457200" cy="5707717"/>
          </a:xfrm>
          <a:prstGeom prst="rect">
            <a:avLst/>
          </a:prstGeom>
          <a:solidFill>
            <a:schemeClr val="bg1"/>
          </a:solidFill>
        </p:spPr>
        <p:txBody>
          <a:bodyPr wrap="square" rtlCol="0">
            <a:spAutoFit/>
          </a:bodyPr>
          <a:lstStyle/>
          <a:p>
            <a:pPr>
              <a:lnSpc>
                <a:spcPct val="90000"/>
              </a:lnSpc>
              <a:spcBef>
                <a:spcPts val="600"/>
              </a:spcBef>
            </a:pPr>
            <a:r>
              <a:rPr lang="en-US" b="1" dirty="0">
                <a:solidFill>
                  <a:srgbClr val="000090"/>
                </a:solidFill>
                <a:latin typeface="Courier"/>
                <a:cs typeface="Courier"/>
              </a:rPr>
              <a:t>1</a:t>
            </a:r>
          </a:p>
          <a:p>
            <a:pPr>
              <a:lnSpc>
                <a:spcPct val="90000"/>
              </a:lnSpc>
              <a:spcBef>
                <a:spcPts val="600"/>
              </a:spcBef>
            </a:pPr>
            <a:r>
              <a:rPr lang="en-US" b="1" dirty="0">
                <a:solidFill>
                  <a:srgbClr val="000090"/>
                </a:solidFill>
                <a:latin typeface="Courier"/>
                <a:cs typeface="Courier"/>
              </a:rPr>
              <a:t>2</a:t>
            </a:r>
            <a:endParaRPr lang="en-US" sz="3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3</a:t>
            </a:r>
          </a:p>
          <a:p>
            <a:pPr>
              <a:lnSpc>
                <a:spcPct val="90000"/>
              </a:lnSpc>
              <a:spcBef>
                <a:spcPts val="600"/>
              </a:spcBef>
            </a:pPr>
            <a:endParaRPr lang="en-US" sz="800" b="1" dirty="0">
              <a:solidFill>
                <a:srgbClr val="000090"/>
              </a:solidFill>
              <a:latin typeface="Courier"/>
              <a:cs typeface="Courier"/>
            </a:endParaRPr>
          </a:p>
          <a:p>
            <a:pPr>
              <a:lnSpc>
                <a:spcPct val="90000"/>
              </a:lnSpc>
            </a:pPr>
            <a:endParaRPr lang="en-US" sz="2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4</a:t>
            </a:r>
          </a:p>
          <a:p>
            <a:pPr>
              <a:lnSpc>
                <a:spcPct val="90000"/>
              </a:lnSpc>
              <a:spcBef>
                <a:spcPts val="600"/>
              </a:spcBef>
            </a:pPr>
            <a:r>
              <a:rPr lang="en-US" b="1" dirty="0">
                <a:solidFill>
                  <a:srgbClr val="000090"/>
                </a:solidFill>
                <a:latin typeface="Courier"/>
                <a:cs typeface="Courier"/>
              </a:rPr>
              <a:t>5</a:t>
            </a:r>
            <a:endParaRPr lang="en-US" sz="2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6</a:t>
            </a:r>
          </a:p>
          <a:p>
            <a:pPr>
              <a:lnSpc>
                <a:spcPct val="90000"/>
              </a:lnSpc>
              <a:spcBef>
                <a:spcPts val="600"/>
              </a:spcBef>
            </a:pPr>
            <a:r>
              <a:rPr lang="en-US" b="1" dirty="0">
                <a:solidFill>
                  <a:srgbClr val="000090"/>
                </a:solidFill>
                <a:latin typeface="Courier"/>
                <a:cs typeface="Courier"/>
              </a:rPr>
              <a:t>7</a:t>
            </a:r>
          </a:p>
          <a:p>
            <a:pPr>
              <a:lnSpc>
                <a:spcPct val="90000"/>
              </a:lnSpc>
              <a:spcBef>
                <a:spcPts val="600"/>
              </a:spcBef>
            </a:pPr>
            <a:r>
              <a:rPr lang="en-US" b="1" dirty="0">
                <a:solidFill>
                  <a:srgbClr val="000090"/>
                </a:solidFill>
                <a:latin typeface="Courier"/>
                <a:cs typeface="Courier"/>
              </a:rPr>
              <a:t>8</a:t>
            </a:r>
          </a:p>
          <a:p>
            <a:pPr>
              <a:lnSpc>
                <a:spcPct val="90000"/>
              </a:lnSpc>
              <a:spcBef>
                <a:spcPts val="600"/>
              </a:spcBef>
            </a:pPr>
            <a:endParaRPr lang="en-US" sz="800" b="1" dirty="0">
              <a:solidFill>
                <a:srgbClr val="000090"/>
              </a:solidFill>
              <a:latin typeface="Courier"/>
              <a:cs typeface="Courier"/>
            </a:endParaRPr>
          </a:p>
          <a:p>
            <a:pPr>
              <a:lnSpc>
                <a:spcPct val="50000"/>
              </a:lnSpc>
            </a:pPr>
            <a:endParaRPr lang="en-US" sz="2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9</a:t>
            </a:r>
            <a:endParaRPr lang="en-US" sz="3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10</a:t>
            </a:r>
          </a:p>
          <a:p>
            <a:pPr>
              <a:lnSpc>
                <a:spcPct val="90000"/>
              </a:lnSpc>
              <a:spcBef>
                <a:spcPts val="600"/>
              </a:spcBef>
            </a:pPr>
            <a:endParaRPr lang="en-US" sz="10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11</a:t>
            </a:r>
          </a:p>
          <a:p>
            <a:pPr>
              <a:lnSpc>
                <a:spcPct val="90000"/>
              </a:lnSpc>
              <a:spcBef>
                <a:spcPts val="600"/>
              </a:spcBef>
            </a:pPr>
            <a:r>
              <a:rPr lang="en-US" b="1" dirty="0">
                <a:solidFill>
                  <a:srgbClr val="000090"/>
                </a:solidFill>
                <a:latin typeface="Courier"/>
                <a:cs typeface="Courier"/>
              </a:rPr>
              <a:t>12</a:t>
            </a:r>
          </a:p>
          <a:p>
            <a:pPr>
              <a:lnSpc>
                <a:spcPct val="90000"/>
              </a:lnSpc>
              <a:spcBef>
                <a:spcPts val="600"/>
              </a:spcBef>
            </a:pPr>
            <a:r>
              <a:rPr lang="en-US" b="1" dirty="0">
                <a:solidFill>
                  <a:srgbClr val="000090"/>
                </a:solidFill>
                <a:latin typeface="Courier"/>
                <a:cs typeface="Courier"/>
              </a:rPr>
              <a:t>13</a:t>
            </a:r>
            <a:endParaRPr lang="en-US" sz="3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14</a:t>
            </a:r>
          </a:p>
          <a:p>
            <a:pPr>
              <a:lnSpc>
                <a:spcPct val="90000"/>
              </a:lnSpc>
              <a:spcBef>
                <a:spcPts val="600"/>
              </a:spcBef>
            </a:pPr>
            <a:endParaRPr lang="en-US" sz="8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15</a:t>
            </a:r>
          </a:p>
        </p:txBody>
      </p:sp>
      <p:sp>
        <p:nvSpPr>
          <p:cNvPr id="11" name="Text Box 9"/>
          <p:cNvSpPr txBox="1">
            <a:spLocks noChangeArrowheads="1"/>
          </p:cNvSpPr>
          <p:nvPr/>
        </p:nvSpPr>
        <p:spPr bwMode="auto">
          <a:xfrm>
            <a:off x="533400" y="838200"/>
            <a:ext cx="8153400" cy="5701883"/>
          </a:xfrm>
          <a:prstGeom prst="rect">
            <a:avLst/>
          </a:prstGeom>
          <a:solidFill>
            <a:srgbClr val="D7F7FF"/>
          </a:solidFill>
          <a:ln>
            <a:solidFill>
              <a:srgbClr val="000090"/>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a:t>
            </a:r>
            <a:r>
              <a:rPr lang="en-US" sz="1800" b="1" dirty="0" err="1">
                <a:solidFill>
                  <a:srgbClr val="000090"/>
                </a:solidFill>
                <a:latin typeface="Courier"/>
                <a:cs typeface="Courier"/>
              </a:rPr>
              <a:t>get_part</a:t>
            </a:r>
            <a:r>
              <a:rPr lang="en-US" sz="1800" b="1" dirty="0">
                <a:solidFill>
                  <a:srgbClr val="000090"/>
                </a:solidFill>
                <a:latin typeface="Courier"/>
                <a:cs typeface="Courier"/>
              </a:rPr>
              <a:t>(digits, start, end):</a:t>
            </a:r>
          </a:p>
          <a:p>
            <a:pPr>
              <a:lnSpc>
                <a:spcPct val="90000"/>
              </a:lnSpc>
              <a:buNone/>
              <a:tabLst>
                <a:tab pos="546100" algn="l"/>
              </a:tabLst>
            </a:pPr>
            <a:r>
              <a:rPr lang="en-US" sz="1800" b="1" dirty="0">
                <a:solidFill>
                  <a:srgbClr val="000090"/>
                </a:solidFill>
                <a:latin typeface="Courier"/>
                <a:cs typeface="Courier"/>
              </a:rPr>
              <a:t>	</a:t>
            </a:r>
            <a:r>
              <a:rPr lang="en-US" sz="1800" b="1" dirty="0" err="1">
                <a:solidFill>
                  <a:srgbClr val="000090"/>
                </a:solidFill>
                <a:latin typeface="Courier"/>
                <a:cs typeface="Courier"/>
              </a:rPr>
              <a:t>num</a:t>
            </a:r>
            <a:r>
              <a:rPr lang="en-US" sz="1800" b="1" dirty="0">
                <a:solidFill>
                  <a:srgbClr val="000090"/>
                </a:solidFill>
                <a:latin typeface="Courier"/>
                <a:cs typeface="Courier"/>
              </a:rPr>
              <a:t> = </a:t>
            </a:r>
            <a:r>
              <a:rPr lang="en-US" sz="1800" b="1" dirty="0" err="1">
                <a:solidFill>
                  <a:srgbClr val="000090"/>
                </a:solidFill>
                <a:latin typeface="Courier"/>
                <a:cs typeface="Courier"/>
              </a:rPr>
              <a:t>int</a:t>
            </a:r>
            <a:r>
              <a:rPr lang="en-US" sz="1800" b="1" dirty="0">
                <a:solidFill>
                  <a:srgbClr val="000090"/>
                </a:solidFill>
                <a:latin typeface="Courier"/>
                <a:cs typeface="Courier"/>
              </a:rPr>
              <a:t>(digits[start: end])</a:t>
            </a:r>
          </a:p>
          <a:p>
            <a:pPr>
              <a:lnSpc>
                <a:spcPct val="90000"/>
              </a:lnSpc>
              <a:buNone/>
              <a:tabLst>
                <a:tab pos="546100" algn="l"/>
              </a:tabLst>
            </a:pPr>
            <a:r>
              <a:rPr lang="en-US" sz="1800" b="1" dirty="0">
                <a:solidFill>
                  <a:srgbClr val="000090"/>
                </a:solidFill>
                <a:latin typeface="Courier"/>
                <a:cs typeface="Courier"/>
              </a:rPr>
              <a:t>	return </a:t>
            </a:r>
            <a:r>
              <a:rPr lang="en-US" sz="1800" b="1" dirty="0" err="1">
                <a:solidFill>
                  <a:srgbClr val="000090"/>
                </a:solidFill>
                <a:latin typeface="Courier"/>
                <a:cs typeface="Courier"/>
              </a:rPr>
              <a:t>num</a:t>
            </a:r>
            <a:endParaRPr lang="en-US" sz="1800" b="1" dirty="0">
              <a:solidFill>
                <a:srgbClr val="000090"/>
              </a:solidFill>
              <a:latin typeface="Courier"/>
              <a:cs typeface="Courier"/>
            </a:endParaRPr>
          </a:p>
          <a:p>
            <a:pPr>
              <a:lnSpc>
                <a:spcPct val="90000"/>
              </a:lnSpc>
              <a:buNone/>
              <a:tabLst>
                <a:tab pos="546100" algn="l"/>
              </a:tabLst>
            </a:pPr>
            <a:endParaRPr lang="en-US" sz="800" b="1" dirty="0">
              <a:solidFill>
                <a:srgbClr val="000090"/>
              </a:solidFill>
              <a:latin typeface="Courier"/>
              <a:cs typeface="Courier"/>
            </a:endParaRPr>
          </a:p>
          <a:p>
            <a:pPr>
              <a:lnSpc>
                <a:spcPct val="90000"/>
              </a:lnSpc>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a:t>
            </a:r>
            <a:r>
              <a:rPr lang="en-US" sz="1800" b="1" dirty="0" err="1">
                <a:solidFill>
                  <a:srgbClr val="000090"/>
                </a:solidFill>
                <a:latin typeface="Courier"/>
                <a:cs typeface="Courier"/>
              </a:rPr>
              <a:t>num_fiddle</a:t>
            </a:r>
            <a:r>
              <a:rPr lang="en-US" sz="1800" b="1" dirty="0">
                <a:solidFill>
                  <a:srgbClr val="000090"/>
                </a:solidFill>
                <a:latin typeface="Courier"/>
                <a:cs typeface="Courier"/>
              </a:rPr>
              <a:t>(</a:t>
            </a:r>
            <a:r>
              <a:rPr lang="en-US" sz="1800" b="1" dirty="0" err="1">
                <a:solidFill>
                  <a:srgbClr val="000090"/>
                </a:solidFill>
                <a:latin typeface="Courier"/>
                <a:cs typeface="Courier"/>
              </a:rPr>
              <a:t>digit_str</a:t>
            </a:r>
            <a:r>
              <a:rPr lang="en-US" sz="1800" b="1" dirty="0">
                <a:solidFill>
                  <a:srgbClr val="000090"/>
                </a:solidFill>
                <a:latin typeface="Courier"/>
                <a:cs typeface="Courier"/>
              </a:rPr>
              <a:t>, length):</a:t>
            </a:r>
          </a:p>
          <a:p>
            <a:pPr>
              <a:lnSpc>
                <a:spcPct val="90000"/>
              </a:lnSpc>
              <a:buNone/>
              <a:tabLst>
                <a:tab pos="546100" algn="l"/>
              </a:tabLst>
            </a:pPr>
            <a:r>
              <a:rPr lang="en-US" sz="1800" b="1" dirty="0">
                <a:solidFill>
                  <a:srgbClr val="000090"/>
                </a:solidFill>
                <a:latin typeface="Courier"/>
                <a:cs typeface="Courier"/>
              </a:rPr>
              <a:t>	</a:t>
            </a:r>
            <a:r>
              <a:rPr lang="en-US" sz="1800" b="1" dirty="0" err="1">
                <a:solidFill>
                  <a:srgbClr val="000090"/>
                </a:solidFill>
                <a:latin typeface="Courier"/>
                <a:cs typeface="Courier"/>
              </a:rPr>
              <a:t>part_way</a:t>
            </a:r>
            <a:r>
              <a:rPr lang="en-US" sz="1800" b="1" dirty="0">
                <a:solidFill>
                  <a:srgbClr val="000090"/>
                </a:solidFill>
                <a:latin typeface="Courier"/>
                <a:cs typeface="Courier"/>
              </a:rPr>
              <a:t> = length // 2</a:t>
            </a:r>
          </a:p>
          <a:p>
            <a:pPr>
              <a:lnSpc>
                <a:spcPct val="90000"/>
              </a:lnSpc>
              <a:buNone/>
              <a:tabLst>
                <a:tab pos="546100" algn="l"/>
              </a:tabLst>
            </a:pPr>
            <a:r>
              <a:rPr lang="en-US" sz="1800" b="1" dirty="0">
                <a:solidFill>
                  <a:srgbClr val="000090"/>
                </a:solidFill>
                <a:latin typeface="Courier"/>
                <a:cs typeface="Courier"/>
              </a:rPr>
              <a:t>	part1 = </a:t>
            </a:r>
            <a:r>
              <a:rPr lang="en-US" sz="1800" b="1" dirty="0" err="1">
                <a:solidFill>
                  <a:srgbClr val="000090"/>
                </a:solidFill>
                <a:latin typeface="Courier"/>
                <a:cs typeface="Courier"/>
              </a:rPr>
              <a:t>get_part</a:t>
            </a:r>
            <a:r>
              <a:rPr lang="en-US" sz="1800" b="1" dirty="0">
                <a:solidFill>
                  <a:srgbClr val="000090"/>
                </a:solidFill>
                <a:latin typeface="Courier"/>
                <a:cs typeface="Courier"/>
              </a:rPr>
              <a:t>(</a:t>
            </a:r>
            <a:r>
              <a:rPr lang="en-US" sz="1800" b="1" dirty="0" err="1">
                <a:solidFill>
                  <a:srgbClr val="000090"/>
                </a:solidFill>
                <a:latin typeface="Courier"/>
                <a:cs typeface="Courier"/>
              </a:rPr>
              <a:t>digit_str</a:t>
            </a:r>
            <a:r>
              <a:rPr lang="en-US" sz="1800" b="1" dirty="0">
                <a:solidFill>
                  <a:srgbClr val="000090"/>
                </a:solidFill>
                <a:latin typeface="Courier"/>
                <a:cs typeface="Courier"/>
              </a:rPr>
              <a:t>, 0, </a:t>
            </a:r>
            <a:r>
              <a:rPr lang="en-US" sz="1800" b="1" dirty="0" err="1">
                <a:solidFill>
                  <a:srgbClr val="000090"/>
                </a:solidFill>
                <a:latin typeface="Courier"/>
                <a:cs typeface="Courier"/>
              </a:rPr>
              <a:t>part_way</a:t>
            </a:r>
            <a:r>
              <a:rPr lang="en-US" sz="1800" b="1" dirty="0">
                <a:solidFill>
                  <a:srgbClr val="000090"/>
                </a:solidFill>
                <a:latin typeface="Courier"/>
                <a:cs typeface="Courier"/>
              </a:rPr>
              <a:t>)</a:t>
            </a:r>
          </a:p>
          <a:p>
            <a:pPr>
              <a:lnSpc>
                <a:spcPct val="90000"/>
              </a:lnSpc>
              <a:buNone/>
              <a:tabLst>
                <a:tab pos="546100" algn="l"/>
              </a:tabLst>
            </a:pPr>
            <a:r>
              <a:rPr lang="en-US" sz="1800" b="1" dirty="0">
                <a:solidFill>
                  <a:srgbClr val="000090"/>
                </a:solidFill>
                <a:latin typeface="Courier"/>
                <a:cs typeface="Courier"/>
              </a:rPr>
              <a:t>	part2 = </a:t>
            </a:r>
            <a:r>
              <a:rPr lang="en-US" sz="1800" b="1" dirty="0" err="1">
                <a:solidFill>
                  <a:srgbClr val="000090"/>
                </a:solidFill>
                <a:latin typeface="Courier"/>
                <a:cs typeface="Courier"/>
              </a:rPr>
              <a:t>get_part</a:t>
            </a:r>
            <a:r>
              <a:rPr lang="en-US" sz="1800" b="1" dirty="0">
                <a:solidFill>
                  <a:srgbClr val="000090"/>
                </a:solidFill>
                <a:latin typeface="Courier"/>
                <a:cs typeface="Courier"/>
              </a:rPr>
              <a:t>(</a:t>
            </a:r>
            <a:r>
              <a:rPr lang="en-US" sz="1800" b="1" dirty="0" err="1">
                <a:solidFill>
                  <a:srgbClr val="000090"/>
                </a:solidFill>
                <a:latin typeface="Courier"/>
                <a:cs typeface="Courier"/>
              </a:rPr>
              <a:t>digit_str</a:t>
            </a:r>
            <a:r>
              <a:rPr lang="en-US" sz="1800" b="1" dirty="0">
                <a:solidFill>
                  <a:srgbClr val="000090"/>
                </a:solidFill>
                <a:latin typeface="Courier"/>
                <a:cs typeface="Courier"/>
              </a:rPr>
              <a:t>, </a:t>
            </a:r>
            <a:r>
              <a:rPr lang="en-US" sz="1800" b="1" dirty="0" err="1">
                <a:solidFill>
                  <a:srgbClr val="000090"/>
                </a:solidFill>
                <a:latin typeface="Courier"/>
                <a:cs typeface="Courier"/>
              </a:rPr>
              <a:t>part_way</a:t>
            </a:r>
            <a:r>
              <a:rPr lang="en-US" sz="1800" b="1" dirty="0">
                <a:solidFill>
                  <a:srgbClr val="000090"/>
                </a:solidFill>
                <a:latin typeface="Courier"/>
                <a:cs typeface="Courier"/>
              </a:rPr>
              <a:t>, length)</a:t>
            </a:r>
          </a:p>
          <a:p>
            <a:pPr>
              <a:lnSpc>
                <a:spcPct val="90000"/>
              </a:lnSpc>
              <a:buNone/>
              <a:tabLst>
                <a:tab pos="546100" algn="l"/>
              </a:tabLst>
            </a:pPr>
            <a:r>
              <a:rPr lang="en-US" sz="1800" b="1" dirty="0">
                <a:solidFill>
                  <a:srgbClr val="000090"/>
                </a:solidFill>
                <a:latin typeface="Courier"/>
                <a:cs typeface="Courier"/>
              </a:rPr>
              <a:t>	return part1 + part2</a:t>
            </a:r>
          </a:p>
          <a:p>
            <a:pPr>
              <a:lnSpc>
                <a:spcPct val="90000"/>
              </a:lnSpc>
              <a:buNone/>
              <a:tabLst>
                <a:tab pos="546100" algn="l"/>
              </a:tabLst>
            </a:pPr>
            <a:endParaRPr lang="en-US" sz="800" b="1" dirty="0">
              <a:solidFill>
                <a:srgbClr val="000090"/>
              </a:solidFill>
              <a:latin typeface="Courier"/>
              <a:cs typeface="Courier"/>
            </a:endParaRPr>
          </a:p>
          <a:p>
            <a:pPr>
              <a:lnSpc>
                <a:spcPct val="90000"/>
              </a:lnSpc>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a:t>
            </a:r>
            <a:r>
              <a:rPr lang="en-US" sz="1800" b="1" dirty="0" err="1">
                <a:solidFill>
                  <a:srgbClr val="000090"/>
                </a:solidFill>
                <a:latin typeface="Courier"/>
                <a:cs typeface="Courier"/>
              </a:rPr>
              <a:t>display_results</a:t>
            </a:r>
            <a:r>
              <a:rPr lang="en-US" sz="1800" b="1" dirty="0">
                <a:solidFill>
                  <a:srgbClr val="000090"/>
                </a:solidFill>
                <a:latin typeface="Courier"/>
                <a:cs typeface="Courier"/>
              </a:rPr>
              <a:t>(num1, num2):</a:t>
            </a:r>
          </a:p>
          <a:p>
            <a:pPr>
              <a:lnSpc>
                <a:spcPct val="90000"/>
              </a:lnSpc>
              <a:buNone/>
              <a:tabLst>
                <a:tab pos="546100" algn="l"/>
              </a:tabLst>
            </a:pPr>
            <a:r>
              <a:rPr lang="en-US" sz="1800" b="1" dirty="0">
                <a:solidFill>
                  <a:srgbClr val="000090"/>
                </a:solidFill>
                <a:latin typeface="Courier"/>
                <a:cs typeface="Courier"/>
              </a:rPr>
              <a:t>	print(num1, ", ", num2, </a:t>
            </a:r>
            <a:r>
              <a:rPr lang="en-US" sz="1800" b="1" dirty="0" err="1">
                <a:solidFill>
                  <a:srgbClr val="000090"/>
                </a:solidFill>
                <a:latin typeface="Courier"/>
                <a:cs typeface="Courier"/>
              </a:rPr>
              <a:t>sep</a:t>
            </a:r>
            <a:r>
              <a:rPr lang="en-US" sz="1800" b="1" dirty="0">
                <a:solidFill>
                  <a:srgbClr val="000090"/>
                </a:solidFill>
                <a:latin typeface="Courier"/>
                <a:cs typeface="Courier"/>
              </a:rPr>
              <a:t> = "")</a:t>
            </a:r>
          </a:p>
          <a:p>
            <a:pPr>
              <a:lnSpc>
                <a:spcPct val="90000"/>
              </a:lnSpc>
              <a:buNone/>
              <a:tabLst>
                <a:tab pos="546100" algn="l"/>
              </a:tabLst>
            </a:pPr>
            <a:endParaRPr lang="en-US" sz="1200" b="1" dirty="0">
              <a:solidFill>
                <a:srgbClr val="000090"/>
              </a:solidFill>
              <a:latin typeface="Courier"/>
              <a:cs typeface="Courier"/>
            </a:endParaRPr>
          </a:p>
          <a:p>
            <a:pPr>
              <a:lnSpc>
                <a:spcPct val="90000"/>
              </a:lnSpc>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main():</a:t>
            </a:r>
          </a:p>
          <a:p>
            <a:pPr>
              <a:lnSpc>
                <a:spcPct val="90000"/>
              </a:lnSpc>
              <a:buNone/>
              <a:tabLst>
                <a:tab pos="546100" algn="l"/>
              </a:tabLst>
            </a:pPr>
            <a:r>
              <a:rPr lang="en-US" sz="1800" b="1" dirty="0">
                <a:solidFill>
                  <a:srgbClr val="000090"/>
                </a:solidFill>
                <a:latin typeface="Courier"/>
                <a:cs typeface="Courier"/>
              </a:rPr>
              <a:t>	</a:t>
            </a:r>
            <a:r>
              <a:rPr lang="en-US" sz="1800" b="1" dirty="0" err="1">
                <a:solidFill>
                  <a:srgbClr val="000090"/>
                </a:solidFill>
                <a:latin typeface="Courier"/>
                <a:cs typeface="Courier"/>
              </a:rPr>
              <a:t>num</a:t>
            </a:r>
            <a:r>
              <a:rPr lang="en-US" sz="1800" b="1" dirty="0">
                <a:solidFill>
                  <a:srgbClr val="000090"/>
                </a:solidFill>
                <a:latin typeface="Courier"/>
                <a:cs typeface="Courier"/>
              </a:rPr>
              <a:t> = 3271</a:t>
            </a:r>
          </a:p>
          <a:p>
            <a:pPr>
              <a:lnSpc>
                <a:spcPct val="90000"/>
              </a:lnSpc>
              <a:buNone/>
              <a:tabLst>
                <a:tab pos="546100" algn="l"/>
              </a:tabLst>
            </a:pPr>
            <a:r>
              <a:rPr lang="en-US" sz="1800" b="1" dirty="0">
                <a:solidFill>
                  <a:srgbClr val="000090"/>
                </a:solidFill>
                <a:latin typeface="Courier"/>
                <a:cs typeface="Courier"/>
              </a:rPr>
              <a:t>	fiddled = </a:t>
            </a:r>
            <a:r>
              <a:rPr lang="en-US" sz="1800" b="1" dirty="0" err="1">
                <a:solidFill>
                  <a:srgbClr val="000090"/>
                </a:solidFill>
                <a:latin typeface="Courier"/>
                <a:cs typeface="Courier"/>
              </a:rPr>
              <a:t>num_fiddle</a:t>
            </a:r>
            <a:r>
              <a:rPr lang="en-US" sz="1800" b="1" dirty="0">
                <a:solidFill>
                  <a:srgbClr val="000090"/>
                </a:solidFill>
                <a:latin typeface="Courier"/>
                <a:cs typeface="Courier"/>
              </a:rPr>
              <a:t>(</a:t>
            </a:r>
            <a:r>
              <a:rPr lang="en-US" sz="1800" b="1" dirty="0" err="1">
                <a:solidFill>
                  <a:srgbClr val="000090"/>
                </a:solidFill>
                <a:latin typeface="Courier"/>
                <a:cs typeface="Courier"/>
              </a:rPr>
              <a:t>str</a:t>
            </a:r>
            <a:r>
              <a:rPr lang="en-US" sz="1800" b="1" dirty="0">
                <a:solidFill>
                  <a:srgbClr val="000090"/>
                </a:solidFill>
                <a:latin typeface="Courier"/>
                <a:cs typeface="Courier"/>
              </a:rPr>
              <a:t>(</a:t>
            </a:r>
            <a:r>
              <a:rPr lang="en-US" sz="1800" b="1" dirty="0" err="1">
                <a:solidFill>
                  <a:srgbClr val="000090"/>
                </a:solidFill>
                <a:latin typeface="Courier"/>
                <a:cs typeface="Courier"/>
              </a:rPr>
              <a:t>num</a:t>
            </a:r>
            <a:r>
              <a:rPr lang="en-US" sz="1800" b="1" dirty="0">
                <a:solidFill>
                  <a:srgbClr val="000090"/>
                </a:solidFill>
                <a:latin typeface="Courier"/>
                <a:cs typeface="Courier"/>
              </a:rPr>
              <a:t>), </a:t>
            </a:r>
            <a:r>
              <a:rPr lang="en-US" sz="1800" b="1" dirty="0" err="1">
                <a:solidFill>
                  <a:srgbClr val="000090"/>
                </a:solidFill>
                <a:latin typeface="Courier"/>
                <a:cs typeface="Courier"/>
              </a:rPr>
              <a:t>len</a:t>
            </a:r>
            <a:r>
              <a:rPr lang="en-US" sz="1800" b="1" dirty="0">
                <a:solidFill>
                  <a:srgbClr val="000090"/>
                </a:solidFill>
                <a:latin typeface="Courier"/>
                <a:cs typeface="Courier"/>
              </a:rPr>
              <a:t>(</a:t>
            </a:r>
            <a:r>
              <a:rPr lang="en-US" sz="1800" b="1" dirty="0" err="1">
                <a:solidFill>
                  <a:srgbClr val="000090"/>
                </a:solidFill>
                <a:latin typeface="Courier"/>
                <a:cs typeface="Courier"/>
              </a:rPr>
              <a:t>str</a:t>
            </a:r>
            <a:r>
              <a:rPr lang="en-US" sz="1800" b="1" dirty="0">
                <a:solidFill>
                  <a:srgbClr val="000090"/>
                </a:solidFill>
                <a:latin typeface="Courier"/>
                <a:cs typeface="Courier"/>
              </a:rPr>
              <a:t>(</a:t>
            </a:r>
            <a:r>
              <a:rPr lang="en-US" sz="1800" b="1" dirty="0" err="1">
                <a:solidFill>
                  <a:srgbClr val="000090"/>
                </a:solidFill>
                <a:latin typeface="Courier"/>
                <a:cs typeface="Courier"/>
              </a:rPr>
              <a:t>num</a:t>
            </a:r>
            <a:r>
              <a:rPr lang="en-US" sz="1800" b="1" dirty="0">
                <a:solidFill>
                  <a:srgbClr val="000090"/>
                </a:solidFill>
                <a:latin typeface="Courier"/>
                <a:cs typeface="Courier"/>
              </a:rPr>
              <a:t>)))</a:t>
            </a:r>
          </a:p>
          <a:p>
            <a:pPr>
              <a:lnSpc>
                <a:spcPct val="90000"/>
              </a:lnSpc>
              <a:buNone/>
              <a:tabLst>
                <a:tab pos="546100" algn="l"/>
              </a:tabLst>
            </a:pPr>
            <a:r>
              <a:rPr lang="en-US" sz="1800" b="1" dirty="0">
                <a:solidFill>
                  <a:srgbClr val="000090"/>
                </a:solidFill>
                <a:latin typeface="Courier"/>
                <a:cs typeface="Courier"/>
              </a:rPr>
              <a:t>	</a:t>
            </a:r>
            <a:r>
              <a:rPr lang="en-US" sz="1800" b="1" dirty="0" err="1">
                <a:solidFill>
                  <a:srgbClr val="000090"/>
                </a:solidFill>
                <a:latin typeface="Courier"/>
                <a:cs typeface="Courier"/>
              </a:rPr>
              <a:t>display_results</a:t>
            </a:r>
            <a:r>
              <a:rPr lang="en-US" sz="1800" b="1" dirty="0">
                <a:solidFill>
                  <a:srgbClr val="000090"/>
                </a:solidFill>
                <a:latin typeface="Courier"/>
                <a:cs typeface="Courier"/>
              </a:rPr>
              <a:t>(</a:t>
            </a:r>
            <a:r>
              <a:rPr lang="en-US" sz="1800" b="1" dirty="0" err="1">
                <a:solidFill>
                  <a:srgbClr val="000090"/>
                </a:solidFill>
                <a:latin typeface="Courier"/>
                <a:cs typeface="Courier"/>
              </a:rPr>
              <a:t>num</a:t>
            </a:r>
            <a:r>
              <a:rPr lang="en-US" sz="1800" b="1" dirty="0">
                <a:solidFill>
                  <a:srgbClr val="000090"/>
                </a:solidFill>
                <a:latin typeface="Courier"/>
                <a:cs typeface="Courier"/>
              </a:rPr>
              <a:t> - 5, fiddled)</a:t>
            </a:r>
          </a:p>
          <a:p>
            <a:pPr>
              <a:lnSpc>
                <a:spcPct val="90000"/>
              </a:lnSpc>
              <a:buNone/>
              <a:tabLst>
                <a:tab pos="546100" algn="l"/>
              </a:tabLst>
            </a:pPr>
            <a:endParaRPr lang="en-US" sz="800" b="1" dirty="0">
              <a:solidFill>
                <a:srgbClr val="000090"/>
              </a:solidFill>
              <a:latin typeface="Courier"/>
              <a:cs typeface="Courier"/>
            </a:endParaRPr>
          </a:p>
          <a:p>
            <a:pPr>
              <a:lnSpc>
                <a:spcPct val="90000"/>
              </a:lnSpc>
              <a:buNone/>
              <a:tabLst>
                <a:tab pos="546100" algn="l"/>
              </a:tabLst>
            </a:pPr>
            <a:r>
              <a:rPr lang="en-US" sz="1800" b="1" dirty="0">
                <a:solidFill>
                  <a:srgbClr val="000090"/>
                </a:solidFill>
                <a:latin typeface="Courier"/>
                <a:cs typeface="Courier"/>
              </a:rPr>
              <a:t>main()</a:t>
            </a:r>
            <a:endParaRPr lang="en-AU" sz="1800" b="1" dirty="0">
              <a:solidFill>
                <a:srgbClr val="000090"/>
              </a:solidFill>
              <a:latin typeface="Courier"/>
              <a:cs typeface="Courier"/>
            </a:endParaRPr>
          </a:p>
        </p:txBody>
      </p:sp>
      <p:sp>
        <p:nvSpPr>
          <p:cNvPr id="23" name="TextBox 22"/>
          <p:cNvSpPr txBox="1"/>
          <p:nvPr/>
        </p:nvSpPr>
        <p:spPr>
          <a:xfrm>
            <a:off x="5867400" y="228600"/>
            <a:ext cx="3276600" cy="1200329"/>
          </a:xfrm>
          <a:prstGeom prst="rect">
            <a:avLst/>
          </a:prstGeom>
          <a:solidFill>
            <a:schemeClr val="bg1">
              <a:lumMod val="85000"/>
            </a:schemeClr>
          </a:solidFill>
          <a:ln>
            <a:solidFill>
              <a:srgbClr val="0000FF"/>
            </a:solidFill>
          </a:ln>
        </p:spPr>
        <p:txBody>
          <a:bodyPr wrap="square" rtlCol="0">
            <a:spAutoFit/>
          </a:bodyPr>
          <a:lstStyle/>
          <a:p>
            <a:pPr algn="ctr"/>
            <a:r>
              <a:rPr lang="en-US" dirty="0">
                <a:solidFill>
                  <a:srgbClr val="000090"/>
                </a:solidFill>
              </a:rPr>
              <a:t>Part of the code trace for this program is shown on the next slide.  The rest of the code trace will be shown in lectures.</a:t>
            </a:r>
            <a:endParaRPr lang="en-US" sz="2000" dirty="0">
              <a:solidFill>
                <a:srgbClr val="000090"/>
              </a:solidFill>
            </a:endParaRPr>
          </a:p>
        </p:txBody>
      </p:sp>
    </p:spTree>
    <p:extLst>
      <p:ext uri="{BB962C8B-B14F-4D97-AF65-F5344CB8AC3E}">
        <p14:creationId xmlns:p14="http://schemas.microsoft.com/office/powerpoint/2010/main" val="188873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76200"/>
            <a:ext cx="5715000" cy="835381"/>
          </a:xfrm>
        </p:spPr>
        <p:txBody>
          <a:bodyPr>
            <a:normAutofit fontScale="90000"/>
          </a:bodyPr>
          <a:lstStyle/>
          <a:p>
            <a:pPr>
              <a:lnSpc>
                <a:spcPct val="70000"/>
              </a:lnSpc>
            </a:pPr>
            <a:r>
              <a:rPr lang="en-NZ" dirty="0"/>
              <a:t>  Code Trace of the program</a:t>
            </a:r>
            <a:br>
              <a:rPr lang="en-NZ" dirty="0"/>
            </a:br>
            <a:r>
              <a:rPr lang="en-NZ" dirty="0"/>
              <a:t> on Slide 10</a:t>
            </a:r>
          </a:p>
        </p:txBody>
      </p:sp>
      <p:sp>
        <p:nvSpPr>
          <p:cNvPr id="3" name="Content Placeholder 2"/>
          <p:cNvSpPr>
            <a:spLocks noGrp="1"/>
          </p:cNvSpPr>
          <p:nvPr>
            <p:ph sz="quarter" idx="1"/>
          </p:nvPr>
        </p:nvSpPr>
        <p:spPr>
          <a:xfrm>
            <a:off x="152400" y="1066800"/>
            <a:ext cx="8991600" cy="5486400"/>
          </a:xfrm>
        </p:spPr>
        <p:txBody>
          <a:bodyPr>
            <a:normAutofit/>
          </a:bodyPr>
          <a:lstStyle/>
          <a:p>
            <a:endParaRPr lang="en-US" dirty="0"/>
          </a:p>
          <a:p>
            <a:endParaRPr lang="en-NZ" dirty="0"/>
          </a:p>
          <a:p>
            <a:endParaRPr lang="en-NZ" dirty="0"/>
          </a:p>
          <a:p>
            <a:endParaRPr lang="en-NZ" dirty="0"/>
          </a:p>
          <a:p>
            <a:endParaRPr lang="en-NZ" dirty="0"/>
          </a:p>
        </p:txBody>
      </p:sp>
      <p:sp>
        <p:nvSpPr>
          <p:cNvPr id="23" name="TextBox 22"/>
          <p:cNvSpPr txBox="1"/>
          <p:nvPr/>
        </p:nvSpPr>
        <p:spPr>
          <a:xfrm>
            <a:off x="5638800" y="1066800"/>
            <a:ext cx="3124200" cy="646331"/>
          </a:xfrm>
          <a:prstGeom prst="rect">
            <a:avLst/>
          </a:prstGeom>
          <a:solidFill>
            <a:schemeClr val="bg1">
              <a:lumMod val="85000"/>
            </a:schemeClr>
          </a:solidFill>
          <a:ln>
            <a:solidFill>
              <a:srgbClr val="0000FF"/>
            </a:solidFill>
          </a:ln>
        </p:spPr>
        <p:txBody>
          <a:bodyPr wrap="square" rtlCol="0">
            <a:spAutoFit/>
          </a:bodyPr>
          <a:lstStyle/>
          <a:p>
            <a:pPr algn="ctr"/>
            <a:r>
              <a:rPr lang="en-US" dirty="0">
                <a:solidFill>
                  <a:srgbClr val="000090"/>
                </a:solidFill>
              </a:rPr>
              <a:t>This code trace example will be finished in  lectures.</a:t>
            </a:r>
            <a:endParaRPr lang="en-US" sz="2000" dirty="0">
              <a:solidFill>
                <a:srgbClr val="000090"/>
              </a:solidFill>
            </a:endParaRP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11</a:t>
            </a:fld>
            <a:endParaRPr lang="en-US" dirty="0"/>
          </a:p>
        </p:txBody>
      </p:sp>
      <p:sp>
        <p:nvSpPr>
          <p:cNvPr id="10" name="Rectangle 9"/>
          <p:cNvSpPr/>
          <p:nvPr/>
        </p:nvSpPr>
        <p:spPr>
          <a:xfrm>
            <a:off x="990600" y="533400"/>
            <a:ext cx="2971800" cy="6248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09600"/>
            <a:ext cx="2514600" cy="6098819"/>
          </a:xfrm>
          <a:prstGeom prst="rect">
            <a:avLst/>
          </a:prstGeom>
          <a:noFill/>
          <a:ln>
            <a:noFill/>
          </a:ln>
          <a:extLst>
            <a:ext uri="{FAA26D3D-D897-4be2-8F04-BA451C77F1D7}">
              <ma14:placeholderFlag xmlns:ma14="http://schemas.microsoft.com/office/mac/drawingml/2011/main" xmlns=""/>
            </a:ext>
          </a:extLst>
        </p:spPr>
      </p:pic>
    </p:spTree>
    <p:extLst>
      <p:ext uri="{BB962C8B-B14F-4D97-AF65-F5344CB8AC3E}">
        <p14:creationId xmlns:p14="http://schemas.microsoft.com/office/powerpoint/2010/main" val="273762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12"/>
            <a:ext cx="6324600" cy="990612"/>
          </a:xfrm>
        </p:spPr>
        <p:txBody>
          <a:bodyPr>
            <a:normAutofit/>
          </a:bodyPr>
          <a:lstStyle/>
          <a:p>
            <a:r>
              <a:rPr lang="en-NZ" dirty="0"/>
              <a:t>Exercise</a:t>
            </a:r>
          </a:p>
        </p:txBody>
      </p:sp>
      <p:sp>
        <p:nvSpPr>
          <p:cNvPr id="3" name="Content Placeholder 2"/>
          <p:cNvSpPr>
            <a:spLocks noGrp="1"/>
          </p:cNvSpPr>
          <p:nvPr>
            <p:ph sz="quarter" idx="1"/>
          </p:nvPr>
        </p:nvSpPr>
        <p:spPr>
          <a:xfrm>
            <a:off x="152400" y="1066800"/>
            <a:ext cx="8991600" cy="5486400"/>
          </a:xfrm>
        </p:spPr>
        <p:txBody>
          <a:bodyPr>
            <a:normAutofit/>
          </a:bodyPr>
          <a:lstStyle/>
          <a:p>
            <a:endParaRPr lang="en-US" dirty="0"/>
          </a:p>
          <a:p>
            <a:endParaRPr lang="en-NZ" dirty="0"/>
          </a:p>
          <a:p>
            <a:endParaRPr lang="en-NZ" dirty="0"/>
          </a:p>
          <a:p>
            <a:endParaRPr lang="en-NZ" dirty="0"/>
          </a:p>
          <a:p>
            <a:endParaRPr lang="en-NZ" dirty="0"/>
          </a:p>
        </p:txBody>
      </p:sp>
      <p:sp>
        <p:nvSpPr>
          <p:cNvPr id="37" name="TextBox 36"/>
          <p:cNvSpPr txBox="1"/>
          <p:nvPr/>
        </p:nvSpPr>
        <p:spPr>
          <a:xfrm>
            <a:off x="4419600" y="7984"/>
            <a:ext cx="4775200" cy="954107"/>
          </a:xfrm>
          <a:prstGeom prst="rect">
            <a:avLst/>
          </a:prstGeom>
          <a:noFill/>
        </p:spPr>
        <p:txBody>
          <a:bodyPr wrap="square" rtlCol="0">
            <a:spAutoFit/>
          </a:bodyPr>
          <a:lstStyle/>
          <a:p>
            <a:pPr algn="ctr"/>
            <a:r>
              <a:rPr lang="en-NZ" sz="2800" dirty="0">
                <a:solidFill>
                  <a:srgbClr val="000090"/>
                </a:solidFill>
              </a:rPr>
              <a:t>Complete the code trace of the program and show the output.</a:t>
            </a:r>
            <a:endParaRPr lang="en-US" sz="2800" dirty="0">
              <a:solidFill>
                <a:srgbClr val="000090"/>
              </a:solidFill>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12</a:t>
            </a:fld>
            <a:endParaRPr lang="en-US" dirty="0"/>
          </a:p>
        </p:txBody>
      </p:sp>
      <p:grpSp>
        <p:nvGrpSpPr>
          <p:cNvPr id="61" name="Group 60"/>
          <p:cNvGrpSpPr/>
          <p:nvPr/>
        </p:nvGrpSpPr>
        <p:grpSpPr>
          <a:xfrm>
            <a:off x="5486400" y="1125465"/>
            <a:ext cx="3276600" cy="5228425"/>
            <a:chOff x="5486400" y="1125465"/>
            <a:chExt cx="3276600" cy="5228425"/>
          </a:xfrm>
        </p:grpSpPr>
        <p:grpSp>
          <p:nvGrpSpPr>
            <p:cNvPr id="62" name="Group 61"/>
            <p:cNvGrpSpPr/>
            <p:nvPr/>
          </p:nvGrpSpPr>
          <p:grpSpPr>
            <a:xfrm>
              <a:off x="5486400" y="3903735"/>
              <a:ext cx="3276600" cy="1276528"/>
              <a:chOff x="4876800" y="4267200"/>
              <a:chExt cx="3276600" cy="1276528"/>
            </a:xfrm>
          </p:grpSpPr>
          <p:sp>
            <p:nvSpPr>
              <p:cNvPr id="84" name="TextBox 83"/>
              <p:cNvSpPr txBox="1"/>
              <p:nvPr/>
            </p:nvSpPr>
            <p:spPr>
              <a:xfrm>
                <a:off x="4953000" y="4343400"/>
                <a:ext cx="3200400" cy="1200328"/>
              </a:xfrm>
              <a:prstGeom prst="rect">
                <a:avLst/>
              </a:prstGeom>
              <a:noFill/>
              <a:ln>
                <a:solidFill>
                  <a:srgbClr val="000090"/>
                </a:solidFill>
              </a:ln>
            </p:spPr>
            <p:txBody>
              <a:bodyPr wrap="square" rtlCol="0">
                <a:spAutoFit/>
              </a:bodyPr>
              <a:lstStyle/>
              <a:p>
                <a:endParaRPr lang="en-GB" sz="2400" dirty="0">
                  <a:solidFill>
                    <a:srgbClr val="000090"/>
                  </a:solidFill>
                  <a:latin typeface="Calibri Regular"/>
                  <a:ea typeface="ＭＳ Ｐゴシック" charset="0"/>
                  <a:cs typeface="ＭＳ Ｐゴシック" charset="0"/>
                </a:endParaRPr>
              </a:p>
              <a:p>
                <a:endParaRPr lang="en-GB" sz="2400" dirty="0">
                  <a:solidFill>
                    <a:srgbClr val="000090"/>
                  </a:solidFill>
                  <a:latin typeface="Calibri Regular"/>
                  <a:ea typeface="ＭＳ Ｐゴシック" charset="0"/>
                  <a:cs typeface="ＭＳ Ｐゴシック" charset="0"/>
                </a:endParaRPr>
              </a:p>
              <a:p>
                <a:r>
                  <a:rPr lang="en-GB" sz="2400" dirty="0">
                    <a:solidFill>
                      <a:srgbClr val="000090"/>
                    </a:solidFill>
                    <a:latin typeface="Calibri Regular"/>
                    <a:ea typeface="ＭＳ Ｐゴシック" charset="0"/>
                    <a:cs typeface="ＭＳ Ｐゴシック" charset="0"/>
                  </a:rPr>
                  <a:t> </a:t>
                </a:r>
              </a:p>
            </p:txBody>
          </p:sp>
          <p:sp>
            <p:nvSpPr>
              <p:cNvPr id="85" name="TextBox 84"/>
              <p:cNvSpPr txBox="1"/>
              <p:nvPr/>
            </p:nvSpPr>
            <p:spPr>
              <a:xfrm>
                <a:off x="6248400" y="4724400"/>
                <a:ext cx="914400" cy="461665"/>
              </a:xfrm>
              <a:prstGeom prst="rect">
                <a:avLst/>
              </a:prstGeom>
              <a:noFill/>
            </p:spPr>
            <p:txBody>
              <a:bodyPr wrap="square" rtlCol="0">
                <a:spAutoFit/>
              </a:bodyPr>
              <a:lstStyle/>
              <a:p>
                <a:endParaRPr lang="en-US" sz="2400" dirty="0">
                  <a:solidFill>
                    <a:srgbClr val="000090"/>
                  </a:solidFill>
                </a:endParaRPr>
              </a:p>
            </p:txBody>
          </p:sp>
          <p:sp>
            <p:nvSpPr>
              <p:cNvPr id="86" name="TextBox 85"/>
              <p:cNvSpPr txBox="1"/>
              <p:nvPr/>
            </p:nvSpPr>
            <p:spPr>
              <a:xfrm>
                <a:off x="4876800" y="4267200"/>
                <a:ext cx="1828800" cy="369332"/>
              </a:xfrm>
              <a:prstGeom prst="rect">
                <a:avLst/>
              </a:prstGeom>
              <a:noFill/>
            </p:spPr>
            <p:txBody>
              <a:bodyPr wrap="square" rtlCol="0">
                <a:spAutoFit/>
              </a:bodyPr>
              <a:lstStyle/>
              <a:p>
                <a:r>
                  <a:rPr lang="en-US" sz="1100" dirty="0">
                    <a:solidFill>
                      <a:srgbClr val="7F7F7F"/>
                    </a:solidFill>
                  </a:rPr>
                  <a:t>first</a:t>
                </a:r>
                <a:r>
                  <a:rPr lang="en-US" dirty="0">
                    <a:solidFill>
                      <a:srgbClr val="7F7F7F"/>
                    </a:solidFill>
                  </a:rPr>
                  <a:t>()</a:t>
                </a:r>
              </a:p>
            </p:txBody>
          </p:sp>
        </p:grpSp>
        <p:grpSp>
          <p:nvGrpSpPr>
            <p:cNvPr id="63" name="Group 62"/>
            <p:cNvGrpSpPr/>
            <p:nvPr/>
          </p:nvGrpSpPr>
          <p:grpSpPr>
            <a:xfrm>
              <a:off x="5486400" y="5200472"/>
              <a:ext cx="3276600" cy="1153418"/>
              <a:chOff x="4876800" y="4267200"/>
              <a:chExt cx="3276600" cy="1153418"/>
            </a:xfrm>
          </p:grpSpPr>
          <p:sp>
            <p:nvSpPr>
              <p:cNvPr id="81" name="TextBox 80"/>
              <p:cNvSpPr txBox="1"/>
              <p:nvPr/>
            </p:nvSpPr>
            <p:spPr>
              <a:xfrm>
                <a:off x="4953000" y="4343400"/>
                <a:ext cx="3200400" cy="1077218"/>
              </a:xfrm>
              <a:prstGeom prst="rect">
                <a:avLst/>
              </a:prstGeom>
              <a:noFill/>
              <a:ln>
                <a:solidFill>
                  <a:srgbClr val="000090"/>
                </a:solidFill>
              </a:ln>
            </p:spPr>
            <p:txBody>
              <a:bodyPr wrap="square" rtlCol="0">
                <a:spAutoFit/>
              </a:bodyPr>
              <a:lstStyle/>
              <a:p>
                <a:endParaRPr lang="en-GB" sz="1600" dirty="0">
                  <a:solidFill>
                    <a:srgbClr val="000090"/>
                  </a:solidFill>
                  <a:latin typeface="Calibri Regular"/>
                  <a:ea typeface="ＭＳ Ｐゴシック" charset="0"/>
                  <a:cs typeface="ＭＳ Ｐゴシック" charset="0"/>
                </a:endParaRPr>
              </a:p>
              <a:p>
                <a:r>
                  <a:rPr lang="en-GB" sz="2400" dirty="0">
                    <a:solidFill>
                      <a:srgbClr val="000090"/>
                    </a:solidFill>
                    <a:latin typeface="Calibri Regular"/>
                    <a:ea typeface="ＭＳ Ｐゴシック" charset="0"/>
                    <a:cs typeface="ＭＳ Ｐゴシック" charset="0"/>
                  </a:rPr>
                  <a:t>a 5</a:t>
                </a:r>
              </a:p>
              <a:p>
                <a:endParaRPr lang="en-GB" sz="2400" dirty="0">
                  <a:solidFill>
                    <a:srgbClr val="000090"/>
                  </a:solidFill>
                  <a:latin typeface="Calibri Regular"/>
                  <a:ea typeface="ＭＳ Ｐゴシック" charset="0"/>
                  <a:cs typeface="ＭＳ Ｐゴシック" charset="0"/>
                </a:endParaRPr>
              </a:p>
            </p:txBody>
          </p:sp>
          <p:sp>
            <p:nvSpPr>
              <p:cNvPr id="82" name="TextBox 81"/>
              <p:cNvSpPr txBox="1"/>
              <p:nvPr/>
            </p:nvSpPr>
            <p:spPr>
              <a:xfrm>
                <a:off x="6248400" y="4724400"/>
                <a:ext cx="914400" cy="461665"/>
              </a:xfrm>
              <a:prstGeom prst="rect">
                <a:avLst/>
              </a:prstGeom>
              <a:noFill/>
            </p:spPr>
            <p:txBody>
              <a:bodyPr wrap="square" rtlCol="0">
                <a:spAutoFit/>
              </a:bodyPr>
              <a:lstStyle/>
              <a:p>
                <a:endParaRPr lang="en-US" sz="2400" dirty="0">
                  <a:solidFill>
                    <a:srgbClr val="000090"/>
                  </a:solidFill>
                </a:endParaRPr>
              </a:p>
            </p:txBody>
          </p:sp>
          <p:sp>
            <p:nvSpPr>
              <p:cNvPr id="83" name="TextBox 82"/>
              <p:cNvSpPr txBox="1"/>
              <p:nvPr/>
            </p:nvSpPr>
            <p:spPr>
              <a:xfrm>
                <a:off x="4876800" y="4267200"/>
                <a:ext cx="1828800" cy="369332"/>
              </a:xfrm>
              <a:prstGeom prst="rect">
                <a:avLst/>
              </a:prstGeom>
              <a:noFill/>
            </p:spPr>
            <p:txBody>
              <a:bodyPr wrap="square" rtlCol="0">
                <a:spAutoFit/>
              </a:bodyPr>
              <a:lstStyle/>
              <a:p>
                <a:r>
                  <a:rPr lang="en-US" sz="1100" dirty="0">
                    <a:solidFill>
                      <a:srgbClr val="7F7F7F"/>
                    </a:solidFill>
                  </a:rPr>
                  <a:t>main</a:t>
                </a:r>
                <a:r>
                  <a:rPr lang="en-US" dirty="0">
                    <a:solidFill>
                      <a:srgbClr val="7F7F7F"/>
                    </a:solidFill>
                  </a:rPr>
                  <a:t>()</a:t>
                </a:r>
              </a:p>
            </p:txBody>
          </p:sp>
        </p:grpSp>
        <p:grpSp>
          <p:nvGrpSpPr>
            <p:cNvPr id="64" name="Group 63"/>
            <p:cNvGrpSpPr/>
            <p:nvPr/>
          </p:nvGrpSpPr>
          <p:grpSpPr>
            <a:xfrm>
              <a:off x="8134350" y="3991835"/>
              <a:ext cx="628650" cy="590728"/>
              <a:chOff x="2819400" y="3505200"/>
              <a:chExt cx="838200" cy="762000"/>
            </a:xfrm>
          </p:grpSpPr>
          <p:sp>
            <p:nvSpPr>
              <p:cNvPr id="79" name="Oval 78"/>
              <p:cNvSpPr/>
              <p:nvPr/>
            </p:nvSpPr>
            <p:spPr>
              <a:xfrm>
                <a:off x="2819400" y="3505200"/>
                <a:ext cx="838200" cy="762000"/>
              </a:xfrm>
              <a:prstGeom prst="ellipse">
                <a:avLst/>
              </a:prstGeom>
              <a:solidFill>
                <a:schemeClr val="bg1"/>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2819400" y="3505200"/>
                <a:ext cx="762000" cy="595516"/>
              </a:xfrm>
              <a:prstGeom prst="rect">
                <a:avLst/>
              </a:prstGeom>
              <a:noFill/>
            </p:spPr>
            <p:txBody>
              <a:bodyPr wrap="square" rtlCol="0">
                <a:spAutoFit/>
              </a:bodyPr>
              <a:lstStyle/>
              <a:p>
                <a:r>
                  <a:rPr lang="en-US" dirty="0"/>
                  <a:t> </a:t>
                </a:r>
                <a:r>
                  <a:rPr lang="en-US" sz="2400" b="1" dirty="0"/>
                  <a:t> </a:t>
                </a:r>
              </a:p>
            </p:txBody>
          </p:sp>
        </p:grpSp>
        <p:grpSp>
          <p:nvGrpSpPr>
            <p:cNvPr id="65" name="Group 64"/>
            <p:cNvGrpSpPr/>
            <p:nvPr/>
          </p:nvGrpSpPr>
          <p:grpSpPr>
            <a:xfrm>
              <a:off x="5486400" y="2514600"/>
              <a:ext cx="3276600" cy="1276528"/>
              <a:chOff x="4876800" y="4267200"/>
              <a:chExt cx="3276600" cy="1276528"/>
            </a:xfrm>
          </p:grpSpPr>
          <p:sp>
            <p:nvSpPr>
              <p:cNvPr id="76" name="TextBox 75"/>
              <p:cNvSpPr txBox="1"/>
              <p:nvPr/>
            </p:nvSpPr>
            <p:spPr>
              <a:xfrm>
                <a:off x="4953000" y="4343400"/>
                <a:ext cx="3200400" cy="1200328"/>
              </a:xfrm>
              <a:prstGeom prst="rect">
                <a:avLst/>
              </a:prstGeom>
              <a:noFill/>
              <a:ln>
                <a:solidFill>
                  <a:srgbClr val="000090"/>
                </a:solidFill>
              </a:ln>
            </p:spPr>
            <p:txBody>
              <a:bodyPr wrap="square" rtlCol="0">
                <a:spAutoFit/>
              </a:bodyPr>
              <a:lstStyle/>
              <a:p>
                <a:endParaRPr lang="en-GB" sz="2400" dirty="0">
                  <a:solidFill>
                    <a:srgbClr val="000090"/>
                  </a:solidFill>
                  <a:latin typeface="Calibri Regular"/>
                  <a:ea typeface="ＭＳ Ｐゴシック" charset="0"/>
                  <a:cs typeface="ＭＳ Ｐゴシック" charset="0"/>
                </a:endParaRPr>
              </a:p>
              <a:p>
                <a:endParaRPr lang="en-GB" sz="2400" dirty="0">
                  <a:solidFill>
                    <a:srgbClr val="000090"/>
                  </a:solidFill>
                  <a:latin typeface="Calibri Regular"/>
                  <a:ea typeface="ＭＳ Ｐゴシック" charset="0"/>
                  <a:cs typeface="ＭＳ Ｐゴシック" charset="0"/>
                </a:endParaRPr>
              </a:p>
              <a:p>
                <a:r>
                  <a:rPr lang="en-GB" sz="2400" dirty="0">
                    <a:solidFill>
                      <a:srgbClr val="000090"/>
                    </a:solidFill>
                    <a:latin typeface="Calibri Regular"/>
                    <a:ea typeface="ＭＳ Ｐゴシック" charset="0"/>
                    <a:cs typeface="ＭＳ Ｐゴシック" charset="0"/>
                  </a:rPr>
                  <a:t> </a:t>
                </a:r>
              </a:p>
            </p:txBody>
          </p:sp>
          <p:sp>
            <p:nvSpPr>
              <p:cNvPr id="77" name="TextBox 76"/>
              <p:cNvSpPr txBox="1"/>
              <p:nvPr/>
            </p:nvSpPr>
            <p:spPr>
              <a:xfrm>
                <a:off x="6248400" y="4724400"/>
                <a:ext cx="914400" cy="461665"/>
              </a:xfrm>
              <a:prstGeom prst="rect">
                <a:avLst/>
              </a:prstGeom>
              <a:noFill/>
            </p:spPr>
            <p:txBody>
              <a:bodyPr wrap="square" rtlCol="0">
                <a:spAutoFit/>
              </a:bodyPr>
              <a:lstStyle/>
              <a:p>
                <a:endParaRPr lang="en-US" sz="2400" dirty="0">
                  <a:solidFill>
                    <a:srgbClr val="000090"/>
                  </a:solidFill>
                </a:endParaRPr>
              </a:p>
            </p:txBody>
          </p:sp>
          <p:sp>
            <p:nvSpPr>
              <p:cNvPr id="78" name="TextBox 77"/>
              <p:cNvSpPr txBox="1"/>
              <p:nvPr/>
            </p:nvSpPr>
            <p:spPr>
              <a:xfrm>
                <a:off x="4876800" y="4267200"/>
                <a:ext cx="1828800" cy="369332"/>
              </a:xfrm>
              <a:prstGeom prst="rect">
                <a:avLst/>
              </a:prstGeom>
              <a:noFill/>
            </p:spPr>
            <p:txBody>
              <a:bodyPr wrap="square" rtlCol="0">
                <a:spAutoFit/>
              </a:bodyPr>
              <a:lstStyle/>
              <a:p>
                <a:r>
                  <a:rPr lang="en-US" dirty="0">
                    <a:solidFill>
                      <a:srgbClr val="7F7F7F"/>
                    </a:solidFill>
                  </a:rPr>
                  <a:t>             ()</a:t>
                </a:r>
              </a:p>
            </p:txBody>
          </p:sp>
        </p:grpSp>
        <p:grpSp>
          <p:nvGrpSpPr>
            <p:cNvPr id="66" name="Group 65"/>
            <p:cNvGrpSpPr/>
            <p:nvPr/>
          </p:nvGrpSpPr>
          <p:grpSpPr>
            <a:xfrm>
              <a:off x="5486400" y="1125465"/>
              <a:ext cx="3276600" cy="1276528"/>
              <a:chOff x="4876800" y="4267200"/>
              <a:chExt cx="3276600" cy="1276528"/>
            </a:xfrm>
          </p:grpSpPr>
          <p:sp>
            <p:nvSpPr>
              <p:cNvPr id="73" name="TextBox 72"/>
              <p:cNvSpPr txBox="1"/>
              <p:nvPr/>
            </p:nvSpPr>
            <p:spPr>
              <a:xfrm>
                <a:off x="4953000" y="4343400"/>
                <a:ext cx="3200400" cy="1200328"/>
              </a:xfrm>
              <a:prstGeom prst="rect">
                <a:avLst/>
              </a:prstGeom>
              <a:noFill/>
              <a:ln>
                <a:solidFill>
                  <a:srgbClr val="000090"/>
                </a:solidFill>
              </a:ln>
            </p:spPr>
            <p:txBody>
              <a:bodyPr wrap="square" rtlCol="0">
                <a:spAutoFit/>
              </a:bodyPr>
              <a:lstStyle/>
              <a:p>
                <a:endParaRPr lang="en-GB" sz="2400" dirty="0">
                  <a:solidFill>
                    <a:srgbClr val="000090"/>
                  </a:solidFill>
                  <a:latin typeface="Calibri Regular"/>
                  <a:ea typeface="ＭＳ Ｐゴシック" charset="0"/>
                  <a:cs typeface="ＭＳ Ｐゴシック" charset="0"/>
                </a:endParaRPr>
              </a:p>
              <a:p>
                <a:endParaRPr lang="en-GB" sz="2400" dirty="0">
                  <a:solidFill>
                    <a:srgbClr val="000090"/>
                  </a:solidFill>
                  <a:latin typeface="Calibri Regular"/>
                  <a:ea typeface="ＭＳ Ｐゴシック" charset="0"/>
                  <a:cs typeface="ＭＳ Ｐゴシック" charset="0"/>
                </a:endParaRPr>
              </a:p>
              <a:p>
                <a:r>
                  <a:rPr lang="en-GB" sz="2400" dirty="0">
                    <a:solidFill>
                      <a:srgbClr val="000090"/>
                    </a:solidFill>
                    <a:latin typeface="Calibri Regular"/>
                    <a:ea typeface="ＭＳ Ｐゴシック" charset="0"/>
                    <a:cs typeface="ＭＳ Ｐゴシック" charset="0"/>
                  </a:rPr>
                  <a:t> </a:t>
                </a:r>
              </a:p>
            </p:txBody>
          </p:sp>
          <p:sp>
            <p:nvSpPr>
              <p:cNvPr id="74" name="TextBox 73"/>
              <p:cNvSpPr txBox="1"/>
              <p:nvPr/>
            </p:nvSpPr>
            <p:spPr>
              <a:xfrm>
                <a:off x="6248400" y="4724400"/>
                <a:ext cx="914400" cy="461665"/>
              </a:xfrm>
              <a:prstGeom prst="rect">
                <a:avLst/>
              </a:prstGeom>
              <a:noFill/>
            </p:spPr>
            <p:txBody>
              <a:bodyPr wrap="square" rtlCol="0">
                <a:spAutoFit/>
              </a:bodyPr>
              <a:lstStyle/>
              <a:p>
                <a:endParaRPr lang="en-US" sz="2400" dirty="0">
                  <a:solidFill>
                    <a:srgbClr val="000090"/>
                  </a:solidFill>
                </a:endParaRPr>
              </a:p>
            </p:txBody>
          </p:sp>
          <p:sp>
            <p:nvSpPr>
              <p:cNvPr id="75" name="TextBox 74"/>
              <p:cNvSpPr txBox="1"/>
              <p:nvPr/>
            </p:nvSpPr>
            <p:spPr>
              <a:xfrm>
                <a:off x="4876800" y="4267200"/>
                <a:ext cx="1828800" cy="369332"/>
              </a:xfrm>
              <a:prstGeom prst="rect">
                <a:avLst/>
              </a:prstGeom>
              <a:noFill/>
            </p:spPr>
            <p:txBody>
              <a:bodyPr wrap="square" rtlCol="0">
                <a:spAutoFit/>
              </a:bodyPr>
              <a:lstStyle/>
              <a:p>
                <a:r>
                  <a:rPr lang="en-US" dirty="0">
                    <a:solidFill>
                      <a:srgbClr val="7F7F7F"/>
                    </a:solidFill>
                  </a:rPr>
                  <a:t>            ()</a:t>
                </a:r>
              </a:p>
            </p:txBody>
          </p:sp>
        </p:grpSp>
        <p:grpSp>
          <p:nvGrpSpPr>
            <p:cNvPr id="67" name="Group 66"/>
            <p:cNvGrpSpPr/>
            <p:nvPr/>
          </p:nvGrpSpPr>
          <p:grpSpPr>
            <a:xfrm>
              <a:off x="8098190" y="2611792"/>
              <a:ext cx="628650" cy="590728"/>
              <a:chOff x="2819400" y="3505200"/>
              <a:chExt cx="838200" cy="762000"/>
            </a:xfrm>
          </p:grpSpPr>
          <p:sp>
            <p:nvSpPr>
              <p:cNvPr id="71" name="Oval 70"/>
              <p:cNvSpPr/>
              <p:nvPr/>
            </p:nvSpPr>
            <p:spPr>
              <a:xfrm>
                <a:off x="2819400" y="3505200"/>
                <a:ext cx="838200" cy="762000"/>
              </a:xfrm>
              <a:prstGeom prst="ellipse">
                <a:avLst/>
              </a:prstGeom>
              <a:solidFill>
                <a:schemeClr val="bg1"/>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TextBox 71"/>
              <p:cNvSpPr txBox="1"/>
              <p:nvPr/>
            </p:nvSpPr>
            <p:spPr>
              <a:xfrm>
                <a:off x="2819400" y="3505200"/>
                <a:ext cx="762000" cy="595516"/>
              </a:xfrm>
              <a:prstGeom prst="rect">
                <a:avLst/>
              </a:prstGeom>
              <a:noFill/>
            </p:spPr>
            <p:txBody>
              <a:bodyPr wrap="square" rtlCol="0">
                <a:spAutoFit/>
              </a:bodyPr>
              <a:lstStyle/>
              <a:p>
                <a:r>
                  <a:rPr lang="en-US" dirty="0"/>
                  <a:t> </a:t>
                </a:r>
                <a:r>
                  <a:rPr lang="en-US" sz="2400" b="1" dirty="0"/>
                  <a:t> </a:t>
                </a:r>
              </a:p>
            </p:txBody>
          </p:sp>
        </p:grpSp>
        <p:grpSp>
          <p:nvGrpSpPr>
            <p:cNvPr id="68" name="Group 67"/>
            <p:cNvGrpSpPr/>
            <p:nvPr/>
          </p:nvGrpSpPr>
          <p:grpSpPr>
            <a:xfrm>
              <a:off x="8134350" y="1219200"/>
              <a:ext cx="628650" cy="590728"/>
              <a:chOff x="2819400" y="3505200"/>
              <a:chExt cx="838200" cy="762000"/>
            </a:xfrm>
          </p:grpSpPr>
          <p:sp>
            <p:nvSpPr>
              <p:cNvPr id="69" name="Oval 68"/>
              <p:cNvSpPr/>
              <p:nvPr/>
            </p:nvSpPr>
            <p:spPr>
              <a:xfrm>
                <a:off x="2819400" y="3505200"/>
                <a:ext cx="838200" cy="762000"/>
              </a:xfrm>
              <a:prstGeom prst="ellipse">
                <a:avLst/>
              </a:prstGeom>
              <a:solidFill>
                <a:schemeClr val="bg1"/>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2819400" y="3505200"/>
                <a:ext cx="762000" cy="595516"/>
              </a:xfrm>
              <a:prstGeom prst="rect">
                <a:avLst/>
              </a:prstGeom>
              <a:noFill/>
            </p:spPr>
            <p:txBody>
              <a:bodyPr wrap="square" rtlCol="0">
                <a:spAutoFit/>
              </a:bodyPr>
              <a:lstStyle/>
              <a:p>
                <a:r>
                  <a:rPr lang="en-US" dirty="0"/>
                  <a:t> </a:t>
                </a:r>
                <a:r>
                  <a:rPr lang="en-US" sz="2400" b="1" dirty="0"/>
                  <a:t> </a:t>
                </a:r>
              </a:p>
            </p:txBody>
          </p:sp>
        </p:grpSp>
      </p:grpSp>
      <p:sp>
        <p:nvSpPr>
          <p:cNvPr id="36" name="TextBox 35"/>
          <p:cNvSpPr txBox="1"/>
          <p:nvPr/>
        </p:nvSpPr>
        <p:spPr>
          <a:xfrm>
            <a:off x="228600" y="1061335"/>
            <a:ext cx="457200" cy="5570757"/>
          </a:xfrm>
          <a:prstGeom prst="rect">
            <a:avLst/>
          </a:prstGeom>
          <a:solidFill>
            <a:schemeClr val="bg1"/>
          </a:solid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endParaRPr lang="en-US" sz="300" b="1" dirty="0">
              <a:solidFill>
                <a:srgbClr val="000090"/>
              </a:solidFill>
              <a:latin typeface="Courier"/>
              <a:cs typeface="Courier"/>
            </a:endParaRPr>
          </a:p>
          <a:p>
            <a:pPr>
              <a:spcBef>
                <a:spcPts val="600"/>
              </a:spcBef>
            </a:pPr>
            <a:r>
              <a:rPr lang="en-US" b="1" dirty="0">
                <a:solidFill>
                  <a:srgbClr val="000090"/>
                </a:solidFill>
                <a:latin typeface="Courier"/>
                <a:cs typeface="Courier"/>
              </a:rPr>
              <a:t>3</a:t>
            </a:r>
          </a:p>
          <a:p>
            <a:pPr>
              <a:spcBef>
                <a:spcPts val="600"/>
              </a:spcBef>
            </a:pPr>
            <a:r>
              <a:rPr lang="en-US" b="1" dirty="0">
                <a:solidFill>
                  <a:srgbClr val="000090"/>
                </a:solidFill>
                <a:latin typeface="Courier"/>
                <a:cs typeface="Courier"/>
              </a:rPr>
              <a:t>4</a:t>
            </a:r>
          </a:p>
          <a:p>
            <a:pPr>
              <a:spcBef>
                <a:spcPts val="600"/>
              </a:spcBef>
            </a:pPr>
            <a:endParaRPr lang="en-US" sz="300" b="1" dirty="0">
              <a:solidFill>
                <a:srgbClr val="000090"/>
              </a:solidFill>
              <a:latin typeface="Courier"/>
              <a:cs typeface="Courier"/>
            </a:endParaRPr>
          </a:p>
          <a:p>
            <a:pPr>
              <a:spcBef>
                <a:spcPts val="600"/>
              </a:spcBef>
            </a:pPr>
            <a:r>
              <a:rPr lang="en-US" b="1" dirty="0">
                <a:solidFill>
                  <a:srgbClr val="000090"/>
                </a:solidFill>
                <a:latin typeface="Courier"/>
                <a:cs typeface="Courier"/>
              </a:rPr>
              <a:t>5</a:t>
            </a:r>
            <a:endParaRPr lang="en-US" sz="200" b="1" dirty="0">
              <a:solidFill>
                <a:srgbClr val="000090"/>
              </a:solidFill>
              <a:latin typeface="Courier"/>
              <a:cs typeface="Courier"/>
            </a:endParaRPr>
          </a:p>
          <a:p>
            <a:pPr>
              <a:spcBef>
                <a:spcPts val="600"/>
              </a:spcBef>
            </a:pPr>
            <a:r>
              <a:rPr lang="en-US" b="1" dirty="0">
                <a:solidFill>
                  <a:srgbClr val="000090"/>
                </a:solidFill>
                <a:latin typeface="Courier"/>
                <a:cs typeface="Courier"/>
              </a:rPr>
              <a:t>6</a:t>
            </a:r>
          </a:p>
          <a:p>
            <a:pPr>
              <a:spcBef>
                <a:spcPts val="600"/>
              </a:spcBef>
            </a:pPr>
            <a:r>
              <a:rPr lang="en-US" b="1" dirty="0">
                <a:solidFill>
                  <a:srgbClr val="000090"/>
                </a:solidFill>
                <a:latin typeface="Courier"/>
                <a:cs typeface="Courier"/>
              </a:rPr>
              <a:t>7</a:t>
            </a:r>
          </a:p>
          <a:p>
            <a:pPr>
              <a:spcBef>
                <a:spcPts val="600"/>
              </a:spcBef>
            </a:pPr>
            <a:endParaRPr lang="en-US" sz="300" b="1" dirty="0">
              <a:solidFill>
                <a:srgbClr val="000090"/>
              </a:solidFill>
              <a:latin typeface="Courier"/>
              <a:cs typeface="Courier"/>
            </a:endParaRPr>
          </a:p>
          <a:p>
            <a:pPr>
              <a:spcBef>
                <a:spcPts val="600"/>
              </a:spcBef>
            </a:pPr>
            <a:r>
              <a:rPr lang="en-US" b="1" dirty="0">
                <a:solidFill>
                  <a:srgbClr val="000090"/>
                </a:solidFill>
                <a:latin typeface="Courier"/>
                <a:cs typeface="Courier"/>
              </a:rPr>
              <a:t>8</a:t>
            </a:r>
            <a:endParaRPr lang="en-US" sz="300" b="1" dirty="0">
              <a:solidFill>
                <a:srgbClr val="000090"/>
              </a:solidFill>
              <a:latin typeface="Courier"/>
              <a:cs typeface="Courier"/>
            </a:endParaRPr>
          </a:p>
          <a:p>
            <a:pPr>
              <a:spcBef>
                <a:spcPts val="600"/>
              </a:spcBef>
            </a:pPr>
            <a:r>
              <a:rPr lang="en-US" b="1" dirty="0">
                <a:solidFill>
                  <a:srgbClr val="000090"/>
                </a:solidFill>
                <a:latin typeface="Courier"/>
                <a:cs typeface="Courier"/>
              </a:rPr>
              <a:t>9</a:t>
            </a:r>
          </a:p>
          <a:p>
            <a:pPr>
              <a:spcBef>
                <a:spcPts val="600"/>
              </a:spcBef>
            </a:pPr>
            <a:r>
              <a:rPr lang="en-US" b="1" dirty="0">
                <a:solidFill>
                  <a:srgbClr val="000090"/>
                </a:solidFill>
                <a:latin typeface="Courier"/>
                <a:cs typeface="Courier"/>
              </a:rPr>
              <a:t>10</a:t>
            </a:r>
          </a:p>
          <a:p>
            <a:pPr>
              <a:spcBef>
                <a:spcPts val="600"/>
              </a:spcBef>
            </a:pPr>
            <a:r>
              <a:rPr lang="en-US" b="1" dirty="0">
                <a:solidFill>
                  <a:srgbClr val="000090"/>
                </a:solidFill>
                <a:latin typeface="Courier"/>
                <a:cs typeface="Courier"/>
              </a:rPr>
              <a:t>11</a:t>
            </a:r>
          </a:p>
          <a:p>
            <a:pPr>
              <a:spcBef>
                <a:spcPts val="600"/>
              </a:spcBef>
            </a:pPr>
            <a:r>
              <a:rPr lang="en-US" b="1" dirty="0">
                <a:solidFill>
                  <a:srgbClr val="000090"/>
                </a:solidFill>
                <a:latin typeface="Courier"/>
                <a:cs typeface="Courier"/>
              </a:rPr>
              <a:t>12</a:t>
            </a:r>
          </a:p>
          <a:p>
            <a:pPr>
              <a:spcBef>
                <a:spcPts val="600"/>
              </a:spcBef>
            </a:pPr>
            <a:r>
              <a:rPr lang="en-US" b="1" dirty="0">
                <a:solidFill>
                  <a:srgbClr val="000090"/>
                </a:solidFill>
                <a:latin typeface="Courier"/>
                <a:cs typeface="Courier"/>
              </a:rPr>
              <a:t>13</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14</a:t>
            </a:r>
          </a:p>
        </p:txBody>
      </p:sp>
      <p:sp>
        <p:nvSpPr>
          <p:cNvPr id="38" name="Text Box 9"/>
          <p:cNvSpPr txBox="1">
            <a:spLocks noChangeArrowheads="1"/>
          </p:cNvSpPr>
          <p:nvPr/>
        </p:nvSpPr>
        <p:spPr bwMode="auto">
          <a:xfrm>
            <a:off x="685800" y="1066800"/>
            <a:ext cx="4343400" cy="557075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first(a):</a:t>
            </a:r>
          </a:p>
          <a:p>
            <a:pPr>
              <a:buNone/>
              <a:tabLst>
                <a:tab pos="546100" algn="l"/>
              </a:tabLst>
            </a:pPr>
            <a:r>
              <a:rPr lang="en-US" sz="1800" b="1" dirty="0">
                <a:solidFill>
                  <a:srgbClr val="000090"/>
                </a:solidFill>
                <a:latin typeface="Courier"/>
                <a:cs typeface="Courier"/>
              </a:rPr>
              <a:t>	b = 3</a:t>
            </a:r>
          </a:p>
          <a:p>
            <a:pPr>
              <a:buNone/>
              <a:tabLst>
                <a:tab pos="546100" algn="l"/>
              </a:tabLst>
            </a:pPr>
            <a:r>
              <a:rPr lang="en-US" sz="1800" b="1" dirty="0">
                <a:solidFill>
                  <a:srgbClr val="000090"/>
                </a:solidFill>
                <a:latin typeface="Courier"/>
                <a:cs typeface="Courier"/>
              </a:rPr>
              <a:t>	print("1.",  a)</a:t>
            </a:r>
          </a:p>
          <a:p>
            <a:pPr>
              <a:buNone/>
              <a:tabLst>
                <a:tab pos="546100" algn="l"/>
              </a:tabLst>
            </a:pPr>
            <a:r>
              <a:rPr lang="en-US" sz="1800" b="1" dirty="0">
                <a:solidFill>
                  <a:srgbClr val="000090"/>
                </a:solidFill>
                <a:latin typeface="Courier"/>
                <a:cs typeface="Courier"/>
              </a:rPr>
              <a:t>	return second(a * b) + b</a:t>
            </a:r>
          </a:p>
          <a:p>
            <a:pPr>
              <a:buNone/>
              <a:tabLst>
                <a:tab pos="546100" algn="l"/>
              </a:tabLst>
            </a:pPr>
            <a:endParaRPr lang="en-US" sz="3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second(a):</a:t>
            </a:r>
          </a:p>
          <a:p>
            <a:pPr>
              <a:buNone/>
              <a:tabLst>
                <a:tab pos="546100" algn="l"/>
              </a:tabLst>
            </a:pPr>
            <a:r>
              <a:rPr lang="en-US" sz="1800" b="1" dirty="0">
                <a:solidFill>
                  <a:srgbClr val="000090"/>
                </a:solidFill>
                <a:latin typeface="Courier"/>
                <a:cs typeface="Courier"/>
              </a:rPr>
              <a:t>	print("2.", a)</a:t>
            </a:r>
          </a:p>
          <a:p>
            <a:pPr>
              <a:buNone/>
              <a:tabLst>
                <a:tab pos="546100" algn="l"/>
              </a:tabLst>
            </a:pPr>
            <a:r>
              <a:rPr lang="en-US" sz="1800" b="1" dirty="0">
                <a:solidFill>
                  <a:srgbClr val="000090"/>
                </a:solidFill>
                <a:latin typeface="Courier"/>
                <a:cs typeface="Courier"/>
              </a:rPr>
              <a:t>	return a % 4</a:t>
            </a:r>
          </a:p>
          <a:p>
            <a:pPr>
              <a:buNone/>
              <a:tabLst>
                <a:tab pos="546100" algn="l"/>
              </a:tabLst>
            </a:pPr>
            <a:endParaRPr lang="en-US" sz="3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main():</a:t>
            </a:r>
          </a:p>
          <a:p>
            <a:pPr>
              <a:buNone/>
              <a:tabLst>
                <a:tab pos="546100" algn="l"/>
              </a:tabLst>
            </a:pPr>
            <a:r>
              <a:rPr lang="en-US" sz="1800" b="1" dirty="0">
                <a:solidFill>
                  <a:srgbClr val="000090"/>
                </a:solidFill>
                <a:latin typeface="Courier"/>
                <a:cs typeface="Courier"/>
              </a:rPr>
              <a:t>	a = 5</a:t>
            </a:r>
          </a:p>
          <a:p>
            <a:pPr>
              <a:buNone/>
              <a:tabLst>
                <a:tab pos="546100" algn="l"/>
              </a:tabLst>
            </a:pPr>
            <a:r>
              <a:rPr lang="en-US" sz="1800" b="1" dirty="0">
                <a:solidFill>
                  <a:srgbClr val="000090"/>
                </a:solidFill>
                <a:latin typeface="Courier"/>
                <a:cs typeface="Courier"/>
              </a:rPr>
              <a:t>	b = first(a)</a:t>
            </a:r>
          </a:p>
          <a:p>
            <a:pPr>
              <a:buNone/>
              <a:tabLst>
                <a:tab pos="546100" algn="l"/>
              </a:tabLst>
            </a:pPr>
            <a:r>
              <a:rPr lang="en-US" sz="1800" b="1" dirty="0">
                <a:solidFill>
                  <a:srgbClr val="000090"/>
                </a:solidFill>
                <a:latin typeface="Courier"/>
                <a:cs typeface="Courier"/>
              </a:rPr>
              <a:t>	print("3.",  b)</a:t>
            </a:r>
          </a:p>
          <a:p>
            <a:pPr>
              <a:buNone/>
              <a:tabLst>
                <a:tab pos="546100" algn="l"/>
              </a:tabLst>
            </a:pPr>
            <a:r>
              <a:rPr lang="en-US" sz="1800" b="1" dirty="0">
                <a:solidFill>
                  <a:srgbClr val="000090"/>
                </a:solidFill>
                <a:latin typeface="Courier"/>
                <a:cs typeface="Courier"/>
              </a:rPr>
              <a:t>	b = second(b)</a:t>
            </a:r>
          </a:p>
          <a:p>
            <a:pPr>
              <a:buNone/>
              <a:tabLst>
                <a:tab pos="546100" algn="l"/>
              </a:tabLst>
            </a:pPr>
            <a:r>
              <a:rPr lang="en-US" sz="1800" b="1" dirty="0">
                <a:solidFill>
                  <a:srgbClr val="000090"/>
                </a:solidFill>
                <a:latin typeface="Courier"/>
                <a:cs typeface="Courier"/>
              </a:rPr>
              <a:t>	print("4.",  b)</a:t>
            </a:r>
          </a:p>
          <a:p>
            <a:pPr>
              <a:buNone/>
              <a:tabLst>
                <a:tab pos="546100" algn="l"/>
              </a:tabLst>
            </a:pPr>
            <a:endParaRPr lang="en-US" sz="1800" b="1" dirty="0">
              <a:solidFill>
                <a:srgbClr val="000090"/>
              </a:solidFill>
              <a:latin typeface="Courier"/>
              <a:cs typeface="Courier"/>
            </a:endParaRPr>
          </a:p>
          <a:p>
            <a:pPr>
              <a:buNone/>
              <a:tabLst>
                <a:tab pos="546100" algn="l"/>
              </a:tabLst>
            </a:pPr>
            <a:r>
              <a:rPr lang="en-US" sz="1800" b="1" dirty="0">
                <a:solidFill>
                  <a:srgbClr val="000090"/>
                </a:solidFill>
                <a:latin typeface="Courier"/>
                <a:cs typeface="Courier"/>
              </a:rPr>
              <a:t>main()</a:t>
            </a:r>
            <a:endParaRPr lang="en-AU" sz="1800" b="1" dirty="0">
              <a:solidFill>
                <a:srgbClr val="000090"/>
              </a:solidFill>
              <a:latin typeface="Courier"/>
              <a:cs typeface="Courier"/>
            </a:endParaRPr>
          </a:p>
        </p:txBody>
      </p:sp>
      <p:sp>
        <p:nvSpPr>
          <p:cNvPr id="39" name="TextBox 38"/>
          <p:cNvSpPr txBox="1"/>
          <p:nvPr/>
        </p:nvSpPr>
        <p:spPr>
          <a:xfrm>
            <a:off x="3581400" y="4267200"/>
            <a:ext cx="1655901" cy="2585323"/>
          </a:xfrm>
          <a:prstGeom prst="rect">
            <a:avLst/>
          </a:prstGeom>
          <a:solidFill>
            <a:srgbClr val="E3EBF3"/>
          </a:solidFill>
          <a:ln>
            <a:solidFill>
              <a:srgbClr val="0000FF"/>
            </a:solidFill>
          </a:ln>
        </p:spPr>
        <p:txBody>
          <a:bodyPr wrap="square" rtlCol="0">
            <a:spAutoFit/>
          </a:bodyPr>
          <a:lstStyle/>
          <a:p>
            <a:endParaRPr lang="en-US" b="1" dirty="0">
              <a:solidFill>
                <a:srgbClr val="000090"/>
              </a:solidFill>
              <a:latin typeface="Courier"/>
              <a:cs typeface="Courier"/>
            </a:endParaRPr>
          </a:p>
          <a:p>
            <a:endParaRPr lang="en-US" b="1" dirty="0">
              <a:solidFill>
                <a:srgbClr val="000090"/>
              </a:solidFill>
              <a:latin typeface="Courier"/>
              <a:cs typeface="Courier"/>
            </a:endParaRPr>
          </a:p>
          <a:p>
            <a:endParaRPr lang="en-US" b="1" dirty="0">
              <a:solidFill>
                <a:srgbClr val="000090"/>
              </a:solidFill>
              <a:latin typeface="Courier"/>
              <a:cs typeface="Courier"/>
            </a:endParaRPr>
          </a:p>
          <a:p>
            <a:endParaRPr lang="en-US" b="1" dirty="0">
              <a:solidFill>
                <a:srgbClr val="000090"/>
              </a:solidFill>
              <a:latin typeface="Courier"/>
              <a:cs typeface="Courier"/>
            </a:endParaRPr>
          </a:p>
          <a:p>
            <a:endParaRPr lang="en-US" b="1" dirty="0">
              <a:solidFill>
                <a:srgbClr val="000090"/>
              </a:solidFill>
              <a:latin typeface="Courier"/>
              <a:cs typeface="Courier"/>
            </a:endParaRPr>
          </a:p>
          <a:p>
            <a:endParaRPr lang="en-US" b="1" dirty="0">
              <a:solidFill>
                <a:srgbClr val="000090"/>
              </a:solidFill>
              <a:latin typeface="Courier"/>
              <a:cs typeface="Courier"/>
            </a:endParaRPr>
          </a:p>
          <a:p>
            <a:endParaRPr lang="en-US" b="1" dirty="0">
              <a:solidFill>
                <a:srgbClr val="000090"/>
              </a:solidFill>
              <a:latin typeface="Courier"/>
              <a:cs typeface="Courier"/>
            </a:endParaRPr>
          </a:p>
          <a:p>
            <a:endParaRPr lang="en-US" b="1" dirty="0">
              <a:solidFill>
                <a:srgbClr val="000090"/>
              </a:solidFill>
              <a:latin typeface="Courier"/>
              <a:cs typeface="Courier"/>
            </a:endParaRPr>
          </a:p>
          <a:p>
            <a:endParaRPr lang="en-US" b="1" dirty="0">
              <a:solidFill>
                <a:srgbClr val="000090"/>
              </a:solidFill>
              <a:latin typeface="Courier"/>
              <a:cs typeface="Courier"/>
            </a:endParaRPr>
          </a:p>
        </p:txBody>
      </p:sp>
    </p:spTree>
    <p:extLst>
      <p:ext uri="{BB962C8B-B14F-4D97-AF65-F5344CB8AC3E}">
        <p14:creationId xmlns:p14="http://schemas.microsoft.com/office/powerpoint/2010/main" val="26157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r>
              <a:rPr lang="en-NZ" dirty="0"/>
              <a:t>Problems can be broken down into small tasks and each small tasks can be implemented using a function</a:t>
            </a:r>
          </a:p>
          <a:p>
            <a:pPr lvl="1"/>
            <a:endParaRPr lang="en-NZ" dirty="0"/>
          </a:p>
          <a:p>
            <a:r>
              <a:rPr lang="en-NZ" dirty="0"/>
              <a:t>A code tracing technique is used to work through the execution of a program, instruction by instruction.</a:t>
            </a:r>
          </a:p>
          <a:p>
            <a:pPr lvl="1"/>
            <a:endParaRPr lang="en-NZ" dirty="0"/>
          </a:p>
          <a:p>
            <a:pPr lvl="1"/>
            <a:endParaRPr lang="en-US" dirty="0"/>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lvl="1"/>
            <a:r>
              <a:rPr lang="en-NZ" dirty="0"/>
              <a:t>break a program into small tasks which can be implemented using functions</a:t>
            </a:r>
          </a:p>
          <a:p>
            <a:pPr lvl="1"/>
            <a:r>
              <a:rPr lang="en-NZ" dirty="0"/>
              <a:t>know how to trace code which involves functions</a:t>
            </a:r>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38200"/>
          </a:xfrm>
        </p:spPr>
        <p:txBody>
          <a:bodyPr>
            <a:normAutofit/>
          </a:bodyPr>
          <a:lstStyle/>
          <a:p>
            <a:r>
              <a:rPr lang="en-NZ" dirty="0"/>
              <a:t>Recap</a:t>
            </a:r>
          </a:p>
        </p:txBody>
      </p:sp>
      <p:sp>
        <p:nvSpPr>
          <p:cNvPr id="3" name="Content Placeholder 2"/>
          <p:cNvSpPr>
            <a:spLocks noGrp="1"/>
          </p:cNvSpPr>
          <p:nvPr>
            <p:ph sz="quarter" idx="1"/>
          </p:nvPr>
        </p:nvSpPr>
        <p:spPr>
          <a:xfrm>
            <a:off x="152400" y="152400"/>
            <a:ext cx="8763000" cy="4691211"/>
          </a:xfrm>
        </p:spPr>
        <p:txBody>
          <a:bodyPr>
            <a:normAutofit/>
          </a:bodyPr>
          <a:lstStyle/>
          <a:p>
            <a:r>
              <a:rPr lang="en-GB" dirty="0"/>
              <a:t>From lecture 8</a:t>
            </a:r>
          </a:p>
          <a:p>
            <a:pPr lvl="1"/>
            <a:r>
              <a:rPr lang="en-NZ" dirty="0"/>
              <a:t>write functions which perform a well defined task</a:t>
            </a:r>
          </a:p>
          <a:p>
            <a:pPr lvl="1"/>
            <a:r>
              <a:rPr lang="en-NZ" dirty="0"/>
              <a:t>understand that a function can call other functions</a:t>
            </a:r>
          </a:p>
          <a:p>
            <a:pPr lvl="1"/>
            <a:r>
              <a:rPr lang="en-NZ" dirty="0"/>
              <a:t>understand the scope of variable</a:t>
            </a:r>
          </a:p>
          <a:p>
            <a:pPr lvl="1"/>
            <a:r>
              <a:rPr lang="en-NZ" dirty="0"/>
              <a:t>always use descriptive function names (and variable names) to ensure that the purpose of the function is clear</a:t>
            </a:r>
          </a:p>
        </p:txBody>
      </p:sp>
      <p:sp>
        <p:nvSpPr>
          <p:cNvPr id="11" name="Text Box 9"/>
          <p:cNvSpPr txBox="1">
            <a:spLocks noChangeArrowheads="1"/>
          </p:cNvSpPr>
          <p:nvPr/>
        </p:nvSpPr>
        <p:spPr bwMode="auto">
          <a:xfrm>
            <a:off x="152400" y="2209800"/>
            <a:ext cx="8915400" cy="461664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546100"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get_discount</a:t>
            </a:r>
            <a:r>
              <a:rPr lang="en-US" altLang="en-US" sz="1800" b="1" dirty="0">
                <a:solidFill>
                  <a:srgbClr val="000090"/>
                </a:solidFill>
                <a:latin typeface="Courier"/>
              </a:rPr>
              <a:t>(amount, rate):</a:t>
            </a:r>
          </a:p>
          <a:p>
            <a:pPr>
              <a:spcBef>
                <a:spcPct val="0"/>
              </a:spcBef>
              <a:buClrTx/>
              <a:buSzTx/>
              <a:buNone/>
              <a:tabLst>
                <a:tab pos="546100" algn="l"/>
              </a:tabLst>
              <a:defRPr/>
            </a:pPr>
            <a:r>
              <a:rPr lang="en-US" altLang="en-US" sz="1800" b="1" dirty="0">
                <a:solidFill>
                  <a:srgbClr val="000090"/>
                </a:solidFill>
                <a:latin typeface="Courier"/>
              </a:rPr>
              <a:t>	#Code not shown here</a:t>
            </a:r>
          </a:p>
          <a:p>
            <a:pPr>
              <a:spcBef>
                <a:spcPct val="0"/>
              </a:spcBef>
              <a:buClrTx/>
              <a:buSzTx/>
              <a:buNone/>
              <a:tabLst>
                <a:tab pos="546100" algn="l"/>
              </a:tabLst>
              <a:defRPr/>
            </a:pPr>
            <a:endParaRPr lang="en-US" altLang="en-US" sz="800" b="1" dirty="0">
              <a:solidFill>
                <a:srgbClr val="000090"/>
              </a:solidFill>
              <a:latin typeface="Courier"/>
            </a:endParaRPr>
          </a:p>
          <a:p>
            <a:pPr>
              <a:spcBef>
                <a:spcPct val="0"/>
              </a:spcBef>
              <a:buClrTx/>
              <a:buSzTx/>
              <a:buNone/>
              <a:tabLst>
                <a:tab pos="546100" algn="l"/>
              </a:tabLst>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get_discount_message</a:t>
            </a:r>
            <a:r>
              <a:rPr lang="en-US" altLang="en-US" sz="1800" b="1" dirty="0">
                <a:solidFill>
                  <a:srgbClr val="000090"/>
                </a:solidFill>
                <a:latin typeface="Courier"/>
              </a:rPr>
              <a:t>(discount, rate):</a:t>
            </a:r>
          </a:p>
          <a:p>
            <a:pPr>
              <a:spcBef>
                <a:spcPct val="0"/>
              </a:spcBef>
              <a:buClrTx/>
              <a:buSzTx/>
              <a:buNone/>
              <a:tabLst>
                <a:tab pos="546100" algn="l"/>
              </a:tabLst>
              <a:defRPr/>
            </a:pPr>
            <a:r>
              <a:rPr lang="en-US" altLang="en-US" sz="1800" dirty="0">
                <a:solidFill>
                  <a:srgbClr val="000090"/>
                </a:solidFill>
                <a:latin typeface="Courier"/>
              </a:rPr>
              <a:t>	</a:t>
            </a:r>
            <a:r>
              <a:rPr lang="en-US" altLang="en-US" sz="1800" b="1" dirty="0">
                <a:solidFill>
                  <a:srgbClr val="000090"/>
                </a:solidFill>
                <a:latin typeface="Courier"/>
              </a:rPr>
              <a:t>#Code not shown here</a:t>
            </a:r>
          </a:p>
          <a:p>
            <a:pPr>
              <a:spcBef>
                <a:spcPct val="0"/>
              </a:spcBef>
              <a:buClrTx/>
              <a:buSzTx/>
              <a:buNone/>
              <a:tabLst>
                <a:tab pos="546100" algn="l"/>
              </a:tabLst>
              <a:defRPr/>
            </a:pPr>
            <a:endParaRPr lang="en-US" altLang="en-US" sz="800" b="1" dirty="0">
              <a:solidFill>
                <a:srgbClr val="000090"/>
              </a:solidFill>
              <a:latin typeface="Courier"/>
            </a:endParaRPr>
          </a:p>
          <a:p>
            <a:pPr>
              <a:spcBef>
                <a:spcPct val="0"/>
              </a:spcBef>
              <a:buClrTx/>
              <a:buSzTx/>
              <a:buNone/>
              <a:tabLst>
                <a:tab pos="546100" algn="l"/>
              </a:tabLst>
              <a:defRPr/>
            </a:pPr>
            <a:r>
              <a:rPr lang="en-US" altLang="en-US" sz="1800" b="1" dirty="0">
                <a:solidFill>
                  <a:srgbClr val="000090"/>
                </a:solidFill>
                <a:latin typeface="Courier"/>
              </a:rPr>
              <a:t>def </a:t>
            </a:r>
            <a:r>
              <a:rPr lang="en-US" altLang="en-US" sz="1800" b="1" dirty="0" err="1">
                <a:solidFill>
                  <a:srgbClr val="000090"/>
                </a:solidFill>
                <a:latin typeface="Courier"/>
              </a:rPr>
              <a:t>print_docket</a:t>
            </a:r>
            <a:r>
              <a:rPr lang="en-US" altLang="en-US" sz="1800" b="1" dirty="0">
                <a:solidFill>
                  <a:srgbClr val="000090"/>
                </a:solidFill>
                <a:latin typeface="Courier"/>
              </a:rPr>
              <a:t>(cost, </a:t>
            </a:r>
            <a:r>
              <a:rPr lang="en-US" altLang="en-US" sz="1800" b="1" dirty="0" err="1">
                <a:solidFill>
                  <a:srgbClr val="000090"/>
                </a:solidFill>
                <a:latin typeface="Courier"/>
              </a:rPr>
              <a:t>discount_rate</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	print("Original price $" + </a:t>
            </a:r>
            <a:r>
              <a:rPr lang="en-US" altLang="en-US" sz="1800" b="1" dirty="0" err="1">
                <a:solidFill>
                  <a:srgbClr val="000090"/>
                </a:solidFill>
                <a:latin typeface="Courier"/>
              </a:rPr>
              <a:t>str</a:t>
            </a:r>
            <a:r>
              <a:rPr lang="en-US" altLang="en-US" sz="1800" b="1" dirty="0">
                <a:solidFill>
                  <a:srgbClr val="000090"/>
                </a:solidFill>
                <a:latin typeface="Courier"/>
              </a:rPr>
              <a:t>(cost))</a:t>
            </a:r>
          </a:p>
          <a:p>
            <a:pPr>
              <a:spcBef>
                <a:spcPct val="0"/>
              </a:spcBef>
              <a:buClrTx/>
              <a:buSzTx/>
              <a:buNone/>
              <a:tabLst>
                <a:tab pos="546100" algn="l"/>
              </a:tabLst>
              <a:defRPr/>
            </a:pPr>
            <a:r>
              <a:rPr lang="en-US" altLang="en-US" sz="1800" b="1" dirty="0">
                <a:solidFill>
                  <a:srgbClr val="000090"/>
                </a:solidFill>
                <a:latin typeface="Courier"/>
              </a:rPr>
              <a:t>	</a:t>
            </a:r>
            <a:r>
              <a:rPr lang="en-US" altLang="en-US" sz="1800" b="1" dirty="0" err="1">
                <a:solidFill>
                  <a:srgbClr val="000090"/>
                </a:solidFill>
                <a:latin typeface="Courier"/>
              </a:rPr>
              <a:t>discount_amt</a:t>
            </a:r>
            <a:r>
              <a:rPr lang="en-US" altLang="en-US" sz="1800" b="1" dirty="0">
                <a:solidFill>
                  <a:srgbClr val="000090"/>
                </a:solidFill>
                <a:latin typeface="Courier"/>
              </a:rPr>
              <a:t> = </a:t>
            </a:r>
            <a:r>
              <a:rPr lang="en-US" altLang="en-US" sz="1800" b="1" dirty="0" err="1">
                <a:solidFill>
                  <a:srgbClr val="000090"/>
                </a:solidFill>
                <a:latin typeface="Courier"/>
              </a:rPr>
              <a:t>get_discount</a:t>
            </a:r>
            <a:r>
              <a:rPr lang="en-US" altLang="en-US" sz="1800" b="1" dirty="0">
                <a:solidFill>
                  <a:srgbClr val="000090"/>
                </a:solidFill>
                <a:latin typeface="Courier"/>
              </a:rPr>
              <a:t>(cost, </a:t>
            </a:r>
            <a:r>
              <a:rPr lang="en-US" altLang="en-US" sz="1800" b="1" dirty="0" err="1">
                <a:solidFill>
                  <a:srgbClr val="000090"/>
                </a:solidFill>
                <a:latin typeface="Courier"/>
              </a:rPr>
              <a:t>discount_rate</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	</a:t>
            </a:r>
            <a:r>
              <a:rPr lang="en-US" altLang="en-US" sz="1800" b="1" dirty="0" err="1">
                <a:solidFill>
                  <a:srgbClr val="000090"/>
                </a:solidFill>
                <a:latin typeface="Courier"/>
              </a:rPr>
              <a:t>discount_message</a:t>
            </a:r>
            <a:r>
              <a:rPr lang="en-US" altLang="en-US" sz="1800" b="1" dirty="0">
                <a:solidFill>
                  <a:srgbClr val="000090"/>
                </a:solidFill>
                <a:latin typeface="Courier"/>
              </a:rPr>
              <a:t> = </a:t>
            </a:r>
            <a:r>
              <a:rPr lang="en-US" altLang="en-US" sz="1800" b="1" dirty="0" err="1">
                <a:solidFill>
                  <a:srgbClr val="000090"/>
                </a:solidFill>
                <a:latin typeface="Courier"/>
              </a:rPr>
              <a:t>get_discount_message</a:t>
            </a:r>
            <a:r>
              <a:rPr lang="en-US" altLang="en-US" sz="1800" b="1" dirty="0">
                <a:solidFill>
                  <a:srgbClr val="000090"/>
                </a:solidFill>
                <a:latin typeface="Courier"/>
              </a:rPr>
              <a:t>(</a:t>
            </a:r>
            <a:r>
              <a:rPr lang="en-US" altLang="en-US" sz="1800" b="1" dirty="0" err="1">
                <a:solidFill>
                  <a:srgbClr val="000090"/>
                </a:solidFill>
                <a:latin typeface="Courier"/>
              </a:rPr>
              <a:t>discount_amt</a:t>
            </a:r>
            <a:r>
              <a:rPr lang="en-US" altLang="en-US" sz="1800" b="1" dirty="0">
                <a:solidFill>
                  <a:srgbClr val="000090"/>
                </a:solidFill>
                <a:latin typeface="Courier"/>
              </a:rPr>
              <a:t>, </a:t>
            </a:r>
          </a:p>
          <a:p>
            <a:pPr>
              <a:spcBef>
                <a:spcPct val="0"/>
              </a:spcBef>
              <a:buClrTx/>
              <a:buSzTx/>
              <a:buNone/>
              <a:tabLst>
                <a:tab pos="546100" algn="l"/>
              </a:tabLst>
              <a:defRPr/>
            </a:pPr>
            <a:r>
              <a:rPr lang="en-US" altLang="en-US" sz="1800" b="1" dirty="0">
                <a:solidFill>
                  <a:srgbClr val="000090"/>
                </a:solidFill>
                <a:latin typeface="Courier"/>
              </a:rPr>
              <a:t>								</a:t>
            </a:r>
            <a:r>
              <a:rPr lang="en-US" altLang="en-US" sz="1800" b="1" dirty="0" err="1">
                <a:solidFill>
                  <a:srgbClr val="000090"/>
                </a:solidFill>
                <a:latin typeface="Courier"/>
              </a:rPr>
              <a:t>discount_rate</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	print(</a:t>
            </a:r>
            <a:r>
              <a:rPr lang="en-US" altLang="en-US" sz="1800" b="1" dirty="0" err="1">
                <a:solidFill>
                  <a:srgbClr val="000090"/>
                </a:solidFill>
                <a:latin typeface="Courier"/>
              </a:rPr>
              <a:t>discount_message</a:t>
            </a:r>
            <a:r>
              <a:rPr lang="en-US" altLang="en-US" sz="1800" b="1" dirty="0">
                <a:solidFill>
                  <a:srgbClr val="000090"/>
                </a:solidFill>
                <a:latin typeface="Courier"/>
              </a:rPr>
              <a:t>)</a:t>
            </a:r>
          </a:p>
          <a:p>
            <a:pPr>
              <a:spcBef>
                <a:spcPct val="0"/>
              </a:spcBef>
              <a:buClrTx/>
              <a:buSzTx/>
              <a:buNone/>
              <a:tabLst>
                <a:tab pos="546100" algn="l"/>
              </a:tabLst>
              <a:defRPr/>
            </a:pPr>
            <a:r>
              <a:rPr lang="en-US" altLang="en-US" sz="1800" b="1" dirty="0">
                <a:solidFill>
                  <a:srgbClr val="000090"/>
                </a:solidFill>
                <a:latin typeface="Courier"/>
              </a:rPr>
              <a:t>	price = cost - </a:t>
            </a:r>
            <a:r>
              <a:rPr lang="en-US" altLang="en-US" sz="1800" b="1" dirty="0" err="1">
                <a:solidFill>
                  <a:srgbClr val="000090"/>
                </a:solidFill>
                <a:latin typeface="Courier"/>
              </a:rPr>
              <a:t>discount_amt</a:t>
            </a:r>
            <a:endParaRPr lang="en-US" altLang="en-US" sz="1800" b="1" dirty="0">
              <a:solidFill>
                <a:srgbClr val="000090"/>
              </a:solidFill>
              <a:latin typeface="Courier"/>
            </a:endParaRPr>
          </a:p>
          <a:p>
            <a:pPr>
              <a:spcBef>
                <a:spcPct val="0"/>
              </a:spcBef>
              <a:buClrTx/>
              <a:buSzTx/>
              <a:buNone/>
              <a:tabLst>
                <a:tab pos="546100" algn="l"/>
              </a:tabLst>
              <a:defRPr/>
            </a:pPr>
            <a:r>
              <a:rPr lang="en-US" altLang="en-US" sz="1800" b="1" dirty="0">
                <a:solidFill>
                  <a:srgbClr val="000090"/>
                </a:solidFill>
                <a:latin typeface="Courier"/>
              </a:rPr>
              <a:t>	print("Price $" + </a:t>
            </a:r>
            <a:r>
              <a:rPr lang="en-US" altLang="en-US" sz="1800" b="1" dirty="0" err="1">
                <a:solidFill>
                  <a:srgbClr val="000090"/>
                </a:solidFill>
                <a:latin typeface="Courier"/>
              </a:rPr>
              <a:t>str</a:t>
            </a:r>
            <a:r>
              <a:rPr lang="en-US" altLang="en-US" sz="1800" b="1" dirty="0">
                <a:solidFill>
                  <a:srgbClr val="000090"/>
                </a:solidFill>
                <a:latin typeface="Courier"/>
              </a:rPr>
              <a:t>(price))</a:t>
            </a:r>
          </a:p>
          <a:p>
            <a:pPr>
              <a:spcBef>
                <a:spcPct val="0"/>
              </a:spcBef>
              <a:buClrTx/>
              <a:buSzTx/>
              <a:buNone/>
              <a:tabLst>
                <a:tab pos="546100" algn="l"/>
              </a:tabLst>
              <a:defRPr/>
            </a:pPr>
            <a:endParaRPr lang="en-US" altLang="en-US" sz="800" b="1" dirty="0">
              <a:solidFill>
                <a:srgbClr val="000090"/>
              </a:solidFill>
              <a:latin typeface="Courier"/>
            </a:endParaRPr>
          </a:p>
          <a:p>
            <a:pPr>
              <a:spcBef>
                <a:spcPct val="0"/>
              </a:spcBef>
              <a:buClrTx/>
              <a:buSzTx/>
              <a:buNone/>
              <a:tabLst>
                <a:tab pos="546100" algn="l"/>
              </a:tabLst>
              <a:defRPr/>
            </a:pPr>
            <a:r>
              <a:rPr lang="en-US" altLang="en-US" sz="1800" b="1" dirty="0" err="1">
                <a:solidFill>
                  <a:srgbClr val="000090"/>
                </a:solidFill>
                <a:latin typeface="Courier"/>
              </a:rPr>
              <a:t>print_docket</a:t>
            </a:r>
            <a:r>
              <a:rPr lang="en-US" altLang="en-US" sz="1800" b="1" dirty="0">
                <a:solidFill>
                  <a:srgbClr val="000090"/>
                </a:solidFill>
                <a:latin typeface="Courier"/>
              </a:rPr>
              <a:t>(234, 5)</a:t>
            </a:r>
          </a:p>
          <a:p>
            <a:pPr>
              <a:spcBef>
                <a:spcPct val="0"/>
              </a:spcBef>
              <a:buClrTx/>
              <a:buSzTx/>
              <a:buNone/>
              <a:tabLst>
                <a:tab pos="546100" algn="l"/>
              </a:tabLst>
              <a:defRPr/>
            </a:pPr>
            <a:r>
              <a:rPr lang="en-US" altLang="en-US" sz="1800" b="1" dirty="0">
                <a:solidFill>
                  <a:srgbClr val="000090"/>
                </a:solidFill>
                <a:latin typeface="Courier"/>
              </a:rPr>
              <a:t>print()</a:t>
            </a:r>
          </a:p>
          <a:p>
            <a:pPr>
              <a:spcBef>
                <a:spcPct val="0"/>
              </a:spcBef>
              <a:buClrTx/>
              <a:buSzTx/>
              <a:buNone/>
              <a:tabLst>
                <a:tab pos="546100" algn="l"/>
              </a:tabLst>
              <a:defRPr/>
            </a:pPr>
            <a:r>
              <a:rPr lang="en-US" altLang="en-US" sz="1800" b="1" dirty="0" err="1">
                <a:solidFill>
                  <a:srgbClr val="000090"/>
                </a:solidFill>
                <a:latin typeface="Courier"/>
              </a:rPr>
              <a:t>print_docket</a:t>
            </a:r>
            <a:r>
              <a:rPr lang="en-US" altLang="en-US" sz="1800" b="1" dirty="0">
                <a:solidFill>
                  <a:srgbClr val="000090"/>
                </a:solidFill>
                <a:latin typeface="Courier"/>
              </a:rPr>
              <a:t>(657, 15)</a:t>
            </a:r>
            <a:endParaRPr lang="da-DK" altLang="en-US" sz="1800" b="1" dirty="0">
              <a:solidFill>
                <a:srgbClr val="000090"/>
              </a:solidFill>
              <a:latin typeface="Courier"/>
            </a:endParaRPr>
          </a:p>
        </p:txBody>
      </p:sp>
      <p:sp>
        <p:nvSpPr>
          <p:cNvPr id="7" name="TextBox 6"/>
          <p:cNvSpPr txBox="1"/>
          <p:nvPr/>
        </p:nvSpPr>
        <p:spPr>
          <a:xfrm>
            <a:off x="6109716" y="4980563"/>
            <a:ext cx="3048000" cy="1877437"/>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Original price $234</a:t>
            </a:r>
          </a:p>
          <a:p>
            <a:r>
              <a:rPr lang="en-US" b="1" dirty="0">
                <a:solidFill>
                  <a:srgbClr val="000090"/>
                </a:solidFill>
                <a:latin typeface="Courier"/>
                <a:cs typeface="Courier"/>
              </a:rPr>
              <a:t>5% Discount: $11.7</a:t>
            </a:r>
          </a:p>
          <a:p>
            <a:r>
              <a:rPr lang="en-US" b="1" dirty="0">
                <a:solidFill>
                  <a:srgbClr val="000090"/>
                </a:solidFill>
                <a:latin typeface="Courier"/>
                <a:cs typeface="Courier"/>
              </a:rPr>
              <a:t>Price $222.3</a:t>
            </a:r>
          </a:p>
          <a:p>
            <a:endParaRPr lang="en-US" sz="800" b="1" dirty="0">
              <a:solidFill>
                <a:srgbClr val="000090"/>
              </a:solidFill>
              <a:latin typeface="Courier"/>
              <a:cs typeface="Courier"/>
            </a:endParaRPr>
          </a:p>
          <a:p>
            <a:r>
              <a:rPr lang="en-US" b="1" dirty="0">
                <a:solidFill>
                  <a:srgbClr val="000090"/>
                </a:solidFill>
                <a:latin typeface="Courier"/>
                <a:cs typeface="Courier"/>
              </a:rPr>
              <a:t>Original price $657</a:t>
            </a:r>
          </a:p>
          <a:p>
            <a:r>
              <a:rPr lang="en-US" b="1" dirty="0">
                <a:solidFill>
                  <a:srgbClr val="000090"/>
                </a:solidFill>
                <a:latin typeface="Courier"/>
                <a:cs typeface="Courier"/>
              </a:rPr>
              <a:t>15% Discount: $98.55</a:t>
            </a:r>
          </a:p>
          <a:p>
            <a:r>
              <a:rPr lang="en-US" b="1" dirty="0">
                <a:solidFill>
                  <a:srgbClr val="000090"/>
                </a:solidFill>
                <a:latin typeface="Courier"/>
                <a:cs typeface="Courier"/>
              </a:rPr>
              <a:t>Price $558.45</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4054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Madlibs</a:t>
            </a:r>
          </a:p>
        </p:txBody>
      </p:sp>
      <p:sp>
        <p:nvSpPr>
          <p:cNvPr id="3" name="Content Placeholder 2"/>
          <p:cNvSpPr>
            <a:spLocks noGrp="1"/>
          </p:cNvSpPr>
          <p:nvPr>
            <p:ph sz="quarter" idx="1"/>
          </p:nvPr>
        </p:nvSpPr>
        <p:spPr>
          <a:xfrm>
            <a:off x="152400" y="685800"/>
            <a:ext cx="8991600" cy="5562600"/>
          </a:xfrm>
        </p:spPr>
        <p:txBody>
          <a:bodyPr>
            <a:normAutofit/>
          </a:bodyPr>
          <a:lstStyle/>
          <a:p>
            <a:r>
              <a:rPr lang="en-GB" dirty="0">
                <a:latin typeface="Calibri Regular"/>
                <a:ea typeface="ＭＳ Ｐゴシック" charset="0"/>
                <a:cs typeface="ＭＳ Ｐゴシック" charset="0"/>
              </a:rPr>
              <a:t>A </a:t>
            </a:r>
            <a:r>
              <a:rPr lang="en-GB" dirty="0" err="1">
                <a:latin typeface="Calibri Regular"/>
                <a:ea typeface="ＭＳ Ｐゴシック" charset="0"/>
                <a:cs typeface="ＭＳ Ｐゴシック" charset="0"/>
              </a:rPr>
              <a:t>madlib</a:t>
            </a:r>
            <a:r>
              <a:rPr lang="en-GB" dirty="0">
                <a:latin typeface="Calibri Regular"/>
                <a:ea typeface="ＭＳ Ｐゴシック" charset="0"/>
                <a:cs typeface="ＭＳ Ｐゴシック" charset="0"/>
              </a:rPr>
              <a:t> is the name for a simple game.  The idea is to take a sentence and remove some words.  You then ask someone to enter some words which fit the same general category as the removed words and see the new sentence which is created:</a:t>
            </a:r>
          </a:p>
          <a:p>
            <a:pPr marL="0" indent="0">
              <a:buNone/>
            </a:pPr>
            <a:endParaRPr lang="en-GB" dirty="0">
              <a:latin typeface="Calibri Regular"/>
              <a:ea typeface="ＭＳ Ｐゴシック" charset="0"/>
              <a:cs typeface="ＭＳ Ｐゴシック" charset="0"/>
            </a:endParaRPr>
          </a:p>
          <a:p>
            <a:endParaRPr lang="en-GB" dirty="0">
              <a:latin typeface="Calibri Regular"/>
              <a:ea typeface="ＭＳ Ｐゴシック" charset="0"/>
              <a:cs typeface="ＭＳ Ｐゴシック" charset="0"/>
            </a:endParaRPr>
          </a:p>
          <a:p>
            <a:endParaRPr lang="en-GB" dirty="0">
              <a:latin typeface="Calibri Regular"/>
              <a:ea typeface="ＭＳ Ｐゴシック" charset="0"/>
              <a:cs typeface="ＭＳ Ｐゴシック" charset="0"/>
            </a:endParaRPr>
          </a:p>
          <a:p>
            <a:endParaRPr lang="en-GB" dirty="0">
              <a:latin typeface="Calibri Regular"/>
              <a:ea typeface="ＭＳ Ｐゴシック" charset="0"/>
              <a:cs typeface="ＭＳ Ｐゴシック" charset="0"/>
            </a:endParaRPr>
          </a:p>
          <a:p>
            <a:endParaRPr lang="en-GB" dirty="0">
              <a:latin typeface="Calibri Regular"/>
              <a:ea typeface="ＭＳ Ｐゴシック" charset="0"/>
              <a:cs typeface="ＭＳ Ｐゴシック" charset="0"/>
            </a:endParaRPr>
          </a:p>
          <a:p>
            <a:endParaRPr lang="en-GB" dirty="0">
              <a:latin typeface="Calibri Regular"/>
              <a:ea typeface="ＭＳ Ｐゴシック" charset="0"/>
              <a:cs typeface="ＭＳ Ｐゴシック" charset="0"/>
            </a:endParaRPr>
          </a:p>
          <a:p>
            <a:endParaRPr lang="en-GB" dirty="0">
              <a:latin typeface="Calibri Regular"/>
              <a:ea typeface="ＭＳ Ｐゴシック" charset="0"/>
              <a:cs typeface="ＭＳ Ｐゴシック" charset="0"/>
            </a:endParaRPr>
          </a:p>
          <a:p>
            <a:r>
              <a:rPr lang="en-US" dirty="0"/>
              <a:t>Think about the functions needed to write this program (2 functions) and write the </a:t>
            </a:r>
            <a:r>
              <a:rPr lang="en-US" dirty="0" err="1"/>
              <a:t>carry_out_madlib</a:t>
            </a:r>
            <a:r>
              <a:rPr lang="en-US" dirty="0"/>
              <a:t>() function code for this program.</a:t>
            </a:r>
          </a:p>
          <a:p>
            <a:pPr marL="0" indent="0">
              <a:buNone/>
            </a:pPr>
            <a:endParaRPr lang="en-NZ" dirty="0"/>
          </a:p>
        </p:txBody>
      </p:sp>
      <p:sp>
        <p:nvSpPr>
          <p:cNvPr id="8" name="Text Box 4"/>
          <p:cNvSpPr txBox="1">
            <a:spLocks noChangeArrowheads="1"/>
          </p:cNvSpPr>
          <p:nvPr/>
        </p:nvSpPr>
        <p:spPr bwMode="auto">
          <a:xfrm>
            <a:off x="457200" y="2590800"/>
            <a:ext cx="8382000" cy="714375"/>
          </a:xfrm>
          <a:prstGeom prst="rect">
            <a:avLst/>
          </a:prstGeom>
          <a:solidFill>
            <a:schemeClr val="accent1"/>
          </a:solidFill>
          <a:ln w="9525">
            <a:solidFill>
              <a:schemeClr val="tx1"/>
            </a:solidFill>
            <a:miter lim="800000"/>
            <a:headEnd/>
            <a:tailEnd/>
          </a:ln>
        </p:spPr>
        <p:txBody>
          <a:bodyPr lIns="95985" tIns="47992" rIns="95985" bIns="47992">
            <a:spAutoFit/>
          </a:bodyPr>
          <a:lstStyle>
            <a:lvl1pPr defTabSz="960438">
              <a:defRPr sz="2400">
                <a:solidFill>
                  <a:schemeClr val="tx1"/>
                </a:solidFill>
                <a:latin typeface="Arial" charset="0"/>
                <a:ea typeface="MS Pゴシック" charset="0"/>
                <a:cs typeface="MS Pゴシック" charset="0"/>
              </a:defRPr>
            </a:lvl1pPr>
            <a:lvl2pPr marL="37931725" indent="-37474525" defTabSz="960438">
              <a:defRPr sz="2400">
                <a:solidFill>
                  <a:schemeClr val="tx1"/>
                </a:solidFill>
                <a:latin typeface="Arial" charset="0"/>
                <a:ea typeface="MS Pゴシック" charset="0"/>
                <a:cs typeface="MS Pゴシック" charset="0"/>
              </a:defRPr>
            </a:lvl2pPr>
            <a:lvl3pPr>
              <a:defRPr sz="2400">
                <a:solidFill>
                  <a:schemeClr val="tx1"/>
                </a:solidFill>
                <a:latin typeface="Arial" charset="0"/>
                <a:ea typeface="MS Pゴシック" charset="0"/>
                <a:cs typeface="MS Pゴシック" charset="0"/>
              </a:defRPr>
            </a:lvl3pPr>
            <a:lvl4pPr>
              <a:defRPr sz="2400">
                <a:solidFill>
                  <a:schemeClr val="tx1"/>
                </a:solidFill>
                <a:latin typeface="Arial" charset="0"/>
                <a:ea typeface="MS Pゴシック" charset="0"/>
                <a:cs typeface="MS Pゴシック" charset="0"/>
              </a:defRPr>
            </a:lvl4pPr>
            <a:lvl5pPr>
              <a:defRPr sz="2400">
                <a:solidFill>
                  <a:schemeClr val="tx1"/>
                </a:solidFill>
                <a:latin typeface="Arial" charset="0"/>
                <a:ea typeface="MS Pゴシック" charset="0"/>
                <a:cs typeface="MS Pゴシック" charset="0"/>
              </a:defRPr>
            </a:lvl5pPr>
            <a:lvl6pPr marL="4572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9144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1371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18288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eaLnBrk="1" hangingPunct="1">
              <a:lnSpc>
                <a:spcPct val="90000"/>
              </a:lnSpc>
              <a:spcBef>
                <a:spcPct val="20000"/>
              </a:spcBef>
              <a:buClr>
                <a:schemeClr val="folHlink"/>
              </a:buClr>
              <a:buSzPct val="75000"/>
              <a:buFont typeface="Wingdings" charset="0"/>
              <a:buNone/>
            </a:pPr>
            <a:r>
              <a:rPr lang="en-GB" sz="2000" b="1" dirty="0">
                <a:solidFill>
                  <a:srgbClr val="000090"/>
                </a:solidFill>
                <a:latin typeface="Calibri" panose="020F0502020204030204" pitchFamily="34" charset="0"/>
                <a:cs typeface="Calibri" panose="020F0502020204030204" pitchFamily="34" charset="0"/>
              </a:rPr>
              <a:t>[</a:t>
            </a:r>
            <a:r>
              <a:rPr lang="en-GB" sz="2000" b="1" dirty="0">
                <a:solidFill>
                  <a:srgbClr val="0000FF"/>
                </a:solidFill>
                <a:latin typeface="Calibri" panose="020F0502020204030204" pitchFamily="34" charset="0"/>
                <a:cs typeface="Calibri" panose="020F0502020204030204" pitchFamily="34" charset="0"/>
              </a:rPr>
              <a:t>Mary</a:t>
            </a:r>
            <a:r>
              <a:rPr lang="en-GB" sz="2000" b="1" dirty="0">
                <a:solidFill>
                  <a:srgbClr val="000090"/>
                </a:solidFill>
                <a:latin typeface="Calibri" panose="020F0502020204030204" pitchFamily="34" charset="0"/>
                <a:cs typeface="Calibri" panose="020F0502020204030204" pitchFamily="34" charset="0"/>
              </a:rPr>
              <a:t>] had a little [</a:t>
            </a:r>
            <a:r>
              <a:rPr lang="en-GB" sz="2000" b="1" dirty="0">
                <a:solidFill>
                  <a:srgbClr val="0000FF"/>
                </a:solidFill>
                <a:latin typeface="Calibri" panose="020F0502020204030204" pitchFamily="34" charset="0"/>
                <a:cs typeface="Calibri" panose="020F0502020204030204" pitchFamily="34" charset="0"/>
              </a:rPr>
              <a:t>lamb</a:t>
            </a:r>
            <a:r>
              <a:rPr lang="en-GB" sz="2000" b="1" dirty="0">
                <a:solidFill>
                  <a:srgbClr val="000090"/>
                </a:solidFill>
                <a:latin typeface="Calibri" panose="020F0502020204030204" pitchFamily="34" charset="0"/>
                <a:cs typeface="Calibri" panose="020F0502020204030204" pitchFamily="34" charset="0"/>
              </a:rPr>
              <a:t>], its fleece was [</a:t>
            </a:r>
            <a:r>
              <a:rPr lang="en-GB" sz="2000" b="1" dirty="0">
                <a:solidFill>
                  <a:srgbClr val="0000FF"/>
                </a:solidFill>
                <a:latin typeface="Calibri" panose="020F0502020204030204" pitchFamily="34" charset="0"/>
                <a:cs typeface="Calibri" panose="020F0502020204030204" pitchFamily="34" charset="0"/>
              </a:rPr>
              <a:t>white</a:t>
            </a:r>
            <a:r>
              <a:rPr lang="en-GB" sz="2000" b="1" dirty="0">
                <a:solidFill>
                  <a:srgbClr val="000090"/>
                </a:solidFill>
                <a:latin typeface="Calibri" panose="020F0502020204030204" pitchFamily="34" charset="0"/>
                <a:cs typeface="Calibri" panose="020F0502020204030204" pitchFamily="34" charset="0"/>
              </a:rPr>
              <a:t>] as [</a:t>
            </a:r>
            <a:r>
              <a:rPr lang="en-GB" sz="2000" b="1" dirty="0">
                <a:solidFill>
                  <a:srgbClr val="0000FF"/>
                </a:solidFill>
                <a:latin typeface="Calibri" panose="020F0502020204030204" pitchFamily="34" charset="0"/>
                <a:cs typeface="Calibri" panose="020F0502020204030204" pitchFamily="34" charset="0"/>
              </a:rPr>
              <a:t>snow</a:t>
            </a:r>
            <a:r>
              <a:rPr lang="en-GB" sz="2000" b="1" dirty="0">
                <a:latin typeface="Calibri" panose="020F0502020204030204" pitchFamily="34" charset="0"/>
                <a:cs typeface="Calibri" panose="020F0502020204030204" pitchFamily="34" charset="0"/>
              </a:rPr>
              <a:t>]</a:t>
            </a:r>
            <a:r>
              <a:rPr lang="en-GB" sz="2000" b="1" dirty="0">
                <a:solidFill>
                  <a:srgbClr val="000090"/>
                </a:solidFill>
                <a:latin typeface="Calibri" panose="020F0502020204030204" pitchFamily="34" charset="0"/>
                <a:cs typeface="Calibri" panose="020F0502020204030204" pitchFamily="34" charset="0"/>
              </a:rPr>
              <a:t>.</a:t>
            </a:r>
          </a:p>
          <a:p>
            <a:pPr eaLnBrk="1" hangingPunct="1">
              <a:lnSpc>
                <a:spcPct val="90000"/>
              </a:lnSpc>
              <a:spcBef>
                <a:spcPct val="20000"/>
              </a:spcBef>
              <a:buClr>
                <a:schemeClr val="folHlink"/>
              </a:buClr>
              <a:buSzPct val="75000"/>
              <a:buFont typeface="Wingdings" charset="0"/>
              <a:buNone/>
            </a:pPr>
            <a:r>
              <a:rPr lang="en-GB" sz="2000" b="1" dirty="0">
                <a:solidFill>
                  <a:srgbClr val="000090"/>
                </a:solidFill>
                <a:latin typeface="Calibri" panose="020F0502020204030204" pitchFamily="34" charset="0"/>
                <a:cs typeface="Calibri" panose="020F0502020204030204" pitchFamily="34" charset="0"/>
              </a:rPr>
              <a:t>Everywhere that [</a:t>
            </a:r>
            <a:r>
              <a:rPr lang="en-GB" sz="2000" b="1" dirty="0">
                <a:solidFill>
                  <a:srgbClr val="0000FF"/>
                </a:solidFill>
                <a:latin typeface="Calibri" panose="020F0502020204030204" pitchFamily="34" charset="0"/>
                <a:cs typeface="Calibri" panose="020F0502020204030204" pitchFamily="34" charset="0"/>
              </a:rPr>
              <a:t>Mary</a:t>
            </a:r>
            <a:r>
              <a:rPr lang="en-GB" sz="2000" b="1" dirty="0">
                <a:solidFill>
                  <a:srgbClr val="000090"/>
                </a:solidFill>
                <a:latin typeface="Calibri" panose="020F0502020204030204" pitchFamily="34" charset="0"/>
                <a:cs typeface="Calibri" panose="020F0502020204030204" pitchFamily="34" charset="0"/>
              </a:rPr>
              <a:t>] went, the [</a:t>
            </a:r>
            <a:r>
              <a:rPr lang="en-GB" sz="2000" b="1" dirty="0">
                <a:solidFill>
                  <a:srgbClr val="0000FF"/>
                </a:solidFill>
                <a:latin typeface="Calibri" panose="020F0502020204030204" pitchFamily="34" charset="0"/>
                <a:cs typeface="Calibri" panose="020F0502020204030204" pitchFamily="34" charset="0"/>
              </a:rPr>
              <a:t>lamb</a:t>
            </a:r>
            <a:r>
              <a:rPr lang="en-GB" sz="2000" b="1" dirty="0">
                <a:solidFill>
                  <a:srgbClr val="000090"/>
                </a:solidFill>
                <a:latin typeface="Calibri" panose="020F0502020204030204" pitchFamily="34" charset="0"/>
                <a:cs typeface="Calibri" panose="020F0502020204030204" pitchFamily="34" charset="0"/>
              </a:rPr>
              <a:t>] was sure to [</a:t>
            </a:r>
            <a:r>
              <a:rPr lang="en-GB" sz="2000" b="1" dirty="0">
                <a:solidFill>
                  <a:srgbClr val="0000FF"/>
                </a:solidFill>
                <a:latin typeface="Calibri" panose="020F0502020204030204" pitchFamily="34" charset="0"/>
                <a:cs typeface="Calibri" panose="020F0502020204030204" pitchFamily="34" charset="0"/>
              </a:rPr>
              <a:t>go</a:t>
            </a:r>
            <a:r>
              <a:rPr lang="en-GB" sz="2000" b="1" dirty="0">
                <a:solidFill>
                  <a:srgbClr val="000090"/>
                </a:solidFill>
                <a:latin typeface="Calibri" panose="020F0502020204030204" pitchFamily="34" charset="0"/>
                <a:cs typeface="Calibri" panose="020F0502020204030204" pitchFamily="34" charset="0"/>
              </a:rPr>
              <a:t>].</a:t>
            </a:r>
            <a:endParaRPr lang="en-US" sz="2000" b="1" dirty="0">
              <a:solidFill>
                <a:srgbClr val="000090"/>
              </a:solidFill>
              <a:latin typeface="Calibri" panose="020F0502020204030204" pitchFamily="34" charset="0"/>
              <a:cs typeface="Calibri" panose="020F0502020204030204" pitchFamily="34" charset="0"/>
            </a:endParaRPr>
          </a:p>
        </p:txBody>
      </p:sp>
      <p:sp>
        <p:nvSpPr>
          <p:cNvPr id="9" name="Text Box 5"/>
          <p:cNvSpPr txBox="1">
            <a:spLocks noChangeArrowheads="1"/>
          </p:cNvSpPr>
          <p:nvPr/>
        </p:nvSpPr>
        <p:spPr bwMode="auto">
          <a:xfrm>
            <a:off x="457200" y="3657600"/>
            <a:ext cx="8382000" cy="1139825"/>
          </a:xfrm>
          <a:prstGeom prst="rect">
            <a:avLst/>
          </a:prstGeom>
          <a:solidFill>
            <a:schemeClr val="accent1"/>
          </a:solidFill>
          <a:ln w="9525">
            <a:solidFill>
              <a:schemeClr val="tx1"/>
            </a:solidFill>
            <a:miter lim="800000"/>
            <a:headEnd/>
            <a:tailEnd/>
          </a:ln>
        </p:spPr>
        <p:txBody>
          <a:bodyPr lIns="95985" tIns="47992" rIns="95985" bIns="47992">
            <a:spAutoFit/>
          </a:bodyPr>
          <a:lstStyle>
            <a:lvl1pPr defTabSz="960438">
              <a:defRPr sz="2400">
                <a:solidFill>
                  <a:schemeClr val="tx1"/>
                </a:solidFill>
                <a:latin typeface="Arial" charset="0"/>
                <a:ea typeface="MS Pゴシック" charset="0"/>
                <a:cs typeface="MS Pゴシック" charset="0"/>
              </a:defRPr>
            </a:lvl1pPr>
            <a:lvl2pPr marL="37931725" indent="-37474525" defTabSz="960438">
              <a:defRPr sz="2400">
                <a:solidFill>
                  <a:schemeClr val="tx1"/>
                </a:solidFill>
                <a:latin typeface="Arial" charset="0"/>
                <a:ea typeface="MS Pゴシック" charset="0"/>
                <a:cs typeface="MS Pゴシック" charset="0"/>
              </a:defRPr>
            </a:lvl2pPr>
            <a:lvl3pPr>
              <a:defRPr sz="2400">
                <a:solidFill>
                  <a:schemeClr val="tx1"/>
                </a:solidFill>
                <a:latin typeface="Arial" charset="0"/>
                <a:ea typeface="MS Pゴシック" charset="0"/>
                <a:cs typeface="MS Pゴシック" charset="0"/>
              </a:defRPr>
            </a:lvl3pPr>
            <a:lvl4pPr>
              <a:defRPr sz="2400">
                <a:solidFill>
                  <a:schemeClr val="tx1"/>
                </a:solidFill>
                <a:latin typeface="Arial" charset="0"/>
                <a:ea typeface="MS Pゴシック" charset="0"/>
                <a:cs typeface="MS Pゴシック" charset="0"/>
              </a:defRPr>
            </a:lvl4pPr>
            <a:lvl5pPr>
              <a:defRPr sz="2400">
                <a:solidFill>
                  <a:schemeClr val="tx1"/>
                </a:solidFill>
                <a:latin typeface="Arial" charset="0"/>
                <a:ea typeface="MS Pゴシック" charset="0"/>
                <a:cs typeface="MS Pゴシック" charset="0"/>
              </a:defRPr>
            </a:lvl5pPr>
            <a:lvl6pPr marL="4572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9144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1371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18288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eaLnBrk="1" hangingPunct="1">
              <a:spcBef>
                <a:spcPct val="20000"/>
              </a:spcBef>
              <a:buClr>
                <a:schemeClr val="folHlink"/>
              </a:buClr>
              <a:buSzPct val="75000"/>
              <a:buFont typeface="Wingdings" charset="0"/>
              <a:buNone/>
            </a:pPr>
            <a:r>
              <a:rPr lang="en-GB" sz="2000" b="1" dirty="0">
                <a:solidFill>
                  <a:schemeClr val="hlink"/>
                </a:solidFill>
                <a:latin typeface="Calibri" panose="020F0502020204030204" pitchFamily="34" charset="0"/>
                <a:cs typeface="Calibri" panose="020F0502020204030204" pitchFamily="34" charset="0"/>
              </a:rPr>
              <a:t>[</a:t>
            </a:r>
            <a:r>
              <a:rPr lang="en-GB" sz="2000" b="1" dirty="0">
                <a:solidFill>
                  <a:srgbClr val="0000FF"/>
                </a:solidFill>
                <a:latin typeface="Calibri" panose="020F0502020204030204" pitchFamily="34" charset="0"/>
                <a:cs typeface="Calibri" panose="020F0502020204030204" pitchFamily="34" charset="0"/>
              </a:rPr>
              <a:t>NAME</a:t>
            </a:r>
            <a:r>
              <a:rPr lang="en-GB" sz="2000" b="1" dirty="0">
                <a:solidFill>
                  <a:schemeClr val="hlink"/>
                </a:solidFill>
                <a:latin typeface="Calibri" panose="020F0502020204030204" pitchFamily="34" charset="0"/>
                <a:cs typeface="Calibri" panose="020F0502020204030204" pitchFamily="34" charset="0"/>
              </a:rPr>
              <a:t>] </a:t>
            </a:r>
            <a:r>
              <a:rPr lang="en-GB" sz="2000" b="1" dirty="0">
                <a:solidFill>
                  <a:srgbClr val="000090"/>
                </a:solidFill>
                <a:latin typeface="Calibri" panose="020F0502020204030204" pitchFamily="34" charset="0"/>
                <a:cs typeface="Calibri" panose="020F0502020204030204" pitchFamily="34" charset="0"/>
              </a:rPr>
              <a:t>had a little </a:t>
            </a:r>
            <a:r>
              <a:rPr lang="en-GB" sz="2000" b="1" dirty="0">
                <a:solidFill>
                  <a:schemeClr val="hlink"/>
                </a:solidFill>
                <a:latin typeface="Calibri" panose="020F0502020204030204" pitchFamily="34" charset="0"/>
                <a:cs typeface="Calibri" panose="020F0502020204030204" pitchFamily="34" charset="0"/>
              </a:rPr>
              <a:t>[</a:t>
            </a:r>
            <a:r>
              <a:rPr lang="en-GB" sz="2000" b="1" dirty="0">
                <a:solidFill>
                  <a:srgbClr val="0000FF"/>
                </a:solidFill>
                <a:latin typeface="Calibri" panose="020F0502020204030204" pitchFamily="34" charset="0"/>
                <a:cs typeface="Calibri" panose="020F0502020204030204" pitchFamily="34" charset="0"/>
              </a:rPr>
              <a:t>ANIMAL</a:t>
            </a:r>
            <a:r>
              <a:rPr lang="en-GB" sz="2000" b="1" dirty="0">
                <a:solidFill>
                  <a:schemeClr val="hlink"/>
                </a:solidFill>
                <a:latin typeface="Calibri" panose="020F0502020204030204" pitchFamily="34" charset="0"/>
                <a:cs typeface="Calibri" panose="020F0502020204030204" pitchFamily="34" charset="0"/>
              </a:rPr>
              <a:t>]</a:t>
            </a:r>
            <a:r>
              <a:rPr lang="en-GB" sz="2000" b="1" dirty="0">
                <a:solidFill>
                  <a:srgbClr val="000090"/>
                </a:solidFill>
                <a:latin typeface="Calibri" panose="020F0502020204030204" pitchFamily="34" charset="0"/>
                <a:cs typeface="Calibri" panose="020F0502020204030204" pitchFamily="34" charset="0"/>
              </a:rPr>
              <a:t>, its fleece was </a:t>
            </a:r>
            <a:r>
              <a:rPr lang="en-GB" sz="2000" b="1" dirty="0">
                <a:solidFill>
                  <a:schemeClr val="hlink"/>
                </a:solidFill>
                <a:latin typeface="Calibri" panose="020F0502020204030204" pitchFamily="34" charset="0"/>
                <a:cs typeface="Calibri" panose="020F0502020204030204" pitchFamily="34" charset="0"/>
              </a:rPr>
              <a:t>[</a:t>
            </a:r>
            <a:r>
              <a:rPr lang="en-GB" sz="2000" b="1" dirty="0">
                <a:solidFill>
                  <a:srgbClr val="0000FF"/>
                </a:solidFill>
                <a:latin typeface="Calibri" panose="020F0502020204030204" pitchFamily="34" charset="0"/>
                <a:cs typeface="Calibri" panose="020F0502020204030204" pitchFamily="34" charset="0"/>
              </a:rPr>
              <a:t>COLOUR</a:t>
            </a:r>
            <a:r>
              <a:rPr lang="en-GB" sz="2000" b="1" dirty="0">
                <a:solidFill>
                  <a:schemeClr val="hlink"/>
                </a:solidFill>
                <a:latin typeface="Calibri" panose="020F0502020204030204" pitchFamily="34" charset="0"/>
                <a:cs typeface="Calibri" panose="020F0502020204030204" pitchFamily="34" charset="0"/>
              </a:rPr>
              <a:t>] </a:t>
            </a:r>
            <a:r>
              <a:rPr lang="en-GB" sz="2000" b="1" dirty="0">
                <a:latin typeface="Calibri" panose="020F0502020204030204" pitchFamily="34" charset="0"/>
                <a:cs typeface="Calibri" panose="020F0502020204030204" pitchFamily="34" charset="0"/>
              </a:rPr>
              <a:t>as</a:t>
            </a:r>
            <a:r>
              <a:rPr lang="en-GB" sz="2000" b="1" dirty="0">
                <a:solidFill>
                  <a:schemeClr val="hlink"/>
                </a:solidFill>
                <a:latin typeface="Calibri" panose="020F0502020204030204" pitchFamily="34" charset="0"/>
                <a:cs typeface="Calibri" panose="020F0502020204030204" pitchFamily="34" charset="0"/>
              </a:rPr>
              <a:t> </a:t>
            </a:r>
          </a:p>
          <a:p>
            <a:pPr eaLnBrk="1" hangingPunct="1">
              <a:spcBef>
                <a:spcPct val="20000"/>
              </a:spcBef>
              <a:buClr>
                <a:schemeClr val="folHlink"/>
              </a:buClr>
              <a:buSzPct val="75000"/>
              <a:buFont typeface="Wingdings" charset="0"/>
              <a:buNone/>
            </a:pPr>
            <a:r>
              <a:rPr lang="en-GB" sz="2000" b="1" dirty="0">
                <a:solidFill>
                  <a:schemeClr val="hlink"/>
                </a:solidFill>
                <a:latin typeface="Calibri" panose="020F0502020204030204" pitchFamily="34" charset="0"/>
                <a:cs typeface="Calibri" panose="020F0502020204030204" pitchFamily="34" charset="0"/>
              </a:rPr>
              <a:t>[</a:t>
            </a:r>
            <a:r>
              <a:rPr lang="en-GB" sz="2000" b="1" dirty="0">
                <a:solidFill>
                  <a:srgbClr val="0000FF"/>
                </a:solidFill>
                <a:latin typeface="Calibri" panose="020F0502020204030204" pitchFamily="34" charset="0"/>
                <a:cs typeface="Calibri" panose="020F0502020204030204" pitchFamily="34" charset="0"/>
              </a:rPr>
              <a:t>PLURAL_NOUN</a:t>
            </a:r>
            <a:r>
              <a:rPr lang="en-GB" sz="2000" b="1" dirty="0">
                <a:solidFill>
                  <a:schemeClr val="hlink"/>
                </a:solidFill>
                <a:latin typeface="Calibri" panose="020F0502020204030204" pitchFamily="34" charset="0"/>
                <a:cs typeface="Calibri" panose="020F0502020204030204" pitchFamily="34" charset="0"/>
              </a:rPr>
              <a:t>]</a:t>
            </a:r>
          </a:p>
          <a:p>
            <a:pPr eaLnBrk="1" hangingPunct="1">
              <a:spcBef>
                <a:spcPct val="20000"/>
              </a:spcBef>
              <a:buClr>
                <a:schemeClr val="folHlink"/>
              </a:buClr>
              <a:buSzPct val="75000"/>
              <a:buFont typeface="Wingdings" charset="0"/>
              <a:buNone/>
            </a:pPr>
            <a:r>
              <a:rPr lang="en-GB" sz="2000" b="1" dirty="0">
                <a:solidFill>
                  <a:srgbClr val="000090"/>
                </a:solidFill>
                <a:latin typeface="Calibri" panose="020F0502020204030204" pitchFamily="34" charset="0"/>
                <a:cs typeface="Calibri" panose="020F0502020204030204" pitchFamily="34" charset="0"/>
              </a:rPr>
              <a:t>Everywhere that </a:t>
            </a:r>
            <a:r>
              <a:rPr lang="en-GB" sz="2000" b="1" dirty="0">
                <a:solidFill>
                  <a:schemeClr val="hlink"/>
                </a:solidFill>
                <a:latin typeface="Calibri" panose="020F0502020204030204" pitchFamily="34" charset="0"/>
                <a:cs typeface="Calibri" panose="020F0502020204030204" pitchFamily="34" charset="0"/>
              </a:rPr>
              <a:t>[</a:t>
            </a:r>
            <a:r>
              <a:rPr lang="en-GB" sz="2000" b="1" dirty="0">
                <a:solidFill>
                  <a:srgbClr val="0000FF"/>
                </a:solidFill>
                <a:latin typeface="Calibri" panose="020F0502020204030204" pitchFamily="34" charset="0"/>
                <a:cs typeface="Calibri" panose="020F0502020204030204" pitchFamily="34" charset="0"/>
              </a:rPr>
              <a:t>NAME</a:t>
            </a:r>
            <a:r>
              <a:rPr lang="en-GB" sz="2000" b="1" dirty="0">
                <a:solidFill>
                  <a:schemeClr val="hlink"/>
                </a:solidFill>
                <a:latin typeface="Calibri" panose="020F0502020204030204" pitchFamily="34" charset="0"/>
                <a:cs typeface="Calibri" panose="020F0502020204030204" pitchFamily="34" charset="0"/>
              </a:rPr>
              <a:t>] </a:t>
            </a:r>
            <a:r>
              <a:rPr lang="en-GB" sz="2000" b="1" dirty="0">
                <a:solidFill>
                  <a:srgbClr val="000090"/>
                </a:solidFill>
                <a:latin typeface="Calibri" panose="020F0502020204030204" pitchFamily="34" charset="0"/>
                <a:cs typeface="Calibri" panose="020F0502020204030204" pitchFamily="34" charset="0"/>
              </a:rPr>
              <a:t>went, the </a:t>
            </a:r>
            <a:r>
              <a:rPr lang="en-GB" sz="2000" b="1" dirty="0">
                <a:solidFill>
                  <a:schemeClr val="hlink"/>
                </a:solidFill>
                <a:latin typeface="Calibri" panose="020F0502020204030204" pitchFamily="34" charset="0"/>
                <a:cs typeface="Calibri" panose="020F0502020204030204" pitchFamily="34" charset="0"/>
              </a:rPr>
              <a:t>[</a:t>
            </a:r>
            <a:r>
              <a:rPr lang="en-GB" sz="2000" b="1" dirty="0">
                <a:solidFill>
                  <a:srgbClr val="0000FF"/>
                </a:solidFill>
                <a:latin typeface="Calibri" panose="020F0502020204030204" pitchFamily="34" charset="0"/>
                <a:cs typeface="Calibri" panose="020F0502020204030204" pitchFamily="34" charset="0"/>
              </a:rPr>
              <a:t>ANIMAL</a:t>
            </a:r>
            <a:r>
              <a:rPr lang="en-GB" sz="2000" b="1" dirty="0">
                <a:solidFill>
                  <a:schemeClr val="hlink"/>
                </a:solidFill>
                <a:latin typeface="Calibri" panose="020F0502020204030204" pitchFamily="34" charset="0"/>
                <a:cs typeface="Calibri" panose="020F0502020204030204" pitchFamily="34" charset="0"/>
              </a:rPr>
              <a:t>] </a:t>
            </a:r>
            <a:r>
              <a:rPr lang="en-GB" sz="2000" b="1" dirty="0">
                <a:solidFill>
                  <a:srgbClr val="000090"/>
                </a:solidFill>
                <a:latin typeface="Calibri" panose="020F0502020204030204" pitchFamily="34" charset="0"/>
                <a:cs typeface="Calibri" panose="020F0502020204030204" pitchFamily="34" charset="0"/>
              </a:rPr>
              <a:t>was sure to </a:t>
            </a:r>
            <a:r>
              <a:rPr lang="en-GB" sz="2000" b="1" dirty="0">
                <a:solidFill>
                  <a:schemeClr val="hlink"/>
                </a:solidFill>
                <a:latin typeface="Calibri" panose="020F0502020204030204" pitchFamily="34" charset="0"/>
                <a:cs typeface="Calibri" panose="020F0502020204030204" pitchFamily="34" charset="0"/>
              </a:rPr>
              <a:t>[</a:t>
            </a:r>
            <a:r>
              <a:rPr lang="en-GB" sz="2000" b="1" dirty="0">
                <a:solidFill>
                  <a:srgbClr val="0000FF"/>
                </a:solidFill>
                <a:latin typeface="Calibri" panose="020F0502020204030204" pitchFamily="34" charset="0"/>
                <a:cs typeface="Calibri" panose="020F0502020204030204" pitchFamily="34" charset="0"/>
              </a:rPr>
              <a:t>ACTION</a:t>
            </a:r>
            <a:r>
              <a:rPr lang="en-GB" sz="2000" b="1" dirty="0">
                <a:solidFill>
                  <a:schemeClr val="hlink"/>
                </a:solidFill>
                <a:latin typeface="Calibri" panose="020F0502020204030204" pitchFamily="34" charset="0"/>
                <a:cs typeface="Calibri" panose="020F0502020204030204" pitchFamily="34" charset="0"/>
              </a:rPr>
              <a:t>]</a:t>
            </a:r>
            <a:endParaRPr lang="en-US" sz="2000" b="1" dirty="0">
              <a:solidFill>
                <a:schemeClr val="hlink"/>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90642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838200"/>
          </a:xfrm>
        </p:spPr>
        <p:txBody>
          <a:bodyPr>
            <a:normAutofit/>
          </a:bodyPr>
          <a:lstStyle/>
          <a:p>
            <a:pPr algn="ctr"/>
            <a:r>
              <a:rPr lang="en-NZ" dirty="0"/>
              <a:t>Madlibs</a:t>
            </a:r>
          </a:p>
        </p:txBody>
      </p:sp>
      <p:sp>
        <p:nvSpPr>
          <p:cNvPr id="11" name="Text Box 9"/>
          <p:cNvSpPr txBox="1">
            <a:spLocks noChangeArrowheads="1"/>
          </p:cNvSpPr>
          <p:nvPr/>
        </p:nvSpPr>
        <p:spPr bwMode="auto">
          <a:xfrm>
            <a:off x="76200" y="457201"/>
            <a:ext cx="8839200" cy="636319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tabLst>
                <a:tab pos="300038" algn="l"/>
                <a:tab pos="660400" algn="l"/>
                <a:tab pos="960438" algn="l"/>
              </a:tabLst>
            </a:pPr>
            <a:r>
              <a:rPr lang="en-AU" sz="1600" b="1" dirty="0" err="1">
                <a:solidFill>
                  <a:srgbClr val="000090"/>
                </a:solidFill>
                <a:latin typeface="Courier"/>
                <a:cs typeface="Courier"/>
              </a:rPr>
              <a:t>def</a:t>
            </a:r>
            <a:r>
              <a:rPr lang="en-AU" sz="1600" b="1" dirty="0">
                <a:solidFill>
                  <a:srgbClr val="000090"/>
                </a:solidFill>
                <a:latin typeface="Courier"/>
                <a:cs typeface="Courier"/>
              </a:rPr>
              <a:t> </a:t>
            </a:r>
            <a:r>
              <a:rPr lang="en-AU" sz="1600" b="1" dirty="0" err="1">
                <a:solidFill>
                  <a:srgbClr val="000090"/>
                </a:solidFill>
                <a:latin typeface="Courier"/>
                <a:cs typeface="Courier"/>
              </a:rPr>
              <a:t>get_word</a:t>
            </a:r>
            <a:r>
              <a:rPr lang="en-AU" sz="1600" b="1" dirty="0">
                <a:solidFill>
                  <a:srgbClr val="000090"/>
                </a:solidFill>
                <a:latin typeface="Courier"/>
                <a:cs typeface="Courier"/>
              </a:rPr>
              <a:t>(prompt):</a:t>
            </a:r>
          </a:p>
          <a:p>
            <a:pPr>
              <a:buNone/>
              <a:tabLst>
                <a:tab pos="300038" algn="l"/>
                <a:tab pos="660400" algn="l"/>
                <a:tab pos="960438" algn="l"/>
              </a:tabLst>
            </a:pPr>
            <a:r>
              <a:rPr lang="en-AU" sz="1600" b="1" dirty="0">
                <a:solidFill>
                  <a:srgbClr val="000090"/>
                </a:solidFill>
                <a:latin typeface="Courier"/>
                <a:cs typeface="Courier"/>
              </a:rPr>
              <a:t>	word = input("Enter " + prompt + ": ")</a:t>
            </a:r>
          </a:p>
          <a:p>
            <a:pPr>
              <a:buNone/>
              <a:tabLst>
                <a:tab pos="300038" algn="l"/>
                <a:tab pos="660400" algn="l"/>
                <a:tab pos="960438" algn="l"/>
              </a:tabLst>
            </a:pPr>
            <a:r>
              <a:rPr lang="en-AU" sz="1600" b="1" dirty="0">
                <a:solidFill>
                  <a:srgbClr val="000090"/>
                </a:solidFill>
                <a:latin typeface="Courier"/>
                <a:cs typeface="Courier"/>
              </a:rPr>
              <a:t>	return word</a:t>
            </a:r>
          </a:p>
          <a:p>
            <a:pPr>
              <a:buNone/>
              <a:tabLst>
                <a:tab pos="300038" algn="l"/>
                <a:tab pos="660400" algn="l"/>
                <a:tab pos="960438" algn="l"/>
              </a:tabLst>
            </a:pPr>
            <a:endParaRPr lang="en-AU" sz="200" b="1" dirty="0">
              <a:solidFill>
                <a:srgbClr val="000090"/>
              </a:solidFill>
              <a:latin typeface="Courier"/>
              <a:cs typeface="Courier"/>
            </a:endParaRPr>
          </a:p>
          <a:p>
            <a:pPr>
              <a:buNone/>
              <a:tabLst>
                <a:tab pos="300038" algn="l"/>
                <a:tab pos="660400" algn="l"/>
                <a:tab pos="960438" algn="l"/>
              </a:tabLst>
            </a:pPr>
            <a:r>
              <a:rPr lang="en-AU" sz="1600" b="1" dirty="0" err="1">
                <a:solidFill>
                  <a:srgbClr val="000090"/>
                </a:solidFill>
                <a:latin typeface="Courier"/>
                <a:cs typeface="Courier"/>
              </a:rPr>
              <a:t>def</a:t>
            </a:r>
            <a:r>
              <a:rPr lang="en-AU" sz="1600" b="1" dirty="0">
                <a:solidFill>
                  <a:srgbClr val="000090"/>
                </a:solidFill>
                <a:latin typeface="Courier"/>
                <a:cs typeface="Courier"/>
              </a:rPr>
              <a:t> </a:t>
            </a:r>
            <a:r>
              <a:rPr lang="en-AU" sz="1600" b="1" dirty="0" err="1">
                <a:solidFill>
                  <a:srgbClr val="000090"/>
                </a:solidFill>
                <a:latin typeface="Courier"/>
                <a:cs typeface="Courier"/>
              </a:rPr>
              <a:t>display_madlib</a:t>
            </a:r>
            <a:r>
              <a:rPr lang="en-AU" sz="1600" b="1" dirty="0">
                <a:solidFill>
                  <a:srgbClr val="000090"/>
                </a:solidFill>
                <a:latin typeface="Courier"/>
                <a:cs typeface="Courier"/>
              </a:rPr>
              <a:t>(name, animal, colour, </a:t>
            </a:r>
            <a:r>
              <a:rPr lang="en-AU" sz="1600" b="1" dirty="0" err="1">
                <a:solidFill>
                  <a:srgbClr val="000090"/>
                </a:solidFill>
                <a:latin typeface="Courier"/>
                <a:cs typeface="Courier"/>
              </a:rPr>
              <a:t>compare_thing</a:t>
            </a:r>
            <a:r>
              <a:rPr lang="en-AU" sz="1600" b="1" dirty="0">
                <a:solidFill>
                  <a:srgbClr val="000090"/>
                </a:solidFill>
                <a:latin typeface="Courier"/>
                <a:cs typeface="Courier"/>
              </a:rPr>
              <a:t>, </a:t>
            </a:r>
            <a:r>
              <a:rPr lang="en-AU" sz="1600" b="1" dirty="0" err="1">
                <a:solidFill>
                  <a:srgbClr val="000090"/>
                </a:solidFill>
                <a:latin typeface="Courier"/>
                <a:cs typeface="Courier"/>
              </a:rPr>
              <a:t>go_word</a:t>
            </a:r>
            <a:r>
              <a:rPr lang="en-AU" sz="1600" b="1" dirty="0">
                <a:solidFill>
                  <a:srgbClr val="000090"/>
                </a:solidFill>
                <a:latin typeface="Courier"/>
                <a:cs typeface="Courier"/>
              </a:rPr>
              <a:t>):</a:t>
            </a:r>
          </a:p>
          <a:p>
            <a:pPr>
              <a:buNone/>
              <a:tabLst>
                <a:tab pos="300038" algn="l"/>
                <a:tab pos="660400" algn="l"/>
                <a:tab pos="960438" algn="l"/>
              </a:tabLst>
            </a:pPr>
            <a:r>
              <a:rPr lang="en-AU" sz="1600" b="1" dirty="0">
                <a:solidFill>
                  <a:srgbClr val="000090"/>
                </a:solidFill>
                <a:latin typeface="Courier"/>
                <a:cs typeface="Courier"/>
              </a:rPr>
              <a:t>	stars = "*" * 35</a:t>
            </a:r>
          </a:p>
          <a:p>
            <a:pPr>
              <a:buNone/>
              <a:tabLst>
                <a:tab pos="300038" algn="l"/>
                <a:tab pos="660400" algn="l"/>
                <a:tab pos="960438" algn="l"/>
              </a:tabLst>
            </a:pPr>
            <a:r>
              <a:rPr lang="en-AU" sz="1600" b="1" dirty="0">
                <a:solidFill>
                  <a:srgbClr val="000090"/>
                </a:solidFill>
                <a:latin typeface="Courier"/>
                <a:cs typeface="Courier"/>
              </a:rPr>
              <a:t>	print(stars)</a:t>
            </a:r>
          </a:p>
          <a:p>
            <a:pPr>
              <a:buNone/>
              <a:tabLst>
                <a:tab pos="300038" algn="l"/>
                <a:tab pos="660400" algn="l"/>
                <a:tab pos="960438" algn="l"/>
              </a:tabLst>
            </a:pPr>
            <a:r>
              <a:rPr lang="en-AU" sz="1600" b="1" dirty="0">
                <a:solidFill>
                  <a:srgbClr val="000090"/>
                </a:solidFill>
                <a:latin typeface="Courier"/>
                <a:cs typeface="Courier"/>
              </a:rPr>
              <a:t>	print(name + " had a little " + animal + ",")</a:t>
            </a:r>
          </a:p>
          <a:p>
            <a:pPr>
              <a:buNone/>
              <a:tabLst>
                <a:tab pos="300038" algn="l"/>
                <a:tab pos="660400" algn="l"/>
                <a:tab pos="960438" algn="l"/>
              </a:tabLst>
            </a:pPr>
            <a:r>
              <a:rPr lang="en-AU" sz="1600" b="1" dirty="0">
                <a:solidFill>
                  <a:srgbClr val="000090"/>
                </a:solidFill>
                <a:latin typeface="Courier"/>
                <a:cs typeface="Courier"/>
              </a:rPr>
              <a:t>	print("its fleece was " + colour + " as " + </a:t>
            </a:r>
            <a:r>
              <a:rPr lang="en-AU" sz="1600" b="1" dirty="0" err="1">
                <a:solidFill>
                  <a:srgbClr val="000090"/>
                </a:solidFill>
                <a:latin typeface="Courier"/>
                <a:cs typeface="Courier"/>
              </a:rPr>
              <a:t>compare_thing</a:t>
            </a:r>
            <a:r>
              <a:rPr lang="en-AU" sz="1600" b="1" dirty="0">
                <a:solidFill>
                  <a:srgbClr val="000090"/>
                </a:solidFill>
                <a:latin typeface="Courier"/>
                <a:cs typeface="Courier"/>
              </a:rPr>
              <a:t> + ".")</a:t>
            </a:r>
          </a:p>
          <a:p>
            <a:pPr>
              <a:buNone/>
              <a:tabLst>
                <a:tab pos="300038" algn="l"/>
                <a:tab pos="660400" algn="l"/>
                <a:tab pos="960438" algn="l"/>
              </a:tabLst>
            </a:pPr>
            <a:r>
              <a:rPr lang="en-AU" sz="1600" b="1" dirty="0">
                <a:solidFill>
                  <a:srgbClr val="000090"/>
                </a:solidFill>
                <a:latin typeface="Courier"/>
                <a:cs typeface="Courier"/>
              </a:rPr>
              <a:t>	print("Everywhere that " + name + " went,")</a:t>
            </a:r>
          </a:p>
          <a:p>
            <a:pPr>
              <a:buNone/>
              <a:tabLst>
                <a:tab pos="300038" algn="l"/>
                <a:tab pos="660400" algn="l"/>
                <a:tab pos="960438" algn="l"/>
              </a:tabLst>
            </a:pPr>
            <a:r>
              <a:rPr lang="en-AU" sz="1600" b="1" dirty="0">
                <a:solidFill>
                  <a:srgbClr val="000090"/>
                </a:solidFill>
                <a:latin typeface="Courier"/>
                <a:cs typeface="Courier"/>
              </a:rPr>
              <a:t>	print("the " + animal + " was sure to " + </a:t>
            </a:r>
            <a:r>
              <a:rPr lang="en-AU" sz="1600" b="1" dirty="0" err="1">
                <a:solidFill>
                  <a:srgbClr val="000090"/>
                </a:solidFill>
                <a:latin typeface="Courier"/>
                <a:cs typeface="Courier"/>
              </a:rPr>
              <a:t>go_word</a:t>
            </a:r>
            <a:r>
              <a:rPr lang="en-AU" sz="1600" b="1" dirty="0">
                <a:solidFill>
                  <a:srgbClr val="000090"/>
                </a:solidFill>
                <a:latin typeface="Courier"/>
                <a:cs typeface="Courier"/>
              </a:rPr>
              <a:t> + ".")</a:t>
            </a:r>
          </a:p>
          <a:p>
            <a:pPr>
              <a:buNone/>
              <a:tabLst>
                <a:tab pos="300038" algn="l"/>
                <a:tab pos="660400" algn="l"/>
                <a:tab pos="960438" algn="l"/>
              </a:tabLst>
            </a:pPr>
            <a:r>
              <a:rPr lang="en-AU" sz="1600" b="1" dirty="0">
                <a:solidFill>
                  <a:srgbClr val="000090"/>
                </a:solidFill>
                <a:latin typeface="Courier"/>
                <a:cs typeface="Courier"/>
              </a:rPr>
              <a:t>	print(stars)</a:t>
            </a:r>
          </a:p>
          <a:p>
            <a:pPr>
              <a:buNone/>
              <a:tabLst>
                <a:tab pos="300038" algn="l"/>
                <a:tab pos="660400" algn="l"/>
                <a:tab pos="960438" algn="l"/>
              </a:tabLst>
            </a:pPr>
            <a:endParaRPr lang="en-AU" sz="200" b="1" dirty="0">
              <a:solidFill>
                <a:srgbClr val="000090"/>
              </a:solidFill>
              <a:latin typeface="Courier"/>
              <a:cs typeface="Courier"/>
            </a:endParaRPr>
          </a:p>
          <a:p>
            <a:pPr>
              <a:buNone/>
              <a:tabLst>
                <a:tab pos="300038" algn="l"/>
                <a:tab pos="660400" algn="l"/>
                <a:tab pos="960438" algn="l"/>
              </a:tabLst>
            </a:pPr>
            <a:r>
              <a:rPr lang="en-AU" sz="1600" b="1" dirty="0" err="1">
                <a:solidFill>
                  <a:srgbClr val="000090"/>
                </a:solidFill>
                <a:latin typeface="Courier"/>
                <a:cs typeface="Courier"/>
              </a:rPr>
              <a:t>def</a:t>
            </a:r>
            <a:r>
              <a:rPr lang="en-AU" sz="1600" b="1" dirty="0">
                <a:solidFill>
                  <a:srgbClr val="000090"/>
                </a:solidFill>
                <a:latin typeface="Courier"/>
                <a:cs typeface="Courier"/>
              </a:rPr>
              <a:t> </a:t>
            </a:r>
            <a:r>
              <a:rPr lang="en-AU" sz="1600" b="1" dirty="0" err="1">
                <a:solidFill>
                  <a:srgbClr val="000090"/>
                </a:solidFill>
                <a:latin typeface="Courier"/>
                <a:cs typeface="Courier"/>
              </a:rPr>
              <a:t>carry_out_madlib</a:t>
            </a:r>
            <a:r>
              <a:rPr lang="en-AU" sz="1600" b="1" dirty="0">
                <a:solidFill>
                  <a:srgbClr val="000090"/>
                </a:solidFill>
                <a:latin typeface="Courier"/>
                <a:cs typeface="Courier"/>
              </a:rPr>
              <a:t>():</a:t>
            </a:r>
          </a:p>
          <a:p>
            <a:pPr>
              <a:buNone/>
              <a:tabLst>
                <a:tab pos="300038" algn="l"/>
                <a:tab pos="660400" algn="l"/>
                <a:tab pos="960438" algn="l"/>
              </a:tabLst>
            </a:pPr>
            <a:r>
              <a:rPr lang="en-AU" sz="1600" b="1" dirty="0">
                <a:solidFill>
                  <a:srgbClr val="000090"/>
                </a:solidFill>
                <a:latin typeface="Courier"/>
                <a:cs typeface="Courier"/>
              </a:rPr>
              <a:t>	</a:t>
            </a:r>
            <a:r>
              <a:rPr lang="en-AU" sz="1600" b="1" dirty="0" err="1">
                <a:solidFill>
                  <a:srgbClr val="000090"/>
                </a:solidFill>
                <a:latin typeface="Courier"/>
                <a:cs typeface="Courier"/>
              </a:rPr>
              <a:t>prompt_name</a:t>
            </a:r>
            <a:r>
              <a:rPr lang="en-AU" sz="1600" b="1" dirty="0">
                <a:solidFill>
                  <a:srgbClr val="000090"/>
                </a:solidFill>
                <a:latin typeface="Courier"/>
                <a:cs typeface="Courier"/>
              </a:rPr>
              <a:t> = "a name"</a:t>
            </a:r>
          </a:p>
          <a:p>
            <a:pPr>
              <a:buNone/>
              <a:tabLst>
                <a:tab pos="300038" algn="l"/>
                <a:tab pos="660400" algn="l"/>
                <a:tab pos="960438" algn="l"/>
              </a:tabLst>
            </a:pPr>
            <a:r>
              <a:rPr lang="en-AU" sz="1600" b="1" dirty="0">
                <a:solidFill>
                  <a:srgbClr val="000090"/>
                </a:solidFill>
                <a:latin typeface="Courier"/>
                <a:cs typeface="Courier"/>
              </a:rPr>
              <a:t>	</a:t>
            </a:r>
            <a:r>
              <a:rPr lang="en-AU" sz="1600" b="1" dirty="0" err="1">
                <a:solidFill>
                  <a:srgbClr val="000090"/>
                </a:solidFill>
                <a:latin typeface="Courier"/>
                <a:cs typeface="Courier"/>
              </a:rPr>
              <a:t>prompt_animal</a:t>
            </a:r>
            <a:r>
              <a:rPr lang="en-AU" sz="1600" b="1" dirty="0">
                <a:solidFill>
                  <a:srgbClr val="000090"/>
                </a:solidFill>
                <a:latin typeface="Courier"/>
                <a:cs typeface="Courier"/>
              </a:rPr>
              <a:t> = "an animal"</a:t>
            </a:r>
          </a:p>
          <a:p>
            <a:pPr>
              <a:buNone/>
              <a:tabLst>
                <a:tab pos="300038" algn="l"/>
                <a:tab pos="660400" algn="l"/>
                <a:tab pos="960438" algn="l"/>
              </a:tabLst>
            </a:pPr>
            <a:r>
              <a:rPr lang="en-AU" sz="1600" b="1" dirty="0">
                <a:solidFill>
                  <a:srgbClr val="000090"/>
                </a:solidFill>
                <a:latin typeface="Courier"/>
                <a:cs typeface="Courier"/>
              </a:rPr>
              <a:t>	</a:t>
            </a:r>
            <a:r>
              <a:rPr lang="en-AU" sz="1600" b="1" dirty="0" err="1">
                <a:solidFill>
                  <a:srgbClr val="000090"/>
                </a:solidFill>
                <a:latin typeface="Courier"/>
                <a:cs typeface="Courier"/>
              </a:rPr>
              <a:t>prompt_colour</a:t>
            </a:r>
            <a:r>
              <a:rPr lang="en-AU" sz="1600" b="1" dirty="0">
                <a:solidFill>
                  <a:srgbClr val="000090"/>
                </a:solidFill>
                <a:latin typeface="Courier"/>
                <a:cs typeface="Courier"/>
              </a:rPr>
              <a:t> = "a colour"</a:t>
            </a:r>
          </a:p>
          <a:p>
            <a:pPr>
              <a:buNone/>
              <a:tabLst>
                <a:tab pos="300038" algn="l"/>
                <a:tab pos="660400" algn="l"/>
                <a:tab pos="960438" algn="l"/>
              </a:tabLst>
            </a:pPr>
            <a:r>
              <a:rPr lang="en-AU" sz="1600" b="1" dirty="0">
                <a:solidFill>
                  <a:srgbClr val="000090"/>
                </a:solidFill>
                <a:latin typeface="Courier"/>
                <a:cs typeface="Courier"/>
              </a:rPr>
              <a:t>	</a:t>
            </a:r>
            <a:r>
              <a:rPr lang="en-AU" sz="1600" b="1" dirty="0" err="1">
                <a:solidFill>
                  <a:srgbClr val="000090"/>
                </a:solidFill>
                <a:latin typeface="Courier"/>
                <a:cs typeface="Courier"/>
              </a:rPr>
              <a:t>prompt_thing</a:t>
            </a:r>
            <a:r>
              <a:rPr lang="en-AU" sz="1600" b="1" dirty="0">
                <a:solidFill>
                  <a:srgbClr val="000090"/>
                </a:solidFill>
                <a:latin typeface="Courier"/>
                <a:cs typeface="Courier"/>
              </a:rPr>
              <a:t> = "a plural noun (thing)"	</a:t>
            </a:r>
          </a:p>
          <a:p>
            <a:pPr>
              <a:buNone/>
              <a:tabLst>
                <a:tab pos="300038" algn="l"/>
                <a:tab pos="660400" algn="l"/>
                <a:tab pos="960438" algn="l"/>
              </a:tabLst>
            </a:pPr>
            <a:r>
              <a:rPr lang="en-AU" sz="1600" b="1" dirty="0">
                <a:solidFill>
                  <a:srgbClr val="000090"/>
                </a:solidFill>
                <a:latin typeface="Courier"/>
                <a:cs typeface="Courier"/>
              </a:rPr>
              <a:t>	</a:t>
            </a:r>
            <a:r>
              <a:rPr lang="en-AU" sz="1600" b="1" dirty="0" err="1">
                <a:solidFill>
                  <a:srgbClr val="000090"/>
                </a:solidFill>
                <a:latin typeface="Courier"/>
                <a:cs typeface="Courier"/>
              </a:rPr>
              <a:t>prompt_action</a:t>
            </a:r>
            <a:r>
              <a:rPr lang="en-AU" sz="1600" b="1" dirty="0">
                <a:solidFill>
                  <a:srgbClr val="000090"/>
                </a:solidFill>
                <a:latin typeface="Courier"/>
                <a:cs typeface="Courier"/>
              </a:rPr>
              <a:t> = "an action"</a:t>
            </a:r>
          </a:p>
          <a:p>
            <a:pPr>
              <a:buNone/>
              <a:tabLst>
                <a:tab pos="300038" algn="l"/>
                <a:tab pos="660400" algn="l"/>
                <a:tab pos="960438" algn="l"/>
              </a:tabLst>
            </a:pPr>
            <a:r>
              <a:rPr lang="en-AU" sz="1600" b="1" dirty="0">
                <a:solidFill>
                  <a:srgbClr val="000090"/>
                </a:solidFill>
                <a:latin typeface="Courier"/>
                <a:cs typeface="Courier"/>
              </a:rPr>
              <a:t>						#Complete the code in this function</a:t>
            </a:r>
          </a:p>
          <a:p>
            <a:pPr>
              <a:buNone/>
              <a:tabLst>
                <a:tab pos="300038" algn="l"/>
                <a:tab pos="660400" algn="l"/>
                <a:tab pos="960438" algn="l"/>
              </a:tabLst>
            </a:pPr>
            <a:r>
              <a:rPr lang="en-AU" sz="1600" b="1" dirty="0" err="1">
                <a:solidFill>
                  <a:srgbClr val="000090"/>
                </a:solidFill>
                <a:latin typeface="Courier"/>
                <a:cs typeface="Courier"/>
              </a:rPr>
              <a:t>carry_out_madlib</a:t>
            </a:r>
            <a:r>
              <a:rPr lang="en-AU" sz="1600" b="1" dirty="0">
                <a:solidFill>
                  <a:srgbClr val="000090"/>
                </a:solidFill>
                <a:latin typeface="Courier"/>
                <a:cs typeface="Courier"/>
              </a:rPr>
              <a:t>()</a:t>
            </a:r>
            <a:endParaRPr lang="en-AU" sz="1800" b="1" dirty="0">
              <a:solidFill>
                <a:srgbClr val="000090"/>
              </a:solidFill>
              <a:latin typeface="Courier"/>
              <a:cs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5</a:t>
            </a:fld>
            <a:endParaRPr lang="en-US" dirty="0"/>
          </a:p>
        </p:txBody>
      </p:sp>
      <p:sp>
        <p:nvSpPr>
          <p:cNvPr id="3" name="Content Placeholder 2"/>
          <p:cNvSpPr>
            <a:spLocks noGrp="1"/>
          </p:cNvSpPr>
          <p:nvPr>
            <p:ph sz="quarter" idx="1"/>
          </p:nvPr>
        </p:nvSpPr>
        <p:spPr>
          <a:xfrm>
            <a:off x="5905500" y="255374"/>
            <a:ext cx="3124200" cy="1066800"/>
          </a:xfrm>
          <a:solidFill>
            <a:schemeClr val="bg1"/>
          </a:solidFill>
          <a:ln>
            <a:solidFill>
              <a:srgbClr val="000090"/>
            </a:solidFill>
          </a:ln>
        </p:spPr>
        <p:txBody>
          <a:bodyPr>
            <a:normAutofit fontScale="70000" lnSpcReduction="20000"/>
          </a:bodyPr>
          <a:lstStyle/>
          <a:p>
            <a:pPr algn="ctr"/>
            <a:r>
              <a:rPr lang="en-US" sz="3000" b="1" dirty="0"/>
              <a:t>Complete the </a:t>
            </a:r>
          </a:p>
          <a:p>
            <a:pPr algn="ctr"/>
            <a:r>
              <a:rPr lang="en-US" sz="3000" b="1" dirty="0" err="1">
                <a:latin typeface="Calibri" panose="020F0502020204030204" pitchFamily="34" charset="0"/>
                <a:cs typeface="Calibri" panose="020F0502020204030204" pitchFamily="34" charset="0"/>
              </a:rPr>
              <a:t>carry_out_madlib</a:t>
            </a:r>
            <a:r>
              <a:rPr lang="en-US" sz="3000" b="1" dirty="0">
                <a:latin typeface="Calibri" panose="020F0502020204030204" pitchFamily="34" charset="0"/>
                <a:cs typeface="Calibri" panose="020F0502020204030204" pitchFamily="34" charset="0"/>
              </a:rPr>
              <a:t>() </a:t>
            </a:r>
          </a:p>
          <a:p>
            <a:pPr algn="ctr"/>
            <a:r>
              <a:rPr lang="en-US" sz="3000" b="1" dirty="0"/>
              <a:t>function.</a:t>
            </a:r>
          </a:p>
          <a:p>
            <a:pPr algn="ctr"/>
            <a:endParaRPr lang="en-NZ" b="1" dirty="0"/>
          </a:p>
          <a:p>
            <a:pPr algn="ctr"/>
            <a:endParaRPr lang="en-NZ" b="1" dirty="0"/>
          </a:p>
          <a:p>
            <a:pPr algn="ctr"/>
            <a:endParaRPr lang="en-NZ" b="1" dirty="0"/>
          </a:p>
          <a:p>
            <a:pPr algn="ctr"/>
            <a:endParaRPr lang="en-NZ" b="1" dirty="0"/>
          </a:p>
        </p:txBody>
      </p:sp>
    </p:spTree>
    <p:extLst>
      <p:ext uri="{BB962C8B-B14F-4D97-AF65-F5344CB8AC3E}">
        <p14:creationId xmlns:p14="http://schemas.microsoft.com/office/powerpoint/2010/main" val="143953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Format of </a:t>
            </a:r>
            <a:r>
              <a:rPr lang="en-US" dirty="0" err="1"/>
              <a:t>CompSci</a:t>
            </a:r>
            <a:r>
              <a:rPr lang="en-US" dirty="0"/>
              <a:t> 101 programs from here on</a:t>
            </a:r>
            <a:endParaRPr lang="en-NZ" dirty="0"/>
          </a:p>
        </p:txBody>
      </p:sp>
      <p:sp>
        <p:nvSpPr>
          <p:cNvPr id="3" name="Content Placeholder 2"/>
          <p:cNvSpPr>
            <a:spLocks noGrp="1"/>
          </p:cNvSpPr>
          <p:nvPr>
            <p:ph sz="quarter" idx="1"/>
          </p:nvPr>
        </p:nvSpPr>
        <p:spPr>
          <a:xfrm>
            <a:off x="152400" y="1066958"/>
            <a:ext cx="8839200" cy="5410200"/>
          </a:xfrm>
        </p:spPr>
        <p:txBody>
          <a:bodyPr>
            <a:normAutofit/>
          </a:bodyPr>
          <a:lstStyle/>
          <a:p>
            <a:pPr>
              <a:spcBef>
                <a:spcPct val="0"/>
              </a:spcBef>
              <a:buClrTx/>
              <a:buSzTx/>
              <a:buNone/>
              <a:defRPr/>
            </a:pPr>
            <a:r>
              <a:rPr lang="da-DK" altLang="en-US" sz="1800" b="1" dirty="0">
                <a:latin typeface="Courier"/>
                <a:cs typeface="Courier"/>
              </a:rPr>
              <a:t>		</a:t>
            </a:r>
            <a:r>
              <a:rPr lang="en-AU" altLang="en-US" sz="1800" b="1" dirty="0">
                <a:latin typeface="Courier"/>
                <a:cs typeface="Courier"/>
              </a:rPr>
              <a:t> </a:t>
            </a:r>
            <a:endParaRPr lang="en-NZ" b="1" dirty="0"/>
          </a:p>
        </p:txBody>
      </p:sp>
      <p:sp>
        <p:nvSpPr>
          <p:cNvPr id="46" name="TextBox 45"/>
          <p:cNvSpPr txBox="1"/>
          <p:nvPr/>
        </p:nvSpPr>
        <p:spPr>
          <a:xfrm>
            <a:off x="0" y="1066800"/>
            <a:ext cx="457200" cy="5322996"/>
          </a:xfrm>
          <a:prstGeom prst="rect">
            <a:avLst/>
          </a:prstGeom>
          <a:solidFill>
            <a:schemeClr val="bg1"/>
          </a:solidFill>
        </p:spPr>
        <p:txBody>
          <a:bodyPr wrap="square" rtlCol="0">
            <a:spAutoFit/>
          </a:bodyPr>
          <a:lstStyle/>
          <a:p>
            <a:pPr>
              <a:lnSpc>
                <a:spcPct val="90000"/>
              </a:lnSpc>
              <a:spcBef>
                <a:spcPts val="600"/>
              </a:spcBef>
            </a:pPr>
            <a:r>
              <a:rPr lang="en-US" b="1" dirty="0">
                <a:solidFill>
                  <a:srgbClr val="000090"/>
                </a:solidFill>
                <a:latin typeface="Courier"/>
                <a:cs typeface="Courier"/>
              </a:rPr>
              <a:t>1</a:t>
            </a:r>
          </a:p>
          <a:p>
            <a:pPr>
              <a:lnSpc>
                <a:spcPct val="90000"/>
              </a:lnSpc>
              <a:spcBef>
                <a:spcPts val="600"/>
              </a:spcBef>
            </a:pPr>
            <a:r>
              <a:rPr lang="en-US" b="1" dirty="0">
                <a:solidFill>
                  <a:srgbClr val="000090"/>
                </a:solidFill>
                <a:latin typeface="Courier"/>
                <a:cs typeface="Courier"/>
              </a:rPr>
              <a:t>2</a:t>
            </a:r>
          </a:p>
          <a:p>
            <a:pPr>
              <a:lnSpc>
                <a:spcPct val="90000"/>
              </a:lnSpc>
              <a:spcBef>
                <a:spcPts val="600"/>
              </a:spcBef>
            </a:pPr>
            <a:r>
              <a:rPr lang="en-US" b="1" dirty="0">
                <a:solidFill>
                  <a:srgbClr val="000090"/>
                </a:solidFill>
                <a:latin typeface="Courier"/>
                <a:cs typeface="Courier"/>
              </a:rPr>
              <a:t>3</a:t>
            </a:r>
          </a:p>
          <a:p>
            <a:pPr>
              <a:lnSpc>
                <a:spcPct val="90000"/>
              </a:lnSpc>
              <a:spcBef>
                <a:spcPts val="600"/>
              </a:spcBef>
            </a:pPr>
            <a:endParaRPr lang="en-US"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4</a:t>
            </a:r>
          </a:p>
          <a:p>
            <a:pPr>
              <a:lnSpc>
                <a:spcPct val="90000"/>
              </a:lnSpc>
              <a:spcBef>
                <a:spcPts val="600"/>
              </a:spcBef>
            </a:pPr>
            <a:r>
              <a:rPr lang="en-US" b="1" dirty="0">
                <a:solidFill>
                  <a:srgbClr val="000090"/>
                </a:solidFill>
                <a:latin typeface="Courier"/>
                <a:cs typeface="Courier"/>
              </a:rPr>
              <a:t>5</a:t>
            </a:r>
          </a:p>
          <a:p>
            <a:pPr>
              <a:lnSpc>
                <a:spcPct val="90000"/>
              </a:lnSpc>
              <a:spcBef>
                <a:spcPts val="600"/>
              </a:spcBef>
            </a:pPr>
            <a:r>
              <a:rPr lang="en-US" b="1" dirty="0">
                <a:solidFill>
                  <a:srgbClr val="000090"/>
                </a:solidFill>
                <a:latin typeface="Courier"/>
                <a:cs typeface="Courier"/>
              </a:rPr>
              <a:t>6</a:t>
            </a:r>
          </a:p>
          <a:p>
            <a:pPr>
              <a:lnSpc>
                <a:spcPct val="90000"/>
              </a:lnSpc>
              <a:spcBef>
                <a:spcPts val="600"/>
              </a:spcBef>
            </a:pPr>
            <a:endParaRPr lang="en-US"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7</a:t>
            </a:r>
          </a:p>
          <a:p>
            <a:pPr>
              <a:lnSpc>
                <a:spcPct val="90000"/>
              </a:lnSpc>
              <a:spcBef>
                <a:spcPts val="600"/>
              </a:spcBef>
            </a:pPr>
            <a:endParaRPr lang="en-US" sz="24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8</a:t>
            </a:r>
          </a:p>
          <a:p>
            <a:pPr>
              <a:lnSpc>
                <a:spcPct val="90000"/>
              </a:lnSpc>
              <a:spcBef>
                <a:spcPts val="600"/>
              </a:spcBef>
            </a:pPr>
            <a:r>
              <a:rPr lang="en-US" b="1" dirty="0">
                <a:solidFill>
                  <a:srgbClr val="000090"/>
                </a:solidFill>
                <a:latin typeface="Courier"/>
                <a:cs typeface="Courier"/>
              </a:rPr>
              <a:t>9</a:t>
            </a:r>
          </a:p>
          <a:p>
            <a:pPr>
              <a:lnSpc>
                <a:spcPct val="90000"/>
              </a:lnSpc>
              <a:spcBef>
                <a:spcPts val="600"/>
              </a:spcBef>
            </a:pPr>
            <a:r>
              <a:rPr lang="en-US" b="1" dirty="0">
                <a:solidFill>
                  <a:srgbClr val="000090"/>
                </a:solidFill>
                <a:latin typeface="Courier"/>
                <a:cs typeface="Courier"/>
              </a:rPr>
              <a:t>10</a:t>
            </a:r>
          </a:p>
          <a:p>
            <a:pPr>
              <a:lnSpc>
                <a:spcPct val="90000"/>
              </a:lnSpc>
              <a:spcBef>
                <a:spcPts val="600"/>
              </a:spcBef>
            </a:pPr>
            <a:r>
              <a:rPr lang="en-US" b="1" dirty="0">
                <a:solidFill>
                  <a:srgbClr val="000090"/>
                </a:solidFill>
                <a:latin typeface="Courier"/>
                <a:cs typeface="Courier"/>
              </a:rPr>
              <a:t>11</a:t>
            </a:r>
          </a:p>
          <a:p>
            <a:pPr>
              <a:lnSpc>
                <a:spcPct val="90000"/>
              </a:lnSpc>
              <a:spcBef>
                <a:spcPts val="600"/>
              </a:spcBef>
            </a:pPr>
            <a:endParaRPr lang="en-US" sz="1200" b="1" dirty="0">
              <a:solidFill>
                <a:srgbClr val="000090"/>
              </a:solidFill>
              <a:latin typeface="Courier"/>
              <a:cs typeface="Courier"/>
            </a:endParaRPr>
          </a:p>
          <a:p>
            <a:pPr>
              <a:lnSpc>
                <a:spcPct val="90000"/>
              </a:lnSpc>
              <a:spcBef>
                <a:spcPts val="600"/>
              </a:spcBef>
            </a:pPr>
            <a:r>
              <a:rPr lang="en-US" b="1" dirty="0">
                <a:solidFill>
                  <a:srgbClr val="000090"/>
                </a:solidFill>
                <a:latin typeface="Courier"/>
                <a:cs typeface="Courier"/>
              </a:rPr>
              <a:t>12</a:t>
            </a:r>
          </a:p>
        </p:txBody>
      </p:sp>
      <p:sp>
        <p:nvSpPr>
          <p:cNvPr id="9" name="Text Box 9"/>
          <p:cNvSpPr txBox="1">
            <a:spLocks noChangeArrowheads="1"/>
          </p:cNvSpPr>
          <p:nvPr/>
        </p:nvSpPr>
        <p:spPr bwMode="auto">
          <a:xfrm>
            <a:off x="381000" y="1119280"/>
            <a:ext cx="8610600" cy="514756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a:t>
            </a:r>
            <a:r>
              <a:rPr lang="en-US" sz="1800" b="1" dirty="0">
                <a:solidFill>
                  <a:srgbClr val="0000FF"/>
                </a:solidFill>
                <a:latin typeface="Courier"/>
                <a:cs typeface="Courier"/>
              </a:rPr>
              <a:t>function1(</a:t>
            </a:r>
            <a:r>
              <a:rPr lang="en-US" sz="1800" b="1" dirty="0">
                <a:solidFill>
                  <a:srgbClr val="000090"/>
                </a:solidFill>
                <a:latin typeface="Courier"/>
                <a:cs typeface="Courier"/>
              </a:rPr>
              <a:t>…</a:t>
            </a:r>
            <a:r>
              <a:rPr lang="en-US" sz="1800" b="1" dirty="0">
                <a:solidFill>
                  <a:srgbClr val="0000FF"/>
                </a:solidFill>
                <a:latin typeface="Courier"/>
                <a:cs typeface="Courier"/>
              </a:rPr>
              <a:t>)</a:t>
            </a:r>
            <a:r>
              <a:rPr lang="en-US" sz="1800" b="1" dirty="0">
                <a:solidFill>
                  <a:srgbClr val="000090"/>
                </a:solidFill>
                <a:latin typeface="Courier"/>
                <a:cs typeface="Courier"/>
              </a:rPr>
              <a:t>:</a:t>
            </a:r>
          </a:p>
          <a:p>
            <a:pPr>
              <a:lnSpc>
                <a:spcPct val="90000"/>
              </a:lnSpc>
              <a:buNone/>
              <a:tabLst>
                <a:tab pos="546100" algn="l"/>
              </a:tabLst>
            </a:pPr>
            <a:r>
              <a:rPr lang="en-US" sz="1800" b="1" dirty="0">
                <a:solidFill>
                  <a:srgbClr val="000090"/>
                </a:solidFill>
                <a:latin typeface="Courier"/>
                <a:cs typeface="Courier"/>
              </a:rPr>
              <a:t>	print("Executing function1()")</a:t>
            </a:r>
          </a:p>
          <a:p>
            <a:pPr>
              <a:lnSpc>
                <a:spcPct val="90000"/>
              </a:lnSpc>
              <a:buNone/>
              <a:tabLst>
                <a:tab pos="546100" algn="l"/>
              </a:tabLst>
            </a:pPr>
            <a:r>
              <a:rPr lang="en-US" sz="1800" b="1" dirty="0">
                <a:solidFill>
                  <a:srgbClr val="000090"/>
                </a:solidFill>
                <a:latin typeface="Courier"/>
                <a:cs typeface="Courier"/>
              </a:rPr>
              <a:t>	….</a:t>
            </a:r>
          </a:p>
          <a:p>
            <a:pPr>
              <a:lnSpc>
                <a:spcPct val="90000"/>
              </a:lnSpc>
              <a:buNone/>
              <a:tabLst>
                <a:tab pos="546100" algn="l"/>
              </a:tabLst>
            </a:pPr>
            <a:endParaRPr lang="en-US" sz="1800" b="1" dirty="0">
              <a:solidFill>
                <a:srgbClr val="000090"/>
              </a:solidFill>
              <a:latin typeface="Courier"/>
              <a:cs typeface="Courier"/>
            </a:endParaRPr>
          </a:p>
          <a:p>
            <a:pPr>
              <a:lnSpc>
                <a:spcPct val="90000"/>
              </a:lnSpc>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a:t>
            </a:r>
            <a:r>
              <a:rPr lang="en-US" sz="1800" b="1" dirty="0">
                <a:solidFill>
                  <a:srgbClr val="0000FF"/>
                </a:solidFill>
                <a:latin typeface="Courier"/>
                <a:cs typeface="Courier"/>
              </a:rPr>
              <a:t>function2(</a:t>
            </a:r>
            <a:r>
              <a:rPr lang="en-US" sz="1800" b="1" dirty="0">
                <a:solidFill>
                  <a:srgbClr val="000090"/>
                </a:solidFill>
                <a:latin typeface="Courier"/>
                <a:cs typeface="Courier"/>
              </a:rPr>
              <a:t>…</a:t>
            </a:r>
            <a:r>
              <a:rPr lang="en-US" sz="1800" b="1" dirty="0">
                <a:solidFill>
                  <a:srgbClr val="0000FF"/>
                </a:solidFill>
                <a:latin typeface="Courier"/>
                <a:cs typeface="Courier"/>
              </a:rPr>
              <a:t>)</a:t>
            </a:r>
            <a:r>
              <a:rPr lang="en-US" sz="1800" b="1" dirty="0">
                <a:solidFill>
                  <a:srgbClr val="000090"/>
                </a:solidFill>
                <a:latin typeface="Courier"/>
                <a:cs typeface="Courier"/>
              </a:rPr>
              <a:t>:</a:t>
            </a:r>
          </a:p>
          <a:p>
            <a:pPr>
              <a:lnSpc>
                <a:spcPct val="90000"/>
              </a:lnSpc>
              <a:buNone/>
              <a:tabLst>
                <a:tab pos="546100" algn="l"/>
              </a:tabLst>
            </a:pPr>
            <a:r>
              <a:rPr lang="en-US" sz="1800" b="1" dirty="0">
                <a:solidFill>
                  <a:srgbClr val="000090"/>
                </a:solidFill>
                <a:latin typeface="Courier"/>
                <a:cs typeface="Courier"/>
              </a:rPr>
              <a:t>	print("Executing function2()")</a:t>
            </a:r>
          </a:p>
          <a:p>
            <a:pPr>
              <a:lnSpc>
                <a:spcPct val="90000"/>
              </a:lnSpc>
              <a:buNone/>
              <a:tabLst>
                <a:tab pos="546100" algn="l"/>
              </a:tabLst>
            </a:pPr>
            <a:r>
              <a:rPr lang="en-US" sz="1800" b="1" dirty="0">
                <a:solidFill>
                  <a:srgbClr val="000090"/>
                </a:solidFill>
                <a:latin typeface="Courier"/>
                <a:cs typeface="Courier"/>
              </a:rPr>
              <a:t>	….</a:t>
            </a:r>
          </a:p>
          <a:p>
            <a:pPr>
              <a:lnSpc>
                <a:spcPct val="90000"/>
              </a:lnSpc>
              <a:buNone/>
              <a:tabLst>
                <a:tab pos="546100" algn="l"/>
              </a:tabLst>
            </a:pPr>
            <a:endParaRPr lang="en-US" sz="1800" b="1" dirty="0">
              <a:solidFill>
                <a:srgbClr val="000090"/>
              </a:solidFill>
              <a:latin typeface="Courier"/>
              <a:cs typeface="Courier"/>
            </a:endParaRPr>
          </a:p>
          <a:p>
            <a:pPr>
              <a:lnSpc>
                <a:spcPct val="90000"/>
              </a:lnSpc>
              <a:buNone/>
              <a:tabLst>
                <a:tab pos="546100" algn="l"/>
              </a:tabLst>
            </a:pPr>
            <a:r>
              <a:rPr lang="en-US" sz="1800" b="1" dirty="0">
                <a:solidFill>
                  <a:srgbClr val="000090"/>
                </a:solidFill>
                <a:latin typeface="Courier"/>
                <a:cs typeface="Courier"/>
              </a:rPr>
              <a:t>…</a:t>
            </a:r>
          </a:p>
          <a:p>
            <a:pPr>
              <a:lnSpc>
                <a:spcPct val="90000"/>
              </a:lnSpc>
              <a:buNone/>
              <a:tabLst>
                <a:tab pos="546100" algn="l"/>
              </a:tabLst>
            </a:pPr>
            <a:endParaRPr lang="en-US" sz="1800" b="1" dirty="0">
              <a:solidFill>
                <a:srgbClr val="000090"/>
              </a:solidFill>
              <a:latin typeface="Courier"/>
              <a:cs typeface="Courier"/>
            </a:endParaRPr>
          </a:p>
          <a:p>
            <a:pPr>
              <a:lnSpc>
                <a:spcPct val="90000"/>
              </a:lnSpc>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a:t>
            </a:r>
            <a:r>
              <a:rPr lang="en-US" sz="1800" b="1" dirty="0">
                <a:solidFill>
                  <a:srgbClr val="FF00FF"/>
                </a:solidFill>
                <a:latin typeface="Courier"/>
                <a:cs typeface="Courier"/>
              </a:rPr>
              <a:t>main()</a:t>
            </a:r>
            <a:r>
              <a:rPr lang="en-US" sz="1800" b="1" dirty="0">
                <a:solidFill>
                  <a:srgbClr val="000090"/>
                </a:solidFill>
                <a:latin typeface="Courier"/>
                <a:cs typeface="Courier"/>
              </a:rPr>
              <a:t>:</a:t>
            </a:r>
          </a:p>
          <a:p>
            <a:pPr>
              <a:lnSpc>
                <a:spcPct val="90000"/>
              </a:lnSpc>
              <a:buNone/>
              <a:tabLst>
                <a:tab pos="546100" algn="l"/>
              </a:tabLst>
            </a:pPr>
            <a:r>
              <a:rPr lang="en-US" sz="1800" b="1" dirty="0">
                <a:solidFill>
                  <a:srgbClr val="000090"/>
                </a:solidFill>
                <a:latin typeface="Courier"/>
                <a:cs typeface="Courier"/>
              </a:rPr>
              <a:t>	print("Executing main()")</a:t>
            </a:r>
          </a:p>
          <a:p>
            <a:pPr>
              <a:lnSpc>
                <a:spcPct val="90000"/>
              </a:lnSpc>
              <a:buNone/>
              <a:tabLst>
                <a:tab pos="546100" algn="l"/>
              </a:tabLst>
            </a:pPr>
            <a:r>
              <a:rPr lang="en-US" sz="1800" b="1" dirty="0">
                <a:solidFill>
                  <a:srgbClr val="000090"/>
                </a:solidFill>
                <a:latin typeface="Courier"/>
                <a:cs typeface="Courier"/>
              </a:rPr>
              <a:t>	… = function1(…)</a:t>
            </a:r>
          </a:p>
          <a:p>
            <a:pPr>
              <a:lnSpc>
                <a:spcPct val="90000"/>
              </a:lnSpc>
              <a:buNone/>
              <a:tabLst>
                <a:tab pos="546100" algn="l"/>
              </a:tabLst>
            </a:pPr>
            <a:r>
              <a:rPr lang="en-US" sz="1800" b="1" dirty="0">
                <a:solidFill>
                  <a:srgbClr val="000090"/>
                </a:solidFill>
                <a:latin typeface="Courier"/>
                <a:cs typeface="Courier"/>
              </a:rPr>
              <a:t>	… = function2(…)</a:t>
            </a:r>
          </a:p>
          <a:p>
            <a:pPr>
              <a:lnSpc>
                <a:spcPct val="90000"/>
              </a:lnSpc>
              <a:buNone/>
              <a:tabLst>
                <a:tab pos="546100" algn="l"/>
              </a:tabLst>
            </a:pPr>
            <a:r>
              <a:rPr lang="en-US" sz="1800" b="1" dirty="0">
                <a:solidFill>
                  <a:srgbClr val="000090"/>
                </a:solidFill>
                <a:latin typeface="Courier"/>
                <a:cs typeface="Courier"/>
              </a:rPr>
              <a:t>	</a:t>
            </a:r>
          </a:p>
          <a:p>
            <a:pPr>
              <a:lnSpc>
                <a:spcPct val="50000"/>
              </a:lnSpc>
              <a:buNone/>
              <a:tabLst>
                <a:tab pos="546100" algn="l"/>
              </a:tabLst>
            </a:pPr>
            <a:r>
              <a:rPr lang="en-US" sz="1800" b="1" dirty="0">
                <a:solidFill>
                  <a:srgbClr val="FF00FF"/>
                </a:solidFill>
                <a:latin typeface="Courier"/>
                <a:cs typeface="Courier"/>
              </a:rPr>
              <a:t>main()</a:t>
            </a:r>
            <a:endParaRPr lang="en-AU" sz="1800" b="1" dirty="0">
              <a:solidFill>
                <a:srgbClr val="FF00FF"/>
              </a:solidFill>
              <a:latin typeface="Courier"/>
              <a:cs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8" name="Slide Number Placeholder 7"/>
          <p:cNvSpPr>
            <a:spLocks noGrp="1"/>
          </p:cNvSpPr>
          <p:nvPr>
            <p:ph type="sldNum" sz="quarter" idx="4"/>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60779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cs typeface="Calibri"/>
              </a:rPr>
              <a:t>Code trace – the program stack  </a:t>
            </a:r>
          </a:p>
        </p:txBody>
      </p:sp>
      <p:sp>
        <p:nvSpPr>
          <p:cNvPr id="3" name="Content Placeholder 2"/>
          <p:cNvSpPr>
            <a:spLocks noGrp="1"/>
          </p:cNvSpPr>
          <p:nvPr>
            <p:ph sz="quarter" idx="1"/>
          </p:nvPr>
        </p:nvSpPr>
        <p:spPr>
          <a:xfrm>
            <a:off x="152400" y="1066800"/>
            <a:ext cx="8991600" cy="5486400"/>
          </a:xfrm>
        </p:spPr>
        <p:txBody>
          <a:bodyPr>
            <a:normAutofit/>
          </a:bodyPr>
          <a:lstStyle/>
          <a:p>
            <a:endParaRPr lang="en-US" dirty="0"/>
          </a:p>
          <a:p>
            <a:endParaRPr lang="en-NZ" dirty="0"/>
          </a:p>
          <a:p>
            <a:endParaRPr lang="en-NZ" dirty="0"/>
          </a:p>
          <a:p>
            <a:endParaRPr lang="en-NZ" dirty="0"/>
          </a:p>
          <a:p>
            <a:endParaRPr lang="en-NZ" dirty="0"/>
          </a:p>
        </p:txBody>
      </p:sp>
      <p:sp>
        <p:nvSpPr>
          <p:cNvPr id="5" name="TextBox 4"/>
          <p:cNvSpPr txBox="1"/>
          <p:nvPr/>
        </p:nvSpPr>
        <p:spPr>
          <a:xfrm>
            <a:off x="0" y="864614"/>
            <a:ext cx="457200" cy="5678479"/>
          </a:xfrm>
          <a:prstGeom prst="rect">
            <a:avLst/>
          </a:prstGeom>
          <a:solidFill>
            <a:schemeClr val="bg1"/>
          </a:solid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4</a:t>
            </a:r>
          </a:p>
          <a:p>
            <a:pPr>
              <a:spcBef>
                <a:spcPts val="600"/>
              </a:spcBef>
            </a:pPr>
            <a:r>
              <a:rPr lang="en-US" b="1" dirty="0">
                <a:solidFill>
                  <a:srgbClr val="000090"/>
                </a:solidFill>
                <a:latin typeface="Courier"/>
                <a:cs typeface="Courier"/>
              </a:rPr>
              <a:t>5</a:t>
            </a:r>
          </a:p>
          <a:p>
            <a:pPr>
              <a:spcBef>
                <a:spcPts val="600"/>
              </a:spcBef>
            </a:pPr>
            <a:r>
              <a:rPr lang="en-US" b="1" dirty="0">
                <a:solidFill>
                  <a:srgbClr val="000090"/>
                </a:solidFill>
                <a:latin typeface="Courier"/>
                <a:cs typeface="Courier"/>
              </a:rPr>
              <a:t>6</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7</a:t>
            </a:r>
          </a:p>
          <a:p>
            <a:pPr>
              <a:spcBef>
                <a:spcPts val="600"/>
              </a:spcBef>
            </a:pPr>
            <a:r>
              <a:rPr lang="en-US" b="1" dirty="0">
                <a:solidFill>
                  <a:srgbClr val="000090"/>
                </a:solidFill>
                <a:latin typeface="Courier"/>
                <a:cs typeface="Courier"/>
              </a:rPr>
              <a:t>8</a:t>
            </a:r>
          </a:p>
          <a:p>
            <a:pPr>
              <a:spcBef>
                <a:spcPts val="600"/>
              </a:spcBef>
            </a:pPr>
            <a:r>
              <a:rPr lang="en-US" b="1" dirty="0">
                <a:solidFill>
                  <a:srgbClr val="000090"/>
                </a:solidFill>
                <a:latin typeface="Courier"/>
                <a:cs typeface="Courier"/>
              </a:rPr>
              <a:t>9</a:t>
            </a:r>
          </a:p>
          <a:p>
            <a:pPr>
              <a:spcBef>
                <a:spcPts val="600"/>
              </a:spcBef>
            </a:pPr>
            <a:r>
              <a:rPr lang="en-US" b="1" dirty="0">
                <a:solidFill>
                  <a:srgbClr val="000090"/>
                </a:solidFill>
                <a:latin typeface="Courier"/>
                <a:cs typeface="Courier"/>
              </a:rPr>
              <a:t>10</a:t>
            </a:r>
          </a:p>
          <a:p>
            <a:pPr>
              <a:spcBef>
                <a:spcPts val="600"/>
              </a:spcBef>
            </a:pPr>
            <a:r>
              <a:rPr lang="en-US" b="1" dirty="0">
                <a:solidFill>
                  <a:srgbClr val="000090"/>
                </a:solidFill>
                <a:latin typeface="Courier"/>
                <a:cs typeface="Courier"/>
              </a:rPr>
              <a:t>11</a:t>
            </a:r>
          </a:p>
          <a:p>
            <a:pPr>
              <a:spcBef>
                <a:spcPts val="600"/>
              </a:spcBef>
            </a:pPr>
            <a:r>
              <a:rPr lang="en-US" b="1" dirty="0">
                <a:solidFill>
                  <a:srgbClr val="000090"/>
                </a:solidFill>
                <a:latin typeface="Courier"/>
                <a:cs typeface="Courier"/>
              </a:rPr>
              <a:t>12</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13</a:t>
            </a:r>
          </a:p>
        </p:txBody>
      </p:sp>
      <p:sp>
        <p:nvSpPr>
          <p:cNvPr id="11" name="Text Box 9"/>
          <p:cNvSpPr txBox="1">
            <a:spLocks noChangeArrowheads="1"/>
          </p:cNvSpPr>
          <p:nvPr/>
        </p:nvSpPr>
        <p:spPr bwMode="auto">
          <a:xfrm>
            <a:off x="457200" y="838200"/>
            <a:ext cx="3886200" cy="567847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fun_2(age):</a:t>
            </a:r>
          </a:p>
          <a:p>
            <a:pPr>
              <a:buNone/>
              <a:tabLst>
                <a:tab pos="546100" algn="l"/>
              </a:tabLst>
            </a:pPr>
            <a:r>
              <a:rPr lang="en-US" sz="1800" b="1" dirty="0">
                <a:solidFill>
                  <a:srgbClr val="000090"/>
                </a:solidFill>
                <a:latin typeface="Courier"/>
                <a:cs typeface="Courier"/>
              </a:rPr>
              <a:t>	years = age + 10</a:t>
            </a:r>
          </a:p>
          <a:p>
            <a:pPr>
              <a:buNone/>
              <a:tabLst>
                <a:tab pos="546100" algn="l"/>
              </a:tabLst>
            </a:pPr>
            <a:r>
              <a:rPr lang="en-US" sz="1800" b="1" dirty="0">
                <a:solidFill>
                  <a:srgbClr val="000090"/>
                </a:solidFill>
                <a:latin typeface="Courier"/>
                <a:cs typeface="Courier"/>
              </a:rPr>
              <a:t>	print("3.", years)</a:t>
            </a:r>
          </a:p>
          <a:p>
            <a:pPr>
              <a:buNone/>
              <a:tabLst>
                <a:tab pos="546100" algn="l"/>
              </a:tabLst>
            </a:pPr>
            <a:endParaRPr lang="en-US" sz="18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fun_1(years):</a:t>
            </a:r>
          </a:p>
          <a:p>
            <a:pPr>
              <a:buNone/>
              <a:tabLst>
                <a:tab pos="546100" algn="l"/>
              </a:tabLst>
            </a:pPr>
            <a:r>
              <a:rPr lang="en-US" sz="1800" b="1" dirty="0">
                <a:solidFill>
                  <a:srgbClr val="000090"/>
                </a:solidFill>
                <a:latin typeface="Courier"/>
                <a:cs typeface="Courier"/>
              </a:rPr>
              <a:t>	print("4.", years)</a:t>
            </a:r>
          </a:p>
          <a:p>
            <a:pPr>
              <a:buNone/>
              <a:tabLst>
                <a:tab pos="546100" algn="l"/>
              </a:tabLst>
            </a:pPr>
            <a:r>
              <a:rPr lang="en-US" sz="1800" b="1" dirty="0">
                <a:solidFill>
                  <a:srgbClr val="000090"/>
                </a:solidFill>
                <a:latin typeface="Courier"/>
                <a:cs typeface="Courier"/>
              </a:rPr>
              <a:t>	years = 20</a:t>
            </a:r>
          </a:p>
          <a:p>
            <a:pPr>
              <a:buNone/>
              <a:tabLst>
                <a:tab pos="546100" algn="l"/>
              </a:tabLst>
            </a:pPr>
            <a:endParaRPr lang="en-US" sz="18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main():</a:t>
            </a:r>
          </a:p>
          <a:p>
            <a:pPr>
              <a:buNone/>
              <a:tabLst>
                <a:tab pos="546100" algn="l"/>
              </a:tabLst>
            </a:pPr>
            <a:r>
              <a:rPr lang="en-US" sz="1800" b="1" dirty="0">
                <a:solidFill>
                  <a:srgbClr val="000090"/>
                </a:solidFill>
                <a:latin typeface="Courier"/>
                <a:cs typeface="Courier"/>
              </a:rPr>
              <a:t>	years = 5</a:t>
            </a:r>
          </a:p>
          <a:p>
            <a:pPr>
              <a:buNone/>
              <a:tabLst>
                <a:tab pos="546100" algn="l"/>
              </a:tabLst>
            </a:pPr>
            <a:r>
              <a:rPr lang="en-US" sz="1800" b="1" dirty="0">
                <a:solidFill>
                  <a:srgbClr val="000090"/>
                </a:solidFill>
                <a:latin typeface="Courier"/>
                <a:cs typeface="Courier"/>
              </a:rPr>
              <a:t>	</a:t>
            </a:r>
            <a:r>
              <a:rPr lang="en-US" sz="1800" b="1" dirty="0">
                <a:solidFill>
                  <a:srgbClr val="FF00FF"/>
                </a:solidFill>
                <a:latin typeface="Courier"/>
                <a:cs typeface="Courier"/>
              </a:rPr>
              <a:t>fun_1(</a:t>
            </a:r>
            <a:r>
              <a:rPr lang="en-US" sz="1800" b="1" dirty="0">
                <a:solidFill>
                  <a:srgbClr val="000090"/>
                </a:solidFill>
                <a:latin typeface="Courier"/>
                <a:cs typeface="Courier"/>
              </a:rPr>
              <a:t>years</a:t>
            </a:r>
            <a:r>
              <a:rPr lang="en-US" sz="1800" b="1" dirty="0">
                <a:solidFill>
                  <a:srgbClr val="FF00FF"/>
                </a:solidFill>
                <a:latin typeface="Courier"/>
                <a:cs typeface="Courier"/>
              </a:rPr>
              <a:t>)</a:t>
            </a:r>
          </a:p>
          <a:p>
            <a:pPr>
              <a:buNone/>
              <a:tabLst>
                <a:tab pos="546100" algn="l"/>
              </a:tabLst>
            </a:pPr>
            <a:r>
              <a:rPr lang="en-US" sz="1800" b="1" dirty="0">
                <a:solidFill>
                  <a:srgbClr val="000090"/>
                </a:solidFill>
                <a:latin typeface="Courier"/>
                <a:cs typeface="Courier"/>
              </a:rPr>
              <a:t>	print("1.", years)</a:t>
            </a:r>
          </a:p>
          <a:p>
            <a:pPr>
              <a:buNone/>
              <a:tabLst>
                <a:tab pos="546100" algn="l"/>
              </a:tabLst>
            </a:pPr>
            <a:r>
              <a:rPr lang="en-US" sz="1800" b="1" dirty="0">
                <a:solidFill>
                  <a:srgbClr val="000090"/>
                </a:solidFill>
                <a:latin typeface="Courier"/>
                <a:cs typeface="Courier"/>
              </a:rPr>
              <a:t>	</a:t>
            </a:r>
            <a:r>
              <a:rPr lang="en-US" sz="1800" b="1" dirty="0">
                <a:solidFill>
                  <a:srgbClr val="FF00FF"/>
                </a:solidFill>
                <a:latin typeface="Courier"/>
                <a:cs typeface="Courier"/>
              </a:rPr>
              <a:t>fun_2(</a:t>
            </a:r>
            <a:r>
              <a:rPr lang="en-US" sz="1800" b="1" dirty="0">
                <a:solidFill>
                  <a:srgbClr val="000090"/>
                </a:solidFill>
                <a:latin typeface="Courier"/>
                <a:cs typeface="Courier"/>
              </a:rPr>
              <a:t>years</a:t>
            </a:r>
            <a:r>
              <a:rPr lang="en-US" sz="1800" b="1" dirty="0">
                <a:solidFill>
                  <a:srgbClr val="FF00FF"/>
                </a:solidFill>
                <a:latin typeface="Courier"/>
                <a:cs typeface="Courier"/>
              </a:rPr>
              <a:t>)</a:t>
            </a:r>
          </a:p>
          <a:p>
            <a:pPr>
              <a:buNone/>
              <a:tabLst>
                <a:tab pos="546100" algn="l"/>
              </a:tabLst>
            </a:pPr>
            <a:r>
              <a:rPr lang="en-US" sz="1800" b="1" dirty="0">
                <a:solidFill>
                  <a:srgbClr val="000090"/>
                </a:solidFill>
                <a:latin typeface="Courier"/>
                <a:cs typeface="Courier"/>
              </a:rPr>
              <a:t>	print("2.", years)</a:t>
            </a:r>
          </a:p>
          <a:p>
            <a:pPr>
              <a:buNone/>
              <a:tabLst>
                <a:tab pos="546100" algn="l"/>
              </a:tabLst>
            </a:pPr>
            <a:endParaRPr lang="en-AU" sz="1800" b="1" dirty="0">
              <a:solidFill>
                <a:srgbClr val="000090"/>
              </a:solidFill>
              <a:latin typeface="Courier"/>
              <a:cs typeface="Courier"/>
            </a:endParaRPr>
          </a:p>
          <a:p>
            <a:pPr>
              <a:buNone/>
              <a:tabLst>
                <a:tab pos="546100" algn="l"/>
              </a:tabLst>
            </a:pPr>
            <a:r>
              <a:rPr lang="en-AU" sz="1800" b="1" dirty="0">
                <a:solidFill>
                  <a:srgbClr val="FF00FF"/>
                </a:solidFill>
                <a:latin typeface="Courier"/>
                <a:cs typeface="Courier"/>
              </a:rPr>
              <a:t>main()</a:t>
            </a:r>
          </a:p>
        </p:txBody>
      </p:sp>
      <p:sp>
        <p:nvSpPr>
          <p:cNvPr id="4" name="TextBox 3"/>
          <p:cNvSpPr txBox="1"/>
          <p:nvPr/>
        </p:nvSpPr>
        <p:spPr>
          <a:xfrm>
            <a:off x="4495800" y="838200"/>
            <a:ext cx="4648200" cy="1200328"/>
          </a:xfrm>
          <a:prstGeom prst="rect">
            <a:avLst/>
          </a:prstGeom>
          <a:noFill/>
        </p:spPr>
        <p:txBody>
          <a:bodyPr wrap="square" rtlCol="0">
            <a:spAutoFit/>
          </a:bodyPr>
          <a:lstStyle/>
          <a:p>
            <a:r>
              <a:rPr lang="en-GB" sz="2400" dirty="0">
                <a:solidFill>
                  <a:srgbClr val="000090"/>
                </a:solidFill>
                <a:ea typeface="ＭＳ Ｐゴシック" charset="0"/>
                <a:cs typeface="ＭＳ Ｐゴシック" charset="0"/>
              </a:rPr>
              <a:t>This program starts executing on the first </a:t>
            </a:r>
            <a:r>
              <a:rPr lang="en-GB" sz="2400" dirty="0" err="1">
                <a:solidFill>
                  <a:srgbClr val="000090"/>
                </a:solidFill>
                <a:ea typeface="ＭＳ Ｐゴシック" charset="0"/>
                <a:cs typeface="ＭＳ Ｐゴシック" charset="0"/>
              </a:rPr>
              <a:t>unindented</a:t>
            </a:r>
            <a:r>
              <a:rPr lang="en-GB" sz="2400" dirty="0">
                <a:solidFill>
                  <a:srgbClr val="000090"/>
                </a:solidFill>
                <a:ea typeface="ＭＳ Ｐゴシック" charset="0"/>
                <a:cs typeface="ＭＳ Ｐゴシック" charset="0"/>
              </a:rPr>
              <a:t> line of code (line 13).  </a:t>
            </a:r>
            <a:endParaRPr lang="en-US" sz="2400" dirty="0">
              <a:solidFill>
                <a:srgbClr val="000090"/>
              </a:solidFill>
            </a:endParaRPr>
          </a:p>
        </p:txBody>
      </p:sp>
      <p:sp>
        <p:nvSpPr>
          <p:cNvPr id="10" name="TextBox 9"/>
          <p:cNvSpPr txBox="1"/>
          <p:nvPr/>
        </p:nvSpPr>
        <p:spPr>
          <a:xfrm>
            <a:off x="4517280" y="4743272"/>
            <a:ext cx="4572000" cy="1200328"/>
          </a:xfrm>
          <a:prstGeom prst="rect">
            <a:avLst/>
          </a:prstGeom>
          <a:noFill/>
        </p:spPr>
        <p:txBody>
          <a:bodyPr wrap="square" rtlCol="0">
            <a:spAutoFit/>
          </a:bodyPr>
          <a:lstStyle/>
          <a:p>
            <a:r>
              <a:rPr lang="en-GB" sz="2400" dirty="0">
                <a:solidFill>
                  <a:srgbClr val="000090"/>
                </a:solidFill>
                <a:ea typeface="ＭＳ Ｐゴシック" charset="0"/>
                <a:cs typeface="ＭＳ Ｐゴシック" charset="0"/>
              </a:rPr>
              <a:t>When the function finishes executing, the space set aside for the function is freed (released).</a:t>
            </a:r>
            <a:endParaRPr lang="en-US" sz="2400" dirty="0">
              <a:solidFill>
                <a:srgbClr val="000090"/>
              </a:solidFill>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12" name="Slide Number Placeholder 11"/>
          <p:cNvSpPr>
            <a:spLocks noGrp="1"/>
          </p:cNvSpPr>
          <p:nvPr>
            <p:ph type="sldNum" sz="quarter" idx="4"/>
          </p:nvPr>
        </p:nvSpPr>
        <p:spPr/>
        <p:txBody>
          <a:bodyPr/>
          <a:lstStyle/>
          <a:p>
            <a:fld id="{B6F15528-21DE-4FAA-801E-634DDDAF4B2B}" type="slidenum">
              <a:rPr lang="en-US" smtClean="0"/>
              <a:pPr/>
              <a:t>7</a:t>
            </a:fld>
            <a:endParaRPr lang="en-US" dirty="0"/>
          </a:p>
        </p:txBody>
      </p:sp>
      <p:sp>
        <p:nvSpPr>
          <p:cNvPr id="13" name="TextBox 12"/>
          <p:cNvSpPr txBox="1"/>
          <p:nvPr/>
        </p:nvSpPr>
        <p:spPr>
          <a:xfrm>
            <a:off x="4495800" y="2133600"/>
            <a:ext cx="4572000" cy="2308324"/>
          </a:xfrm>
          <a:prstGeom prst="rect">
            <a:avLst/>
          </a:prstGeom>
          <a:noFill/>
        </p:spPr>
        <p:txBody>
          <a:bodyPr wrap="square" rtlCol="0">
            <a:spAutoFit/>
          </a:bodyPr>
          <a:lstStyle/>
          <a:p>
            <a:r>
              <a:rPr lang="en-GB" sz="2400" dirty="0">
                <a:solidFill>
                  <a:srgbClr val="000090"/>
                </a:solidFill>
                <a:ea typeface="ＭＳ Ｐゴシック" charset="0"/>
                <a:cs typeface="ＭＳ Ｐゴシック" charset="0"/>
              </a:rPr>
              <a:t>Every time a function is called (lines 13, 9 and 11), a section of space in the program memory is set aside for the parameters and the local variables of the called function.</a:t>
            </a:r>
            <a:endParaRPr lang="en-US" sz="2400" dirty="0">
              <a:solidFill>
                <a:srgbClr val="000090"/>
              </a:solidFill>
            </a:endParaRPr>
          </a:p>
        </p:txBody>
      </p:sp>
    </p:spTree>
    <p:extLst>
      <p:ext uri="{BB962C8B-B14F-4D97-AF65-F5344CB8AC3E}">
        <p14:creationId xmlns:p14="http://schemas.microsoft.com/office/powerpoint/2010/main" val="397188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b="1" dirty="0"/>
              <a:t>Code trace – the program stack</a:t>
            </a:r>
            <a:r>
              <a:rPr lang="en-NZ" dirty="0"/>
              <a:t>  </a:t>
            </a:r>
          </a:p>
        </p:txBody>
      </p:sp>
      <p:sp>
        <p:nvSpPr>
          <p:cNvPr id="3" name="Content Placeholder 2"/>
          <p:cNvSpPr>
            <a:spLocks noGrp="1"/>
          </p:cNvSpPr>
          <p:nvPr>
            <p:ph sz="quarter" idx="1"/>
          </p:nvPr>
        </p:nvSpPr>
        <p:spPr>
          <a:xfrm>
            <a:off x="152400" y="1066800"/>
            <a:ext cx="8991600" cy="5486400"/>
          </a:xfrm>
        </p:spPr>
        <p:txBody>
          <a:bodyPr>
            <a:normAutofit/>
          </a:bodyPr>
          <a:lstStyle/>
          <a:p>
            <a:endParaRPr lang="en-US" dirty="0"/>
          </a:p>
          <a:p>
            <a:endParaRPr lang="en-NZ" dirty="0"/>
          </a:p>
          <a:p>
            <a:endParaRPr lang="en-NZ" dirty="0"/>
          </a:p>
          <a:p>
            <a:endParaRPr lang="en-NZ" dirty="0"/>
          </a:p>
          <a:p>
            <a:endParaRPr lang="en-NZ" dirty="0"/>
          </a:p>
        </p:txBody>
      </p:sp>
      <p:sp>
        <p:nvSpPr>
          <p:cNvPr id="5" name="TextBox 4"/>
          <p:cNvSpPr txBox="1"/>
          <p:nvPr/>
        </p:nvSpPr>
        <p:spPr>
          <a:xfrm>
            <a:off x="76200" y="938863"/>
            <a:ext cx="457200" cy="5678479"/>
          </a:xfrm>
          <a:prstGeom prst="rect">
            <a:avLst/>
          </a:prstGeom>
          <a:solidFill>
            <a:schemeClr val="bg1"/>
          </a:solid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4</a:t>
            </a:r>
          </a:p>
          <a:p>
            <a:pPr>
              <a:spcBef>
                <a:spcPts val="600"/>
              </a:spcBef>
            </a:pPr>
            <a:r>
              <a:rPr lang="en-US" b="1" dirty="0">
                <a:solidFill>
                  <a:srgbClr val="000090"/>
                </a:solidFill>
                <a:latin typeface="Courier"/>
                <a:cs typeface="Courier"/>
              </a:rPr>
              <a:t>5</a:t>
            </a:r>
          </a:p>
          <a:p>
            <a:pPr>
              <a:spcBef>
                <a:spcPts val="600"/>
              </a:spcBef>
            </a:pPr>
            <a:r>
              <a:rPr lang="en-US" b="1" dirty="0">
                <a:solidFill>
                  <a:srgbClr val="000090"/>
                </a:solidFill>
                <a:latin typeface="Courier"/>
                <a:cs typeface="Courier"/>
              </a:rPr>
              <a:t>6</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7</a:t>
            </a:r>
          </a:p>
          <a:p>
            <a:pPr>
              <a:spcBef>
                <a:spcPts val="600"/>
              </a:spcBef>
            </a:pPr>
            <a:r>
              <a:rPr lang="en-US" b="1" dirty="0">
                <a:solidFill>
                  <a:srgbClr val="000090"/>
                </a:solidFill>
                <a:latin typeface="Courier"/>
                <a:cs typeface="Courier"/>
              </a:rPr>
              <a:t>8</a:t>
            </a:r>
          </a:p>
          <a:p>
            <a:pPr>
              <a:spcBef>
                <a:spcPts val="600"/>
              </a:spcBef>
            </a:pPr>
            <a:r>
              <a:rPr lang="en-US" b="1" dirty="0">
                <a:solidFill>
                  <a:srgbClr val="000090"/>
                </a:solidFill>
                <a:latin typeface="Courier"/>
                <a:cs typeface="Courier"/>
              </a:rPr>
              <a:t>9</a:t>
            </a:r>
          </a:p>
          <a:p>
            <a:pPr>
              <a:spcBef>
                <a:spcPts val="600"/>
              </a:spcBef>
            </a:pPr>
            <a:r>
              <a:rPr lang="en-US" b="1" dirty="0">
                <a:solidFill>
                  <a:srgbClr val="000090"/>
                </a:solidFill>
                <a:latin typeface="Courier"/>
                <a:cs typeface="Courier"/>
              </a:rPr>
              <a:t>10</a:t>
            </a:r>
          </a:p>
          <a:p>
            <a:pPr>
              <a:spcBef>
                <a:spcPts val="600"/>
              </a:spcBef>
            </a:pPr>
            <a:r>
              <a:rPr lang="en-US" b="1" dirty="0">
                <a:solidFill>
                  <a:srgbClr val="000090"/>
                </a:solidFill>
                <a:latin typeface="Courier"/>
                <a:cs typeface="Courier"/>
              </a:rPr>
              <a:t>11</a:t>
            </a:r>
          </a:p>
          <a:p>
            <a:pPr>
              <a:spcBef>
                <a:spcPts val="600"/>
              </a:spcBef>
            </a:pPr>
            <a:r>
              <a:rPr lang="en-US" b="1" dirty="0">
                <a:solidFill>
                  <a:srgbClr val="000090"/>
                </a:solidFill>
                <a:latin typeface="Courier"/>
                <a:cs typeface="Courier"/>
              </a:rPr>
              <a:t>12</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13</a:t>
            </a:r>
          </a:p>
        </p:txBody>
      </p:sp>
      <p:sp>
        <p:nvSpPr>
          <p:cNvPr id="11" name="Text Box 9"/>
          <p:cNvSpPr txBox="1">
            <a:spLocks noChangeArrowheads="1"/>
          </p:cNvSpPr>
          <p:nvPr/>
        </p:nvSpPr>
        <p:spPr bwMode="auto">
          <a:xfrm>
            <a:off x="533400" y="914400"/>
            <a:ext cx="3421631" cy="567847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fun_2(age):</a:t>
            </a:r>
          </a:p>
          <a:p>
            <a:pPr>
              <a:buNone/>
              <a:tabLst>
                <a:tab pos="546100" algn="l"/>
              </a:tabLst>
            </a:pPr>
            <a:r>
              <a:rPr lang="en-US" sz="1800" b="1" dirty="0">
                <a:solidFill>
                  <a:srgbClr val="000090"/>
                </a:solidFill>
                <a:latin typeface="Courier"/>
                <a:cs typeface="Courier"/>
              </a:rPr>
              <a:t>	years = age + 10</a:t>
            </a:r>
          </a:p>
          <a:p>
            <a:pPr>
              <a:buNone/>
              <a:tabLst>
                <a:tab pos="546100" algn="l"/>
              </a:tabLst>
            </a:pPr>
            <a:r>
              <a:rPr lang="en-US" sz="1800" b="1" dirty="0">
                <a:solidFill>
                  <a:srgbClr val="000090"/>
                </a:solidFill>
                <a:latin typeface="Courier"/>
                <a:cs typeface="Courier"/>
              </a:rPr>
              <a:t>	print("3.", years)</a:t>
            </a:r>
          </a:p>
          <a:p>
            <a:pPr>
              <a:buNone/>
              <a:tabLst>
                <a:tab pos="546100" algn="l"/>
              </a:tabLst>
            </a:pPr>
            <a:endParaRPr lang="en-US" sz="18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fun_1(years):</a:t>
            </a:r>
          </a:p>
          <a:p>
            <a:pPr>
              <a:buNone/>
              <a:tabLst>
                <a:tab pos="546100" algn="l"/>
              </a:tabLst>
            </a:pPr>
            <a:r>
              <a:rPr lang="en-US" sz="1800" b="1" dirty="0">
                <a:solidFill>
                  <a:srgbClr val="000090"/>
                </a:solidFill>
                <a:latin typeface="Courier"/>
                <a:cs typeface="Courier"/>
              </a:rPr>
              <a:t>	print("4.", years)</a:t>
            </a:r>
          </a:p>
          <a:p>
            <a:pPr>
              <a:buNone/>
              <a:tabLst>
                <a:tab pos="546100" algn="l"/>
              </a:tabLst>
            </a:pPr>
            <a:r>
              <a:rPr lang="en-US" sz="1800" b="1" dirty="0">
                <a:solidFill>
                  <a:srgbClr val="000090"/>
                </a:solidFill>
                <a:latin typeface="Courier"/>
                <a:cs typeface="Courier"/>
              </a:rPr>
              <a:t>	years = 20</a:t>
            </a:r>
          </a:p>
          <a:p>
            <a:pPr>
              <a:buNone/>
              <a:tabLst>
                <a:tab pos="546100" algn="l"/>
              </a:tabLst>
            </a:pPr>
            <a:endParaRPr lang="en-US" sz="18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main():</a:t>
            </a:r>
          </a:p>
          <a:p>
            <a:pPr>
              <a:buNone/>
              <a:tabLst>
                <a:tab pos="546100" algn="l"/>
              </a:tabLst>
            </a:pPr>
            <a:r>
              <a:rPr lang="en-US" sz="1800" b="1" dirty="0">
                <a:solidFill>
                  <a:srgbClr val="000090"/>
                </a:solidFill>
                <a:latin typeface="Courier"/>
                <a:cs typeface="Courier"/>
              </a:rPr>
              <a:t>	years = 5</a:t>
            </a:r>
          </a:p>
          <a:p>
            <a:pPr>
              <a:buNone/>
              <a:tabLst>
                <a:tab pos="546100" algn="l"/>
              </a:tabLst>
            </a:pPr>
            <a:r>
              <a:rPr lang="en-US" sz="1800" b="1" dirty="0">
                <a:solidFill>
                  <a:srgbClr val="000090"/>
                </a:solidFill>
                <a:latin typeface="Courier"/>
                <a:cs typeface="Courier"/>
              </a:rPr>
              <a:t>	</a:t>
            </a:r>
            <a:r>
              <a:rPr lang="en-US" sz="1800" b="1" dirty="0">
                <a:solidFill>
                  <a:srgbClr val="FF00FF"/>
                </a:solidFill>
                <a:latin typeface="Courier"/>
                <a:cs typeface="Courier"/>
              </a:rPr>
              <a:t>fun_1(</a:t>
            </a:r>
            <a:r>
              <a:rPr lang="en-US" sz="1800" b="1" dirty="0">
                <a:solidFill>
                  <a:srgbClr val="000090"/>
                </a:solidFill>
                <a:latin typeface="Courier"/>
                <a:cs typeface="Courier"/>
              </a:rPr>
              <a:t>years</a:t>
            </a:r>
            <a:r>
              <a:rPr lang="en-US" sz="1800" b="1" dirty="0">
                <a:solidFill>
                  <a:srgbClr val="FF00FF"/>
                </a:solidFill>
                <a:latin typeface="Courier"/>
                <a:cs typeface="Courier"/>
              </a:rPr>
              <a:t>)</a:t>
            </a:r>
          </a:p>
          <a:p>
            <a:pPr>
              <a:buNone/>
              <a:tabLst>
                <a:tab pos="546100" algn="l"/>
              </a:tabLst>
            </a:pPr>
            <a:r>
              <a:rPr lang="en-US" sz="1800" b="1" dirty="0">
                <a:solidFill>
                  <a:srgbClr val="000090"/>
                </a:solidFill>
                <a:latin typeface="Courier"/>
                <a:cs typeface="Courier"/>
              </a:rPr>
              <a:t>	print("1.", years)</a:t>
            </a:r>
          </a:p>
          <a:p>
            <a:pPr>
              <a:buNone/>
              <a:tabLst>
                <a:tab pos="546100" algn="l"/>
              </a:tabLst>
            </a:pPr>
            <a:r>
              <a:rPr lang="en-US" sz="1800" b="1" dirty="0">
                <a:solidFill>
                  <a:srgbClr val="000090"/>
                </a:solidFill>
                <a:latin typeface="Courier"/>
                <a:cs typeface="Courier"/>
              </a:rPr>
              <a:t>	</a:t>
            </a:r>
            <a:r>
              <a:rPr lang="en-US" sz="1800" b="1" dirty="0">
                <a:solidFill>
                  <a:srgbClr val="FF00FF"/>
                </a:solidFill>
                <a:latin typeface="Courier"/>
                <a:cs typeface="Courier"/>
              </a:rPr>
              <a:t>fun_2(</a:t>
            </a:r>
            <a:r>
              <a:rPr lang="en-US" sz="1800" b="1" dirty="0">
                <a:solidFill>
                  <a:srgbClr val="000090"/>
                </a:solidFill>
                <a:latin typeface="Courier"/>
                <a:cs typeface="Courier"/>
              </a:rPr>
              <a:t>years</a:t>
            </a:r>
            <a:r>
              <a:rPr lang="en-US" sz="1800" b="1" dirty="0">
                <a:solidFill>
                  <a:srgbClr val="FF00FF"/>
                </a:solidFill>
                <a:latin typeface="Courier"/>
                <a:cs typeface="Courier"/>
              </a:rPr>
              <a:t>)</a:t>
            </a:r>
          </a:p>
          <a:p>
            <a:pPr>
              <a:buNone/>
              <a:tabLst>
                <a:tab pos="546100" algn="l"/>
              </a:tabLst>
            </a:pPr>
            <a:r>
              <a:rPr lang="en-US" sz="1800" b="1" dirty="0">
                <a:solidFill>
                  <a:srgbClr val="000090"/>
                </a:solidFill>
                <a:latin typeface="Courier"/>
                <a:cs typeface="Courier"/>
              </a:rPr>
              <a:t>	print("2.", years)</a:t>
            </a:r>
          </a:p>
          <a:p>
            <a:pPr>
              <a:buNone/>
              <a:tabLst>
                <a:tab pos="546100" algn="l"/>
              </a:tabLst>
            </a:pPr>
            <a:endParaRPr lang="en-AU" sz="1800" b="1" dirty="0">
              <a:solidFill>
                <a:srgbClr val="000090"/>
              </a:solidFill>
              <a:latin typeface="Courier"/>
              <a:cs typeface="Courier"/>
            </a:endParaRPr>
          </a:p>
          <a:p>
            <a:pPr>
              <a:buNone/>
              <a:tabLst>
                <a:tab pos="546100" algn="l"/>
              </a:tabLst>
            </a:pPr>
            <a:r>
              <a:rPr lang="en-AU" sz="1800" b="1" dirty="0">
                <a:solidFill>
                  <a:srgbClr val="FF00FF"/>
                </a:solidFill>
                <a:latin typeface="Courier"/>
                <a:cs typeface="Courier"/>
              </a:rPr>
              <a:t>main()</a:t>
            </a:r>
          </a:p>
        </p:txBody>
      </p:sp>
      <p:sp>
        <p:nvSpPr>
          <p:cNvPr id="9" name="Footer Placeholder 8"/>
          <p:cNvSpPr>
            <a:spLocks noGrp="1"/>
          </p:cNvSpPr>
          <p:nvPr>
            <p:ph type="ftr" sz="quarter" idx="3"/>
          </p:nvPr>
        </p:nvSpPr>
        <p:spPr/>
        <p:txBody>
          <a:bodyPr/>
          <a:lstStyle/>
          <a:p>
            <a:r>
              <a:rPr lang="en-US"/>
              <a:t>CompSci 101 - Principles of Programming</a:t>
            </a:r>
            <a:endParaRPr lang="en-US" dirty="0"/>
          </a:p>
        </p:txBody>
      </p:sp>
      <p:sp>
        <p:nvSpPr>
          <p:cNvPr id="10" name="Slide Number Placeholder 9"/>
          <p:cNvSpPr>
            <a:spLocks noGrp="1"/>
          </p:cNvSpPr>
          <p:nvPr>
            <p:ph type="sldNum" sz="quarter" idx="4"/>
          </p:nvPr>
        </p:nvSpPr>
        <p:spPr/>
        <p:txBody>
          <a:bodyPr/>
          <a:lstStyle/>
          <a:p>
            <a:fld id="{B6F15528-21DE-4FAA-801E-634DDDAF4B2B}" type="slidenum">
              <a:rPr lang="en-US" smtClean="0"/>
              <a:pPr/>
              <a:t>8</a:t>
            </a:fld>
            <a:endParaRPr lang="en-US" dirty="0"/>
          </a:p>
        </p:txBody>
      </p:sp>
      <p:sp>
        <p:nvSpPr>
          <p:cNvPr id="27" name="TextBox 26"/>
          <p:cNvSpPr txBox="1"/>
          <p:nvPr/>
        </p:nvSpPr>
        <p:spPr>
          <a:xfrm>
            <a:off x="0" y="0"/>
            <a:ext cx="4724400" cy="271869"/>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tIns="12700" bIns="12700" rtlCol="0">
            <a:spAutoFit/>
          </a:bodyPr>
          <a:lstStyle/>
          <a:p>
            <a:pPr algn="ctr"/>
            <a:r>
              <a:rPr lang="en-US" sz="1600" dirty="0">
                <a:solidFill>
                  <a:srgbClr val="000090"/>
                </a:solidFill>
              </a:rPr>
              <a:t>This code tracing technique will be shown in lectures.</a:t>
            </a:r>
          </a:p>
        </p:txBody>
      </p:sp>
      <p:grpSp>
        <p:nvGrpSpPr>
          <p:cNvPr id="4" name="Group 3"/>
          <p:cNvGrpSpPr/>
          <p:nvPr/>
        </p:nvGrpSpPr>
        <p:grpSpPr>
          <a:xfrm>
            <a:off x="5364480" y="2819034"/>
            <a:ext cx="3246120" cy="3200766"/>
            <a:chOff x="5364480" y="2819034"/>
            <a:chExt cx="3246120" cy="3200766"/>
          </a:xfrm>
        </p:grpSpPr>
        <p:grpSp>
          <p:nvGrpSpPr>
            <p:cNvPr id="28" name="Group 27"/>
            <p:cNvGrpSpPr/>
            <p:nvPr/>
          </p:nvGrpSpPr>
          <p:grpSpPr>
            <a:xfrm>
              <a:off x="5410200" y="5142637"/>
              <a:ext cx="3200400" cy="877163"/>
              <a:chOff x="4953000" y="4343400"/>
              <a:chExt cx="3200400" cy="877163"/>
            </a:xfrm>
          </p:grpSpPr>
          <p:sp>
            <p:nvSpPr>
              <p:cNvPr id="29" name="TextBox 28"/>
              <p:cNvSpPr txBox="1"/>
              <p:nvPr/>
            </p:nvSpPr>
            <p:spPr>
              <a:xfrm>
                <a:off x="4953000" y="4343400"/>
                <a:ext cx="3200400" cy="877163"/>
              </a:xfrm>
              <a:prstGeom prst="rect">
                <a:avLst/>
              </a:prstGeom>
              <a:noFill/>
              <a:ln>
                <a:solidFill>
                  <a:srgbClr val="000090"/>
                </a:solidFill>
              </a:ln>
            </p:spPr>
            <p:txBody>
              <a:bodyPr wrap="square" rtlCol="0">
                <a:spAutoFit/>
              </a:bodyPr>
              <a:lstStyle/>
              <a:p>
                <a:endParaRPr lang="en-GB" sz="2400" dirty="0">
                  <a:solidFill>
                    <a:srgbClr val="000090"/>
                  </a:solidFill>
                  <a:latin typeface="Calibri Regular"/>
                  <a:ea typeface="ＭＳ Ｐゴシック" charset="0"/>
                  <a:cs typeface="ＭＳ Ｐゴシック" charset="0"/>
                </a:endParaRPr>
              </a:p>
              <a:p>
                <a:r>
                  <a:rPr lang="en-GB" sz="2400" dirty="0">
                    <a:solidFill>
                      <a:srgbClr val="000090"/>
                    </a:solidFill>
                    <a:latin typeface="Calibri Regular"/>
                    <a:ea typeface="ＭＳ Ｐゴシック" charset="0"/>
                    <a:cs typeface="ＭＳ Ｐゴシック" charset="0"/>
                  </a:rPr>
                  <a:t>years 5</a:t>
                </a:r>
              </a:p>
              <a:p>
                <a:endParaRPr lang="en-US" sz="300" dirty="0">
                  <a:solidFill>
                    <a:srgbClr val="000090"/>
                  </a:solidFill>
                </a:endParaRPr>
              </a:p>
            </p:txBody>
          </p:sp>
          <p:sp>
            <p:nvSpPr>
              <p:cNvPr id="30" name="TextBox 29"/>
              <p:cNvSpPr txBox="1"/>
              <p:nvPr/>
            </p:nvSpPr>
            <p:spPr>
              <a:xfrm>
                <a:off x="6248400" y="4724400"/>
                <a:ext cx="914400" cy="461665"/>
              </a:xfrm>
              <a:prstGeom prst="rect">
                <a:avLst/>
              </a:prstGeom>
              <a:noFill/>
            </p:spPr>
            <p:txBody>
              <a:bodyPr wrap="square" rtlCol="0">
                <a:spAutoFit/>
              </a:bodyPr>
              <a:lstStyle/>
              <a:p>
                <a:endParaRPr lang="en-US" sz="2400" dirty="0">
                  <a:solidFill>
                    <a:srgbClr val="000090"/>
                  </a:solidFill>
                </a:endParaRPr>
              </a:p>
            </p:txBody>
          </p:sp>
          <p:sp>
            <p:nvSpPr>
              <p:cNvPr id="31" name="TextBox 30"/>
              <p:cNvSpPr txBox="1"/>
              <p:nvPr/>
            </p:nvSpPr>
            <p:spPr>
              <a:xfrm>
                <a:off x="4953000" y="4360639"/>
                <a:ext cx="1828800" cy="261610"/>
              </a:xfrm>
              <a:prstGeom prst="rect">
                <a:avLst/>
              </a:prstGeom>
              <a:noFill/>
            </p:spPr>
            <p:txBody>
              <a:bodyPr wrap="square" rtlCol="0">
                <a:spAutoFit/>
              </a:bodyPr>
              <a:lstStyle/>
              <a:p>
                <a:r>
                  <a:rPr lang="en-US" sz="1100" dirty="0">
                    <a:solidFill>
                      <a:srgbClr val="7F7F7F"/>
                    </a:solidFill>
                  </a:rPr>
                  <a:t>main() function</a:t>
                </a:r>
              </a:p>
            </p:txBody>
          </p:sp>
        </p:grpSp>
        <p:grpSp>
          <p:nvGrpSpPr>
            <p:cNvPr id="32" name="Group 31"/>
            <p:cNvGrpSpPr/>
            <p:nvPr/>
          </p:nvGrpSpPr>
          <p:grpSpPr>
            <a:xfrm>
              <a:off x="5364480" y="4169276"/>
              <a:ext cx="3246120" cy="897161"/>
              <a:chOff x="4907280" y="4323402"/>
              <a:chExt cx="3246120" cy="897161"/>
            </a:xfrm>
          </p:grpSpPr>
          <p:sp>
            <p:nvSpPr>
              <p:cNvPr id="33" name="TextBox 32"/>
              <p:cNvSpPr txBox="1"/>
              <p:nvPr/>
            </p:nvSpPr>
            <p:spPr>
              <a:xfrm>
                <a:off x="4953000" y="4343400"/>
                <a:ext cx="3200400" cy="877163"/>
              </a:xfrm>
              <a:prstGeom prst="rect">
                <a:avLst/>
              </a:prstGeom>
              <a:noFill/>
              <a:ln>
                <a:solidFill>
                  <a:srgbClr val="000090"/>
                </a:solidFill>
              </a:ln>
            </p:spPr>
            <p:txBody>
              <a:bodyPr wrap="square" rtlCol="0">
                <a:spAutoFit/>
              </a:bodyPr>
              <a:lstStyle/>
              <a:p>
                <a:endParaRPr lang="en-GB" sz="2400" dirty="0">
                  <a:solidFill>
                    <a:srgbClr val="000090"/>
                  </a:solidFill>
                  <a:latin typeface="Calibri Regular"/>
                  <a:ea typeface="ＭＳ Ｐゴシック" charset="0"/>
                  <a:cs typeface="ＭＳ Ｐゴシック" charset="0"/>
                </a:endParaRPr>
              </a:p>
              <a:p>
                <a:r>
                  <a:rPr lang="en-GB" sz="2400" dirty="0">
                    <a:solidFill>
                      <a:srgbClr val="000090"/>
                    </a:solidFill>
                    <a:latin typeface="Calibri Regular"/>
                    <a:ea typeface="ＭＳ Ｐゴシック" charset="0"/>
                    <a:cs typeface="ＭＳ Ｐゴシック" charset="0"/>
                  </a:rPr>
                  <a:t>years 5   20</a:t>
                </a:r>
                <a:endParaRPr lang="en-US" sz="2400" dirty="0">
                  <a:solidFill>
                    <a:srgbClr val="000090"/>
                  </a:solidFill>
                </a:endParaRPr>
              </a:p>
              <a:p>
                <a:endParaRPr lang="en-GB" sz="300" dirty="0">
                  <a:solidFill>
                    <a:srgbClr val="000090"/>
                  </a:solidFill>
                  <a:latin typeface="Calibri Regular"/>
                  <a:ea typeface="ＭＳ Ｐゴシック" charset="0"/>
                  <a:cs typeface="ＭＳ Ｐゴシック" charset="0"/>
                </a:endParaRPr>
              </a:p>
            </p:txBody>
          </p:sp>
          <p:sp>
            <p:nvSpPr>
              <p:cNvPr id="34" name="TextBox 33"/>
              <p:cNvSpPr txBox="1"/>
              <p:nvPr/>
            </p:nvSpPr>
            <p:spPr>
              <a:xfrm>
                <a:off x="6248400" y="4724400"/>
                <a:ext cx="914400" cy="461665"/>
              </a:xfrm>
              <a:prstGeom prst="rect">
                <a:avLst/>
              </a:prstGeom>
              <a:noFill/>
            </p:spPr>
            <p:txBody>
              <a:bodyPr wrap="square" rtlCol="0">
                <a:spAutoFit/>
              </a:bodyPr>
              <a:lstStyle/>
              <a:p>
                <a:endParaRPr lang="en-US" sz="2400" dirty="0">
                  <a:solidFill>
                    <a:srgbClr val="000090"/>
                  </a:solidFill>
                </a:endParaRPr>
              </a:p>
            </p:txBody>
          </p:sp>
          <p:sp>
            <p:nvSpPr>
              <p:cNvPr id="35" name="TextBox 34"/>
              <p:cNvSpPr txBox="1"/>
              <p:nvPr/>
            </p:nvSpPr>
            <p:spPr>
              <a:xfrm>
                <a:off x="4907280" y="4323402"/>
                <a:ext cx="1828800" cy="261610"/>
              </a:xfrm>
              <a:prstGeom prst="rect">
                <a:avLst/>
              </a:prstGeom>
              <a:noFill/>
            </p:spPr>
            <p:txBody>
              <a:bodyPr wrap="square" rtlCol="0">
                <a:spAutoFit/>
              </a:bodyPr>
              <a:lstStyle/>
              <a:p>
                <a:r>
                  <a:rPr lang="en-US" sz="1100" dirty="0">
                    <a:solidFill>
                      <a:srgbClr val="7F7F7F"/>
                    </a:solidFill>
                  </a:rPr>
                  <a:t>fun_1() function</a:t>
                </a:r>
              </a:p>
            </p:txBody>
          </p:sp>
        </p:grpSp>
        <p:grpSp>
          <p:nvGrpSpPr>
            <p:cNvPr id="36" name="Group 35"/>
            <p:cNvGrpSpPr/>
            <p:nvPr/>
          </p:nvGrpSpPr>
          <p:grpSpPr>
            <a:xfrm>
              <a:off x="5391150" y="2819034"/>
              <a:ext cx="3219450" cy="1257925"/>
              <a:chOff x="4933950" y="3963760"/>
              <a:chExt cx="3219450" cy="1257925"/>
            </a:xfrm>
          </p:grpSpPr>
          <p:sp>
            <p:nvSpPr>
              <p:cNvPr id="37" name="TextBox 36"/>
              <p:cNvSpPr txBox="1"/>
              <p:nvPr/>
            </p:nvSpPr>
            <p:spPr>
              <a:xfrm>
                <a:off x="4953000" y="3975190"/>
                <a:ext cx="3200400" cy="1246495"/>
              </a:xfrm>
              <a:prstGeom prst="rect">
                <a:avLst/>
              </a:prstGeom>
              <a:noFill/>
              <a:ln>
                <a:solidFill>
                  <a:srgbClr val="000090"/>
                </a:solidFill>
              </a:ln>
            </p:spPr>
            <p:txBody>
              <a:bodyPr wrap="square" rtlCol="0">
                <a:spAutoFit/>
              </a:bodyPr>
              <a:lstStyle/>
              <a:p>
                <a:endParaRPr lang="en-GB" sz="2400" dirty="0">
                  <a:solidFill>
                    <a:srgbClr val="000090"/>
                  </a:solidFill>
                  <a:latin typeface="Calibri Regular"/>
                  <a:ea typeface="ＭＳ Ｐゴシック" charset="0"/>
                  <a:cs typeface="ＭＳ Ｐゴシック" charset="0"/>
                </a:endParaRPr>
              </a:p>
              <a:p>
                <a:r>
                  <a:rPr lang="en-GB" sz="2400" dirty="0">
                    <a:solidFill>
                      <a:srgbClr val="000090"/>
                    </a:solidFill>
                    <a:latin typeface="Calibri Regular"/>
                    <a:ea typeface="ＭＳ Ｐゴシック" charset="0"/>
                    <a:cs typeface="ＭＳ Ｐゴシック" charset="0"/>
                  </a:rPr>
                  <a:t>age 5</a:t>
                </a:r>
              </a:p>
              <a:p>
                <a:r>
                  <a:rPr lang="en-GB" sz="2400" dirty="0">
                    <a:solidFill>
                      <a:srgbClr val="000090"/>
                    </a:solidFill>
                    <a:latin typeface="Calibri Regular"/>
                    <a:ea typeface="ＭＳ Ｐゴシック" charset="0"/>
                    <a:cs typeface="ＭＳ Ｐゴシック" charset="0"/>
                  </a:rPr>
                  <a:t>years 15</a:t>
                </a:r>
              </a:p>
              <a:p>
                <a:endParaRPr lang="en-US" sz="300" dirty="0">
                  <a:solidFill>
                    <a:srgbClr val="000090"/>
                  </a:solidFill>
                </a:endParaRPr>
              </a:p>
            </p:txBody>
          </p:sp>
          <p:sp>
            <p:nvSpPr>
              <p:cNvPr id="38" name="TextBox 37"/>
              <p:cNvSpPr txBox="1"/>
              <p:nvPr/>
            </p:nvSpPr>
            <p:spPr>
              <a:xfrm>
                <a:off x="6248400" y="4724400"/>
                <a:ext cx="914400" cy="461665"/>
              </a:xfrm>
              <a:prstGeom prst="rect">
                <a:avLst/>
              </a:prstGeom>
              <a:noFill/>
            </p:spPr>
            <p:txBody>
              <a:bodyPr wrap="square" rtlCol="0">
                <a:spAutoFit/>
              </a:bodyPr>
              <a:lstStyle/>
              <a:p>
                <a:endParaRPr lang="en-US" sz="2400" dirty="0">
                  <a:solidFill>
                    <a:srgbClr val="000090"/>
                  </a:solidFill>
                </a:endParaRPr>
              </a:p>
            </p:txBody>
          </p:sp>
          <p:sp>
            <p:nvSpPr>
              <p:cNvPr id="39" name="TextBox 38"/>
              <p:cNvSpPr txBox="1"/>
              <p:nvPr/>
            </p:nvSpPr>
            <p:spPr>
              <a:xfrm>
                <a:off x="4933950" y="3963760"/>
                <a:ext cx="1828800" cy="261610"/>
              </a:xfrm>
              <a:prstGeom prst="rect">
                <a:avLst/>
              </a:prstGeom>
              <a:noFill/>
            </p:spPr>
            <p:txBody>
              <a:bodyPr wrap="square" rtlCol="0">
                <a:spAutoFit/>
              </a:bodyPr>
              <a:lstStyle/>
              <a:p>
                <a:r>
                  <a:rPr lang="en-US" sz="1100" dirty="0">
                    <a:solidFill>
                      <a:srgbClr val="7F7F7F"/>
                    </a:solidFill>
                  </a:rPr>
                  <a:t>fun_2() function</a:t>
                </a:r>
              </a:p>
            </p:txBody>
          </p:sp>
        </p:grpSp>
      </p:grpSp>
      <p:sp>
        <p:nvSpPr>
          <p:cNvPr id="40" name="TextBox 39"/>
          <p:cNvSpPr txBox="1"/>
          <p:nvPr/>
        </p:nvSpPr>
        <p:spPr>
          <a:xfrm>
            <a:off x="4038600" y="5105400"/>
            <a:ext cx="1143000" cy="1477328"/>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4. 5</a:t>
            </a:r>
          </a:p>
          <a:p>
            <a:r>
              <a:rPr lang="en-US" b="1" dirty="0">
                <a:solidFill>
                  <a:srgbClr val="000090"/>
                </a:solidFill>
                <a:latin typeface="Courier"/>
                <a:cs typeface="Courier"/>
              </a:rPr>
              <a:t>1. 5</a:t>
            </a:r>
          </a:p>
          <a:p>
            <a:r>
              <a:rPr lang="en-US" b="1" dirty="0">
                <a:solidFill>
                  <a:srgbClr val="000090"/>
                </a:solidFill>
                <a:latin typeface="Courier"/>
                <a:cs typeface="Courier"/>
              </a:rPr>
              <a:t>3. 15</a:t>
            </a:r>
          </a:p>
          <a:p>
            <a:r>
              <a:rPr lang="en-US" b="1" dirty="0">
                <a:solidFill>
                  <a:srgbClr val="000090"/>
                </a:solidFill>
                <a:latin typeface="Courier"/>
                <a:cs typeface="Courier"/>
              </a:rPr>
              <a:t>2. 5</a:t>
            </a:r>
          </a:p>
          <a:p>
            <a:endParaRPr lang="en-US" b="1" dirty="0">
              <a:solidFill>
                <a:srgbClr val="000090"/>
              </a:solidFill>
              <a:latin typeface="Courier"/>
              <a:cs typeface="Courier"/>
            </a:endParaRPr>
          </a:p>
        </p:txBody>
      </p:sp>
      <p:cxnSp>
        <p:nvCxnSpPr>
          <p:cNvPr id="41" name="Straight Connector 40"/>
          <p:cNvCxnSpPr/>
          <p:nvPr/>
        </p:nvCxnSpPr>
        <p:spPr>
          <a:xfrm>
            <a:off x="6248400" y="4646474"/>
            <a:ext cx="304800" cy="304800"/>
          </a:xfrm>
          <a:prstGeom prst="line">
            <a:avLst/>
          </a:prstGeom>
          <a:ln>
            <a:solidFill>
              <a:srgbClr val="00009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62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Excercise </a:t>
            </a:r>
          </a:p>
        </p:txBody>
      </p:sp>
      <p:sp>
        <p:nvSpPr>
          <p:cNvPr id="3" name="Content Placeholder 2"/>
          <p:cNvSpPr>
            <a:spLocks noGrp="1"/>
          </p:cNvSpPr>
          <p:nvPr>
            <p:ph sz="quarter" idx="1"/>
          </p:nvPr>
        </p:nvSpPr>
        <p:spPr>
          <a:xfrm>
            <a:off x="152400" y="1066800"/>
            <a:ext cx="8991600" cy="5486400"/>
          </a:xfrm>
        </p:spPr>
        <p:txBody>
          <a:bodyPr>
            <a:normAutofit/>
          </a:bodyPr>
          <a:lstStyle/>
          <a:p>
            <a:endParaRPr lang="en-US" dirty="0"/>
          </a:p>
          <a:p>
            <a:endParaRPr lang="en-NZ" dirty="0"/>
          </a:p>
          <a:p>
            <a:endParaRPr lang="en-NZ" dirty="0"/>
          </a:p>
          <a:p>
            <a:endParaRPr lang="en-NZ" dirty="0"/>
          </a:p>
          <a:p>
            <a:endParaRPr lang="en-NZ" dirty="0"/>
          </a:p>
        </p:txBody>
      </p:sp>
      <p:sp>
        <p:nvSpPr>
          <p:cNvPr id="5" name="TextBox 4"/>
          <p:cNvSpPr txBox="1"/>
          <p:nvPr/>
        </p:nvSpPr>
        <p:spPr>
          <a:xfrm>
            <a:off x="0" y="204880"/>
            <a:ext cx="457200" cy="6610619"/>
          </a:xfrm>
          <a:prstGeom prst="rect">
            <a:avLst/>
          </a:prstGeom>
          <a:solidFill>
            <a:schemeClr val="bg1"/>
          </a:solidFill>
        </p:spPr>
        <p:txBody>
          <a:bodyPr wrap="square" rtlCol="0">
            <a:spAutoFit/>
          </a:bodyPr>
          <a:lstStyle/>
          <a:p>
            <a:pPr>
              <a:spcBef>
                <a:spcPts val="600"/>
              </a:spcBef>
            </a:pPr>
            <a:r>
              <a:rPr lang="en-US" b="1" dirty="0">
                <a:solidFill>
                  <a:srgbClr val="000090"/>
                </a:solidFill>
              </a:rPr>
              <a:t>1</a:t>
            </a:r>
          </a:p>
          <a:p>
            <a:pPr>
              <a:spcBef>
                <a:spcPts val="600"/>
              </a:spcBef>
            </a:pPr>
            <a:r>
              <a:rPr lang="en-US" b="1" dirty="0">
                <a:solidFill>
                  <a:srgbClr val="000090"/>
                </a:solidFill>
              </a:rPr>
              <a:t>2</a:t>
            </a:r>
            <a:endParaRPr lang="en-US" sz="300" b="1" dirty="0">
              <a:solidFill>
                <a:srgbClr val="000090"/>
              </a:solidFill>
            </a:endParaRPr>
          </a:p>
          <a:p>
            <a:pPr>
              <a:spcBef>
                <a:spcPts val="600"/>
              </a:spcBef>
            </a:pPr>
            <a:r>
              <a:rPr lang="en-US" b="1" dirty="0">
                <a:solidFill>
                  <a:srgbClr val="000090"/>
                </a:solidFill>
              </a:rPr>
              <a:t>3</a:t>
            </a:r>
          </a:p>
          <a:p>
            <a:pPr>
              <a:spcBef>
                <a:spcPts val="600"/>
              </a:spcBef>
            </a:pPr>
            <a:r>
              <a:rPr lang="en-US" b="1" dirty="0">
                <a:solidFill>
                  <a:srgbClr val="000090"/>
                </a:solidFill>
              </a:rPr>
              <a:t>4</a:t>
            </a:r>
          </a:p>
          <a:p>
            <a:pPr>
              <a:spcBef>
                <a:spcPts val="600"/>
              </a:spcBef>
            </a:pPr>
            <a:endParaRPr lang="en-US" sz="800" b="1" dirty="0">
              <a:solidFill>
                <a:srgbClr val="000090"/>
              </a:solidFill>
            </a:endParaRPr>
          </a:p>
          <a:p>
            <a:pPr>
              <a:spcBef>
                <a:spcPts val="600"/>
              </a:spcBef>
            </a:pPr>
            <a:r>
              <a:rPr lang="en-US" b="1" dirty="0">
                <a:solidFill>
                  <a:srgbClr val="000090"/>
                </a:solidFill>
              </a:rPr>
              <a:t>5</a:t>
            </a:r>
            <a:endParaRPr lang="en-US" sz="200" b="1" dirty="0">
              <a:solidFill>
                <a:srgbClr val="000090"/>
              </a:solidFill>
            </a:endParaRPr>
          </a:p>
          <a:p>
            <a:pPr>
              <a:spcBef>
                <a:spcPts val="600"/>
              </a:spcBef>
            </a:pPr>
            <a:r>
              <a:rPr lang="en-US" b="1" dirty="0">
                <a:solidFill>
                  <a:srgbClr val="000090"/>
                </a:solidFill>
              </a:rPr>
              <a:t>6</a:t>
            </a:r>
          </a:p>
          <a:p>
            <a:pPr>
              <a:spcBef>
                <a:spcPts val="600"/>
              </a:spcBef>
            </a:pPr>
            <a:r>
              <a:rPr lang="en-US" b="1" dirty="0">
                <a:solidFill>
                  <a:srgbClr val="000090"/>
                </a:solidFill>
              </a:rPr>
              <a:t>7</a:t>
            </a:r>
          </a:p>
          <a:p>
            <a:pPr>
              <a:spcBef>
                <a:spcPts val="600"/>
              </a:spcBef>
            </a:pPr>
            <a:r>
              <a:rPr lang="en-US" b="1" dirty="0">
                <a:solidFill>
                  <a:srgbClr val="000090"/>
                </a:solidFill>
              </a:rPr>
              <a:t>8</a:t>
            </a:r>
          </a:p>
          <a:p>
            <a:pPr>
              <a:spcBef>
                <a:spcPts val="600"/>
              </a:spcBef>
            </a:pPr>
            <a:endParaRPr lang="en-US" sz="800" b="1" dirty="0">
              <a:solidFill>
                <a:srgbClr val="000090"/>
              </a:solidFill>
            </a:endParaRPr>
          </a:p>
          <a:p>
            <a:pPr>
              <a:spcBef>
                <a:spcPts val="600"/>
              </a:spcBef>
            </a:pPr>
            <a:r>
              <a:rPr lang="en-US" b="1" dirty="0">
                <a:solidFill>
                  <a:srgbClr val="000090"/>
                </a:solidFill>
              </a:rPr>
              <a:t>9</a:t>
            </a:r>
          </a:p>
          <a:p>
            <a:pPr>
              <a:spcBef>
                <a:spcPts val="600"/>
              </a:spcBef>
            </a:pPr>
            <a:r>
              <a:rPr lang="en-US" b="1" dirty="0">
                <a:solidFill>
                  <a:srgbClr val="000090"/>
                </a:solidFill>
              </a:rPr>
              <a:t>10</a:t>
            </a:r>
          </a:p>
          <a:p>
            <a:pPr>
              <a:spcBef>
                <a:spcPts val="600"/>
              </a:spcBef>
            </a:pPr>
            <a:endParaRPr lang="en-US" sz="600" b="1" dirty="0">
              <a:solidFill>
                <a:srgbClr val="000090"/>
              </a:solidFill>
            </a:endParaRPr>
          </a:p>
          <a:p>
            <a:pPr>
              <a:spcBef>
                <a:spcPts val="600"/>
              </a:spcBef>
            </a:pPr>
            <a:r>
              <a:rPr lang="en-US" b="1" dirty="0">
                <a:solidFill>
                  <a:srgbClr val="000090"/>
                </a:solidFill>
              </a:rPr>
              <a:t>11</a:t>
            </a:r>
          </a:p>
          <a:p>
            <a:pPr>
              <a:spcBef>
                <a:spcPts val="600"/>
              </a:spcBef>
            </a:pPr>
            <a:r>
              <a:rPr lang="en-US" b="1" dirty="0">
                <a:solidFill>
                  <a:srgbClr val="000090"/>
                </a:solidFill>
              </a:rPr>
              <a:t>12</a:t>
            </a:r>
          </a:p>
          <a:p>
            <a:pPr>
              <a:spcBef>
                <a:spcPts val="600"/>
              </a:spcBef>
            </a:pPr>
            <a:r>
              <a:rPr lang="en-US" b="1" dirty="0">
                <a:solidFill>
                  <a:srgbClr val="000090"/>
                </a:solidFill>
              </a:rPr>
              <a:t>13</a:t>
            </a:r>
          </a:p>
          <a:p>
            <a:pPr>
              <a:spcBef>
                <a:spcPts val="600"/>
              </a:spcBef>
            </a:pPr>
            <a:endParaRPr lang="en-US" sz="300" b="1" dirty="0">
              <a:solidFill>
                <a:srgbClr val="000090"/>
              </a:solidFill>
            </a:endParaRPr>
          </a:p>
          <a:p>
            <a:pPr>
              <a:spcBef>
                <a:spcPts val="600"/>
              </a:spcBef>
            </a:pPr>
            <a:r>
              <a:rPr lang="en-US" b="1" dirty="0">
                <a:solidFill>
                  <a:srgbClr val="000090"/>
                </a:solidFill>
              </a:rPr>
              <a:t>14</a:t>
            </a:r>
          </a:p>
          <a:p>
            <a:pPr>
              <a:spcBef>
                <a:spcPts val="600"/>
              </a:spcBef>
            </a:pPr>
            <a:r>
              <a:rPr lang="en-US" b="1" dirty="0">
                <a:solidFill>
                  <a:srgbClr val="000090"/>
                </a:solidFill>
              </a:rPr>
              <a:t>15</a:t>
            </a:r>
          </a:p>
          <a:p>
            <a:pPr>
              <a:spcBef>
                <a:spcPts val="600"/>
              </a:spcBef>
            </a:pPr>
            <a:r>
              <a:rPr lang="en-US" b="1" dirty="0">
                <a:solidFill>
                  <a:srgbClr val="000090"/>
                </a:solidFill>
              </a:rPr>
              <a:t>16</a:t>
            </a:r>
          </a:p>
          <a:p>
            <a:pPr>
              <a:spcBef>
                <a:spcPts val="600"/>
              </a:spcBef>
            </a:pPr>
            <a:r>
              <a:rPr lang="en-US" b="1" dirty="0">
                <a:solidFill>
                  <a:srgbClr val="000090"/>
                </a:solidFill>
              </a:rPr>
              <a:t>17</a:t>
            </a:r>
          </a:p>
        </p:txBody>
      </p:sp>
      <p:sp>
        <p:nvSpPr>
          <p:cNvPr id="11" name="Text Box 9"/>
          <p:cNvSpPr txBox="1">
            <a:spLocks noChangeArrowheads="1"/>
          </p:cNvSpPr>
          <p:nvPr/>
        </p:nvSpPr>
        <p:spPr bwMode="auto">
          <a:xfrm>
            <a:off x="381000" y="152400"/>
            <a:ext cx="4495800" cy="670712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function1():</a:t>
            </a:r>
          </a:p>
          <a:p>
            <a:pPr>
              <a:buNone/>
              <a:tabLst>
                <a:tab pos="546100" algn="l"/>
              </a:tabLst>
            </a:pPr>
            <a:r>
              <a:rPr lang="en-US" sz="1800" b="1" dirty="0">
                <a:solidFill>
                  <a:srgbClr val="000090"/>
                </a:solidFill>
                <a:latin typeface="Courier"/>
                <a:cs typeface="Courier"/>
              </a:rPr>
              <a:t>	print("A")</a:t>
            </a:r>
          </a:p>
          <a:p>
            <a:pPr>
              <a:buNone/>
              <a:tabLst>
                <a:tab pos="546100" algn="l"/>
              </a:tabLst>
            </a:pPr>
            <a:r>
              <a:rPr lang="en-US" sz="1800" b="1" dirty="0">
                <a:solidFill>
                  <a:srgbClr val="000090"/>
                </a:solidFill>
                <a:latin typeface="Courier"/>
                <a:cs typeface="Courier"/>
              </a:rPr>
              <a:t>	function2(3)</a:t>
            </a:r>
          </a:p>
          <a:p>
            <a:pPr>
              <a:buNone/>
              <a:tabLst>
                <a:tab pos="546100" algn="l"/>
              </a:tabLst>
            </a:pPr>
            <a:r>
              <a:rPr lang="en-US" sz="1800" b="1" dirty="0">
                <a:solidFill>
                  <a:srgbClr val="000090"/>
                </a:solidFill>
                <a:latin typeface="Courier"/>
                <a:cs typeface="Courier"/>
              </a:rPr>
              <a:t>	print("B")</a:t>
            </a:r>
          </a:p>
          <a:p>
            <a:pPr>
              <a:buNone/>
              <a:tabLst>
                <a:tab pos="546100" algn="l"/>
              </a:tabLst>
            </a:pPr>
            <a:endParaRPr lang="en-US" sz="8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function2(</a:t>
            </a:r>
            <a:r>
              <a:rPr lang="en-US" sz="1800" b="1" dirty="0" err="1">
                <a:solidFill>
                  <a:srgbClr val="000090"/>
                </a:solidFill>
                <a:latin typeface="Courier"/>
                <a:cs typeface="Courier"/>
              </a:rPr>
              <a:t>num</a:t>
            </a:r>
            <a:r>
              <a:rPr lang="en-US" sz="1800" b="1" dirty="0">
                <a:solidFill>
                  <a:srgbClr val="000090"/>
                </a:solidFill>
                <a:latin typeface="Courier"/>
                <a:cs typeface="Courier"/>
              </a:rPr>
              <a:t>):</a:t>
            </a:r>
          </a:p>
          <a:p>
            <a:pPr>
              <a:buNone/>
              <a:tabLst>
                <a:tab pos="546100" algn="l"/>
              </a:tabLst>
            </a:pPr>
            <a:r>
              <a:rPr lang="en-US" sz="1800" b="1" dirty="0">
                <a:solidFill>
                  <a:srgbClr val="000090"/>
                </a:solidFill>
                <a:latin typeface="Courier"/>
                <a:cs typeface="Courier"/>
              </a:rPr>
              <a:t>	print("C")</a:t>
            </a:r>
          </a:p>
          <a:p>
            <a:pPr>
              <a:buNone/>
              <a:tabLst>
                <a:tab pos="546100" algn="l"/>
              </a:tabLst>
            </a:pPr>
            <a:r>
              <a:rPr lang="en-US" sz="1800" b="1" dirty="0">
                <a:solidFill>
                  <a:srgbClr val="000090"/>
                </a:solidFill>
                <a:latin typeface="Courier"/>
                <a:cs typeface="Courier"/>
              </a:rPr>
              <a:t>	function4(</a:t>
            </a:r>
            <a:r>
              <a:rPr lang="en-US" sz="1800" b="1" dirty="0" err="1">
                <a:solidFill>
                  <a:srgbClr val="000090"/>
                </a:solidFill>
                <a:latin typeface="Courier"/>
                <a:cs typeface="Courier"/>
              </a:rPr>
              <a:t>num</a:t>
            </a:r>
            <a:r>
              <a:rPr lang="en-US" sz="1800" b="1" dirty="0">
                <a:solidFill>
                  <a:srgbClr val="000090"/>
                </a:solidFill>
                <a:latin typeface="Courier"/>
                <a:cs typeface="Courier"/>
              </a:rPr>
              <a:t> - 1, </a:t>
            </a:r>
            <a:r>
              <a:rPr lang="en-US" sz="1800" b="1" dirty="0" err="1">
                <a:solidFill>
                  <a:srgbClr val="000090"/>
                </a:solidFill>
                <a:latin typeface="Courier"/>
                <a:cs typeface="Courier"/>
              </a:rPr>
              <a:t>num</a:t>
            </a:r>
            <a:r>
              <a:rPr lang="en-US" sz="1800" b="1" dirty="0">
                <a:solidFill>
                  <a:srgbClr val="000090"/>
                </a:solidFill>
                <a:latin typeface="Courier"/>
                <a:cs typeface="Courier"/>
              </a:rPr>
              <a:t> - 2)</a:t>
            </a:r>
          </a:p>
          <a:p>
            <a:pPr>
              <a:buNone/>
              <a:tabLst>
                <a:tab pos="546100" algn="l"/>
              </a:tabLst>
            </a:pPr>
            <a:r>
              <a:rPr lang="en-US" sz="1800" b="1" dirty="0">
                <a:solidFill>
                  <a:srgbClr val="000090"/>
                </a:solidFill>
                <a:latin typeface="Courier"/>
                <a:cs typeface="Courier"/>
              </a:rPr>
              <a:t>	print("D")</a:t>
            </a:r>
          </a:p>
          <a:p>
            <a:pPr>
              <a:buNone/>
              <a:tabLst>
                <a:tab pos="546100" algn="l"/>
              </a:tabLst>
            </a:pPr>
            <a:endParaRPr lang="en-US" sz="8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function3(number):</a:t>
            </a:r>
          </a:p>
          <a:p>
            <a:pPr>
              <a:buNone/>
              <a:tabLst>
                <a:tab pos="546100" algn="l"/>
              </a:tabLst>
            </a:pPr>
            <a:r>
              <a:rPr lang="en-US" sz="1800" b="1" dirty="0">
                <a:solidFill>
                  <a:srgbClr val="000090"/>
                </a:solidFill>
                <a:latin typeface="Courier"/>
                <a:cs typeface="Courier"/>
              </a:rPr>
              <a:t>	print("E", number)</a:t>
            </a:r>
          </a:p>
          <a:p>
            <a:pPr>
              <a:buNone/>
              <a:tabLst>
                <a:tab pos="546100" algn="l"/>
              </a:tabLst>
            </a:pPr>
            <a:endParaRPr lang="en-US" sz="8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function4(num1, num2):</a:t>
            </a:r>
          </a:p>
          <a:p>
            <a:pPr>
              <a:buNone/>
              <a:tabLst>
                <a:tab pos="546100" algn="l"/>
              </a:tabLst>
            </a:pPr>
            <a:r>
              <a:rPr lang="en-US" sz="1800" b="1" dirty="0">
                <a:solidFill>
                  <a:srgbClr val="000090"/>
                </a:solidFill>
                <a:latin typeface="Courier"/>
                <a:cs typeface="Courier"/>
              </a:rPr>
              <a:t>	print("F")</a:t>
            </a:r>
          </a:p>
          <a:p>
            <a:pPr>
              <a:buNone/>
              <a:tabLst>
                <a:tab pos="546100" algn="l"/>
              </a:tabLst>
            </a:pPr>
            <a:r>
              <a:rPr lang="en-US" sz="1800" b="1" dirty="0">
                <a:solidFill>
                  <a:srgbClr val="000090"/>
                </a:solidFill>
                <a:latin typeface="Courier"/>
                <a:cs typeface="Courier"/>
              </a:rPr>
              <a:t>	function3(num1 + num2)</a:t>
            </a:r>
          </a:p>
          <a:p>
            <a:pPr>
              <a:buNone/>
              <a:tabLst>
                <a:tab pos="546100" algn="l"/>
              </a:tabLst>
            </a:pPr>
            <a:endParaRPr lang="en-US" sz="300" b="1" dirty="0">
              <a:solidFill>
                <a:srgbClr val="000090"/>
              </a:solidFill>
              <a:latin typeface="Courier"/>
              <a:cs typeface="Courier"/>
            </a:endParaRPr>
          </a:p>
          <a:p>
            <a:pPr>
              <a:buNone/>
              <a:tabLst>
                <a:tab pos="546100" algn="l"/>
              </a:tabLst>
            </a:pPr>
            <a:r>
              <a:rPr lang="en-US" sz="1800" b="1" dirty="0" err="1">
                <a:solidFill>
                  <a:srgbClr val="000090"/>
                </a:solidFill>
                <a:latin typeface="Courier"/>
                <a:cs typeface="Courier"/>
              </a:rPr>
              <a:t>def</a:t>
            </a:r>
            <a:r>
              <a:rPr lang="en-US" sz="1800" b="1" dirty="0">
                <a:solidFill>
                  <a:srgbClr val="000090"/>
                </a:solidFill>
                <a:latin typeface="Courier"/>
                <a:cs typeface="Courier"/>
              </a:rPr>
              <a:t> main():</a:t>
            </a:r>
          </a:p>
          <a:p>
            <a:pPr>
              <a:buNone/>
              <a:tabLst>
                <a:tab pos="546100" algn="l"/>
              </a:tabLst>
            </a:pPr>
            <a:r>
              <a:rPr lang="en-US" sz="1800" b="1" dirty="0">
                <a:solidFill>
                  <a:srgbClr val="000090"/>
                </a:solidFill>
                <a:latin typeface="Courier"/>
                <a:cs typeface="Courier"/>
              </a:rPr>
              <a:t>	print("G")</a:t>
            </a:r>
          </a:p>
          <a:p>
            <a:pPr>
              <a:buNone/>
              <a:tabLst>
                <a:tab pos="546100" algn="l"/>
              </a:tabLst>
            </a:pPr>
            <a:r>
              <a:rPr lang="en-US" sz="1800" b="1" dirty="0">
                <a:solidFill>
                  <a:srgbClr val="000090"/>
                </a:solidFill>
                <a:latin typeface="Courier"/>
                <a:cs typeface="Courier"/>
              </a:rPr>
              <a:t>	function1()</a:t>
            </a:r>
          </a:p>
          <a:p>
            <a:pPr>
              <a:buNone/>
              <a:tabLst>
                <a:tab pos="546100" algn="l"/>
              </a:tabLst>
            </a:pPr>
            <a:r>
              <a:rPr lang="en-US" sz="1800" b="1" dirty="0">
                <a:solidFill>
                  <a:srgbClr val="000090"/>
                </a:solidFill>
                <a:latin typeface="Courier"/>
                <a:cs typeface="Courier"/>
              </a:rPr>
              <a:t>main()</a:t>
            </a:r>
            <a:endParaRPr lang="en-AU" sz="1800" b="1" dirty="0">
              <a:solidFill>
                <a:srgbClr val="000090"/>
              </a:solidFill>
              <a:latin typeface="Courier"/>
              <a:cs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9</a:t>
            </a:fld>
            <a:endParaRPr lang="en-US" dirty="0"/>
          </a:p>
        </p:txBody>
      </p:sp>
      <p:sp>
        <p:nvSpPr>
          <p:cNvPr id="17" name="TextBox 16"/>
          <p:cNvSpPr txBox="1"/>
          <p:nvPr/>
        </p:nvSpPr>
        <p:spPr>
          <a:xfrm>
            <a:off x="3276600" y="261168"/>
            <a:ext cx="3581400" cy="707886"/>
          </a:xfrm>
          <a:prstGeom prst="rect">
            <a:avLst/>
          </a:prstGeom>
          <a:solidFill>
            <a:schemeClr val="bg1">
              <a:lumMod val="85000"/>
            </a:schemeClr>
          </a:solidFill>
          <a:ln>
            <a:solidFill>
              <a:srgbClr val="000090"/>
            </a:solidFill>
          </a:ln>
        </p:spPr>
        <p:txBody>
          <a:bodyPr wrap="square" rtlCol="0">
            <a:spAutoFit/>
          </a:bodyPr>
          <a:lstStyle/>
          <a:p>
            <a:pPr algn="ctr"/>
            <a:r>
              <a:rPr lang="en-NZ" sz="2000" dirty="0">
                <a:solidFill>
                  <a:srgbClr val="000090"/>
                </a:solidFill>
              </a:rPr>
              <a:t>Do a code trace on the program and show the output.</a:t>
            </a:r>
            <a:endParaRPr lang="en-US" sz="2000" dirty="0">
              <a:solidFill>
                <a:srgbClr val="000090"/>
              </a:solidFill>
            </a:endParaRPr>
          </a:p>
        </p:txBody>
      </p:sp>
      <p:sp>
        <p:nvSpPr>
          <p:cNvPr id="18" name="TextBox 17"/>
          <p:cNvSpPr txBox="1"/>
          <p:nvPr/>
        </p:nvSpPr>
        <p:spPr>
          <a:xfrm>
            <a:off x="4343400" y="3886200"/>
            <a:ext cx="1828800" cy="2862323"/>
          </a:xfrm>
          <a:prstGeom prst="rect">
            <a:avLst/>
          </a:prstGeom>
          <a:solidFill>
            <a:srgbClr val="E3EBF3"/>
          </a:solidFill>
          <a:ln>
            <a:solidFill>
              <a:srgbClr val="0000FF"/>
            </a:solidFill>
          </a:ln>
        </p:spPr>
        <p:txBody>
          <a:bodyPr wrap="square" rtlCol="0">
            <a:spAutoFit/>
          </a:bodyPr>
          <a:lstStyle/>
          <a:p>
            <a:r>
              <a:rPr lang="en-US" sz="1600" b="1" dirty="0">
                <a:solidFill>
                  <a:srgbClr val="000090"/>
                </a:solidFill>
                <a:cs typeface="Courier"/>
              </a:rPr>
              <a:t>#the output</a:t>
            </a:r>
          </a:p>
          <a:p>
            <a:endParaRPr lang="en-US" b="1" dirty="0">
              <a:latin typeface="Courier"/>
              <a:cs typeface="Courier"/>
            </a:endParaRPr>
          </a:p>
          <a:p>
            <a:endParaRPr lang="en-US" b="1" dirty="0">
              <a:latin typeface="Courier"/>
              <a:cs typeface="Courier"/>
            </a:endParaRPr>
          </a:p>
          <a:p>
            <a:endParaRPr lang="en-US" b="1" dirty="0">
              <a:latin typeface="Courier"/>
              <a:cs typeface="Courier"/>
            </a:endParaRPr>
          </a:p>
          <a:p>
            <a:endParaRPr lang="en-US" b="1" dirty="0">
              <a:latin typeface="Courier"/>
              <a:cs typeface="Courier"/>
            </a:endParaRPr>
          </a:p>
          <a:p>
            <a:endParaRPr lang="en-US" b="1" dirty="0">
              <a:latin typeface="Courier"/>
              <a:cs typeface="Courier"/>
            </a:endParaRPr>
          </a:p>
          <a:p>
            <a:endParaRPr lang="en-US" b="1" dirty="0">
              <a:latin typeface="Courier"/>
              <a:cs typeface="Courier"/>
            </a:endParaRPr>
          </a:p>
          <a:p>
            <a:r>
              <a:rPr lang="en-US" b="1" dirty="0">
                <a:latin typeface="Courier"/>
                <a:cs typeface="Courier"/>
              </a:rPr>
              <a:t> </a:t>
            </a:r>
          </a:p>
          <a:p>
            <a:endParaRPr lang="en-US" b="1" dirty="0">
              <a:latin typeface="Courier"/>
              <a:cs typeface="Courier"/>
            </a:endParaRPr>
          </a:p>
          <a:p>
            <a:r>
              <a:rPr lang="en-US" b="1" dirty="0">
                <a:latin typeface="Courier"/>
                <a:cs typeface="Courier"/>
              </a:rPr>
              <a:t> </a:t>
            </a:r>
          </a:p>
        </p:txBody>
      </p:sp>
      <p:grpSp>
        <p:nvGrpSpPr>
          <p:cNvPr id="19" name="Group 18"/>
          <p:cNvGrpSpPr/>
          <p:nvPr/>
        </p:nvGrpSpPr>
        <p:grpSpPr>
          <a:xfrm>
            <a:off x="6248400" y="5633587"/>
            <a:ext cx="2743200" cy="957206"/>
            <a:chOff x="4876800" y="4330642"/>
            <a:chExt cx="3276600" cy="855423"/>
          </a:xfrm>
        </p:grpSpPr>
        <p:sp>
          <p:nvSpPr>
            <p:cNvPr id="20" name="TextBox 19"/>
            <p:cNvSpPr txBox="1"/>
            <p:nvPr/>
          </p:nvSpPr>
          <p:spPr>
            <a:xfrm>
              <a:off x="4953000" y="4343400"/>
              <a:ext cx="3200400" cy="783891"/>
            </a:xfrm>
            <a:prstGeom prst="rect">
              <a:avLst/>
            </a:prstGeom>
            <a:noFill/>
            <a:ln>
              <a:solidFill>
                <a:srgbClr val="000090"/>
              </a:solidFill>
            </a:ln>
          </p:spPr>
          <p:txBody>
            <a:bodyPr wrap="square" rtlCol="0">
              <a:spAutoFit/>
            </a:bodyPr>
            <a:lstStyle/>
            <a:p>
              <a:endParaRPr lang="en-GB" sz="2400" dirty="0">
                <a:solidFill>
                  <a:srgbClr val="000090"/>
                </a:solidFill>
                <a:latin typeface="Calibri Regular"/>
                <a:ea typeface="ＭＳ Ｐゴシック" charset="0"/>
                <a:cs typeface="ＭＳ Ｐゴシック" charset="0"/>
              </a:endParaRPr>
            </a:p>
            <a:p>
              <a:endParaRPr lang="en-GB" sz="2400" dirty="0">
                <a:solidFill>
                  <a:srgbClr val="000090"/>
                </a:solidFill>
                <a:latin typeface="Calibri Regular"/>
                <a:ea typeface="ＭＳ Ｐゴシック" charset="0"/>
                <a:cs typeface="ＭＳ Ｐゴシック" charset="0"/>
              </a:endParaRPr>
            </a:p>
            <a:p>
              <a:endParaRPr lang="en-US" sz="300" dirty="0">
                <a:solidFill>
                  <a:srgbClr val="000090"/>
                </a:solidFill>
              </a:endParaRPr>
            </a:p>
          </p:txBody>
        </p:sp>
        <p:sp>
          <p:nvSpPr>
            <p:cNvPr id="21" name="TextBox 20"/>
            <p:cNvSpPr txBox="1"/>
            <p:nvPr/>
          </p:nvSpPr>
          <p:spPr>
            <a:xfrm>
              <a:off x="6248400" y="4724400"/>
              <a:ext cx="914400" cy="461665"/>
            </a:xfrm>
            <a:prstGeom prst="rect">
              <a:avLst/>
            </a:prstGeom>
            <a:noFill/>
          </p:spPr>
          <p:txBody>
            <a:bodyPr wrap="square" rtlCol="0">
              <a:spAutoFit/>
            </a:bodyPr>
            <a:lstStyle/>
            <a:p>
              <a:endParaRPr lang="en-US" sz="2400" dirty="0">
                <a:solidFill>
                  <a:srgbClr val="000090"/>
                </a:solidFill>
              </a:endParaRPr>
            </a:p>
          </p:txBody>
        </p:sp>
        <p:sp>
          <p:nvSpPr>
            <p:cNvPr id="22" name="TextBox 21"/>
            <p:cNvSpPr txBox="1"/>
            <p:nvPr/>
          </p:nvSpPr>
          <p:spPr>
            <a:xfrm>
              <a:off x="4876800" y="4330642"/>
              <a:ext cx="3003550" cy="481337"/>
            </a:xfrm>
            <a:prstGeom prst="rect">
              <a:avLst/>
            </a:prstGeom>
            <a:noFill/>
          </p:spPr>
          <p:txBody>
            <a:bodyPr wrap="square" rtlCol="0">
              <a:spAutoFit/>
            </a:bodyPr>
            <a:lstStyle/>
            <a:p>
              <a:r>
                <a:rPr lang="en-US" sz="1100" dirty="0">
                  <a:solidFill>
                    <a:srgbClr val="7F7F7F"/>
                  </a:solidFill>
                </a:rPr>
                <a:t>main() function</a:t>
              </a:r>
            </a:p>
            <a:p>
              <a:endParaRPr lang="en-US" dirty="0">
                <a:solidFill>
                  <a:srgbClr val="7F7F7F"/>
                </a:solidFill>
              </a:endParaRPr>
            </a:p>
          </p:txBody>
        </p:sp>
      </p:grpSp>
      <p:sp>
        <p:nvSpPr>
          <p:cNvPr id="14" name="Title 1">
            <a:extLst>
              <a:ext uri="{FF2B5EF4-FFF2-40B4-BE49-F238E27FC236}">
                <a16:creationId xmlns:a16="http://schemas.microsoft.com/office/drawing/2014/main" id="{0BD5FD6A-140A-8743-ACB8-AF94E9127788}"/>
              </a:ext>
            </a:extLst>
          </p:cNvPr>
          <p:cNvSpPr txBox="1">
            <a:spLocks/>
          </p:cNvSpPr>
          <p:nvPr/>
        </p:nvSpPr>
        <p:spPr>
          <a:xfrm>
            <a:off x="6858000" y="53979"/>
            <a:ext cx="2238596" cy="1012821"/>
          </a:xfrm>
          <a:prstGeom prst="rect">
            <a:avLst/>
          </a:prstGeom>
        </p:spPr>
        <p:txBody>
          <a:bodyPr anchor="b" anchorCtr="0">
            <a:normAutofit/>
          </a:bodyPr>
          <a:lstStyle>
            <a:lvl1pPr algn="ctr" defTabSz="914400" rtl="0" eaLnBrk="1" latinLnBrk="0" hangingPunct="1">
              <a:spcBef>
                <a:spcPct val="0"/>
              </a:spcBef>
              <a:buNone/>
              <a:defRPr sz="3600" b="1" kern="1200">
                <a:solidFill>
                  <a:srgbClr val="000090"/>
                </a:solidFill>
                <a:effectLst/>
                <a:latin typeface="+mj-lt"/>
                <a:ea typeface="+mj-ea"/>
                <a:cs typeface="+mj-cs"/>
              </a:defRPr>
            </a:lvl1pPr>
          </a:lstStyle>
          <a:p>
            <a:r>
              <a:rPr lang="en-NZ"/>
              <a:t>Exercise</a:t>
            </a:r>
            <a:endParaRPr lang="en-NZ" dirty="0"/>
          </a:p>
        </p:txBody>
      </p:sp>
    </p:spTree>
    <p:extLst>
      <p:ext uri="{BB962C8B-B14F-4D97-AF65-F5344CB8AC3E}">
        <p14:creationId xmlns:p14="http://schemas.microsoft.com/office/powerpoint/2010/main" val="1935984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14055</TotalTime>
  <Words>855</Words>
  <Application>Microsoft Macintosh PowerPoint</Application>
  <PresentationFormat>On-screen Show (4:3)</PresentationFormat>
  <Paragraphs>443</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ＭＳ Ｐゴシック</vt:lpstr>
      <vt:lpstr>Arial</vt:lpstr>
      <vt:lpstr>Calibri</vt:lpstr>
      <vt:lpstr>Calibri Regular</vt:lpstr>
      <vt:lpstr>Courier</vt:lpstr>
      <vt:lpstr>Lucida Grande</vt:lpstr>
      <vt:lpstr>MS Pゴシック</vt:lpstr>
      <vt:lpstr>Wingdings</vt:lpstr>
      <vt:lpstr>Wingdings 3</vt:lpstr>
      <vt:lpstr>Composite</vt:lpstr>
      <vt:lpstr> </vt:lpstr>
      <vt:lpstr>Learning outcomes</vt:lpstr>
      <vt:lpstr>Recap</vt:lpstr>
      <vt:lpstr>Madlibs</vt:lpstr>
      <vt:lpstr>Madlibs</vt:lpstr>
      <vt:lpstr>Format of CompSci 101 programs from here on</vt:lpstr>
      <vt:lpstr>Code trace – the program stack  </vt:lpstr>
      <vt:lpstr>Code trace – the program stack  </vt:lpstr>
      <vt:lpstr>Excercise </vt:lpstr>
      <vt:lpstr> </vt:lpstr>
      <vt:lpstr>  Code Trace of the program  on Slide 10</vt:lpstr>
      <vt:lpstr>Exercise</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528</cp:revision>
  <cp:lastPrinted>2019-01-15T01:24:09Z</cp:lastPrinted>
  <dcterms:created xsi:type="dcterms:W3CDTF">2006-08-16T00:00:00Z</dcterms:created>
  <dcterms:modified xsi:type="dcterms:W3CDTF">2020-04-21T22:12:16Z</dcterms:modified>
</cp:coreProperties>
</file>